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5">
  <p:sldMasterIdLst>
    <p:sldMasterId id="2147483648" r:id="rId1"/>
  </p:sldMasterIdLst>
  <p:notesMasterIdLst>
    <p:notesMasterId r:id="rId38"/>
  </p:notesMasterIdLst>
  <p:handoutMasterIdLst>
    <p:handoutMasterId r:id="rId39"/>
  </p:handoutMasterIdLst>
  <p:sldIdLst>
    <p:sldId id="256" r:id="rId2"/>
    <p:sldId id="321" r:id="rId3"/>
    <p:sldId id="370" r:id="rId4"/>
    <p:sldId id="371" r:id="rId5"/>
    <p:sldId id="373" r:id="rId6"/>
    <p:sldId id="374" r:id="rId7"/>
    <p:sldId id="422" r:id="rId8"/>
    <p:sldId id="417" r:id="rId9"/>
    <p:sldId id="328" r:id="rId10"/>
    <p:sldId id="424" r:id="rId11"/>
    <p:sldId id="426" r:id="rId12"/>
    <p:sldId id="427" r:id="rId13"/>
    <p:sldId id="428" r:id="rId14"/>
    <p:sldId id="430" r:id="rId15"/>
    <p:sldId id="434" r:id="rId16"/>
    <p:sldId id="435" r:id="rId17"/>
    <p:sldId id="436" r:id="rId18"/>
    <p:sldId id="457" r:id="rId19"/>
    <p:sldId id="442" r:id="rId20"/>
    <p:sldId id="376" r:id="rId21"/>
    <p:sldId id="444" r:id="rId22"/>
    <p:sldId id="448" r:id="rId23"/>
    <p:sldId id="449" r:id="rId24"/>
    <p:sldId id="447" r:id="rId25"/>
    <p:sldId id="446" r:id="rId26"/>
    <p:sldId id="445" r:id="rId27"/>
    <p:sldId id="450" r:id="rId28"/>
    <p:sldId id="451" r:id="rId29"/>
    <p:sldId id="452" r:id="rId30"/>
    <p:sldId id="453" r:id="rId31"/>
    <p:sldId id="443" r:id="rId32"/>
    <p:sldId id="411" r:id="rId33"/>
    <p:sldId id="454" r:id="rId34"/>
    <p:sldId id="455" r:id="rId35"/>
    <p:sldId id="456" r:id="rId36"/>
    <p:sldId id="413" r:id="rId37"/>
  </p:sldIdLst>
  <p:sldSz cx="9144000" cy="6858000" type="screen4x3"/>
  <p:notesSz cx="9296400" cy="7010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902" autoAdjust="0"/>
  </p:normalViewPr>
  <p:slideViewPr>
    <p:cSldViewPr>
      <p:cViewPr>
        <p:scale>
          <a:sx n="66" d="100"/>
          <a:sy n="66" d="100"/>
        </p:scale>
        <p:origin x="-1506" y="-7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56" d="100"/>
          <a:sy n="56" d="100"/>
        </p:scale>
        <p:origin x="-2886" y="-84"/>
      </p:cViewPr>
      <p:guideLst>
        <p:guide orient="horz" pos="2208"/>
        <p:guide pos="292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Sheet1!$B$1</c:f>
              <c:strCache>
                <c:ptCount val="1"/>
                <c:pt idx="0">
                  <c:v>Độ chính xác</c:v>
                </c:pt>
              </c:strCache>
            </c:strRef>
          </c:tx>
          <c:invertIfNegative val="0"/>
          <c:cat>
            <c:strRef>
              <c:f>Sheet1!$A$2:$A$3</c:f>
              <c:strCache>
                <c:ptCount val="2"/>
                <c:pt idx="0">
                  <c:v>Ý kiến tích cực</c:v>
                </c:pt>
                <c:pt idx="1">
                  <c:v>Ý kiến tiêu cực</c:v>
                </c:pt>
              </c:strCache>
            </c:strRef>
          </c:cat>
          <c:val>
            <c:numRef>
              <c:f>Sheet1!$B$2:$B$3</c:f>
              <c:numCache>
                <c:formatCode>General</c:formatCode>
                <c:ptCount val="2"/>
                <c:pt idx="0">
                  <c:v>0.76</c:v>
                </c:pt>
                <c:pt idx="1">
                  <c:v>0.79</c:v>
                </c:pt>
              </c:numCache>
            </c:numRef>
          </c:val>
          <c:extLst xmlns:c16r2="http://schemas.microsoft.com/office/drawing/2015/06/chart">
            <c:ext xmlns:c16="http://schemas.microsoft.com/office/drawing/2014/chart" uri="{C3380CC4-5D6E-409C-BE32-E72D297353CC}">
              <c16:uniqueId val="{00000000-7647-44EF-930B-276FF6865B10}"/>
            </c:ext>
          </c:extLst>
        </c:ser>
        <c:ser>
          <c:idx val="1"/>
          <c:order val="1"/>
          <c:tx>
            <c:strRef>
              <c:f>Sheet1!$C$1</c:f>
              <c:strCache>
                <c:ptCount val="1"/>
                <c:pt idx="0">
                  <c:v>Độ bao phủ</c:v>
                </c:pt>
              </c:strCache>
            </c:strRef>
          </c:tx>
          <c:invertIfNegative val="0"/>
          <c:cat>
            <c:strRef>
              <c:f>Sheet1!$A$2:$A$3</c:f>
              <c:strCache>
                <c:ptCount val="2"/>
                <c:pt idx="0">
                  <c:v>Ý kiến tích cực</c:v>
                </c:pt>
                <c:pt idx="1">
                  <c:v>Ý kiến tiêu cực</c:v>
                </c:pt>
              </c:strCache>
            </c:strRef>
          </c:cat>
          <c:val>
            <c:numRef>
              <c:f>Sheet1!$C$2:$C$3</c:f>
              <c:numCache>
                <c:formatCode>General</c:formatCode>
                <c:ptCount val="2"/>
                <c:pt idx="0">
                  <c:v>0.81</c:v>
                </c:pt>
                <c:pt idx="1">
                  <c:v>0.73</c:v>
                </c:pt>
              </c:numCache>
            </c:numRef>
          </c:val>
          <c:extLst xmlns:c16r2="http://schemas.microsoft.com/office/drawing/2015/06/chart">
            <c:ext xmlns:c16="http://schemas.microsoft.com/office/drawing/2014/chart" uri="{C3380CC4-5D6E-409C-BE32-E72D297353CC}">
              <c16:uniqueId val="{00000001-7647-44EF-930B-276FF6865B10}"/>
            </c:ext>
          </c:extLst>
        </c:ser>
        <c:ser>
          <c:idx val="2"/>
          <c:order val="2"/>
          <c:tx>
            <c:strRef>
              <c:f>Sheet1!$D$1</c:f>
              <c:strCache>
                <c:ptCount val="1"/>
                <c:pt idx="0">
                  <c:v>F1</c:v>
                </c:pt>
              </c:strCache>
            </c:strRef>
          </c:tx>
          <c:invertIfNegative val="0"/>
          <c:cat>
            <c:strRef>
              <c:f>Sheet1!$A$2:$A$3</c:f>
              <c:strCache>
                <c:ptCount val="2"/>
                <c:pt idx="0">
                  <c:v>Ý kiến tích cực</c:v>
                </c:pt>
                <c:pt idx="1">
                  <c:v>Ý kiến tiêu cực</c:v>
                </c:pt>
              </c:strCache>
            </c:strRef>
          </c:cat>
          <c:val>
            <c:numRef>
              <c:f>Sheet1!$D$2:$D$3</c:f>
              <c:numCache>
                <c:formatCode>General</c:formatCode>
                <c:ptCount val="2"/>
                <c:pt idx="0">
                  <c:v>0.78</c:v>
                </c:pt>
                <c:pt idx="1">
                  <c:v>0.75</c:v>
                </c:pt>
              </c:numCache>
            </c:numRef>
          </c:val>
          <c:extLst xmlns:c16r2="http://schemas.microsoft.com/office/drawing/2015/06/chart">
            <c:ext xmlns:c16="http://schemas.microsoft.com/office/drawing/2014/chart" uri="{C3380CC4-5D6E-409C-BE32-E72D297353CC}">
              <c16:uniqueId val="{00000002-7647-44EF-930B-276FF6865B10}"/>
            </c:ext>
          </c:extLst>
        </c:ser>
        <c:dLbls>
          <c:showLegendKey val="0"/>
          <c:showVal val="0"/>
          <c:showCatName val="0"/>
          <c:showSerName val="0"/>
          <c:showPercent val="0"/>
          <c:showBubbleSize val="0"/>
        </c:dLbls>
        <c:gapWidth val="150"/>
        <c:axId val="127970304"/>
        <c:axId val="127972096"/>
      </c:barChart>
      <c:catAx>
        <c:axId val="127970304"/>
        <c:scaling>
          <c:orientation val="minMax"/>
        </c:scaling>
        <c:delete val="0"/>
        <c:axPos val="b"/>
        <c:numFmt formatCode="General" sourceLinked="0"/>
        <c:majorTickMark val="out"/>
        <c:minorTickMark val="none"/>
        <c:tickLblPos val="nextTo"/>
        <c:crossAx val="127972096"/>
        <c:crosses val="autoZero"/>
        <c:auto val="1"/>
        <c:lblAlgn val="ctr"/>
        <c:lblOffset val="100"/>
        <c:noMultiLvlLbl val="0"/>
      </c:catAx>
      <c:valAx>
        <c:axId val="127972096"/>
        <c:scaling>
          <c:orientation val="minMax"/>
        </c:scaling>
        <c:delete val="0"/>
        <c:axPos val="l"/>
        <c:majorGridlines/>
        <c:numFmt formatCode="General" sourceLinked="1"/>
        <c:majorTickMark val="out"/>
        <c:minorTickMark val="none"/>
        <c:tickLblPos val="nextTo"/>
        <c:crossAx val="127970304"/>
        <c:crosses val="autoZero"/>
        <c:crossBetween val="between"/>
      </c:valAx>
    </c:plotArea>
    <c:legend>
      <c:legendPos val="r"/>
      <c:layout/>
      <c:overlay val="0"/>
    </c:legend>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Sheet1!$B$1</c:f>
              <c:strCache>
                <c:ptCount val="1"/>
                <c:pt idx="0">
                  <c:v>Độ chính xác</c:v>
                </c:pt>
              </c:strCache>
            </c:strRef>
          </c:tx>
          <c:invertIfNegative val="0"/>
          <c:cat>
            <c:strRef>
              <c:f>Sheet1!$A$2:$A$4</c:f>
              <c:strCache>
                <c:ptCount val="3"/>
                <c:pt idx="0">
                  <c:v>SVM</c:v>
                </c:pt>
                <c:pt idx="1">
                  <c:v>Naïve Bayes</c:v>
                </c:pt>
                <c:pt idx="2">
                  <c:v>Tree</c:v>
                </c:pt>
              </c:strCache>
            </c:strRef>
          </c:cat>
          <c:val>
            <c:numRef>
              <c:f>Sheet1!$B$2:$B$4</c:f>
              <c:numCache>
                <c:formatCode>General</c:formatCode>
                <c:ptCount val="3"/>
                <c:pt idx="0">
                  <c:v>0.77</c:v>
                </c:pt>
                <c:pt idx="1">
                  <c:v>0.83</c:v>
                </c:pt>
                <c:pt idx="2">
                  <c:v>0.79</c:v>
                </c:pt>
              </c:numCache>
            </c:numRef>
          </c:val>
          <c:extLst xmlns:c16r2="http://schemas.microsoft.com/office/drawing/2015/06/chart">
            <c:ext xmlns:c16="http://schemas.microsoft.com/office/drawing/2014/chart" uri="{C3380CC4-5D6E-409C-BE32-E72D297353CC}">
              <c16:uniqueId val="{00000000-B815-45A3-ABC8-94C9BDEEBA9B}"/>
            </c:ext>
          </c:extLst>
        </c:ser>
        <c:ser>
          <c:idx val="1"/>
          <c:order val="1"/>
          <c:tx>
            <c:strRef>
              <c:f>Sheet1!$C$1</c:f>
              <c:strCache>
                <c:ptCount val="1"/>
                <c:pt idx="0">
                  <c:v>Độ bao phủ</c:v>
                </c:pt>
              </c:strCache>
            </c:strRef>
          </c:tx>
          <c:invertIfNegative val="0"/>
          <c:cat>
            <c:strRef>
              <c:f>Sheet1!$A$2:$A$4</c:f>
              <c:strCache>
                <c:ptCount val="3"/>
                <c:pt idx="0">
                  <c:v>SVM</c:v>
                </c:pt>
                <c:pt idx="1">
                  <c:v>Naïve Bayes</c:v>
                </c:pt>
                <c:pt idx="2">
                  <c:v>Tree</c:v>
                </c:pt>
              </c:strCache>
            </c:strRef>
          </c:cat>
          <c:val>
            <c:numRef>
              <c:f>Sheet1!$C$2:$C$4</c:f>
              <c:numCache>
                <c:formatCode>General</c:formatCode>
                <c:ptCount val="3"/>
                <c:pt idx="0">
                  <c:v>0.77</c:v>
                </c:pt>
                <c:pt idx="1">
                  <c:v>0.83</c:v>
                </c:pt>
                <c:pt idx="2">
                  <c:v>0.79</c:v>
                </c:pt>
              </c:numCache>
            </c:numRef>
          </c:val>
          <c:extLst xmlns:c16r2="http://schemas.microsoft.com/office/drawing/2015/06/chart">
            <c:ext xmlns:c16="http://schemas.microsoft.com/office/drawing/2014/chart" uri="{C3380CC4-5D6E-409C-BE32-E72D297353CC}">
              <c16:uniqueId val="{00000001-B815-45A3-ABC8-94C9BDEEBA9B}"/>
            </c:ext>
          </c:extLst>
        </c:ser>
        <c:ser>
          <c:idx val="2"/>
          <c:order val="2"/>
          <c:tx>
            <c:strRef>
              <c:f>Sheet1!$D$1</c:f>
              <c:strCache>
                <c:ptCount val="1"/>
                <c:pt idx="0">
                  <c:v>F1</c:v>
                </c:pt>
              </c:strCache>
            </c:strRef>
          </c:tx>
          <c:invertIfNegative val="0"/>
          <c:cat>
            <c:strRef>
              <c:f>Sheet1!$A$2:$A$4</c:f>
              <c:strCache>
                <c:ptCount val="3"/>
                <c:pt idx="0">
                  <c:v>SVM</c:v>
                </c:pt>
                <c:pt idx="1">
                  <c:v>Naïve Bayes</c:v>
                </c:pt>
                <c:pt idx="2">
                  <c:v>Tree</c:v>
                </c:pt>
              </c:strCache>
            </c:strRef>
          </c:cat>
          <c:val>
            <c:numRef>
              <c:f>Sheet1!$D$2:$D$4</c:f>
              <c:numCache>
                <c:formatCode>General</c:formatCode>
                <c:ptCount val="3"/>
                <c:pt idx="0">
                  <c:v>0.77</c:v>
                </c:pt>
                <c:pt idx="1">
                  <c:v>0.83</c:v>
                </c:pt>
                <c:pt idx="2">
                  <c:v>0.79</c:v>
                </c:pt>
              </c:numCache>
            </c:numRef>
          </c:val>
          <c:extLst xmlns:c16r2="http://schemas.microsoft.com/office/drawing/2015/06/chart">
            <c:ext xmlns:c16="http://schemas.microsoft.com/office/drawing/2014/chart" uri="{C3380CC4-5D6E-409C-BE32-E72D297353CC}">
              <c16:uniqueId val="{00000002-B815-45A3-ABC8-94C9BDEEBA9B}"/>
            </c:ext>
          </c:extLst>
        </c:ser>
        <c:dLbls>
          <c:showLegendKey val="0"/>
          <c:showVal val="0"/>
          <c:showCatName val="0"/>
          <c:showSerName val="0"/>
          <c:showPercent val="0"/>
          <c:showBubbleSize val="0"/>
        </c:dLbls>
        <c:gapWidth val="150"/>
        <c:axId val="219132672"/>
        <c:axId val="219134208"/>
      </c:barChart>
      <c:catAx>
        <c:axId val="219132672"/>
        <c:scaling>
          <c:orientation val="minMax"/>
        </c:scaling>
        <c:delete val="0"/>
        <c:axPos val="b"/>
        <c:numFmt formatCode="General" sourceLinked="0"/>
        <c:majorTickMark val="out"/>
        <c:minorTickMark val="none"/>
        <c:tickLblPos val="nextTo"/>
        <c:crossAx val="219134208"/>
        <c:crosses val="autoZero"/>
        <c:auto val="1"/>
        <c:lblAlgn val="ctr"/>
        <c:lblOffset val="100"/>
        <c:noMultiLvlLbl val="0"/>
      </c:catAx>
      <c:valAx>
        <c:axId val="219134208"/>
        <c:scaling>
          <c:orientation val="minMax"/>
        </c:scaling>
        <c:delete val="0"/>
        <c:axPos val="l"/>
        <c:majorGridlines/>
        <c:numFmt formatCode="General" sourceLinked="1"/>
        <c:majorTickMark val="out"/>
        <c:minorTickMark val="none"/>
        <c:tickLblPos val="nextTo"/>
        <c:crossAx val="219132672"/>
        <c:crosses val="autoZero"/>
        <c:crossBetween val="between"/>
      </c:valAx>
    </c:plotArea>
    <c:legend>
      <c:legendPos val="r"/>
      <c:layout/>
      <c:overlay val="0"/>
    </c:legend>
    <c:plotVisOnly val="1"/>
    <c:dispBlanksAs val="gap"/>
    <c:showDLblsOverMax val="0"/>
  </c:chart>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28440" cy="350520"/>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sz="quarter" idx="1"/>
          </p:nvPr>
        </p:nvSpPr>
        <p:spPr>
          <a:xfrm>
            <a:off x="5265809" y="0"/>
            <a:ext cx="4028440" cy="350520"/>
          </a:xfrm>
          <a:prstGeom prst="rect">
            <a:avLst/>
          </a:prstGeom>
        </p:spPr>
        <p:txBody>
          <a:bodyPr vert="horz" lIns="93177" tIns="46589" rIns="93177" bIns="46589" rtlCol="0"/>
          <a:lstStyle>
            <a:lvl1pPr algn="r">
              <a:defRPr sz="1200"/>
            </a:lvl1pPr>
          </a:lstStyle>
          <a:p>
            <a:fld id="{B6E831B3-CF04-43B6-9516-E9F9F30A500D}" type="datetimeFigureOut">
              <a:rPr lang="en-US" smtClean="0"/>
              <a:t>09/01/2021</a:t>
            </a:fld>
            <a:endParaRPr lang="en-US" dirty="0"/>
          </a:p>
        </p:txBody>
      </p:sp>
      <p:sp>
        <p:nvSpPr>
          <p:cNvPr id="4" name="Footer Placeholder 3"/>
          <p:cNvSpPr>
            <a:spLocks noGrp="1"/>
          </p:cNvSpPr>
          <p:nvPr>
            <p:ph type="ftr" sz="quarter" idx="2"/>
          </p:nvPr>
        </p:nvSpPr>
        <p:spPr>
          <a:xfrm>
            <a:off x="0" y="6658664"/>
            <a:ext cx="4028440" cy="350520"/>
          </a:xfrm>
          <a:prstGeom prst="rect">
            <a:avLst/>
          </a:prstGeom>
        </p:spPr>
        <p:txBody>
          <a:bodyPr vert="horz" lIns="93177" tIns="46589" rIns="93177" bIns="46589" rtlCol="0" anchor="b"/>
          <a:lstStyle>
            <a:lvl1pPr algn="l">
              <a:defRPr sz="1200"/>
            </a:lvl1pPr>
          </a:lstStyle>
          <a:p>
            <a:endParaRPr lang="en-US" dirty="0"/>
          </a:p>
        </p:txBody>
      </p:sp>
      <p:sp>
        <p:nvSpPr>
          <p:cNvPr id="5" name="Slide Number Placeholder 4"/>
          <p:cNvSpPr>
            <a:spLocks noGrp="1"/>
          </p:cNvSpPr>
          <p:nvPr>
            <p:ph type="sldNum" sz="quarter" idx="3"/>
          </p:nvPr>
        </p:nvSpPr>
        <p:spPr>
          <a:xfrm>
            <a:off x="5265809" y="6658664"/>
            <a:ext cx="4028440" cy="350520"/>
          </a:xfrm>
          <a:prstGeom prst="rect">
            <a:avLst/>
          </a:prstGeom>
        </p:spPr>
        <p:txBody>
          <a:bodyPr vert="horz" lIns="93177" tIns="46589" rIns="93177" bIns="46589" rtlCol="0" anchor="b"/>
          <a:lstStyle>
            <a:lvl1pPr algn="r">
              <a:defRPr sz="1200"/>
            </a:lvl1pPr>
          </a:lstStyle>
          <a:p>
            <a:fld id="{2F6852EE-2A0B-41C3-9481-362AB254E465}" type="slidenum">
              <a:rPr lang="en-US" smtClean="0"/>
              <a:t>‹#›</a:t>
            </a:fld>
            <a:endParaRPr lang="en-US" dirty="0"/>
          </a:p>
        </p:txBody>
      </p:sp>
    </p:spTree>
    <p:extLst>
      <p:ext uri="{BB962C8B-B14F-4D97-AF65-F5344CB8AC3E}">
        <p14:creationId xmlns:p14="http://schemas.microsoft.com/office/powerpoint/2010/main" val="239274653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28440" cy="350520"/>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idx="1"/>
          </p:nvPr>
        </p:nvSpPr>
        <p:spPr>
          <a:xfrm>
            <a:off x="5265809" y="0"/>
            <a:ext cx="4028440" cy="350520"/>
          </a:xfrm>
          <a:prstGeom prst="rect">
            <a:avLst/>
          </a:prstGeom>
        </p:spPr>
        <p:txBody>
          <a:bodyPr vert="horz" lIns="93177" tIns="46589" rIns="93177" bIns="46589" rtlCol="0"/>
          <a:lstStyle>
            <a:lvl1pPr algn="r">
              <a:defRPr sz="1200"/>
            </a:lvl1pPr>
          </a:lstStyle>
          <a:p>
            <a:fld id="{655C1A83-DA7F-478F-8425-7585606ABB4F}" type="datetimeFigureOut">
              <a:rPr lang="en-US" smtClean="0"/>
              <a:t>09/01/2021</a:t>
            </a:fld>
            <a:endParaRPr lang="en-US" dirty="0"/>
          </a:p>
        </p:txBody>
      </p:sp>
      <p:sp>
        <p:nvSpPr>
          <p:cNvPr id="4" name="Slide Image Placeholder 3"/>
          <p:cNvSpPr>
            <a:spLocks noGrp="1" noRot="1" noChangeAspect="1"/>
          </p:cNvSpPr>
          <p:nvPr>
            <p:ph type="sldImg" idx="2"/>
          </p:nvPr>
        </p:nvSpPr>
        <p:spPr>
          <a:xfrm>
            <a:off x="2895600" y="525463"/>
            <a:ext cx="3505200" cy="2628900"/>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929640" y="3329940"/>
            <a:ext cx="7437120" cy="3154680"/>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658664"/>
            <a:ext cx="4028440" cy="350520"/>
          </a:xfrm>
          <a:prstGeom prst="rect">
            <a:avLst/>
          </a:prstGeom>
        </p:spPr>
        <p:txBody>
          <a:bodyPr vert="horz" lIns="93177" tIns="46589" rIns="93177" bIns="46589" rtlCol="0" anchor="b"/>
          <a:lstStyle>
            <a:lvl1pPr algn="l">
              <a:defRPr sz="1200"/>
            </a:lvl1pPr>
          </a:lstStyle>
          <a:p>
            <a:endParaRPr lang="en-US" dirty="0"/>
          </a:p>
        </p:txBody>
      </p:sp>
      <p:sp>
        <p:nvSpPr>
          <p:cNvPr id="7" name="Slide Number Placeholder 6"/>
          <p:cNvSpPr>
            <a:spLocks noGrp="1"/>
          </p:cNvSpPr>
          <p:nvPr>
            <p:ph type="sldNum" sz="quarter" idx="5"/>
          </p:nvPr>
        </p:nvSpPr>
        <p:spPr>
          <a:xfrm>
            <a:off x="5265809" y="6658664"/>
            <a:ext cx="4028440" cy="350520"/>
          </a:xfrm>
          <a:prstGeom prst="rect">
            <a:avLst/>
          </a:prstGeom>
        </p:spPr>
        <p:txBody>
          <a:bodyPr vert="horz" lIns="93177" tIns="46589" rIns="93177" bIns="46589" rtlCol="0" anchor="b"/>
          <a:lstStyle>
            <a:lvl1pPr algn="r">
              <a:defRPr sz="1200"/>
            </a:lvl1pPr>
          </a:lstStyle>
          <a:p>
            <a:fld id="{3A604180-E5B4-4B51-B678-7B953466ACF2}" type="slidenum">
              <a:rPr lang="en-US" smtClean="0"/>
              <a:t>‹#›</a:t>
            </a:fld>
            <a:endParaRPr lang="en-US" dirty="0"/>
          </a:p>
        </p:txBody>
      </p:sp>
    </p:spTree>
    <p:extLst>
      <p:ext uri="{BB962C8B-B14F-4D97-AF65-F5344CB8AC3E}">
        <p14:creationId xmlns:p14="http://schemas.microsoft.com/office/powerpoint/2010/main" val="24786708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604180-E5B4-4B51-B678-7B953466ACF2}" type="slidenum">
              <a:rPr lang="en-US" smtClean="0"/>
              <a:t>3</a:t>
            </a:fld>
            <a:endParaRPr lang="en-US" dirty="0"/>
          </a:p>
        </p:txBody>
      </p:sp>
    </p:spTree>
    <p:extLst>
      <p:ext uri="{BB962C8B-B14F-4D97-AF65-F5344CB8AC3E}">
        <p14:creationId xmlns:p14="http://schemas.microsoft.com/office/powerpoint/2010/main" val="31052160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Dẫn</a:t>
            </a:r>
            <a:r>
              <a:rPr lang="en-US" baseline="0" dirty="0" smtClean="0"/>
              <a:t> chứng website thương mại điện tử, web xem phim, web du </a:t>
            </a:r>
            <a:r>
              <a:rPr lang="en-US" baseline="0" dirty="0" err="1" smtClean="0"/>
              <a:t>lịch.v.v</a:t>
            </a:r>
            <a:endParaRPr lang="en-US" dirty="0"/>
          </a:p>
        </p:txBody>
      </p:sp>
      <p:sp>
        <p:nvSpPr>
          <p:cNvPr id="4" name="Slide Number Placeholder 3"/>
          <p:cNvSpPr>
            <a:spLocks noGrp="1"/>
          </p:cNvSpPr>
          <p:nvPr>
            <p:ph type="sldNum" sz="quarter" idx="10"/>
          </p:nvPr>
        </p:nvSpPr>
        <p:spPr/>
        <p:txBody>
          <a:bodyPr/>
          <a:lstStyle/>
          <a:p>
            <a:fld id="{3A604180-E5B4-4B51-B678-7B953466ACF2}" type="slidenum">
              <a:rPr lang="en-US" smtClean="0"/>
              <a:t>4</a:t>
            </a:fld>
            <a:endParaRPr lang="en-US" dirty="0"/>
          </a:p>
        </p:txBody>
      </p:sp>
    </p:spTree>
    <p:extLst>
      <p:ext uri="{BB962C8B-B14F-4D97-AF65-F5344CB8AC3E}">
        <p14:creationId xmlns:p14="http://schemas.microsoft.com/office/powerpoint/2010/main" val="16161239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604180-E5B4-4B51-B678-7B953466ACF2}" type="slidenum">
              <a:rPr lang="en-US" smtClean="0"/>
              <a:t>8</a:t>
            </a:fld>
            <a:endParaRPr lang="en-US" dirty="0"/>
          </a:p>
        </p:txBody>
      </p:sp>
    </p:spTree>
    <p:extLst>
      <p:ext uri="{BB962C8B-B14F-4D97-AF65-F5344CB8AC3E}">
        <p14:creationId xmlns:p14="http://schemas.microsoft.com/office/powerpoint/2010/main" val="31052160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604180-E5B4-4B51-B678-7B953466ACF2}" type="slidenum">
              <a:rPr lang="en-US" smtClean="0"/>
              <a:t>19</a:t>
            </a:fld>
            <a:endParaRPr lang="en-US" dirty="0"/>
          </a:p>
        </p:txBody>
      </p:sp>
    </p:spTree>
    <p:extLst>
      <p:ext uri="{BB962C8B-B14F-4D97-AF65-F5344CB8AC3E}">
        <p14:creationId xmlns:p14="http://schemas.microsoft.com/office/powerpoint/2010/main" val="31052160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604180-E5B4-4B51-B678-7B953466ACF2}" type="slidenum">
              <a:rPr lang="en-US" smtClean="0"/>
              <a:t>31</a:t>
            </a:fld>
            <a:endParaRPr lang="en-US" dirty="0"/>
          </a:p>
        </p:txBody>
      </p:sp>
    </p:spTree>
    <p:extLst>
      <p:ext uri="{BB962C8B-B14F-4D97-AF65-F5344CB8AC3E}">
        <p14:creationId xmlns:p14="http://schemas.microsoft.com/office/powerpoint/2010/main" val="31052160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09/01/2021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09/01/2021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09/01/2021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4636" y="0"/>
            <a:ext cx="2468652" cy="791686"/>
          </a:xfrm>
          <a:prstGeom prst="rect">
            <a:avLst/>
          </a:prstGeom>
        </p:spPr>
      </p:pic>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09/01/2021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09/01/2021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09/01/2021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09/01/2021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09/01/2021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09/01/2021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09/01/2021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09/01/2021</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588" y="0"/>
            <a:ext cx="9140825" cy="6858000"/>
          </a:xfrm>
          <a:prstGeom prst="rect">
            <a:avLst/>
          </a:prstGeom>
          <a:noFill/>
          <a:ln w="9525">
            <a:noFill/>
            <a:miter lim="800000"/>
            <a:headEnd/>
            <a:tailEnd/>
          </a:ln>
        </p:spPr>
      </p:pic>
    </p:spTree>
    <p:extLst>
      <p:ext uri="{BB962C8B-B14F-4D97-AF65-F5344CB8AC3E}">
        <p14:creationId xmlns:p14="http://schemas.microsoft.com/office/powerpoint/2010/main" val="546903694"/>
      </p:ext>
    </p:extLst>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959646" y="115134"/>
            <a:ext cx="5422353" cy="6468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25"/>
          <p:cNvSpPr>
            <a:spLocks noChangeArrowheads="1"/>
          </p:cNvSpPr>
          <p:nvPr/>
        </p:nvSpPr>
        <p:spPr bwMode="auto">
          <a:xfrm>
            <a:off x="3112046" y="161567"/>
            <a:ext cx="504135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itchFamily="18" charset="0"/>
                <a:cs typeface="Arial" charset="0"/>
              </a:defRPr>
            </a:lvl1pPr>
            <a:lvl2pPr marL="742950" indent="-285750" eaLnBrk="0" hangingPunct="0">
              <a:defRPr>
                <a:solidFill>
                  <a:schemeClr val="tx1"/>
                </a:solidFill>
                <a:latin typeface="Palatino Linotype" pitchFamily="18" charset="0"/>
                <a:cs typeface="Arial" charset="0"/>
              </a:defRPr>
            </a:lvl2pPr>
            <a:lvl3pPr marL="1143000" indent="-228600" eaLnBrk="0" hangingPunct="0">
              <a:defRPr>
                <a:solidFill>
                  <a:schemeClr val="tx1"/>
                </a:solidFill>
                <a:latin typeface="Palatino Linotype" pitchFamily="18" charset="0"/>
                <a:cs typeface="Arial" charset="0"/>
              </a:defRPr>
            </a:lvl3pPr>
            <a:lvl4pPr marL="1600200" indent="-228600" eaLnBrk="0" hangingPunct="0">
              <a:defRPr>
                <a:solidFill>
                  <a:schemeClr val="tx1"/>
                </a:solidFill>
                <a:latin typeface="Palatino Linotype" pitchFamily="18" charset="0"/>
                <a:cs typeface="Arial" charset="0"/>
              </a:defRPr>
            </a:lvl4pPr>
            <a:lvl5pPr marL="2057400" indent="-228600" eaLnBrk="0" hangingPunct="0">
              <a:defRPr>
                <a:solidFill>
                  <a:schemeClr val="tx1"/>
                </a:solidFill>
                <a:latin typeface="Palatino Linotype" pitchFamily="18" charset="0"/>
                <a:cs typeface="Arial" charset="0"/>
              </a:defRPr>
            </a:lvl5pPr>
            <a:lvl6pPr marL="2514600" indent="-228600" eaLnBrk="0" fontAlgn="base" hangingPunct="0">
              <a:spcBef>
                <a:spcPct val="0"/>
              </a:spcBef>
              <a:spcAft>
                <a:spcPct val="0"/>
              </a:spcAft>
              <a:defRPr>
                <a:solidFill>
                  <a:schemeClr val="tx1"/>
                </a:solidFill>
                <a:latin typeface="Palatino Linotype" pitchFamily="18" charset="0"/>
                <a:cs typeface="Arial" charset="0"/>
              </a:defRPr>
            </a:lvl6pPr>
            <a:lvl7pPr marL="2971800" indent="-228600" eaLnBrk="0" fontAlgn="base" hangingPunct="0">
              <a:spcBef>
                <a:spcPct val="0"/>
              </a:spcBef>
              <a:spcAft>
                <a:spcPct val="0"/>
              </a:spcAft>
              <a:defRPr>
                <a:solidFill>
                  <a:schemeClr val="tx1"/>
                </a:solidFill>
                <a:latin typeface="Palatino Linotype" pitchFamily="18" charset="0"/>
                <a:cs typeface="Arial" charset="0"/>
              </a:defRPr>
            </a:lvl7pPr>
            <a:lvl8pPr marL="3429000" indent="-228600" eaLnBrk="0" fontAlgn="base" hangingPunct="0">
              <a:spcBef>
                <a:spcPct val="0"/>
              </a:spcBef>
              <a:spcAft>
                <a:spcPct val="0"/>
              </a:spcAft>
              <a:defRPr>
                <a:solidFill>
                  <a:schemeClr val="tx1"/>
                </a:solidFill>
                <a:latin typeface="Palatino Linotype" pitchFamily="18" charset="0"/>
                <a:cs typeface="Arial" charset="0"/>
              </a:defRPr>
            </a:lvl8pPr>
            <a:lvl9pPr marL="3886200" indent="-228600" eaLnBrk="0" fontAlgn="base" hangingPunct="0">
              <a:spcBef>
                <a:spcPct val="0"/>
              </a:spcBef>
              <a:spcAft>
                <a:spcPct val="0"/>
              </a:spcAft>
              <a:defRPr>
                <a:solidFill>
                  <a:schemeClr val="tx1"/>
                </a:solidFill>
                <a:latin typeface="Palatino Linotype" pitchFamily="18" charset="0"/>
                <a:cs typeface="Arial" charset="0"/>
              </a:defRPr>
            </a:lvl9pPr>
          </a:lstStyle>
          <a:p>
            <a:pPr algn="ctr" eaLnBrk="1" hangingPunct="1"/>
            <a:r>
              <a:rPr lang="en-US" altLang="en-US" sz="3000" b="1" dirty="0" smtClean="0">
                <a:solidFill>
                  <a:srgbClr val="FFFFFF"/>
                </a:solidFill>
                <a:latin typeface="+mj-lt"/>
              </a:rPr>
              <a:t>II</a:t>
            </a:r>
            <a:r>
              <a:rPr lang="vi-VN" altLang="en-US" sz="3000" b="1" dirty="0" smtClean="0">
                <a:solidFill>
                  <a:srgbClr val="FFFFFF"/>
                </a:solidFill>
                <a:latin typeface="+mj-lt"/>
              </a:rPr>
              <a:t>. </a:t>
            </a:r>
            <a:r>
              <a:rPr lang="en-US" altLang="en-US" sz="3200" b="1" dirty="0" smtClean="0">
                <a:solidFill>
                  <a:schemeClr val="bg1"/>
                </a:solidFill>
                <a:latin typeface="Times New Roman" pitchFamily="18" charset="0"/>
                <a:cs typeface="Times New Roman" pitchFamily="18" charset="0"/>
              </a:rPr>
              <a:t>Nội Dung Nghiên Cứu</a:t>
            </a:r>
            <a:endParaRPr lang="en-US" sz="3200" b="1" dirty="0">
              <a:latin typeface="Times New Roman" pitchFamily="18" charset="0"/>
              <a:cs typeface="Times New Roman" pitchFamily="18" charset="0"/>
            </a:endParaRPr>
          </a:p>
        </p:txBody>
      </p:sp>
      <p:sp>
        <p:nvSpPr>
          <p:cNvPr id="7" name="TextBox 6"/>
          <p:cNvSpPr txBox="1"/>
          <p:nvPr/>
        </p:nvSpPr>
        <p:spPr>
          <a:xfrm>
            <a:off x="228600" y="1524000"/>
            <a:ext cx="8915400" cy="2862322"/>
          </a:xfrm>
          <a:prstGeom prst="rect">
            <a:avLst/>
          </a:prstGeom>
          <a:noFill/>
        </p:spPr>
        <p:txBody>
          <a:bodyPr wrap="square" rtlCol="0">
            <a:spAutoFit/>
          </a:bodyPr>
          <a:lstStyle/>
          <a:p>
            <a:pPr marL="342900" indent="-342900">
              <a:lnSpc>
                <a:spcPct val="150000"/>
              </a:lnSpc>
              <a:buFont typeface="Wingdings" pitchFamily="2" charset="2"/>
              <a:buChar char="v"/>
            </a:pPr>
            <a:r>
              <a:rPr lang="vi-VN" sz="2400" dirty="0">
                <a:latin typeface="Times New Roman" pitchFamily="18" charset="0"/>
                <a:cs typeface="Times New Roman" pitchFamily="18" charset="0"/>
              </a:rPr>
              <a:t>Phân tích cảm xúc (Sentiment analysis) là nhằm phát hiện ra thái </a:t>
            </a:r>
            <a:r>
              <a:rPr lang="vi-VN" sz="2400" dirty="0" smtClean="0">
                <a:latin typeface="Times New Roman" pitchFamily="18" charset="0"/>
                <a:cs typeface="Times New Roman" pitchFamily="18" charset="0"/>
              </a:rPr>
              <a:t>độ, </a:t>
            </a:r>
            <a:r>
              <a:rPr lang="vi-VN" sz="2400" dirty="0">
                <a:latin typeface="Times New Roman" pitchFamily="18" charset="0"/>
                <a:cs typeface="Times New Roman" pitchFamily="18" charset="0"/>
              </a:rPr>
              <a:t>màu sắc tình cảm, khuynh hướng niềm tin trong một vấn đề nào đó. </a:t>
            </a:r>
            <a:endParaRPr lang="en-US" sz="2400" dirty="0" smtClean="0">
              <a:latin typeface="Times New Roman" pitchFamily="18" charset="0"/>
              <a:cs typeface="Times New Roman" pitchFamily="18" charset="0"/>
            </a:endParaRPr>
          </a:p>
          <a:p>
            <a:pPr marL="342900" indent="-342900">
              <a:lnSpc>
                <a:spcPct val="150000"/>
              </a:lnSpc>
              <a:buFont typeface="Wingdings" pitchFamily="2" charset="2"/>
              <a:buChar char="v"/>
            </a:pPr>
            <a:endParaRPr lang="en-US" sz="2400" dirty="0" smtClean="0">
              <a:latin typeface="Times New Roman" pitchFamily="18" charset="0"/>
              <a:cs typeface="Times New Roman" pitchFamily="18" charset="0"/>
            </a:endParaRPr>
          </a:p>
          <a:p>
            <a:pPr marL="342900" indent="-342900">
              <a:lnSpc>
                <a:spcPct val="150000"/>
              </a:lnSpc>
              <a:buFont typeface="Wingdings" pitchFamily="2" charset="2"/>
              <a:buChar char="v"/>
            </a:pPr>
            <a:r>
              <a:rPr lang="vi-VN" sz="2400" dirty="0" smtClean="0">
                <a:latin typeface="Times New Roman" pitchFamily="18" charset="0"/>
                <a:cs typeface="Times New Roman" pitchFamily="18" charset="0"/>
              </a:rPr>
              <a:t>Bài</a:t>
            </a:r>
            <a:r>
              <a:rPr lang="en-US" sz="2400" dirty="0">
                <a:latin typeface="Times New Roman" pitchFamily="18" charset="0"/>
                <a:cs typeface="Times New Roman" pitchFamily="18" charset="0"/>
              </a:rPr>
              <a:t> </a:t>
            </a:r>
            <a:r>
              <a:rPr lang="vi-VN" sz="2400" dirty="0" smtClean="0">
                <a:latin typeface="Times New Roman" pitchFamily="18" charset="0"/>
                <a:cs typeface="Times New Roman" pitchFamily="18" charset="0"/>
              </a:rPr>
              <a:t>toán phân tích cảm xúc là bài toán dạng phân lớp cảm xúc dựa trên văn bản ngôn</a:t>
            </a:r>
            <a:r>
              <a:rPr lang="en-US" sz="2400" dirty="0" smtClean="0">
                <a:latin typeface="Times New Roman" pitchFamily="18" charset="0"/>
                <a:cs typeface="Times New Roman" pitchFamily="18" charset="0"/>
              </a:rPr>
              <a:t> </a:t>
            </a:r>
            <a:r>
              <a:rPr lang="vi-VN" sz="2400" dirty="0" smtClean="0">
                <a:latin typeface="Times New Roman" pitchFamily="18" charset="0"/>
                <a:cs typeface="Times New Roman" pitchFamily="18" charset="0"/>
              </a:rPr>
              <a:t>ngữ tự nhiên</a:t>
            </a:r>
            <a:r>
              <a:rPr lang="en-US" sz="2400" dirty="0" smtClean="0">
                <a:latin typeface="Times New Roman" pitchFamily="18" charset="0"/>
                <a:cs typeface="Times New Roman" pitchFamily="18" charset="0"/>
              </a:rPr>
              <a:t>.</a:t>
            </a:r>
            <a:endParaRPr lang="en-US" sz="2400" dirty="0">
              <a:latin typeface="Times New Roman" pitchFamily="18" charset="0"/>
              <a:cs typeface="Times New Roman" pitchFamily="18" charset="0"/>
            </a:endParaRPr>
          </a:p>
        </p:txBody>
      </p:sp>
      <p:sp>
        <p:nvSpPr>
          <p:cNvPr id="8" name="Oval 7"/>
          <p:cNvSpPr/>
          <p:nvPr/>
        </p:nvSpPr>
        <p:spPr>
          <a:xfrm>
            <a:off x="8381999" y="6248400"/>
            <a:ext cx="609603" cy="4572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300" b="1" dirty="0">
                <a:latin typeface="Arial" panose="020B0604020202020204" pitchFamily="34" charset="0"/>
                <a:cs typeface="Arial" panose="020B0604020202020204" pitchFamily="34" charset="0"/>
              </a:rPr>
              <a:t>8</a:t>
            </a:r>
          </a:p>
        </p:txBody>
      </p:sp>
      <p:sp>
        <p:nvSpPr>
          <p:cNvPr id="9" name="TextBox 8"/>
          <p:cNvSpPr txBox="1"/>
          <p:nvPr/>
        </p:nvSpPr>
        <p:spPr>
          <a:xfrm>
            <a:off x="228600" y="1066800"/>
            <a:ext cx="7239000" cy="523220"/>
          </a:xfrm>
          <a:prstGeom prst="rect">
            <a:avLst/>
          </a:prstGeom>
          <a:noFill/>
        </p:spPr>
        <p:txBody>
          <a:bodyPr wrap="square" rtlCol="0">
            <a:spAutoFit/>
          </a:bodyPr>
          <a:lstStyle/>
          <a:p>
            <a:r>
              <a:rPr lang="en-US" sz="2800" b="1" dirty="0" smtClean="0">
                <a:latin typeface="Times New Roman" pitchFamily="18" charset="0"/>
                <a:cs typeface="Times New Roman" pitchFamily="18" charset="0"/>
              </a:rPr>
              <a:t>Phân tích cảm xúc</a:t>
            </a:r>
            <a:endParaRPr lang="en-US" sz="2800" b="1" dirty="0">
              <a:latin typeface="Times New Roman" pitchFamily="18" charset="0"/>
              <a:cs typeface="Times New Roman" pitchFamily="18" charset="0"/>
            </a:endParaRPr>
          </a:p>
        </p:txBody>
      </p:sp>
    </p:spTree>
    <p:extLst>
      <p:ext uri="{BB962C8B-B14F-4D97-AF65-F5344CB8AC3E}">
        <p14:creationId xmlns:p14="http://schemas.microsoft.com/office/powerpoint/2010/main" val="3964636497"/>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959646" y="115134"/>
            <a:ext cx="5422353" cy="6468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25"/>
          <p:cNvSpPr>
            <a:spLocks noChangeArrowheads="1"/>
          </p:cNvSpPr>
          <p:nvPr/>
        </p:nvSpPr>
        <p:spPr bwMode="auto">
          <a:xfrm>
            <a:off x="3112046" y="161567"/>
            <a:ext cx="504135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itchFamily="18" charset="0"/>
                <a:cs typeface="Arial" charset="0"/>
              </a:defRPr>
            </a:lvl1pPr>
            <a:lvl2pPr marL="742950" indent="-285750" eaLnBrk="0" hangingPunct="0">
              <a:defRPr>
                <a:solidFill>
                  <a:schemeClr val="tx1"/>
                </a:solidFill>
                <a:latin typeface="Palatino Linotype" pitchFamily="18" charset="0"/>
                <a:cs typeface="Arial" charset="0"/>
              </a:defRPr>
            </a:lvl2pPr>
            <a:lvl3pPr marL="1143000" indent="-228600" eaLnBrk="0" hangingPunct="0">
              <a:defRPr>
                <a:solidFill>
                  <a:schemeClr val="tx1"/>
                </a:solidFill>
                <a:latin typeface="Palatino Linotype" pitchFamily="18" charset="0"/>
                <a:cs typeface="Arial" charset="0"/>
              </a:defRPr>
            </a:lvl3pPr>
            <a:lvl4pPr marL="1600200" indent="-228600" eaLnBrk="0" hangingPunct="0">
              <a:defRPr>
                <a:solidFill>
                  <a:schemeClr val="tx1"/>
                </a:solidFill>
                <a:latin typeface="Palatino Linotype" pitchFamily="18" charset="0"/>
                <a:cs typeface="Arial" charset="0"/>
              </a:defRPr>
            </a:lvl4pPr>
            <a:lvl5pPr marL="2057400" indent="-228600" eaLnBrk="0" hangingPunct="0">
              <a:defRPr>
                <a:solidFill>
                  <a:schemeClr val="tx1"/>
                </a:solidFill>
                <a:latin typeface="Palatino Linotype" pitchFamily="18" charset="0"/>
                <a:cs typeface="Arial" charset="0"/>
              </a:defRPr>
            </a:lvl5pPr>
            <a:lvl6pPr marL="2514600" indent="-228600" eaLnBrk="0" fontAlgn="base" hangingPunct="0">
              <a:spcBef>
                <a:spcPct val="0"/>
              </a:spcBef>
              <a:spcAft>
                <a:spcPct val="0"/>
              </a:spcAft>
              <a:defRPr>
                <a:solidFill>
                  <a:schemeClr val="tx1"/>
                </a:solidFill>
                <a:latin typeface="Palatino Linotype" pitchFamily="18" charset="0"/>
                <a:cs typeface="Arial" charset="0"/>
              </a:defRPr>
            </a:lvl6pPr>
            <a:lvl7pPr marL="2971800" indent="-228600" eaLnBrk="0" fontAlgn="base" hangingPunct="0">
              <a:spcBef>
                <a:spcPct val="0"/>
              </a:spcBef>
              <a:spcAft>
                <a:spcPct val="0"/>
              </a:spcAft>
              <a:defRPr>
                <a:solidFill>
                  <a:schemeClr val="tx1"/>
                </a:solidFill>
                <a:latin typeface="Palatino Linotype" pitchFamily="18" charset="0"/>
                <a:cs typeface="Arial" charset="0"/>
              </a:defRPr>
            </a:lvl7pPr>
            <a:lvl8pPr marL="3429000" indent="-228600" eaLnBrk="0" fontAlgn="base" hangingPunct="0">
              <a:spcBef>
                <a:spcPct val="0"/>
              </a:spcBef>
              <a:spcAft>
                <a:spcPct val="0"/>
              </a:spcAft>
              <a:defRPr>
                <a:solidFill>
                  <a:schemeClr val="tx1"/>
                </a:solidFill>
                <a:latin typeface="Palatino Linotype" pitchFamily="18" charset="0"/>
                <a:cs typeface="Arial" charset="0"/>
              </a:defRPr>
            </a:lvl8pPr>
            <a:lvl9pPr marL="3886200" indent="-228600" eaLnBrk="0" fontAlgn="base" hangingPunct="0">
              <a:spcBef>
                <a:spcPct val="0"/>
              </a:spcBef>
              <a:spcAft>
                <a:spcPct val="0"/>
              </a:spcAft>
              <a:defRPr>
                <a:solidFill>
                  <a:schemeClr val="tx1"/>
                </a:solidFill>
                <a:latin typeface="Palatino Linotype" pitchFamily="18" charset="0"/>
                <a:cs typeface="Arial" charset="0"/>
              </a:defRPr>
            </a:lvl9pPr>
          </a:lstStyle>
          <a:p>
            <a:pPr algn="ctr" eaLnBrk="1" hangingPunct="1"/>
            <a:r>
              <a:rPr lang="en-US" altLang="en-US" sz="3000" b="1" dirty="0" smtClean="0">
                <a:solidFill>
                  <a:srgbClr val="FFFFFF"/>
                </a:solidFill>
                <a:latin typeface="+mj-lt"/>
              </a:rPr>
              <a:t>II</a:t>
            </a:r>
            <a:r>
              <a:rPr lang="vi-VN" altLang="en-US" sz="3000" b="1" dirty="0" smtClean="0">
                <a:solidFill>
                  <a:srgbClr val="FFFFFF"/>
                </a:solidFill>
                <a:latin typeface="+mj-lt"/>
              </a:rPr>
              <a:t>. </a:t>
            </a:r>
            <a:r>
              <a:rPr lang="en-US" altLang="en-US" sz="3200" b="1" dirty="0" smtClean="0">
                <a:solidFill>
                  <a:schemeClr val="bg1"/>
                </a:solidFill>
                <a:latin typeface="Times New Roman" pitchFamily="18" charset="0"/>
                <a:cs typeface="Times New Roman" pitchFamily="18" charset="0"/>
              </a:rPr>
              <a:t>Nội Dung Nghiên Cứu</a:t>
            </a:r>
            <a:endParaRPr lang="en-US" sz="3200" b="1" dirty="0">
              <a:latin typeface="Times New Roman" pitchFamily="18" charset="0"/>
              <a:cs typeface="Times New Roman" pitchFamily="18" charset="0"/>
            </a:endParaRPr>
          </a:p>
        </p:txBody>
      </p:sp>
      <p:sp>
        <p:nvSpPr>
          <p:cNvPr id="7" name="TextBox 6"/>
          <p:cNvSpPr txBox="1"/>
          <p:nvPr/>
        </p:nvSpPr>
        <p:spPr>
          <a:xfrm>
            <a:off x="228600" y="1524000"/>
            <a:ext cx="8915400" cy="3970318"/>
          </a:xfrm>
          <a:prstGeom prst="rect">
            <a:avLst/>
          </a:prstGeom>
          <a:noFill/>
        </p:spPr>
        <p:txBody>
          <a:bodyPr wrap="square" rtlCol="0">
            <a:spAutoFit/>
          </a:bodyPr>
          <a:lstStyle/>
          <a:p>
            <a:pPr>
              <a:lnSpc>
                <a:spcPct val="150000"/>
              </a:lnSpc>
            </a:pPr>
            <a:r>
              <a:rPr lang="vi-VN" sz="2400" dirty="0">
                <a:latin typeface="Times New Roman" pitchFamily="18" charset="0"/>
                <a:cs typeface="Times New Roman" pitchFamily="18" charset="0"/>
              </a:rPr>
              <a:t>Bài toán phân tích cảm xúc thường được phân thành các bài toán có độ khó </a:t>
            </a:r>
            <a:r>
              <a:rPr lang="vi-VN" sz="2400" dirty="0" smtClean="0">
                <a:latin typeface="Times New Roman" pitchFamily="18" charset="0"/>
                <a:cs typeface="Times New Roman" pitchFamily="18" charset="0"/>
              </a:rPr>
              <a:t>như</a:t>
            </a:r>
            <a:r>
              <a:rPr lang="en-US" sz="2400" dirty="0" smtClean="0">
                <a:latin typeface="Times New Roman" pitchFamily="18" charset="0"/>
                <a:cs typeface="Times New Roman" pitchFamily="18" charset="0"/>
              </a:rPr>
              <a:t> </a:t>
            </a:r>
            <a:r>
              <a:rPr lang="vi-VN" sz="2400" dirty="0" smtClean="0">
                <a:latin typeface="Times New Roman" pitchFamily="18" charset="0"/>
                <a:cs typeface="Times New Roman" pitchFamily="18" charset="0"/>
              </a:rPr>
              <a:t>sau</a:t>
            </a:r>
            <a:r>
              <a:rPr lang="vi-VN" sz="2400" dirty="0">
                <a:latin typeface="Times New Roman" pitchFamily="18" charset="0"/>
                <a:cs typeface="Times New Roman" pitchFamily="18" charset="0"/>
              </a:rPr>
              <a:t>:</a:t>
            </a:r>
          </a:p>
          <a:p>
            <a:pPr marL="342900" indent="-342900">
              <a:lnSpc>
                <a:spcPct val="150000"/>
              </a:lnSpc>
              <a:buFont typeface="Wingdings" pitchFamily="2" charset="2"/>
              <a:buChar char="v"/>
            </a:pPr>
            <a:r>
              <a:rPr lang="vi-VN" sz="2400" dirty="0" smtClean="0">
                <a:latin typeface="Times New Roman" pitchFamily="18" charset="0"/>
                <a:cs typeface="Times New Roman" pitchFamily="18" charset="0"/>
              </a:rPr>
              <a:t>Đơn </a:t>
            </a:r>
            <a:r>
              <a:rPr lang="vi-VN" sz="2400" dirty="0">
                <a:latin typeface="Times New Roman" pitchFamily="18" charset="0"/>
                <a:cs typeface="Times New Roman" pitchFamily="18" charset="0"/>
              </a:rPr>
              <a:t>giản: Phân tích cảm xúc thành 2 lớp là tích cực (positive) và tiêu </a:t>
            </a:r>
            <a:r>
              <a:rPr lang="vi-VN" sz="2400" dirty="0" smtClean="0">
                <a:latin typeface="Times New Roman" pitchFamily="18" charset="0"/>
                <a:cs typeface="Times New Roman" pitchFamily="18" charset="0"/>
              </a:rPr>
              <a:t>cực</a:t>
            </a:r>
            <a:r>
              <a:rPr lang="en-US" sz="2400" dirty="0" smtClean="0">
                <a:latin typeface="Times New Roman" pitchFamily="18" charset="0"/>
                <a:cs typeface="Times New Roman" pitchFamily="18" charset="0"/>
              </a:rPr>
              <a:t> </a:t>
            </a:r>
            <a:r>
              <a:rPr lang="vi-VN" sz="2400" dirty="0" smtClean="0">
                <a:latin typeface="Times New Roman" pitchFamily="18" charset="0"/>
                <a:cs typeface="Times New Roman" pitchFamily="18" charset="0"/>
              </a:rPr>
              <a:t>(negative).</a:t>
            </a:r>
            <a:endParaRPr lang="en-US" sz="2400" dirty="0" smtClean="0">
              <a:latin typeface="Times New Roman" pitchFamily="18" charset="0"/>
              <a:cs typeface="Times New Roman" pitchFamily="18" charset="0"/>
            </a:endParaRPr>
          </a:p>
          <a:p>
            <a:pPr marL="342900" indent="-342900">
              <a:lnSpc>
                <a:spcPct val="150000"/>
              </a:lnSpc>
              <a:buFont typeface="Wingdings" pitchFamily="2" charset="2"/>
              <a:buChar char="v"/>
            </a:pPr>
            <a:r>
              <a:rPr lang="vi-VN" sz="2400" dirty="0" smtClean="0">
                <a:latin typeface="Times New Roman" pitchFamily="18" charset="0"/>
                <a:cs typeface="Times New Roman" pitchFamily="18" charset="0"/>
              </a:rPr>
              <a:t>Trung </a:t>
            </a:r>
            <a:r>
              <a:rPr lang="vi-VN" sz="2400" dirty="0">
                <a:latin typeface="Times New Roman" pitchFamily="18" charset="0"/>
                <a:cs typeface="Times New Roman" pitchFamily="18" charset="0"/>
              </a:rPr>
              <a:t>bình: Xếp hạng cảm xúc theo mức </a:t>
            </a:r>
            <a:r>
              <a:rPr lang="vi-VN" sz="2400" dirty="0" smtClean="0">
                <a:latin typeface="Times New Roman" pitchFamily="18" charset="0"/>
                <a:cs typeface="Times New Roman" pitchFamily="18" charset="0"/>
              </a:rPr>
              <a:t>độ.</a:t>
            </a:r>
            <a:endParaRPr lang="en-US" sz="2400" dirty="0" smtClean="0">
              <a:latin typeface="Times New Roman" pitchFamily="18" charset="0"/>
              <a:cs typeface="Times New Roman" pitchFamily="18" charset="0"/>
            </a:endParaRPr>
          </a:p>
          <a:p>
            <a:pPr marL="342900" indent="-342900">
              <a:lnSpc>
                <a:spcPct val="150000"/>
              </a:lnSpc>
              <a:buFont typeface="Wingdings" pitchFamily="2" charset="2"/>
              <a:buChar char="v"/>
            </a:pPr>
            <a:r>
              <a:rPr lang="vi-VN" sz="2400" dirty="0" smtClean="0">
                <a:latin typeface="Times New Roman" pitchFamily="18" charset="0"/>
                <a:cs typeface="Times New Roman" pitchFamily="18" charset="0"/>
              </a:rPr>
              <a:t>Khó</a:t>
            </a:r>
            <a:r>
              <a:rPr lang="vi-VN" sz="2400" dirty="0">
                <a:latin typeface="Times New Roman" pitchFamily="18" charset="0"/>
                <a:cs typeface="Times New Roman" pitchFamily="18" charset="0"/>
              </a:rPr>
              <a:t>: Phát hiện mục tiêu nguồn gốc của cảm xúc hoặc các loại cảm xúc </a:t>
            </a:r>
            <a:r>
              <a:rPr lang="vi-VN" sz="2400" dirty="0" smtClean="0">
                <a:latin typeface="Times New Roman" pitchFamily="18" charset="0"/>
                <a:cs typeface="Times New Roman" pitchFamily="18" charset="0"/>
              </a:rPr>
              <a:t>phức</a:t>
            </a:r>
            <a:r>
              <a:rPr lang="en-US" sz="2400" dirty="0" smtClean="0">
                <a:latin typeface="Times New Roman" pitchFamily="18" charset="0"/>
                <a:cs typeface="Times New Roman" pitchFamily="18" charset="0"/>
              </a:rPr>
              <a:t> </a:t>
            </a:r>
            <a:r>
              <a:rPr lang="vi-VN" sz="2400" dirty="0" smtClean="0">
                <a:latin typeface="Times New Roman" pitchFamily="18" charset="0"/>
                <a:cs typeface="Times New Roman" pitchFamily="18" charset="0"/>
              </a:rPr>
              <a:t>tạp</a:t>
            </a:r>
            <a:r>
              <a:rPr lang="vi-VN" sz="2400" dirty="0">
                <a:latin typeface="Times New Roman" pitchFamily="18" charset="0"/>
                <a:cs typeface="Times New Roman" pitchFamily="18" charset="0"/>
              </a:rPr>
              <a:t>.</a:t>
            </a:r>
            <a:endParaRPr lang="en-US" sz="2400" dirty="0">
              <a:latin typeface="Times New Roman" pitchFamily="18" charset="0"/>
              <a:cs typeface="Times New Roman" pitchFamily="18" charset="0"/>
            </a:endParaRPr>
          </a:p>
        </p:txBody>
      </p:sp>
      <p:sp>
        <p:nvSpPr>
          <p:cNvPr id="8" name="Oval 7"/>
          <p:cNvSpPr/>
          <p:nvPr/>
        </p:nvSpPr>
        <p:spPr>
          <a:xfrm>
            <a:off x="8381999" y="6248400"/>
            <a:ext cx="609603" cy="4572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300" b="1" dirty="0" smtClean="0">
                <a:latin typeface="Arial" panose="020B0604020202020204" pitchFamily="34" charset="0"/>
                <a:cs typeface="Arial" panose="020B0604020202020204" pitchFamily="34" charset="0"/>
              </a:rPr>
              <a:t>9</a:t>
            </a:r>
            <a:endParaRPr lang="en-US" sz="1300" b="1" dirty="0">
              <a:latin typeface="Arial" panose="020B0604020202020204" pitchFamily="34" charset="0"/>
              <a:cs typeface="Arial" panose="020B0604020202020204" pitchFamily="34" charset="0"/>
            </a:endParaRPr>
          </a:p>
        </p:txBody>
      </p:sp>
      <p:sp>
        <p:nvSpPr>
          <p:cNvPr id="9" name="TextBox 8"/>
          <p:cNvSpPr txBox="1"/>
          <p:nvPr/>
        </p:nvSpPr>
        <p:spPr>
          <a:xfrm>
            <a:off x="228600" y="1066800"/>
            <a:ext cx="7239000" cy="523220"/>
          </a:xfrm>
          <a:prstGeom prst="rect">
            <a:avLst/>
          </a:prstGeom>
          <a:noFill/>
        </p:spPr>
        <p:txBody>
          <a:bodyPr wrap="square" rtlCol="0">
            <a:spAutoFit/>
          </a:bodyPr>
          <a:lstStyle/>
          <a:p>
            <a:r>
              <a:rPr lang="en-US" sz="2800" b="1" dirty="0" smtClean="0">
                <a:latin typeface="Times New Roman" pitchFamily="18" charset="0"/>
                <a:cs typeface="Times New Roman" pitchFamily="18" charset="0"/>
              </a:rPr>
              <a:t>Phân tích cảm xúc</a:t>
            </a:r>
            <a:endParaRPr lang="en-US" sz="2800" b="1" dirty="0">
              <a:latin typeface="Times New Roman" pitchFamily="18" charset="0"/>
              <a:cs typeface="Times New Roman" pitchFamily="18" charset="0"/>
            </a:endParaRPr>
          </a:p>
        </p:txBody>
      </p:sp>
    </p:spTree>
    <p:extLst>
      <p:ext uri="{BB962C8B-B14F-4D97-AF65-F5344CB8AC3E}">
        <p14:creationId xmlns:p14="http://schemas.microsoft.com/office/powerpoint/2010/main" val="723654210"/>
      </p:ext>
    </p:ext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959646" y="115134"/>
            <a:ext cx="5422353" cy="6468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25"/>
          <p:cNvSpPr>
            <a:spLocks noChangeArrowheads="1"/>
          </p:cNvSpPr>
          <p:nvPr/>
        </p:nvSpPr>
        <p:spPr bwMode="auto">
          <a:xfrm>
            <a:off x="3112046" y="161567"/>
            <a:ext cx="504135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itchFamily="18" charset="0"/>
                <a:cs typeface="Arial" charset="0"/>
              </a:defRPr>
            </a:lvl1pPr>
            <a:lvl2pPr marL="742950" indent="-285750" eaLnBrk="0" hangingPunct="0">
              <a:defRPr>
                <a:solidFill>
                  <a:schemeClr val="tx1"/>
                </a:solidFill>
                <a:latin typeface="Palatino Linotype" pitchFamily="18" charset="0"/>
                <a:cs typeface="Arial" charset="0"/>
              </a:defRPr>
            </a:lvl2pPr>
            <a:lvl3pPr marL="1143000" indent="-228600" eaLnBrk="0" hangingPunct="0">
              <a:defRPr>
                <a:solidFill>
                  <a:schemeClr val="tx1"/>
                </a:solidFill>
                <a:latin typeface="Palatino Linotype" pitchFamily="18" charset="0"/>
                <a:cs typeface="Arial" charset="0"/>
              </a:defRPr>
            </a:lvl3pPr>
            <a:lvl4pPr marL="1600200" indent="-228600" eaLnBrk="0" hangingPunct="0">
              <a:defRPr>
                <a:solidFill>
                  <a:schemeClr val="tx1"/>
                </a:solidFill>
                <a:latin typeface="Palatino Linotype" pitchFamily="18" charset="0"/>
                <a:cs typeface="Arial" charset="0"/>
              </a:defRPr>
            </a:lvl4pPr>
            <a:lvl5pPr marL="2057400" indent="-228600" eaLnBrk="0" hangingPunct="0">
              <a:defRPr>
                <a:solidFill>
                  <a:schemeClr val="tx1"/>
                </a:solidFill>
                <a:latin typeface="Palatino Linotype" pitchFamily="18" charset="0"/>
                <a:cs typeface="Arial" charset="0"/>
              </a:defRPr>
            </a:lvl5pPr>
            <a:lvl6pPr marL="2514600" indent="-228600" eaLnBrk="0" fontAlgn="base" hangingPunct="0">
              <a:spcBef>
                <a:spcPct val="0"/>
              </a:spcBef>
              <a:spcAft>
                <a:spcPct val="0"/>
              </a:spcAft>
              <a:defRPr>
                <a:solidFill>
                  <a:schemeClr val="tx1"/>
                </a:solidFill>
                <a:latin typeface="Palatino Linotype" pitchFamily="18" charset="0"/>
                <a:cs typeface="Arial" charset="0"/>
              </a:defRPr>
            </a:lvl6pPr>
            <a:lvl7pPr marL="2971800" indent="-228600" eaLnBrk="0" fontAlgn="base" hangingPunct="0">
              <a:spcBef>
                <a:spcPct val="0"/>
              </a:spcBef>
              <a:spcAft>
                <a:spcPct val="0"/>
              </a:spcAft>
              <a:defRPr>
                <a:solidFill>
                  <a:schemeClr val="tx1"/>
                </a:solidFill>
                <a:latin typeface="Palatino Linotype" pitchFamily="18" charset="0"/>
                <a:cs typeface="Arial" charset="0"/>
              </a:defRPr>
            </a:lvl7pPr>
            <a:lvl8pPr marL="3429000" indent="-228600" eaLnBrk="0" fontAlgn="base" hangingPunct="0">
              <a:spcBef>
                <a:spcPct val="0"/>
              </a:spcBef>
              <a:spcAft>
                <a:spcPct val="0"/>
              </a:spcAft>
              <a:defRPr>
                <a:solidFill>
                  <a:schemeClr val="tx1"/>
                </a:solidFill>
                <a:latin typeface="Palatino Linotype" pitchFamily="18" charset="0"/>
                <a:cs typeface="Arial" charset="0"/>
              </a:defRPr>
            </a:lvl8pPr>
            <a:lvl9pPr marL="3886200" indent="-228600" eaLnBrk="0" fontAlgn="base" hangingPunct="0">
              <a:spcBef>
                <a:spcPct val="0"/>
              </a:spcBef>
              <a:spcAft>
                <a:spcPct val="0"/>
              </a:spcAft>
              <a:defRPr>
                <a:solidFill>
                  <a:schemeClr val="tx1"/>
                </a:solidFill>
                <a:latin typeface="Palatino Linotype" pitchFamily="18" charset="0"/>
                <a:cs typeface="Arial" charset="0"/>
              </a:defRPr>
            </a:lvl9pPr>
          </a:lstStyle>
          <a:p>
            <a:pPr algn="ctr" eaLnBrk="1" hangingPunct="1"/>
            <a:r>
              <a:rPr lang="en-US" altLang="en-US" sz="3000" b="1" dirty="0" smtClean="0">
                <a:solidFill>
                  <a:srgbClr val="FFFFFF"/>
                </a:solidFill>
                <a:latin typeface="+mj-lt"/>
              </a:rPr>
              <a:t>II</a:t>
            </a:r>
            <a:r>
              <a:rPr lang="vi-VN" altLang="en-US" sz="3000" b="1" dirty="0" smtClean="0">
                <a:solidFill>
                  <a:srgbClr val="FFFFFF"/>
                </a:solidFill>
                <a:latin typeface="+mj-lt"/>
              </a:rPr>
              <a:t>. </a:t>
            </a:r>
            <a:r>
              <a:rPr lang="en-US" altLang="en-US" sz="3200" b="1" dirty="0" smtClean="0">
                <a:solidFill>
                  <a:schemeClr val="bg1"/>
                </a:solidFill>
                <a:latin typeface="Times New Roman" pitchFamily="18" charset="0"/>
                <a:cs typeface="Times New Roman" pitchFamily="18" charset="0"/>
              </a:rPr>
              <a:t>Nội Dung Nghiên Cứu</a:t>
            </a:r>
            <a:endParaRPr lang="en-US" sz="3200" b="1" dirty="0">
              <a:latin typeface="Times New Roman" pitchFamily="18" charset="0"/>
              <a:cs typeface="Times New Roman" pitchFamily="18" charset="0"/>
            </a:endParaRPr>
          </a:p>
        </p:txBody>
      </p:sp>
      <p:sp>
        <p:nvSpPr>
          <p:cNvPr id="8" name="Oval 7"/>
          <p:cNvSpPr/>
          <p:nvPr/>
        </p:nvSpPr>
        <p:spPr>
          <a:xfrm>
            <a:off x="8381999" y="6248400"/>
            <a:ext cx="609603" cy="4572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300" b="1" dirty="0" smtClean="0">
                <a:latin typeface="Arial" panose="020B0604020202020204" pitchFamily="34" charset="0"/>
                <a:cs typeface="Arial" panose="020B0604020202020204" pitchFamily="34" charset="0"/>
              </a:rPr>
              <a:t>10</a:t>
            </a:r>
            <a:endParaRPr lang="en-US" sz="1300" b="1" dirty="0">
              <a:latin typeface="Arial" panose="020B0604020202020204" pitchFamily="34" charset="0"/>
              <a:cs typeface="Arial" panose="020B0604020202020204" pitchFamily="34" charset="0"/>
            </a:endParaRPr>
          </a:p>
        </p:txBody>
      </p:sp>
      <p:sp>
        <p:nvSpPr>
          <p:cNvPr id="9" name="TextBox 8"/>
          <p:cNvSpPr txBox="1"/>
          <p:nvPr/>
        </p:nvSpPr>
        <p:spPr>
          <a:xfrm>
            <a:off x="228600" y="1066800"/>
            <a:ext cx="7239000" cy="523220"/>
          </a:xfrm>
          <a:prstGeom prst="rect">
            <a:avLst/>
          </a:prstGeom>
          <a:noFill/>
        </p:spPr>
        <p:txBody>
          <a:bodyPr wrap="square" rtlCol="0">
            <a:spAutoFit/>
          </a:bodyPr>
          <a:lstStyle/>
          <a:p>
            <a:r>
              <a:rPr lang="en-US" sz="2800" b="1" dirty="0" smtClean="0">
                <a:latin typeface="Times New Roman" pitchFamily="18" charset="0"/>
                <a:cs typeface="Times New Roman" pitchFamily="18" charset="0"/>
              </a:rPr>
              <a:t>Phân tích cảm xúc</a:t>
            </a:r>
            <a:endParaRPr lang="en-US" sz="2800" b="1" dirty="0">
              <a:latin typeface="Times New Roman" pitchFamily="18" charset="0"/>
              <a:cs typeface="Times New Roman" pitchFamily="18"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1100" y="1790700"/>
            <a:ext cx="6781800" cy="3848100"/>
          </a:xfrm>
          <a:prstGeom prst="rect">
            <a:avLst/>
          </a:prstGeom>
        </p:spPr>
      </p:pic>
      <p:sp>
        <p:nvSpPr>
          <p:cNvPr id="3" name="TextBox 2"/>
          <p:cNvSpPr txBox="1"/>
          <p:nvPr/>
        </p:nvSpPr>
        <p:spPr>
          <a:xfrm>
            <a:off x="1752600" y="5791200"/>
            <a:ext cx="5791200" cy="369332"/>
          </a:xfrm>
          <a:prstGeom prst="rect">
            <a:avLst/>
          </a:prstGeom>
          <a:noFill/>
        </p:spPr>
        <p:txBody>
          <a:bodyPr wrap="square" rtlCol="0">
            <a:spAutoFit/>
          </a:bodyPr>
          <a:lstStyle/>
          <a:p>
            <a:pPr algn="ctr"/>
            <a:r>
              <a:rPr lang="en-US" b="1" dirty="0">
                <a:latin typeface="Times New Roman" pitchFamily="18" charset="0"/>
                <a:cs typeface="Times New Roman" pitchFamily="18" charset="0"/>
              </a:rPr>
              <a:t>Mô hình xử lý Sentiment Analysis Vietnamese (SAV).</a:t>
            </a:r>
          </a:p>
        </p:txBody>
      </p:sp>
    </p:spTree>
    <p:extLst>
      <p:ext uri="{BB962C8B-B14F-4D97-AF65-F5344CB8AC3E}">
        <p14:creationId xmlns:p14="http://schemas.microsoft.com/office/powerpoint/2010/main" val="521882801"/>
      </p:ext>
    </p:extLst>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959646" y="115134"/>
            <a:ext cx="5422353" cy="6468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25"/>
          <p:cNvSpPr>
            <a:spLocks noChangeArrowheads="1"/>
          </p:cNvSpPr>
          <p:nvPr/>
        </p:nvSpPr>
        <p:spPr bwMode="auto">
          <a:xfrm>
            <a:off x="3112046" y="161567"/>
            <a:ext cx="504135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itchFamily="18" charset="0"/>
                <a:cs typeface="Arial" charset="0"/>
              </a:defRPr>
            </a:lvl1pPr>
            <a:lvl2pPr marL="742950" indent="-285750" eaLnBrk="0" hangingPunct="0">
              <a:defRPr>
                <a:solidFill>
                  <a:schemeClr val="tx1"/>
                </a:solidFill>
                <a:latin typeface="Palatino Linotype" pitchFamily="18" charset="0"/>
                <a:cs typeface="Arial" charset="0"/>
              </a:defRPr>
            </a:lvl2pPr>
            <a:lvl3pPr marL="1143000" indent="-228600" eaLnBrk="0" hangingPunct="0">
              <a:defRPr>
                <a:solidFill>
                  <a:schemeClr val="tx1"/>
                </a:solidFill>
                <a:latin typeface="Palatino Linotype" pitchFamily="18" charset="0"/>
                <a:cs typeface="Arial" charset="0"/>
              </a:defRPr>
            </a:lvl3pPr>
            <a:lvl4pPr marL="1600200" indent="-228600" eaLnBrk="0" hangingPunct="0">
              <a:defRPr>
                <a:solidFill>
                  <a:schemeClr val="tx1"/>
                </a:solidFill>
                <a:latin typeface="Palatino Linotype" pitchFamily="18" charset="0"/>
                <a:cs typeface="Arial" charset="0"/>
              </a:defRPr>
            </a:lvl4pPr>
            <a:lvl5pPr marL="2057400" indent="-228600" eaLnBrk="0" hangingPunct="0">
              <a:defRPr>
                <a:solidFill>
                  <a:schemeClr val="tx1"/>
                </a:solidFill>
                <a:latin typeface="Palatino Linotype" pitchFamily="18" charset="0"/>
                <a:cs typeface="Arial" charset="0"/>
              </a:defRPr>
            </a:lvl5pPr>
            <a:lvl6pPr marL="2514600" indent="-228600" eaLnBrk="0" fontAlgn="base" hangingPunct="0">
              <a:spcBef>
                <a:spcPct val="0"/>
              </a:spcBef>
              <a:spcAft>
                <a:spcPct val="0"/>
              </a:spcAft>
              <a:defRPr>
                <a:solidFill>
                  <a:schemeClr val="tx1"/>
                </a:solidFill>
                <a:latin typeface="Palatino Linotype" pitchFamily="18" charset="0"/>
                <a:cs typeface="Arial" charset="0"/>
              </a:defRPr>
            </a:lvl6pPr>
            <a:lvl7pPr marL="2971800" indent="-228600" eaLnBrk="0" fontAlgn="base" hangingPunct="0">
              <a:spcBef>
                <a:spcPct val="0"/>
              </a:spcBef>
              <a:spcAft>
                <a:spcPct val="0"/>
              </a:spcAft>
              <a:defRPr>
                <a:solidFill>
                  <a:schemeClr val="tx1"/>
                </a:solidFill>
                <a:latin typeface="Palatino Linotype" pitchFamily="18" charset="0"/>
                <a:cs typeface="Arial" charset="0"/>
              </a:defRPr>
            </a:lvl7pPr>
            <a:lvl8pPr marL="3429000" indent="-228600" eaLnBrk="0" fontAlgn="base" hangingPunct="0">
              <a:spcBef>
                <a:spcPct val="0"/>
              </a:spcBef>
              <a:spcAft>
                <a:spcPct val="0"/>
              </a:spcAft>
              <a:defRPr>
                <a:solidFill>
                  <a:schemeClr val="tx1"/>
                </a:solidFill>
                <a:latin typeface="Palatino Linotype" pitchFamily="18" charset="0"/>
                <a:cs typeface="Arial" charset="0"/>
              </a:defRPr>
            </a:lvl8pPr>
            <a:lvl9pPr marL="3886200" indent="-228600" eaLnBrk="0" fontAlgn="base" hangingPunct="0">
              <a:spcBef>
                <a:spcPct val="0"/>
              </a:spcBef>
              <a:spcAft>
                <a:spcPct val="0"/>
              </a:spcAft>
              <a:defRPr>
                <a:solidFill>
                  <a:schemeClr val="tx1"/>
                </a:solidFill>
                <a:latin typeface="Palatino Linotype" pitchFamily="18" charset="0"/>
                <a:cs typeface="Arial" charset="0"/>
              </a:defRPr>
            </a:lvl9pPr>
          </a:lstStyle>
          <a:p>
            <a:pPr algn="ctr" eaLnBrk="1" hangingPunct="1"/>
            <a:r>
              <a:rPr lang="en-US" altLang="en-US" sz="3000" b="1" dirty="0" smtClean="0">
                <a:solidFill>
                  <a:srgbClr val="FFFFFF"/>
                </a:solidFill>
                <a:latin typeface="+mj-lt"/>
              </a:rPr>
              <a:t>II</a:t>
            </a:r>
            <a:r>
              <a:rPr lang="vi-VN" altLang="en-US" sz="3000" b="1" dirty="0" smtClean="0">
                <a:solidFill>
                  <a:srgbClr val="FFFFFF"/>
                </a:solidFill>
                <a:latin typeface="+mj-lt"/>
              </a:rPr>
              <a:t>. </a:t>
            </a:r>
            <a:r>
              <a:rPr lang="en-US" altLang="en-US" sz="3200" b="1" dirty="0" smtClean="0">
                <a:solidFill>
                  <a:schemeClr val="bg1"/>
                </a:solidFill>
                <a:latin typeface="Times New Roman" pitchFamily="18" charset="0"/>
                <a:cs typeface="Times New Roman" pitchFamily="18" charset="0"/>
              </a:rPr>
              <a:t>Nội Dung Nghiên Cứu</a:t>
            </a:r>
            <a:endParaRPr lang="en-US" sz="3200" b="1" dirty="0">
              <a:latin typeface="Times New Roman" pitchFamily="18" charset="0"/>
              <a:cs typeface="Times New Roman" pitchFamily="18" charset="0"/>
            </a:endParaRPr>
          </a:p>
        </p:txBody>
      </p:sp>
      <p:sp>
        <p:nvSpPr>
          <p:cNvPr id="8" name="Oval 7"/>
          <p:cNvSpPr/>
          <p:nvPr/>
        </p:nvSpPr>
        <p:spPr>
          <a:xfrm>
            <a:off x="8381999" y="6248400"/>
            <a:ext cx="609603" cy="4572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300" b="1" dirty="0" smtClean="0">
                <a:latin typeface="Arial" panose="020B0604020202020204" pitchFamily="34" charset="0"/>
                <a:cs typeface="Arial" panose="020B0604020202020204" pitchFamily="34" charset="0"/>
              </a:rPr>
              <a:t>11</a:t>
            </a:r>
            <a:endParaRPr lang="en-US" sz="1300" b="1" dirty="0">
              <a:latin typeface="Arial" panose="020B0604020202020204" pitchFamily="34" charset="0"/>
              <a:cs typeface="Arial" panose="020B0604020202020204" pitchFamily="34" charset="0"/>
            </a:endParaRPr>
          </a:p>
        </p:txBody>
      </p:sp>
      <p:sp>
        <p:nvSpPr>
          <p:cNvPr id="9" name="TextBox 8"/>
          <p:cNvSpPr txBox="1"/>
          <p:nvPr/>
        </p:nvSpPr>
        <p:spPr>
          <a:xfrm>
            <a:off x="228600" y="1066800"/>
            <a:ext cx="7239000" cy="523220"/>
          </a:xfrm>
          <a:prstGeom prst="rect">
            <a:avLst/>
          </a:prstGeom>
          <a:noFill/>
        </p:spPr>
        <p:txBody>
          <a:bodyPr wrap="square" rtlCol="0">
            <a:spAutoFit/>
          </a:bodyPr>
          <a:lstStyle/>
          <a:p>
            <a:r>
              <a:rPr lang="en-US" sz="2800" b="1" dirty="0" smtClean="0">
                <a:latin typeface="Times New Roman" pitchFamily="18" charset="0"/>
                <a:cs typeface="Times New Roman" pitchFamily="18" charset="0"/>
              </a:rPr>
              <a:t>Phân tích cảm xúc</a:t>
            </a:r>
            <a:endParaRPr lang="en-US" sz="2800" b="1" dirty="0">
              <a:latin typeface="Times New Roman" pitchFamily="18" charset="0"/>
              <a:cs typeface="Times New Roman" pitchFamily="18" charset="0"/>
            </a:endParaRPr>
          </a:p>
        </p:txBody>
      </p:sp>
      <p:sp>
        <p:nvSpPr>
          <p:cNvPr id="11" name="TextBox 10"/>
          <p:cNvSpPr txBox="1"/>
          <p:nvPr/>
        </p:nvSpPr>
        <p:spPr>
          <a:xfrm>
            <a:off x="228600" y="1524000"/>
            <a:ext cx="8915400" cy="3416320"/>
          </a:xfrm>
          <a:prstGeom prst="rect">
            <a:avLst/>
          </a:prstGeom>
          <a:noFill/>
        </p:spPr>
        <p:txBody>
          <a:bodyPr wrap="square" rtlCol="0">
            <a:spAutoFit/>
          </a:bodyPr>
          <a:lstStyle/>
          <a:p>
            <a:pPr>
              <a:lnSpc>
                <a:spcPct val="150000"/>
              </a:lnSpc>
            </a:pPr>
            <a:r>
              <a:rPr lang="vi-VN" sz="2400" dirty="0">
                <a:latin typeface="+mj-lt"/>
              </a:rPr>
              <a:t>Hiện nay bài toán phân tích cảm xúc có thể được giải quyết dựa trên những phương pháp như: </a:t>
            </a:r>
            <a:endParaRPr lang="en-US" sz="2400" dirty="0">
              <a:latin typeface="+mj-lt"/>
            </a:endParaRPr>
          </a:p>
          <a:p>
            <a:pPr marL="342900" indent="-342900">
              <a:lnSpc>
                <a:spcPct val="150000"/>
              </a:lnSpc>
              <a:buFont typeface="Wingdings" pitchFamily="2" charset="2"/>
              <a:buChar char="v"/>
            </a:pPr>
            <a:r>
              <a:rPr lang="vi-VN" sz="2400" dirty="0" smtClean="0">
                <a:latin typeface="+mj-lt"/>
              </a:rPr>
              <a:t>Theo </a:t>
            </a:r>
            <a:r>
              <a:rPr lang="vi-VN" sz="2400" dirty="0">
                <a:latin typeface="+mj-lt"/>
              </a:rPr>
              <a:t>phương pháp phân lớp không giám </a:t>
            </a:r>
            <a:r>
              <a:rPr lang="vi-VN" sz="2400" dirty="0" smtClean="0">
                <a:latin typeface="+mj-lt"/>
              </a:rPr>
              <a:t>sát</a:t>
            </a:r>
            <a:r>
              <a:rPr lang="en-US" sz="2400" dirty="0" smtClean="0">
                <a:latin typeface="+mj-lt"/>
              </a:rPr>
              <a:t>.</a:t>
            </a:r>
          </a:p>
          <a:p>
            <a:pPr marL="342900" indent="-342900">
              <a:lnSpc>
                <a:spcPct val="150000"/>
              </a:lnSpc>
              <a:buFont typeface="Wingdings" pitchFamily="2" charset="2"/>
              <a:buChar char="v"/>
            </a:pPr>
            <a:r>
              <a:rPr lang="vi-VN" sz="2400" b="1" dirty="0" smtClean="0">
                <a:latin typeface="+mj-lt"/>
              </a:rPr>
              <a:t>Theo </a:t>
            </a:r>
            <a:r>
              <a:rPr lang="vi-VN" sz="2400" b="1" dirty="0">
                <a:latin typeface="+mj-lt"/>
              </a:rPr>
              <a:t>phương pháp phân lớp có giám </a:t>
            </a:r>
            <a:r>
              <a:rPr lang="vi-VN" sz="2400" b="1" dirty="0" smtClean="0">
                <a:latin typeface="+mj-lt"/>
              </a:rPr>
              <a:t>sát</a:t>
            </a:r>
            <a:r>
              <a:rPr lang="en-US" sz="2400" b="1" dirty="0" smtClean="0">
                <a:latin typeface="+mj-lt"/>
              </a:rPr>
              <a:t>.</a:t>
            </a:r>
          </a:p>
          <a:p>
            <a:pPr marL="342900" indent="-342900">
              <a:lnSpc>
                <a:spcPct val="150000"/>
              </a:lnSpc>
              <a:buFont typeface="Wingdings" pitchFamily="2" charset="2"/>
              <a:buChar char="v"/>
            </a:pPr>
            <a:r>
              <a:rPr lang="vi-VN" sz="2400" dirty="0" smtClean="0">
                <a:latin typeface="+mj-lt"/>
              </a:rPr>
              <a:t>Phân </a:t>
            </a:r>
            <a:r>
              <a:rPr lang="vi-VN" sz="2400" dirty="0">
                <a:latin typeface="+mj-lt"/>
              </a:rPr>
              <a:t>tích cảm xúc dựa trên khía cạnh</a:t>
            </a:r>
            <a:r>
              <a:rPr lang="vi-VN" sz="2400" dirty="0" smtClean="0">
                <a:latin typeface="+mj-lt"/>
              </a:rPr>
              <a:t>.</a:t>
            </a:r>
            <a:endParaRPr lang="en-US" sz="2400" dirty="0" smtClean="0">
              <a:latin typeface="+mj-lt"/>
            </a:endParaRPr>
          </a:p>
          <a:p>
            <a:pPr marL="342900" indent="-342900">
              <a:lnSpc>
                <a:spcPct val="150000"/>
              </a:lnSpc>
              <a:buFont typeface="Wingdings" pitchFamily="2" charset="2"/>
              <a:buChar char="v"/>
            </a:pPr>
            <a:r>
              <a:rPr lang="vi-VN" sz="2400" dirty="0" smtClean="0">
                <a:latin typeface="+mj-lt"/>
              </a:rPr>
              <a:t>Phân </a:t>
            </a:r>
            <a:r>
              <a:rPr lang="vi-VN" sz="2400" dirty="0">
                <a:latin typeface="+mj-lt"/>
              </a:rPr>
              <a:t>loại cảm xác dựa trên chủ </a:t>
            </a:r>
            <a:r>
              <a:rPr lang="vi-VN" sz="2400" dirty="0" smtClean="0">
                <a:latin typeface="+mj-lt"/>
              </a:rPr>
              <a:t>đề.</a:t>
            </a:r>
            <a:endParaRPr lang="en-US" sz="2400" dirty="0" smtClean="0">
              <a:latin typeface="+mj-lt"/>
            </a:endParaRPr>
          </a:p>
        </p:txBody>
      </p:sp>
    </p:spTree>
    <p:extLst>
      <p:ext uri="{BB962C8B-B14F-4D97-AF65-F5344CB8AC3E}">
        <p14:creationId xmlns:p14="http://schemas.microsoft.com/office/powerpoint/2010/main" val="1814943313"/>
      </p:ext>
    </p:extLst>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959646" y="115134"/>
            <a:ext cx="5422353" cy="6468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25"/>
          <p:cNvSpPr>
            <a:spLocks noChangeArrowheads="1"/>
          </p:cNvSpPr>
          <p:nvPr/>
        </p:nvSpPr>
        <p:spPr bwMode="auto">
          <a:xfrm>
            <a:off x="3112046" y="161567"/>
            <a:ext cx="504135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itchFamily="18" charset="0"/>
                <a:cs typeface="Arial" charset="0"/>
              </a:defRPr>
            </a:lvl1pPr>
            <a:lvl2pPr marL="742950" indent="-285750" eaLnBrk="0" hangingPunct="0">
              <a:defRPr>
                <a:solidFill>
                  <a:schemeClr val="tx1"/>
                </a:solidFill>
                <a:latin typeface="Palatino Linotype" pitchFamily="18" charset="0"/>
                <a:cs typeface="Arial" charset="0"/>
              </a:defRPr>
            </a:lvl2pPr>
            <a:lvl3pPr marL="1143000" indent="-228600" eaLnBrk="0" hangingPunct="0">
              <a:defRPr>
                <a:solidFill>
                  <a:schemeClr val="tx1"/>
                </a:solidFill>
                <a:latin typeface="Palatino Linotype" pitchFamily="18" charset="0"/>
                <a:cs typeface="Arial" charset="0"/>
              </a:defRPr>
            </a:lvl3pPr>
            <a:lvl4pPr marL="1600200" indent="-228600" eaLnBrk="0" hangingPunct="0">
              <a:defRPr>
                <a:solidFill>
                  <a:schemeClr val="tx1"/>
                </a:solidFill>
                <a:latin typeface="Palatino Linotype" pitchFamily="18" charset="0"/>
                <a:cs typeface="Arial" charset="0"/>
              </a:defRPr>
            </a:lvl4pPr>
            <a:lvl5pPr marL="2057400" indent="-228600" eaLnBrk="0" hangingPunct="0">
              <a:defRPr>
                <a:solidFill>
                  <a:schemeClr val="tx1"/>
                </a:solidFill>
                <a:latin typeface="Palatino Linotype" pitchFamily="18" charset="0"/>
                <a:cs typeface="Arial" charset="0"/>
              </a:defRPr>
            </a:lvl5pPr>
            <a:lvl6pPr marL="2514600" indent="-228600" eaLnBrk="0" fontAlgn="base" hangingPunct="0">
              <a:spcBef>
                <a:spcPct val="0"/>
              </a:spcBef>
              <a:spcAft>
                <a:spcPct val="0"/>
              </a:spcAft>
              <a:defRPr>
                <a:solidFill>
                  <a:schemeClr val="tx1"/>
                </a:solidFill>
                <a:latin typeface="Palatino Linotype" pitchFamily="18" charset="0"/>
                <a:cs typeface="Arial" charset="0"/>
              </a:defRPr>
            </a:lvl6pPr>
            <a:lvl7pPr marL="2971800" indent="-228600" eaLnBrk="0" fontAlgn="base" hangingPunct="0">
              <a:spcBef>
                <a:spcPct val="0"/>
              </a:spcBef>
              <a:spcAft>
                <a:spcPct val="0"/>
              </a:spcAft>
              <a:defRPr>
                <a:solidFill>
                  <a:schemeClr val="tx1"/>
                </a:solidFill>
                <a:latin typeface="Palatino Linotype" pitchFamily="18" charset="0"/>
                <a:cs typeface="Arial" charset="0"/>
              </a:defRPr>
            </a:lvl7pPr>
            <a:lvl8pPr marL="3429000" indent="-228600" eaLnBrk="0" fontAlgn="base" hangingPunct="0">
              <a:spcBef>
                <a:spcPct val="0"/>
              </a:spcBef>
              <a:spcAft>
                <a:spcPct val="0"/>
              </a:spcAft>
              <a:defRPr>
                <a:solidFill>
                  <a:schemeClr val="tx1"/>
                </a:solidFill>
                <a:latin typeface="Palatino Linotype" pitchFamily="18" charset="0"/>
                <a:cs typeface="Arial" charset="0"/>
              </a:defRPr>
            </a:lvl8pPr>
            <a:lvl9pPr marL="3886200" indent="-228600" eaLnBrk="0" fontAlgn="base" hangingPunct="0">
              <a:spcBef>
                <a:spcPct val="0"/>
              </a:spcBef>
              <a:spcAft>
                <a:spcPct val="0"/>
              </a:spcAft>
              <a:defRPr>
                <a:solidFill>
                  <a:schemeClr val="tx1"/>
                </a:solidFill>
                <a:latin typeface="Palatino Linotype" pitchFamily="18" charset="0"/>
                <a:cs typeface="Arial" charset="0"/>
              </a:defRPr>
            </a:lvl9pPr>
          </a:lstStyle>
          <a:p>
            <a:pPr algn="ctr" eaLnBrk="1" hangingPunct="1"/>
            <a:r>
              <a:rPr lang="en-US" altLang="en-US" sz="3000" b="1" dirty="0" smtClean="0">
                <a:solidFill>
                  <a:srgbClr val="FFFFFF"/>
                </a:solidFill>
                <a:latin typeface="+mj-lt"/>
              </a:rPr>
              <a:t>II</a:t>
            </a:r>
            <a:r>
              <a:rPr lang="vi-VN" altLang="en-US" sz="3000" b="1" dirty="0" smtClean="0">
                <a:solidFill>
                  <a:srgbClr val="FFFFFF"/>
                </a:solidFill>
                <a:latin typeface="+mj-lt"/>
              </a:rPr>
              <a:t>. </a:t>
            </a:r>
            <a:r>
              <a:rPr lang="en-US" altLang="en-US" sz="3200" b="1" dirty="0" smtClean="0">
                <a:solidFill>
                  <a:schemeClr val="bg1"/>
                </a:solidFill>
                <a:latin typeface="Times New Roman" pitchFamily="18" charset="0"/>
                <a:cs typeface="Times New Roman" pitchFamily="18" charset="0"/>
              </a:rPr>
              <a:t>Nội Dung Nghiên Cứu</a:t>
            </a:r>
            <a:endParaRPr lang="en-US" sz="3200" b="1" dirty="0">
              <a:latin typeface="Times New Roman" pitchFamily="18" charset="0"/>
              <a:cs typeface="Times New Roman" pitchFamily="18" charset="0"/>
            </a:endParaRPr>
          </a:p>
        </p:txBody>
      </p:sp>
      <p:sp>
        <p:nvSpPr>
          <p:cNvPr id="8" name="Oval 7"/>
          <p:cNvSpPr/>
          <p:nvPr/>
        </p:nvSpPr>
        <p:spPr>
          <a:xfrm>
            <a:off x="8381999" y="6248400"/>
            <a:ext cx="609603" cy="4572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300" b="1" dirty="0" smtClean="0">
                <a:latin typeface="Arial" panose="020B0604020202020204" pitchFamily="34" charset="0"/>
                <a:cs typeface="Arial" panose="020B0604020202020204" pitchFamily="34" charset="0"/>
              </a:rPr>
              <a:t>12</a:t>
            </a:r>
            <a:endParaRPr lang="en-US" sz="1300" b="1" dirty="0">
              <a:latin typeface="Arial" panose="020B0604020202020204" pitchFamily="34" charset="0"/>
              <a:cs typeface="Arial" panose="020B0604020202020204" pitchFamily="34" charset="0"/>
            </a:endParaRPr>
          </a:p>
        </p:txBody>
      </p:sp>
      <p:sp>
        <p:nvSpPr>
          <p:cNvPr id="9" name="TextBox 8"/>
          <p:cNvSpPr txBox="1"/>
          <p:nvPr/>
        </p:nvSpPr>
        <p:spPr>
          <a:xfrm>
            <a:off x="228600" y="1066800"/>
            <a:ext cx="7239000" cy="523220"/>
          </a:xfrm>
          <a:prstGeom prst="rect">
            <a:avLst/>
          </a:prstGeom>
          <a:noFill/>
        </p:spPr>
        <p:txBody>
          <a:bodyPr wrap="square" rtlCol="0">
            <a:spAutoFit/>
          </a:bodyPr>
          <a:lstStyle/>
          <a:p>
            <a:r>
              <a:rPr lang="en-US" sz="2800" b="1" dirty="0" smtClean="0">
                <a:latin typeface="Times New Roman" pitchFamily="18" charset="0"/>
                <a:cs typeface="Times New Roman" pitchFamily="18" charset="0"/>
              </a:rPr>
              <a:t>Một số phương pháp phân lớp</a:t>
            </a:r>
            <a:endParaRPr lang="en-US" sz="2800" b="1" dirty="0">
              <a:latin typeface="Times New Roman" pitchFamily="18" charset="0"/>
              <a:cs typeface="Times New Roman" pitchFamily="18" charset="0"/>
            </a:endParaRPr>
          </a:p>
        </p:txBody>
      </p:sp>
      <p:sp>
        <p:nvSpPr>
          <p:cNvPr id="10" name="TextBox 9"/>
          <p:cNvSpPr txBox="1"/>
          <p:nvPr/>
        </p:nvSpPr>
        <p:spPr>
          <a:xfrm>
            <a:off x="228600" y="1524000"/>
            <a:ext cx="8915400" cy="3785652"/>
          </a:xfrm>
          <a:prstGeom prst="rect">
            <a:avLst/>
          </a:prstGeom>
          <a:noFill/>
        </p:spPr>
        <p:txBody>
          <a:bodyPr wrap="square" rtlCol="0">
            <a:spAutoFit/>
          </a:bodyPr>
          <a:lstStyle/>
          <a:p>
            <a:pPr marL="342900" indent="-342900">
              <a:lnSpc>
                <a:spcPct val="200000"/>
              </a:lnSpc>
              <a:buFont typeface="Wingdings" pitchFamily="2" charset="2"/>
              <a:buChar char="v"/>
            </a:pPr>
            <a:r>
              <a:rPr lang="en-US" sz="2400" b="1" dirty="0" smtClean="0">
                <a:latin typeface="Times New Roman" pitchFamily="18" charset="0"/>
                <a:cs typeface="Times New Roman" pitchFamily="18" charset="0"/>
              </a:rPr>
              <a:t>Phương pháp phân lớp Naïve Bayes</a:t>
            </a:r>
          </a:p>
          <a:p>
            <a:pPr marL="342900" indent="-342900">
              <a:lnSpc>
                <a:spcPct val="200000"/>
              </a:lnSpc>
              <a:buFont typeface="Wingdings" pitchFamily="2" charset="2"/>
              <a:buChar char="v"/>
            </a:pPr>
            <a:r>
              <a:rPr lang="en-US" sz="2400" b="1" dirty="0">
                <a:latin typeface="Times New Roman" pitchFamily="18" charset="0"/>
                <a:cs typeface="Times New Roman" pitchFamily="18" charset="0"/>
              </a:rPr>
              <a:t>Phương pháp phân lớp SVM (Support Vector Machines</a:t>
            </a:r>
            <a:r>
              <a:rPr lang="en-US" sz="2400" b="1" dirty="0" smtClean="0">
                <a:latin typeface="Times New Roman" pitchFamily="18" charset="0"/>
                <a:cs typeface="Times New Roman" pitchFamily="18" charset="0"/>
              </a:rPr>
              <a:t>)</a:t>
            </a:r>
          </a:p>
          <a:p>
            <a:pPr marL="342900" indent="-342900">
              <a:lnSpc>
                <a:spcPct val="200000"/>
              </a:lnSpc>
              <a:buFont typeface="Wingdings" pitchFamily="2" charset="2"/>
              <a:buChar char="v"/>
            </a:pPr>
            <a:r>
              <a:rPr lang="vi-VN" sz="2400" dirty="0">
                <a:latin typeface="Times New Roman" pitchFamily="18" charset="0"/>
                <a:cs typeface="Times New Roman" pitchFamily="18" charset="0"/>
              </a:rPr>
              <a:t>Phương pháp K-Nearest Neighbor</a:t>
            </a:r>
            <a:endParaRPr lang="en-US" sz="2400" dirty="0">
              <a:latin typeface="Times New Roman" pitchFamily="18" charset="0"/>
              <a:cs typeface="Times New Roman" pitchFamily="18" charset="0"/>
            </a:endParaRPr>
          </a:p>
          <a:p>
            <a:pPr marL="342900" indent="-342900">
              <a:lnSpc>
                <a:spcPct val="200000"/>
              </a:lnSpc>
              <a:buFont typeface="Wingdings" pitchFamily="2" charset="2"/>
              <a:buChar char="v"/>
            </a:pPr>
            <a:r>
              <a:rPr lang="en-US" sz="2400" dirty="0">
                <a:latin typeface="Times New Roman" pitchFamily="18" charset="0"/>
                <a:cs typeface="Times New Roman" pitchFamily="18" charset="0"/>
              </a:rPr>
              <a:t>Phương pháp Phương pháp Linear Least Square Fit (LLSF)</a:t>
            </a:r>
          </a:p>
          <a:p>
            <a:pPr marL="342900" indent="-342900">
              <a:lnSpc>
                <a:spcPct val="200000"/>
              </a:lnSpc>
              <a:buFont typeface="Wingdings" pitchFamily="2" charset="2"/>
              <a:buChar char="v"/>
            </a:pPr>
            <a:r>
              <a:rPr lang="vi-VN" sz="2400" dirty="0">
                <a:latin typeface="Times New Roman" pitchFamily="18" charset="0"/>
                <a:cs typeface="Times New Roman" pitchFamily="18" charset="0"/>
              </a:rPr>
              <a:t>Phương pháp Entropy cực </a:t>
            </a:r>
            <a:r>
              <a:rPr lang="vi-VN" sz="2400" dirty="0" smtClean="0">
                <a:latin typeface="Times New Roman" pitchFamily="18" charset="0"/>
                <a:cs typeface="Times New Roman" pitchFamily="18" charset="0"/>
              </a:rPr>
              <a:t>đại</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1860679947"/>
      </p:ext>
    </p:extLst>
  </p:cSld>
  <p:clrMapOvr>
    <a:masterClrMapping/>
  </p:clrMapOvr>
  <p:transition spd="slow">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959646" y="115134"/>
            <a:ext cx="5422353" cy="6468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25"/>
          <p:cNvSpPr>
            <a:spLocks noChangeArrowheads="1"/>
          </p:cNvSpPr>
          <p:nvPr/>
        </p:nvSpPr>
        <p:spPr bwMode="auto">
          <a:xfrm>
            <a:off x="3112046" y="161567"/>
            <a:ext cx="504135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itchFamily="18" charset="0"/>
                <a:cs typeface="Arial" charset="0"/>
              </a:defRPr>
            </a:lvl1pPr>
            <a:lvl2pPr marL="742950" indent="-285750" eaLnBrk="0" hangingPunct="0">
              <a:defRPr>
                <a:solidFill>
                  <a:schemeClr val="tx1"/>
                </a:solidFill>
                <a:latin typeface="Palatino Linotype" pitchFamily="18" charset="0"/>
                <a:cs typeface="Arial" charset="0"/>
              </a:defRPr>
            </a:lvl2pPr>
            <a:lvl3pPr marL="1143000" indent="-228600" eaLnBrk="0" hangingPunct="0">
              <a:defRPr>
                <a:solidFill>
                  <a:schemeClr val="tx1"/>
                </a:solidFill>
                <a:latin typeface="Palatino Linotype" pitchFamily="18" charset="0"/>
                <a:cs typeface="Arial" charset="0"/>
              </a:defRPr>
            </a:lvl3pPr>
            <a:lvl4pPr marL="1600200" indent="-228600" eaLnBrk="0" hangingPunct="0">
              <a:defRPr>
                <a:solidFill>
                  <a:schemeClr val="tx1"/>
                </a:solidFill>
                <a:latin typeface="Palatino Linotype" pitchFamily="18" charset="0"/>
                <a:cs typeface="Arial" charset="0"/>
              </a:defRPr>
            </a:lvl4pPr>
            <a:lvl5pPr marL="2057400" indent="-228600" eaLnBrk="0" hangingPunct="0">
              <a:defRPr>
                <a:solidFill>
                  <a:schemeClr val="tx1"/>
                </a:solidFill>
                <a:latin typeface="Palatino Linotype" pitchFamily="18" charset="0"/>
                <a:cs typeface="Arial" charset="0"/>
              </a:defRPr>
            </a:lvl5pPr>
            <a:lvl6pPr marL="2514600" indent="-228600" eaLnBrk="0" fontAlgn="base" hangingPunct="0">
              <a:spcBef>
                <a:spcPct val="0"/>
              </a:spcBef>
              <a:spcAft>
                <a:spcPct val="0"/>
              </a:spcAft>
              <a:defRPr>
                <a:solidFill>
                  <a:schemeClr val="tx1"/>
                </a:solidFill>
                <a:latin typeface="Palatino Linotype" pitchFamily="18" charset="0"/>
                <a:cs typeface="Arial" charset="0"/>
              </a:defRPr>
            </a:lvl6pPr>
            <a:lvl7pPr marL="2971800" indent="-228600" eaLnBrk="0" fontAlgn="base" hangingPunct="0">
              <a:spcBef>
                <a:spcPct val="0"/>
              </a:spcBef>
              <a:spcAft>
                <a:spcPct val="0"/>
              </a:spcAft>
              <a:defRPr>
                <a:solidFill>
                  <a:schemeClr val="tx1"/>
                </a:solidFill>
                <a:latin typeface="Palatino Linotype" pitchFamily="18" charset="0"/>
                <a:cs typeface="Arial" charset="0"/>
              </a:defRPr>
            </a:lvl7pPr>
            <a:lvl8pPr marL="3429000" indent="-228600" eaLnBrk="0" fontAlgn="base" hangingPunct="0">
              <a:spcBef>
                <a:spcPct val="0"/>
              </a:spcBef>
              <a:spcAft>
                <a:spcPct val="0"/>
              </a:spcAft>
              <a:defRPr>
                <a:solidFill>
                  <a:schemeClr val="tx1"/>
                </a:solidFill>
                <a:latin typeface="Palatino Linotype" pitchFamily="18" charset="0"/>
                <a:cs typeface="Arial" charset="0"/>
              </a:defRPr>
            </a:lvl8pPr>
            <a:lvl9pPr marL="3886200" indent="-228600" eaLnBrk="0" fontAlgn="base" hangingPunct="0">
              <a:spcBef>
                <a:spcPct val="0"/>
              </a:spcBef>
              <a:spcAft>
                <a:spcPct val="0"/>
              </a:spcAft>
              <a:defRPr>
                <a:solidFill>
                  <a:schemeClr val="tx1"/>
                </a:solidFill>
                <a:latin typeface="Palatino Linotype" pitchFamily="18" charset="0"/>
                <a:cs typeface="Arial" charset="0"/>
              </a:defRPr>
            </a:lvl9pPr>
          </a:lstStyle>
          <a:p>
            <a:pPr algn="ctr" eaLnBrk="1" hangingPunct="1"/>
            <a:r>
              <a:rPr lang="en-US" altLang="en-US" sz="3000" b="1" dirty="0" smtClean="0">
                <a:solidFill>
                  <a:srgbClr val="FFFFFF"/>
                </a:solidFill>
                <a:latin typeface="+mj-lt"/>
              </a:rPr>
              <a:t>II</a:t>
            </a:r>
            <a:r>
              <a:rPr lang="vi-VN" altLang="en-US" sz="3000" b="1" dirty="0" smtClean="0">
                <a:solidFill>
                  <a:srgbClr val="FFFFFF"/>
                </a:solidFill>
                <a:latin typeface="+mj-lt"/>
              </a:rPr>
              <a:t>. </a:t>
            </a:r>
            <a:r>
              <a:rPr lang="en-US" altLang="en-US" sz="3200" b="1" dirty="0" smtClean="0">
                <a:solidFill>
                  <a:schemeClr val="bg1"/>
                </a:solidFill>
                <a:latin typeface="Times New Roman" pitchFamily="18" charset="0"/>
                <a:cs typeface="Times New Roman" pitchFamily="18" charset="0"/>
              </a:rPr>
              <a:t>Nội Dung Nghiên Cứu</a:t>
            </a:r>
            <a:endParaRPr lang="en-US" sz="3200" b="1" dirty="0">
              <a:latin typeface="Times New Roman" pitchFamily="18" charset="0"/>
              <a:cs typeface="Times New Roman" pitchFamily="18" charset="0"/>
            </a:endParaRPr>
          </a:p>
        </p:txBody>
      </p:sp>
      <p:sp>
        <p:nvSpPr>
          <p:cNvPr id="8" name="Oval 7"/>
          <p:cNvSpPr/>
          <p:nvPr/>
        </p:nvSpPr>
        <p:spPr>
          <a:xfrm>
            <a:off x="8381999" y="6248400"/>
            <a:ext cx="609603" cy="4572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300" b="1" dirty="0" smtClean="0">
                <a:latin typeface="Arial" panose="020B0604020202020204" pitchFamily="34" charset="0"/>
                <a:cs typeface="Arial" panose="020B0604020202020204" pitchFamily="34" charset="0"/>
              </a:rPr>
              <a:t>13</a:t>
            </a:r>
            <a:endParaRPr lang="en-US" sz="1300" b="1" dirty="0">
              <a:latin typeface="Arial" panose="020B0604020202020204" pitchFamily="34" charset="0"/>
              <a:cs typeface="Arial" panose="020B0604020202020204" pitchFamily="34" charset="0"/>
            </a:endParaRPr>
          </a:p>
        </p:txBody>
      </p:sp>
      <p:sp>
        <p:nvSpPr>
          <p:cNvPr id="9" name="TextBox 8"/>
          <p:cNvSpPr txBox="1"/>
          <p:nvPr/>
        </p:nvSpPr>
        <p:spPr>
          <a:xfrm>
            <a:off x="228600" y="1066800"/>
            <a:ext cx="7239000" cy="523220"/>
          </a:xfrm>
          <a:prstGeom prst="rect">
            <a:avLst/>
          </a:prstGeom>
          <a:noFill/>
        </p:spPr>
        <p:txBody>
          <a:bodyPr wrap="square" rtlCol="0">
            <a:spAutoFit/>
          </a:bodyPr>
          <a:lstStyle/>
          <a:p>
            <a:r>
              <a:rPr lang="en-US" sz="2800" b="1" dirty="0" smtClean="0">
                <a:latin typeface="Times New Roman" pitchFamily="18" charset="0"/>
                <a:cs typeface="Times New Roman" pitchFamily="18" charset="0"/>
              </a:rPr>
              <a:t>Phương pháp biểu diễn văn bản</a:t>
            </a:r>
            <a:endParaRPr lang="en-US" sz="2800" b="1" dirty="0">
              <a:latin typeface="Times New Roman" pitchFamily="18" charset="0"/>
              <a:cs typeface="Times New Roman" pitchFamily="18" charset="0"/>
            </a:endParaRPr>
          </a:p>
        </p:txBody>
      </p:sp>
      <p:sp>
        <p:nvSpPr>
          <p:cNvPr id="10" name="TextBox 9"/>
          <p:cNvSpPr txBox="1"/>
          <p:nvPr/>
        </p:nvSpPr>
        <p:spPr>
          <a:xfrm>
            <a:off x="228600" y="1630845"/>
            <a:ext cx="8915400" cy="3416320"/>
          </a:xfrm>
          <a:prstGeom prst="rect">
            <a:avLst/>
          </a:prstGeom>
          <a:noFill/>
        </p:spPr>
        <p:txBody>
          <a:bodyPr wrap="square" rtlCol="0">
            <a:spAutoFit/>
          </a:bodyPr>
          <a:lstStyle/>
          <a:p>
            <a:pPr marL="342900" indent="-342900">
              <a:lnSpc>
                <a:spcPct val="150000"/>
              </a:lnSpc>
              <a:buFont typeface="Wingdings" pitchFamily="2" charset="2"/>
              <a:buChar char="v"/>
            </a:pPr>
            <a:r>
              <a:rPr lang="vi-VN" sz="2400" dirty="0">
                <a:latin typeface="+mj-lt"/>
              </a:rPr>
              <a:t>Biểu </a:t>
            </a:r>
            <a:r>
              <a:rPr lang="vi-VN" sz="2400" dirty="0" smtClean="0">
                <a:latin typeface="+mj-lt"/>
              </a:rPr>
              <a:t>di</a:t>
            </a:r>
            <a:r>
              <a:rPr lang="en-US" sz="2400" dirty="0" smtClean="0">
                <a:latin typeface="+mj-lt"/>
              </a:rPr>
              <a:t>ễ</a:t>
            </a:r>
            <a:r>
              <a:rPr lang="vi-VN" sz="2400" dirty="0" smtClean="0">
                <a:latin typeface="+mj-lt"/>
              </a:rPr>
              <a:t>n </a:t>
            </a:r>
            <a:r>
              <a:rPr lang="vi-VN" sz="2400" dirty="0">
                <a:latin typeface="+mj-lt"/>
              </a:rPr>
              <a:t>văn bản là một bước quan trọng trong khai thác dữ liệu văn bản, </a:t>
            </a:r>
            <a:r>
              <a:rPr lang="vi-VN" sz="2400" dirty="0" smtClean="0">
                <a:latin typeface="+mj-lt"/>
              </a:rPr>
              <a:t>truy</a:t>
            </a:r>
            <a:r>
              <a:rPr lang="en-US" sz="2400" dirty="0" smtClean="0">
                <a:latin typeface="+mj-lt"/>
              </a:rPr>
              <a:t> </a:t>
            </a:r>
            <a:r>
              <a:rPr lang="vi-VN" sz="2400" dirty="0" smtClean="0">
                <a:latin typeface="+mj-lt"/>
              </a:rPr>
              <a:t>vấn </a:t>
            </a:r>
            <a:r>
              <a:rPr lang="vi-VN" sz="2400" dirty="0">
                <a:latin typeface="+mj-lt"/>
              </a:rPr>
              <a:t>thông tin và xử lý ngôn ngữ tự nhiên. </a:t>
            </a:r>
            <a:endParaRPr lang="en-US" sz="2400" dirty="0" smtClean="0">
              <a:latin typeface="+mj-lt"/>
            </a:endParaRPr>
          </a:p>
          <a:p>
            <a:pPr marL="342900" indent="-342900">
              <a:lnSpc>
                <a:spcPct val="150000"/>
              </a:lnSpc>
              <a:buFont typeface="Wingdings" pitchFamily="2" charset="2"/>
              <a:buChar char="v"/>
            </a:pPr>
            <a:endParaRPr lang="en-US" sz="2400" dirty="0" smtClean="0">
              <a:latin typeface="+mj-lt"/>
            </a:endParaRPr>
          </a:p>
          <a:p>
            <a:pPr marL="342900" indent="-342900">
              <a:lnSpc>
                <a:spcPct val="150000"/>
              </a:lnSpc>
              <a:buFont typeface="Wingdings" pitchFamily="2" charset="2"/>
              <a:buChar char="v"/>
            </a:pPr>
            <a:r>
              <a:rPr lang="vi-VN" sz="2400" dirty="0">
                <a:latin typeface="+mj-lt"/>
                <a:cs typeface="Times New Roman" pitchFamily="18" charset="0"/>
              </a:rPr>
              <a:t>Các mô hình biểu </a:t>
            </a:r>
            <a:r>
              <a:rPr lang="vi-VN" sz="2400" dirty="0" smtClean="0">
                <a:latin typeface="+mj-lt"/>
                <a:cs typeface="Times New Roman" pitchFamily="18" charset="0"/>
              </a:rPr>
              <a:t>di</a:t>
            </a:r>
            <a:r>
              <a:rPr lang="en-US" sz="2400" dirty="0" smtClean="0">
                <a:latin typeface="+mj-lt"/>
                <a:cs typeface="Times New Roman" pitchFamily="18" charset="0"/>
              </a:rPr>
              <a:t>ễ</a:t>
            </a:r>
            <a:r>
              <a:rPr lang="vi-VN" sz="2400" dirty="0" smtClean="0">
                <a:latin typeface="+mj-lt"/>
                <a:cs typeface="Times New Roman" pitchFamily="18" charset="0"/>
              </a:rPr>
              <a:t>n </a:t>
            </a:r>
            <a:r>
              <a:rPr lang="vi-VN" sz="2400" dirty="0">
                <a:latin typeface="+mj-lt"/>
                <a:cs typeface="Times New Roman" pitchFamily="18" charset="0"/>
              </a:rPr>
              <a:t>văn bản truyền thống như mô hình túi từ (</a:t>
            </a:r>
            <a:r>
              <a:rPr lang="vi-VN" sz="2400" dirty="0" smtClean="0">
                <a:latin typeface="+mj-lt"/>
                <a:cs typeface="Times New Roman" pitchFamily="18" charset="0"/>
              </a:rPr>
              <a:t>bag-of-word)</a:t>
            </a:r>
            <a:r>
              <a:rPr lang="en-US" sz="2400" dirty="0" smtClean="0">
                <a:latin typeface="+mj-lt"/>
                <a:cs typeface="Times New Roman" pitchFamily="18" charset="0"/>
              </a:rPr>
              <a:t>, </a:t>
            </a:r>
            <a:r>
              <a:rPr lang="vi-VN" sz="2400" dirty="0" smtClean="0">
                <a:latin typeface="+mj-lt"/>
                <a:cs typeface="Times New Roman" pitchFamily="18" charset="0"/>
              </a:rPr>
              <a:t>mô </a:t>
            </a:r>
            <a:r>
              <a:rPr lang="vi-VN" sz="2400" dirty="0">
                <a:latin typeface="+mj-lt"/>
                <a:cs typeface="Times New Roman" pitchFamily="18" charset="0"/>
              </a:rPr>
              <a:t>hình không gian vector là các mô hình thường được sử dụng nhất</a:t>
            </a:r>
            <a:endParaRPr lang="en-US" sz="2400" dirty="0" smtClean="0">
              <a:latin typeface="+mj-lt"/>
              <a:cs typeface="Times New Roman" pitchFamily="18" charset="0"/>
            </a:endParaRPr>
          </a:p>
        </p:txBody>
      </p:sp>
    </p:spTree>
    <p:extLst>
      <p:ext uri="{BB962C8B-B14F-4D97-AF65-F5344CB8AC3E}">
        <p14:creationId xmlns:p14="http://schemas.microsoft.com/office/powerpoint/2010/main" val="863204744"/>
      </p:ext>
    </p:extLst>
  </p:cSld>
  <p:clrMapOvr>
    <a:masterClrMapping/>
  </p:clrMapOvr>
  <p:transition spd="slow">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959646" y="115134"/>
            <a:ext cx="5422353" cy="6468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25"/>
          <p:cNvSpPr>
            <a:spLocks noChangeArrowheads="1"/>
          </p:cNvSpPr>
          <p:nvPr/>
        </p:nvSpPr>
        <p:spPr bwMode="auto">
          <a:xfrm>
            <a:off x="3112046" y="161567"/>
            <a:ext cx="504135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itchFamily="18" charset="0"/>
                <a:cs typeface="Arial" charset="0"/>
              </a:defRPr>
            </a:lvl1pPr>
            <a:lvl2pPr marL="742950" indent="-285750" eaLnBrk="0" hangingPunct="0">
              <a:defRPr>
                <a:solidFill>
                  <a:schemeClr val="tx1"/>
                </a:solidFill>
                <a:latin typeface="Palatino Linotype" pitchFamily="18" charset="0"/>
                <a:cs typeface="Arial" charset="0"/>
              </a:defRPr>
            </a:lvl2pPr>
            <a:lvl3pPr marL="1143000" indent="-228600" eaLnBrk="0" hangingPunct="0">
              <a:defRPr>
                <a:solidFill>
                  <a:schemeClr val="tx1"/>
                </a:solidFill>
                <a:latin typeface="Palatino Linotype" pitchFamily="18" charset="0"/>
                <a:cs typeface="Arial" charset="0"/>
              </a:defRPr>
            </a:lvl3pPr>
            <a:lvl4pPr marL="1600200" indent="-228600" eaLnBrk="0" hangingPunct="0">
              <a:defRPr>
                <a:solidFill>
                  <a:schemeClr val="tx1"/>
                </a:solidFill>
                <a:latin typeface="Palatino Linotype" pitchFamily="18" charset="0"/>
                <a:cs typeface="Arial" charset="0"/>
              </a:defRPr>
            </a:lvl4pPr>
            <a:lvl5pPr marL="2057400" indent="-228600" eaLnBrk="0" hangingPunct="0">
              <a:defRPr>
                <a:solidFill>
                  <a:schemeClr val="tx1"/>
                </a:solidFill>
                <a:latin typeface="Palatino Linotype" pitchFamily="18" charset="0"/>
                <a:cs typeface="Arial" charset="0"/>
              </a:defRPr>
            </a:lvl5pPr>
            <a:lvl6pPr marL="2514600" indent="-228600" eaLnBrk="0" fontAlgn="base" hangingPunct="0">
              <a:spcBef>
                <a:spcPct val="0"/>
              </a:spcBef>
              <a:spcAft>
                <a:spcPct val="0"/>
              </a:spcAft>
              <a:defRPr>
                <a:solidFill>
                  <a:schemeClr val="tx1"/>
                </a:solidFill>
                <a:latin typeface="Palatino Linotype" pitchFamily="18" charset="0"/>
                <a:cs typeface="Arial" charset="0"/>
              </a:defRPr>
            </a:lvl6pPr>
            <a:lvl7pPr marL="2971800" indent="-228600" eaLnBrk="0" fontAlgn="base" hangingPunct="0">
              <a:spcBef>
                <a:spcPct val="0"/>
              </a:spcBef>
              <a:spcAft>
                <a:spcPct val="0"/>
              </a:spcAft>
              <a:defRPr>
                <a:solidFill>
                  <a:schemeClr val="tx1"/>
                </a:solidFill>
                <a:latin typeface="Palatino Linotype" pitchFamily="18" charset="0"/>
                <a:cs typeface="Arial" charset="0"/>
              </a:defRPr>
            </a:lvl7pPr>
            <a:lvl8pPr marL="3429000" indent="-228600" eaLnBrk="0" fontAlgn="base" hangingPunct="0">
              <a:spcBef>
                <a:spcPct val="0"/>
              </a:spcBef>
              <a:spcAft>
                <a:spcPct val="0"/>
              </a:spcAft>
              <a:defRPr>
                <a:solidFill>
                  <a:schemeClr val="tx1"/>
                </a:solidFill>
                <a:latin typeface="Palatino Linotype" pitchFamily="18" charset="0"/>
                <a:cs typeface="Arial" charset="0"/>
              </a:defRPr>
            </a:lvl8pPr>
            <a:lvl9pPr marL="3886200" indent="-228600" eaLnBrk="0" fontAlgn="base" hangingPunct="0">
              <a:spcBef>
                <a:spcPct val="0"/>
              </a:spcBef>
              <a:spcAft>
                <a:spcPct val="0"/>
              </a:spcAft>
              <a:defRPr>
                <a:solidFill>
                  <a:schemeClr val="tx1"/>
                </a:solidFill>
                <a:latin typeface="Palatino Linotype" pitchFamily="18" charset="0"/>
                <a:cs typeface="Arial" charset="0"/>
              </a:defRPr>
            </a:lvl9pPr>
          </a:lstStyle>
          <a:p>
            <a:pPr algn="ctr" eaLnBrk="1" hangingPunct="1"/>
            <a:r>
              <a:rPr lang="en-US" altLang="en-US" sz="3000" b="1" dirty="0" smtClean="0">
                <a:solidFill>
                  <a:srgbClr val="FFFFFF"/>
                </a:solidFill>
                <a:latin typeface="+mj-lt"/>
              </a:rPr>
              <a:t>II</a:t>
            </a:r>
            <a:r>
              <a:rPr lang="vi-VN" altLang="en-US" sz="3000" b="1" dirty="0" smtClean="0">
                <a:solidFill>
                  <a:srgbClr val="FFFFFF"/>
                </a:solidFill>
                <a:latin typeface="+mj-lt"/>
              </a:rPr>
              <a:t>. </a:t>
            </a:r>
            <a:r>
              <a:rPr lang="en-US" altLang="en-US" sz="3200" b="1" dirty="0" smtClean="0">
                <a:solidFill>
                  <a:schemeClr val="bg1"/>
                </a:solidFill>
                <a:latin typeface="Times New Roman" pitchFamily="18" charset="0"/>
                <a:cs typeface="Times New Roman" pitchFamily="18" charset="0"/>
              </a:rPr>
              <a:t>Nội Dung Nghiên Cứu</a:t>
            </a:r>
            <a:endParaRPr lang="en-US" sz="3200" b="1" dirty="0">
              <a:latin typeface="Times New Roman" pitchFamily="18" charset="0"/>
              <a:cs typeface="Times New Roman" pitchFamily="18" charset="0"/>
            </a:endParaRPr>
          </a:p>
        </p:txBody>
      </p:sp>
      <p:sp>
        <p:nvSpPr>
          <p:cNvPr id="8" name="Oval 7"/>
          <p:cNvSpPr/>
          <p:nvPr/>
        </p:nvSpPr>
        <p:spPr>
          <a:xfrm>
            <a:off x="8381999" y="6248400"/>
            <a:ext cx="609603" cy="4572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300" b="1" dirty="0" smtClean="0">
                <a:latin typeface="Arial" panose="020B0604020202020204" pitchFamily="34" charset="0"/>
                <a:cs typeface="Arial" panose="020B0604020202020204" pitchFamily="34" charset="0"/>
              </a:rPr>
              <a:t>14</a:t>
            </a:r>
            <a:endParaRPr lang="en-US" sz="1300" b="1" dirty="0">
              <a:latin typeface="Arial" panose="020B0604020202020204" pitchFamily="34" charset="0"/>
              <a:cs typeface="Arial" panose="020B0604020202020204" pitchFamily="34" charset="0"/>
            </a:endParaRPr>
          </a:p>
        </p:txBody>
      </p:sp>
      <p:sp>
        <p:nvSpPr>
          <p:cNvPr id="9" name="TextBox 8"/>
          <p:cNvSpPr txBox="1"/>
          <p:nvPr/>
        </p:nvSpPr>
        <p:spPr>
          <a:xfrm>
            <a:off x="228600" y="1066800"/>
            <a:ext cx="7239000" cy="523220"/>
          </a:xfrm>
          <a:prstGeom prst="rect">
            <a:avLst/>
          </a:prstGeom>
          <a:noFill/>
        </p:spPr>
        <p:txBody>
          <a:bodyPr wrap="square" rtlCol="0">
            <a:spAutoFit/>
          </a:bodyPr>
          <a:lstStyle/>
          <a:p>
            <a:r>
              <a:rPr lang="en-US" sz="2800" b="1" dirty="0" smtClean="0">
                <a:latin typeface="Times New Roman" pitchFamily="18" charset="0"/>
                <a:cs typeface="Times New Roman" pitchFamily="18" charset="0"/>
              </a:rPr>
              <a:t>Phương pháp biểu diễn văn bản</a:t>
            </a:r>
            <a:endParaRPr lang="en-US" sz="2800" b="1" dirty="0">
              <a:latin typeface="Times New Roman" pitchFamily="18" charset="0"/>
              <a:cs typeface="Times New Roman" pitchFamily="18" charset="0"/>
            </a:endParaRPr>
          </a:p>
        </p:txBody>
      </p:sp>
      <p:sp>
        <p:nvSpPr>
          <p:cNvPr id="10" name="TextBox 9"/>
          <p:cNvSpPr txBox="1"/>
          <p:nvPr/>
        </p:nvSpPr>
        <p:spPr>
          <a:xfrm>
            <a:off x="228600" y="1630845"/>
            <a:ext cx="8915400" cy="3785652"/>
          </a:xfrm>
          <a:prstGeom prst="rect">
            <a:avLst/>
          </a:prstGeom>
          <a:noFill/>
        </p:spPr>
        <p:txBody>
          <a:bodyPr wrap="square" rtlCol="0">
            <a:spAutoFit/>
          </a:bodyPr>
          <a:lstStyle/>
          <a:p>
            <a:pPr>
              <a:lnSpc>
                <a:spcPct val="200000"/>
              </a:lnSpc>
            </a:pPr>
            <a:r>
              <a:rPr lang="en-US" sz="2400" dirty="0" smtClean="0">
                <a:latin typeface="Times New Roman" pitchFamily="18" charset="0"/>
                <a:cs typeface="Times New Roman" pitchFamily="18" charset="0"/>
              </a:rPr>
              <a:t>Một số phương pháp biểu diễn văn bản như:</a:t>
            </a:r>
          </a:p>
          <a:p>
            <a:pPr marL="342900" indent="-342900">
              <a:lnSpc>
                <a:spcPct val="200000"/>
              </a:lnSpc>
              <a:buFont typeface="Wingdings" pitchFamily="2" charset="2"/>
              <a:buChar char="v"/>
            </a:pPr>
            <a:r>
              <a:rPr lang="en-US" sz="2400" dirty="0">
                <a:latin typeface="Times New Roman" pitchFamily="18" charset="0"/>
                <a:cs typeface="Times New Roman" pitchFamily="18" charset="0"/>
              </a:rPr>
              <a:t>Mô hình </a:t>
            </a:r>
            <a:r>
              <a:rPr lang="en-US" sz="2400" dirty="0" smtClean="0">
                <a:latin typeface="Times New Roman" pitchFamily="18" charset="0"/>
                <a:cs typeface="Times New Roman" pitchFamily="18" charset="0"/>
              </a:rPr>
              <a:t>logic.</a:t>
            </a:r>
          </a:p>
          <a:p>
            <a:pPr marL="342900" indent="-342900">
              <a:lnSpc>
                <a:spcPct val="200000"/>
              </a:lnSpc>
              <a:buFont typeface="Wingdings" pitchFamily="2" charset="2"/>
              <a:buChar char="v"/>
            </a:pPr>
            <a:r>
              <a:rPr lang="en-US" sz="2400" dirty="0">
                <a:latin typeface="Times New Roman" pitchFamily="18" charset="0"/>
                <a:cs typeface="Times New Roman" pitchFamily="18" charset="0"/>
              </a:rPr>
              <a:t>Mô hình phân tích cú </a:t>
            </a:r>
            <a:r>
              <a:rPr lang="en-US" sz="2400" dirty="0" smtClean="0">
                <a:latin typeface="Times New Roman" pitchFamily="18" charset="0"/>
                <a:cs typeface="Times New Roman" pitchFamily="18" charset="0"/>
              </a:rPr>
              <a:t>pháp.</a:t>
            </a:r>
          </a:p>
          <a:p>
            <a:pPr marL="342900" indent="-342900">
              <a:lnSpc>
                <a:spcPct val="200000"/>
              </a:lnSpc>
              <a:buFont typeface="Wingdings" pitchFamily="2" charset="2"/>
              <a:buChar char="v"/>
            </a:pPr>
            <a:r>
              <a:rPr lang="en-US" sz="2400" b="1" dirty="0">
                <a:latin typeface="Times New Roman" pitchFamily="18" charset="0"/>
                <a:cs typeface="Times New Roman" pitchFamily="18" charset="0"/>
              </a:rPr>
              <a:t>Mô hình không gian </a:t>
            </a:r>
            <a:r>
              <a:rPr lang="en-US" sz="2400" b="1" dirty="0" smtClean="0">
                <a:latin typeface="Times New Roman" pitchFamily="18" charset="0"/>
                <a:cs typeface="Times New Roman" pitchFamily="18" charset="0"/>
              </a:rPr>
              <a:t>vector.</a:t>
            </a:r>
          </a:p>
          <a:p>
            <a:pPr marL="342900" indent="-342900">
              <a:lnSpc>
                <a:spcPct val="200000"/>
              </a:lnSpc>
              <a:buFont typeface="Wingdings" pitchFamily="2" charset="2"/>
              <a:buChar char="v"/>
            </a:pPr>
            <a:r>
              <a:rPr lang="vi-VN" sz="2400" dirty="0">
                <a:latin typeface="Times New Roman" pitchFamily="18" charset="0"/>
                <a:cs typeface="Times New Roman" pitchFamily="18" charset="0"/>
              </a:rPr>
              <a:t>Mô hình đồ </a:t>
            </a:r>
            <a:r>
              <a:rPr lang="vi-VN" sz="2400" dirty="0" smtClean="0">
                <a:latin typeface="Times New Roman" pitchFamily="18" charset="0"/>
                <a:cs typeface="Times New Roman" pitchFamily="18" charset="0"/>
              </a:rPr>
              <a:t>thị</a:t>
            </a:r>
            <a:r>
              <a:rPr lang="en-US" sz="2400" dirty="0" smtClean="0">
                <a:latin typeface="Times New Roman" pitchFamily="18" charset="0"/>
                <a:cs typeface="Times New Roman" pitchFamily="18" charset="0"/>
              </a:rPr>
              <a:t>.</a:t>
            </a:r>
          </a:p>
        </p:txBody>
      </p:sp>
    </p:spTree>
    <p:extLst>
      <p:ext uri="{BB962C8B-B14F-4D97-AF65-F5344CB8AC3E}">
        <p14:creationId xmlns:p14="http://schemas.microsoft.com/office/powerpoint/2010/main" val="3509768116"/>
      </p:ext>
    </p:extLst>
  </p:cSld>
  <p:clrMapOvr>
    <a:masterClrMapping/>
  </p:clrMapOvr>
  <p:transition spd="slow">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959646" y="115134"/>
            <a:ext cx="5422353" cy="6468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25"/>
          <p:cNvSpPr>
            <a:spLocks noChangeArrowheads="1"/>
          </p:cNvSpPr>
          <p:nvPr/>
        </p:nvSpPr>
        <p:spPr bwMode="auto">
          <a:xfrm>
            <a:off x="3112046" y="161567"/>
            <a:ext cx="504135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itchFamily="18" charset="0"/>
                <a:cs typeface="Arial" charset="0"/>
              </a:defRPr>
            </a:lvl1pPr>
            <a:lvl2pPr marL="742950" indent="-285750" eaLnBrk="0" hangingPunct="0">
              <a:defRPr>
                <a:solidFill>
                  <a:schemeClr val="tx1"/>
                </a:solidFill>
                <a:latin typeface="Palatino Linotype" pitchFamily="18" charset="0"/>
                <a:cs typeface="Arial" charset="0"/>
              </a:defRPr>
            </a:lvl2pPr>
            <a:lvl3pPr marL="1143000" indent="-228600" eaLnBrk="0" hangingPunct="0">
              <a:defRPr>
                <a:solidFill>
                  <a:schemeClr val="tx1"/>
                </a:solidFill>
                <a:latin typeface="Palatino Linotype" pitchFamily="18" charset="0"/>
                <a:cs typeface="Arial" charset="0"/>
              </a:defRPr>
            </a:lvl3pPr>
            <a:lvl4pPr marL="1600200" indent="-228600" eaLnBrk="0" hangingPunct="0">
              <a:defRPr>
                <a:solidFill>
                  <a:schemeClr val="tx1"/>
                </a:solidFill>
                <a:latin typeface="Palatino Linotype" pitchFamily="18" charset="0"/>
                <a:cs typeface="Arial" charset="0"/>
              </a:defRPr>
            </a:lvl4pPr>
            <a:lvl5pPr marL="2057400" indent="-228600" eaLnBrk="0" hangingPunct="0">
              <a:defRPr>
                <a:solidFill>
                  <a:schemeClr val="tx1"/>
                </a:solidFill>
                <a:latin typeface="Palatino Linotype" pitchFamily="18" charset="0"/>
                <a:cs typeface="Arial" charset="0"/>
              </a:defRPr>
            </a:lvl5pPr>
            <a:lvl6pPr marL="2514600" indent="-228600" eaLnBrk="0" fontAlgn="base" hangingPunct="0">
              <a:spcBef>
                <a:spcPct val="0"/>
              </a:spcBef>
              <a:spcAft>
                <a:spcPct val="0"/>
              </a:spcAft>
              <a:defRPr>
                <a:solidFill>
                  <a:schemeClr val="tx1"/>
                </a:solidFill>
                <a:latin typeface="Palatino Linotype" pitchFamily="18" charset="0"/>
                <a:cs typeface="Arial" charset="0"/>
              </a:defRPr>
            </a:lvl6pPr>
            <a:lvl7pPr marL="2971800" indent="-228600" eaLnBrk="0" fontAlgn="base" hangingPunct="0">
              <a:spcBef>
                <a:spcPct val="0"/>
              </a:spcBef>
              <a:spcAft>
                <a:spcPct val="0"/>
              </a:spcAft>
              <a:defRPr>
                <a:solidFill>
                  <a:schemeClr val="tx1"/>
                </a:solidFill>
                <a:latin typeface="Palatino Linotype" pitchFamily="18" charset="0"/>
                <a:cs typeface="Arial" charset="0"/>
              </a:defRPr>
            </a:lvl7pPr>
            <a:lvl8pPr marL="3429000" indent="-228600" eaLnBrk="0" fontAlgn="base" hangingPunct="0">
              <a:spcBef>
                <a:spcPct val="0"/>
              </a:spcBef>
              <a:spcAft>
                <a:spcPct val="0"/>
              </a:spcAft>
              <a:defRPr>
                <a:solidFill>
                  <a:schemeClr val="tx1"/>
                </a:solidFill>
                <a:latin typeface="Palatino Linotype" pitchFamily="18" charset="0"/>
                <a:cs typeface="Arial" charset="0"/>
              </a:defRPr>
            </a:lvl8pPr>
            <a:lvl9pPr marL="3886200" indent="-228600" eaLnBrk="0" fontAlgn="base" hangingPunct="0">
              <a:spcBef>
                <a:spcPct val="0"/>
              </a:spcBef>
              <a:spcAft>
                <a:spcPct val="0"/>
              </a:spcAft>
              <a:defRPr>
                <a:solidFill>
                  <a:schemeClr val="tx1"/>
                </a:solidFill>
                <a:latin typeface="Palatino Linotype" pitchFamily="18" charset="0"/>
                <a:cs typeface="Arial" charset="0"/>
              </a:defRPr>
            </a:lvl9pPr>
          </a:lstStyle>
          <a:p>
            <a:pPr algn="ctr" eaLnBrk="1" hangingPunct="1"/>
            <a:r>
              <a:rPr lang="en-US" altLang="en-US" sz="3000" b="1" dirty="0" smtClean="0">
                <a:solidFill>
                  <a:srgbClr val="FFFFFF"/>
                </a:solidFill>
                <a:latin typeface="+mj-lt"/>
              </a:rPr>
              <a:t>II</a:t>
            </a:r>
            <a:r>
              <a:rPr lang="vi-VN" altLang="en-US" sz="3000" b="1" dirty="0" smtClean="0">
                <a:solidFill>
                  <a:srgbClr val="FFFFFF"/>
                </a:solidFill>
                <a:latin typeface="+mj-lt"/>
              </a:rPr>
              <a:t>. </a:t>
            </a:r>
            <a:r>
              <a:rPr lang="en-US" altLang="en-US" sz="3200" b="1" dirty="0" smtClean="0">
                <a:solidFill>
                  <a:schemeClr val="bg1"/>
                </a:solidFill>
                <a:latin typeface="Times New Roman" pitchFamily="18" charset="0"/>
                <a:cs typeface="Times New Roman" pitchFamily="18" charset="0"/>
              </a:rPr>
              <a:t>Nội Dung Nghiên Cứu</a:t>
            </a:r>
            <a:endParaRPr lang="en-US" sz="3200" b="1" dirty="0">
              <a:latin typeface="Times New Roman" pitchFamily="18" charset="0"/>
              <a:cs typeface="Times New Roman" pitchFamily="18" charset="0"/>
            </a:endParaRPr>
          </a:p>
        </p:txBody>
      </p:sp>
      <p:sp>
        <p:nvSpPr>
          <p:cNvPr id="8" name="Oval 7"/>
          <p:cNvSpPr/>
          <p:nvPr/>
        </p:nvSpPr>
        <p:spPr>
          <a:xfrm>
            <a:off x="8381999" y="6248400"/>
            <a:ext cx="609603" cy="4572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300" b="1" dirty="0" smtClean="0">
                <a:latin typeface="Arial" panose="020B0604020202020204" pitchFamily="34" charset="0"/>
                <a:cs typeface="Arial" panose="020B0604020202020204" pitchFamily="34" charset="0"/>
              </a:rPr>
              <a:t>15</a:t>
            </a:r>
            <a:endParaRPr lang="en-US" sz="1300" b="1" dirty="0">
              <a:latin typeface="Arial" panose="020B0604020202020204" pitchFamily="34" charset="0"/>
              <a:cs typeface="Arial" panose="020B0604020202020204" pitchFamily="34" charset="0"/>
            </a:endParaRPr>
          </a:p>
        </p:txBody>
      </p:sp>
      <p:sp>
        <p:nvSpPr>
          <p:cNvPr id="9" name="TextBox 8"/>
          <p:cNvSpPr txBox="1"/>
          <p:nvPr/>
        </p:nvSpPr>
        <p:spPr>
          <a:xfrm>
            <a:off x="228600" y="1066800"/>
            <a:ext cx="7239000" cy="523220"/>
          </a:xfrm>
          <a:prstGeom prst="rect">
            <a:avLst/>
          </a:prstGeom>
          <a:noFill/>
        </p:spPr>
        <p:txBody>
          <a:bodyPr wrap="square" rtlCol="0">
            <a:spAutoFit/>
          </a:bodyPr>
          <a:lstStyle/>
          <a:p>
            <a:r>
              <a:rPr lang="en-US" sz="2800" b="1" dirty="0" smtClean="0">
                <a:latin typeface="Times New Roman" pitchFamily="18" charset="0"/>
                <a:cs typeface="Times New Roman" pitchFamily="18" charset="0"/>
              </a:rPr>
              <a:t>Phương pháp tính độ tương đồng văn bản</a:t>
            </a:r>
            <a:endParaRPr lang="en-US" sz="2800" b="1" dirty="0">
              <a:latin typeface="Times New Roman" pitchFamily="18" charset="0"/>
              <a:cs typeface="Times New Roman" pitchFamily="18" charset="0"/>
            </a:endParaRPr>
          </a:p>
        </p:txBody>
      </p:sp>
      <p:sp>
        <p:nvSpPr>
          <p:cNvPr id="10" name="TextBox 9"/>
          <p:cNvSpPr txBox="1"/>
          <p:nvPr/>
        </p:nvSpPr>
        <p:spPr>
          <a:xfrm>
            <a:off x="228600" y="1630845"/>
            <a:ext cx="8915400" cy="3970318"/>
          </a:xfrm>
          <a:prstGeom prst="rect">
            <a:avLst/>
          </a:prstGeom>
          <a:noFill/>
        </p:spPr>
        <p:txBody>
          <a:bodyPr wrap="square" rtlCol="0">
            <a:spAutoFit/>
          </a:bodyPr>
          <a:lstStyle/>
          <a:p>
            <a:pPr marL="342900" indent="-342900">
              <a:lnSpc>
                <a:spcPct val="150000"/>
              </a:lnSpc>
              <a:buFont typeface="Wingdings" pitchFamily="2" charset="2"/>
              <a:buChar char="v"/>
            </a:pPr>
            <a:r>
              <a:rPr lang="vi-VN" sz="2400" dirty="0">
                <a:latin typeface="Times New Roman" pitchFamily="18" charset="0"/>
                <a:cs typeface="Times New Roman" pitchFamily="18" charset="0"/>
              </a:rPr>
              <a:t>Độ tương đồng là một đại lượng dùng để so sánh hai hay nhiều đối tượng </a:t>
            </a:r>
            <a:r>
              <a:rPr lang="vi-VN" sz="2400" dirty="0" smtClean="0">
                <a:latin typeface="Times New Roman" pitchFamily="18" charset="0"/>
                <a:cs typeface="Times New Roman" pitchFamily="18" charset="0"/>
              </a:rPr>
              <a:t>với</a:t>
            </a:r>
            <a:r>
              <a:rPr lang="en-US" sz="2400" dirty="0" smtClean="0">
                <a:latin typeface="Times New Roman" pitchFamily="18" charset="0"/>
                <a:cs typeface="Times New Roman" pitchFamily="18" charset="0"/>
              </a:rPr>
              <a:t> </a:t>
            </a:r>
            <a:r>
              <a:rPr lang="vi-VN" sz="2400" dirty="0" smtClean="0">
                <a:latin typeface="Times New Roman" pitchFamily="18" charset="0"/>
                <a:cs typeface="Times New Roman" pitchFamily="18" charset="0"/>
              </a:rPr>
              <a:t>nhau, </a:t>
            </a:r>
            <a:r>
              <a:rPr lang="vi-VN" sz="2400" dirty="0">
                <a:latin typeface="Times New Roman" pitchFamily="18" charset="0"/>
                <a:cs typeface="Times New Roman" pitchFamily="18" charset="0"/>
              </a:rPr>
              <a:t>phản ánh cường độ của mối quan hệ giữa các đối tượng với nhau. </a:t>
            </a:r>
            <a:endParaRPr lang="en-US" sz="2400" dirty="0">
              <a:latin typeface="Times New Roman" pitchFamily="18" charset="0"/>
              <a:cs typeface="Times New Roman" pitchFamily="18" charset="0"/>
            </a:endParaRPr>
          </a:p>
          <a:p>
            <a:pPr marL="342900" indent="-342900">
              <a:lnSpc>
                <a:spcPct val="150000"/>
              </a:lnSpc>
              <a:buFont typeface="Wingdings" pitchFamily="2" charset="2"/>
              <a:buChar char="v"/>
            </a:pPr>
            <a:r>
              <a:rPr lang="vi-VN" sz="2400" dirty="0" smtClean="0">
                <a:latin typeface="Times New Roman" pitchFamily="18" charset="0"/>
                <a:cs typeface="Times New Roman" pitchFamily="18" charset="0"/>
              </a:rPr>
              <a:t>Ví dụ </a:t>
            </a:r>
            <a:r>
              <a:rPr lang="vi-VN" sz="2400" dirty="0">
                <a:latin typeface="Times New Roman" pitchFamily="18" charset="0"/>
                <a:cs typeface="Times New Roman" pitchFamily="18" charset="0"/>
              </a:rPr>
              <a:t>xét </a:t>
            </a:r>
            <a:r>
              <a:rPr lang="vi-VN" sz="2400" dirty="0" smtClean="0">
                <a:latin typeface="Times New Roman" pitchFamily="18" charset="0"/>
                <a:cs typeface="Times New Roman" pitchFamily="18" charset="0"/>
              </a:rPr>
              <a:t>2</a:t>
            </a:r>
            <a:r>
              <a:rPr lang="en-US" sz="2400" dirty="0" smtClean="0">
                <a:latin typeface="Times New Roman" pitchFamily="18" charset="0"/>
                <a:cs typeface="Times New Roman" pitchFamily="18" charset="0"/>
              </a:rPr>
              <a:t> </a:t>
            </a:r>
            <a:r>
              <a:rPr lang="vi-VN" sz="2400" dirty="0" smtClean="0">
                <a:latin typeface="Times New Roman" pitchFamily="18" charset="0"/>
                <a:cs typeface="Times New Roman" pitchFamily="18" charset="0"/>
              </a:rPr>
              <a:t>câu </a:t>
            </a:r>
            <a:endParaRPr lang="en-US" sz="2400" dirty="0" smtClean="0">
              <a:latin typeface="Times New Roman" pitchFamily="18" charset="0"/>
              <a:cs typeface="Times New Roman" pitchFamily="18" charset="0"/>
            </a:endParaRPr>
          </a:p>
          <a:p>
            <a:pPr>
              <a:lnSpc>
                <a:spcPct val="150000"/>
              </a:lnSpc>
            </a:pPr>
            <a:r>
              <a:rPr lang="en-US" sz="2400" dirty="0">
                <a:latin typeface="Times New Roman" pitchFamily="18" charset="0"/>
                <a:cs typeface="Times New Roman" pitchFamily="18" charset="0"/>
              </a:rPr>
              <a:t>	</a:t>
            </a:r>
            <a:r>
              <a:rPr lang="vi-VN" sz="2400" dirty="0" smtClean="0">
                <a:latin typeface="Times New Roman" pitchFamily="18" charset="0"/>
                <a:cs typeface="Times New Roman" pitchFamily="18" charset="0"/>
              </a:rPr>
              <a:t>“</a:t>
            </a:r>
            <a:r>
              <a:rPr lang="vi-VN" sz="2400" dirty="0">
                <a:latin typeface="Times New Roman" pitchFamily="18" charset="0"/>
                <a:cs typeface="Times New Roman" pitchFamily="18" charset="0"/>
              </a:rPr>
              <a:t>Nam là sinh viên lớp công nghệ thông tin</a:t>
            </a:r>
            <a:r>
              <a:rPr lang="vi-VN" sz="2400" dirty="0" smtClean="0">
                <a:latin typeface="Times New Roman" pitchFamily="18" charset="0"/>
                <a:cs typeface="Times New Roman" pitchFamily="18" charset="0"/>
              </a:rPr>
              <a:t>”</a:t>
            </a:r>
            <a:endParaRPr lang="en-US" sz="2400" dirty="0" smtClean="0">
              <a:latin typeface="Times New Roman" pitchFamily="18" charset="0"/>
              <a:cs typeface="Times New Roman" pitchFamily="18" charset="0"/>
            </a:endParaRPr>
          </a:p>
          <a:p>
            <a:pPr>
              <a:lnSpc>
                <a:spcPct val="150000"/>
              </a:lnSpc>
            </a:pPr>
            <a:r>
              <a:rPr lang="en-US" sz="2400" dirty="0" smtClean="0">
                <a:latin typeface="Times New Roman" pitchFamily="18" charset="0"/>
                <a:cs typeface="Times New Roman" pitchFamily="18" charset="0"/>
              </a:rPr>
              <a:t>	</a:t>
            </a:r>
            <a:r>
              <a:rPr lang="vi-VN" sz="2400" dirty="0" smtClean="0">
                <a:latin typeface="Times New Roman" pitchFamily="18" charset="0"/>
                <a:cs typeface="Times New Roman" pitchFamily="18" charset="0"/>
              </a:rPr>
              <a:t>“Hoa </a:t>
            </a:r>
            <a:r>
              <a:rPr lang="vi-VN" sz="2400" dirty="0">
                <a:latin typeface="Times New Roman" pitchFamily="18" charset="0"/>
                <a:cs typeface="Times New Roman" pitchFamily="18" charset="0"/>
              </a:rPr>
              <a:t>là sinh viên lớp công </a:t>
            </a:r>
            <a:r>
              <a:rPr lang="vi-VN" sz="2400" dirty="0" smtClean="0">
                <a:latin typeface="Times New Roman" pitchFamily="18" charset="0"/>
                <a:cs typeface="Times New Roman" pitchFamily="18" charset="0"/>
              </a:rPr>
              <a:t>nghệ</a:t>
            </a:r>
            <a:r>
              <a:rPr lang="en-US" sz="2400" dirty="0" smtClean="0">
                <a:latin typeface="Times New Roman" pitchFamily="18" charset="0"/>
                <a:cs typeface="Times New Roman" pitchFamily="18" charset="0"/>
              </a:rPr>
              <a:t> </a:t>
            </a:r>
            <a:r>
              <a:rPr lang="vi-VN" sz="2400" dirty="0" smtClean="0">
                <a:latin typeface="Times New Roman" pitchFamily="18" charset="0"/>
                <a:cs typeface="Times New Roman" pitchFamily="18" charset="0"/>
              </a:rPr>
              <a:t>thông tin”</a:t>
            </a:r>
            <a:endParaRPr lang="en-US" sz="2400" dirty="0">
              <a:latin typeface="Times New Roman" pitchFamily="18" charset="0"/>
              <a:cs typeface="Times New Roman" pitchFamily="18" charset="0"/>
            </a:endParaRPr>
          </a:p>
          <a:p>
            <a:pPr>
              <a:lnSpc>
                <a:spcPct val="150000"/>
              </a:lnSpc>
            </a:pPr>
            <a:r>
              <a:rPr lang="vi-VN" sz="2400" dirty="0" smtClean="0">
                <a:latin typeface="Times New Roman" pitchFamily="18" charset="0"/>
                <a:cs typeface="Times New Roman" pitchFamily="18" charset="0"/>
              </a:rPr>
              <a:t>ta </a:t>
            </a:r>
            <a:r>
              <a:rPr lang="vi-VN" sz="2400" dirty="0">
                <a:latin typeface="Times New Roman" pitchFamily="18" charset="0"/>
                <a:cs typeface="Times New Roman" pitchFamily="18" charset="0"/>
              </a:rPr>
              <a:t>có thể nhận thấy hai câu trên có sự tương đồng cao.</a:t>
            </a:r>
            <a:endParaRPr lang="en-US" sz="24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3845480974"/>
      </p:ext>
    </p:extLst>
  </p:cSld>
  <p:clrMapOvr>
    <a:masterClrMapping/>
  </p:clrMapOvr>
  <p:transition spd="slow">
    <p:push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959646" y="115134"/>
            <a:ext cx="5422353" cy="6468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25"/>
          <p:cNvSpPr>
            <a:spLocks noChangeArrowheads="1"/>
          </p:cNvSpPr>
          <p:nvPr/>
        </p:nvSpPr>
        <p:spPr bwMode="auto">
          <a:xfrm>
            <a:off x="3112046" y="161567"/>
            <a:ext cx="504135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itchFamily="18" charset="0"/>
                <a:cs typeface="Arial" charset="0"/>
              </a:defRPr>
            </a:lvl1pPr>
            <a:lvl2pPr marL="742950" indent="-285750" eaLnBrk="0" hangingPunct="0">
              <a:defRPr>
                <a:solidFill>
                  <a:schemeClr val="tx1"/>
                </a:solidFill>
                <a:latin typeface="Palatino Linotype" pitchFamily="18" charset="0"/>
                <a:cs typeface="Arial" charset="0"/>
              </a:defRPr>
            </a:lvl2pPr>
            <a:lvl3pPr marL="1143000" indent="-228600" eaLnBrk="0" hangingPunct="0">
              <a:defRPr>
                <a:solidFill>
                  <a:schemeClr val="tx1"/>
                </a:solidFill>
                <a:latin typeface="Palatino Linotype" pitchFamily="18" charset="0"/>
                <a:cs typeface="Arial" charset="0"/>
              </a:defRPr>
            </a:lvl3pPr>
            <a:lvl4pPr marL="1600200" indent="-228600" eaLnBrk="0" hangingPunct="0">
              <a:defRPr>
                <a:solidFill>
                  <a:schemeClr val="tx1"/>
                </a:solidFill>
                <a:latin typeface="Palatino Linotype" pitchFamily="18" charset="0"/>
                <a:cs typeface="Arial" charset="0"/>
              </a:defRPr>
            </a:lvl4pPr>
            <a:lvl5pPr marL="2057400" indent="-228600" eaLnBrk="0" hangingPunct="0">
              <a:defRPr>
                <a:solidFill>
                  <a:schemeClr val="tx1"/>
                </a:solidFill>
                <a:latin typeface="Palatino Linotype" pitchFamily="18" charset="0"/>
                <a:cs typeface="Arial" charset="0"/>
              </a:defRPr>
            </a:lvl5pPr>
            <a:lvl6pPr marL="2514600" indent="-228600" eaLnBrk="0" fontAlgn="base" hangingPunct="0">
              <a:spcBef>
                <a:spcPct val="0"/>
              </a:spcBef>
              <a:spcAft>
                <a:spcPct val="0"/>
              </a:spcAft>
              <a:defRPr>
                <a:solidFill>
                  <a:schemeClr val="tx1"/>
                </a:solidFill>
                <a:latin typeface="Palatino Linotype" pitchFamily="18" charset="0"/>
                <a:cs typeface="Arial" charset="0"/>
              </a:defRPr>
            </a:lvl6pPr>
            <a:lvl7pPr marL="2971800" indent="-228600" eaLnBrk="0" fontAlgn="base" hangingPunct="0">
              <a:spcBef>
                <a:spcPct val="0"/>
              </a:spcBef>
              <a:spcAft>
                <a:spcPct val="0"/>
              </a:spcAft>
              <a:defRPr>
                <a:solidFill>
                  <a:schemeClr val="tx1"/>
                </a:solidFill>
                <a:latin typeface="Palatino Linotype" pitchFamily="18" charset="0"/>
                <a:cs typeface="Arial" charset="0"/>
              </a:defRPr>
            </a:lvl7pPr>
            <a:lvl8pPr marL="3429000" indent="-228600" eaLnBrk="0" fontAlgn="base" hangingPunct="0">
              <a:spcBef>
                <a:spcPct val="0"/>
              </a:spcBef>
              <a:spcAft>
                <a:spcPct val="0"/>
              </a:spcAft>
              <a:defRPr>
                <a:solidFill>
                  <a:schemeClr val="tx1"/>
                </a:solidFill>
                <a:latin typeface="Palatino Linotype" pitchFamily="18" charset="0"/>
                <a:cs typeface="Arial" charset="0"/>
              </a:defRPr>
            </a:lvl8pPr>
            <a:lvl9pPr marL="3886200" indent="-228600" eaLnBrk="0" fontAlgn="base" hangingPunct="0">
              <a:spcBef>
                <a:spcPct val="0"/>
              </a:spcBef>
              <a:spcAft>
                <a:spcPct val="0"/>
              </a:spcAft>
              <a:defRPr>
                <a:solidFill>
                  <a:schemeClr val="tx1"/>
                </a:solidFill>
                <a:latin typeface="Palatino Linotype" pitchFamily="18" charset="0"/>
                <a:cs typeface="Arial" charset="0"/>
              </a:defRPr>
            </a:lvl9pPr>
          </a:lstStyle>
          <a:p>
            <a:pPr algn="ctr" eaLnBrk="1" hangingPunct="1"/>
            <a:r>
              <a:rPr lang="en-US" altLang="en-US" sz="3000" b="1" dirty="0" smtClean="0">
                <a:solidFill>
                  <a:srgbClr val="FFFFFF"/>
                </a:solidFill>
                <a:latin typeface="+mj-lt"/>
              </a:rPr>
              <a:t>II</a:t>
            </a:r>
            <a:r>
              <a:rPr lang="vi-VN" altLang="en-US" sz="3000" b="1" dirty="0" smtClean="0">
                <a:solidFill>
                  <a:srgbClr val="FFFFFF"/>
                </a:solidFill>
                <a:latin typeface="+mj-lt"/>
              </a:rPr>
              <a:t>. </a:t>
            </a:r>
            <a:r>
              <a:rPr lang="en-US" altLang="en-US" sz="3200" b="1" dirty="0" smtClean="0">
                <a:solidFill>
                  <a:schemeClr val="bg1"/>
                </a:solidFill>
                <a:latin typeface="Times New Roman" pitchFamily="18" charset="0"/>
                <a:cs typeface="Times New Roman" pitchFamily="18" charset="0"/>
              </a:rPr>
              <a:t>Nội Dung Nghiên Cứu</a:t>
            </a:r>
            <a:endParaRPr lang="en-US" sz="3200" b="1" dirty="0">
              <a:latin typeface="Times New Roman" pitchFamily="18" charset="0"/>
              <a:cs typeface="Times New Roman" pitchFamily="18" charset="0"/>
            </a:endParaRPr>
          </a:p>
        </p:txBody>
      </p:sp>
      <p:sp>
        <p:nvSpPr>
          <p:cNvPr id="8" name="Oval 7"/>
          <p:cNvSpPr/>
          <p:nvPr/>
        </p:nvSpPr>
        <p:spPr>
          <a:xfrm>
            <a:off x="8381999" y="6248400"/>
            <a:ext cx="609603" cy="4572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300" b="1" dirty="0" smtClean="0">
                <a:latin typeface="Arial" panose="020B0604020202020204" pitchFamily="34" charset="0"/>
                <a:cs typeface="Arial" panose="020B0604020202020204" pitchFamily="34" charset="0"/>
              </a:rPr>
              <a:t>16</a:t>
            </a:r>
            <a:endParaRPr lang="en-US" sz="1300" b="1" dirty="0">
              <a:latin typeface="Arial" panose="020B0604020202020204" pitchFamily="34" charset="0"/>
              <a:cs typeface="Arial" panose="020B0604020202020204" pitchFamily="34" charset="0"/>
            </a:endParaRPr>
          </a:p>
        </p:txBody>
      </p:sp>
      <p:sp>
        <p:nvSpPr>
          <p:cNvPr id="9" name="TextBox 8"/>
          <p:cNvSpPr txBox="1"/>
          <p:nvPr/>
        </p:nvSpPr>
        <p:spPr>
          <a:xfrm>
            <a:off x="228600" y="1066800"/>
            <a:ext cx="7239000" cy="523220"/>
          </a:xfrm>
          <a:prstGeom prst="rect">
            <a:avLst/>
          </a:prstGeom>
          <a:noFill/>
        </p:spPr>
        <p:txBody>
          <a:bodyPr wrap="square" rtlCol="0">
            <a:spAutoFit/>
          </a:bodyPr>
          <a:lstStyle/>
          <a:p>
            <a:r>
              <a:rPr lang="en-US" sz="2800" b="1" dirty="0" smtClean="0">
                <a:latin typeface="Times New Roman" pitchFamily="18" charset="0"/>
                <a:cs typeface="Times New Roman" pitchFamily="18" charset="0"/>
              </a:rPr>
              <a:t>Phương pháp tính độ tương đồng văn bản</a:t>
            </a:r>
            <a:endParaRPr lang="en-US" sz="2800" b="1" dirty="0">
              <a:latin typeface="Times New Roman" pitchFamily="18" charset="0"/>
              <a:cs typeface="Times New Roman" pitchFamily="18" charset="0"/>
            </a:endParaRPr>
          </a:p>
        </p:txBody>
      </p:sp>
      <p:sp>
        <p:nvSpPr>
          <p:cNvPr id="10" name="TextBox 9"/>
          <p:cNvSpPr txBox="1"/>
          <p:nvPr/>
        </p:nvSpPr>
        <p:spPr>
          <a:xfrm>
            <a:off x="228600" y="1630845"/>
            <a:ext cx="8915400" cy="2862322"/>
          </a:xfrm>
          <a:prstGeom prst="rect">
            <a:avLst/>
          </a:prstGeom>
          <a:noFill/>
        </p:spPr>
        <p:txBody>
          <a:bodyPr wrap="square" rtlCol="0">
            <a:spAutoFit/>
          </a:bodyPr>
          <a:lstStyle/>
          <a:p>
            <a:pPr marL="342900" indent="-342900">
              <a:lnSpc>
                <a:spcPct val="250000"/>
              </a:lnSpc>
              <a:buFont typeface="Wingdings" pitchFamily="2" charset="2"/>
              <a:buChar char="v"/>
            </a:pPr>
            <a:r>
              <a:rPr lang="vi-VN" sz="2400" b="1" dirty="0">
                <a:latin typeface="+mj-lt"/>
                <a:cs typeface="Times New Roman" pitchFamily="18" charset="0"/>
              </a:rPr>
              <a:t>Độ tương đồng </a:t>
            </a:r>
            <a:r>
              <a:rPr lang="vi-VN" sz="2400" b="1" dirty="0" smtClean="0">
                <a:latin typeface="+mj-lt"/>
                <a:cs typeface="Times New Roman" pitchFamily="18" charset="0"/>
              </a:rPr>
              <a:t>Cosine</a:t>
            </a:r>
            <a:endParaRPr lang="en-US" sz="2400" b="1" dirty="0" smtClean="0">
              <a:latin typeface="+mj-lt"/>
              <a:cs typeface="Times New Roman" pitchFamily="18" charset="0"/>
            </a:endParaRPr>
          </a:p>
          <a:p>
            <a:pPr marL="342900" indent="-342900">
              <a:lnSpc>
                <a:spcPct val="250000"/>
              </a:lnSpc>
              <a:buFont typeface="Wingdings" pitchFamily="2" charset="2"/>
              <a:buChar char="v"/>
            </a:pPr>
            <a:r>
              <a:rPr lang="vi-VN" sz="2400" dirty="0">
                <a:latin typeface="+mj-lt"/>
                <a:cs typeface="Times New Roman" pitchFamily="18" charset="0"/>
              </a:rPr>
              <a:t>Độ tương đồng  </a:t>
            </a:r>
            <a:r>
              <a:rPr lang="vi-VN" sz="2400" dirty="0" smtClean="0">
                <a:latin typeface="+mj-lt"/>
                <a:cs typeface="Times New Roman" pitchFamily="18" charset="0"/>
              </a:rPr>
              <a:t>Manhattan</a:t>
            </a:r>
            <a:endParaRPr lang="en-US" sz="2400" dirty="0" smtClean="0">
              <a:latin typeface="+mj-lt"/>
              <a:cs typeface="Times New Roman" pitchFamily="18" charset="0"/>
            </a:endParaRPr>
          </a:p>
          <a:p>
            <a:pPr marL="342900" indent="-342900">
              <a:lnSpc>
                <a:spcPct val="250000"/>
              </a:lnSpc>
              <a:buFont typeface="Wingdings" pitchFamily="2" charset="2"/>
              <a:buChar char="v"/>
            </a:pPr>
            <a:r>
              <a:rPr lang="vi-VN" sz="2400" dirty="0">
                <a:latin typeface="+mj-lt"/>
                <a:cs typeface="Times New Roman" pitchFamily="18" charset="0"/>
              </a:rPr>
              <a:t>Độ tương đồng </a:t>
            </a:r>
            <a:r>
              <a:rPr lang="vi-VN" sz="2400" dirty="0" smtClean="0">
                <a:latin typeface="+mj-lt"/>
                <a:cs typeface="Times New Roman" pitchFamily="18" charset="0"/>
              </a:rPr>
              <a:t>Euclide</a:t>
            </a:r>
            <a:endParaRPr lang="en-US" sz="2400" dirty="0">
              <a:latin typeface="+mj-lt"/>
              <a:cs typeface="Times New Roman" pitchFamily="18" charset="0"/>
            </a:endParaRPr>
          </a:p>
        </p:txBody>
      </p:sp>
    </p:spTree>
    <p:extLst>
      <p:ext uri="{BB962C8B-B14F-4D97-AF65-F5344CB8AC3E}">
        <p14:creationId xmlns:p14="http://schemas.microsoft.com/office/powerpoint/2010/main" val="3939130286"/>
      </p:ext>
    </p:extLst>
  </p:cSld>
  <p:clrMapOvr>
    <a:masterClrMapping/>
  </p:clrMapOvr>
  <p:transition spd="slow">
    <p:push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19"/>
          <p:cNvSpPr txBox="1">
            <a:spLocks noChangeArrowheads="1"/>
          </p:cNvSpPr>
          <p:nvPr/>
        </p:nvSpPr>
        <p:spPr bwMode="auto">
          <a:xfrm>
            <a:off x="2677789" y="89748"/>
            <a:ext cx="585661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itchFamily="18" charset="0"/>
                <a:cs typeface="Arial" charset="0"/>
              </a:defRPr>
            </a:lvl1pPr>
            <a:lvl2pPr marL="742950" indent="-285750" eaLnBrk="0" hangingPunct="0">
              <a:defRPr>
                <a:solidFill>
                  <a:schemeClr val="tx1"/>
                </a:solidFill>
                <a:latin typeface="Palatino Linotype" pitchFamily="18" charset="0"/>
                <a:cs typeface="Arial" charset="0"/>
              </a:defRPr>
            </a:lvl2pPr>
            <a:lvl3pPr marL="1143000" indent="-228600" eaLnBrk="0" hangingPunct="0">
              <a:defRPr>
                <a:solidFill>
                  <a:schemeClr val="tx1"/>
                </a:solidFill>
                <a:latin typeface="Palatino Linotype" pitchFamily="18" charset="0"/>
                <a:cs typeface="Arial" charset="0"/>
              </a:defRPr>
            </a:lvl3pPr>
            <a:lvl4pPr marL="1600200" indent="-228600" eaLnBrk="0" hangingPunct="0">
              <a:defRPr>
                <a:solidFill>
                  <a:schemeClr val="tx1"/>
                </a:solidFill>
                <a:latin typeface="Palatino Linotype" pitchFamily="18" charset="0"/>
                <a:cs typeface="Arial" charset="0"/>
              </a:defRPr>
            </a:lvl4pPr>
            <a:lvl5pPr marL="2057400" indent="-228600" eaLnBrk="0" hangingPunct="0">
              <a:defRPr>
                <a:solidFill>
                  <a:schemeClr val="tx1"/>
                </a:solidFill>
                <a:latin typeface="Palatino Linotype" pitchFamily="18" charset="0"/>
                <a:cs typeface="Arial" charset="0"/>
              </a:defRPr>
            </a:lvl5pPr>
            <a:lvl6pPr marL="2514600" indent="-228600" eaLnBrk="0" fontAlgn="base" hangingPunct="0">
              <a:spcBef>
                <a:spcPct val="0"/>
              </a:spcBef>
              <a:spcAft>
                <a:spcPct val="0"/>
              </a:spcAft>
              <a:defRPr>
                <a:solidFill>
                  <a:schemeClr val="tx1"/>
                </a:solidFill>
                <a:latin typeface="Palatino Linotype" pitchFamily="18" charset="0"/>
                <a:cs typeface="Arial" charset="0"/>
              </a:defRPr>
            </a:lvl6pPr>
            <a:lvl7pPr marL="2971800" indent="-228600" eaLnBrk="0" fontAlgn="base" hangingPunct="0">
              <a:spcBef>
                <a:spcPct val="0"/>
              </a:spcBef>
              <a:spcAft>
                <a:spcPct val="0"/>
              </a:spcAft>
              <a:defRPr>
                <a:solidFill>
                  <a:schemeClr val="tx1"/>
                </a:solidFill>
                <a:latin typeface="Palatino Linotype" pitchFamily="18" charset="0"/>
                <a:cs typeface="Arial" charset="0"/>
              </a:defRPr>
            </a:lvl7pPr>
            <a:lvl8pPr marL="3429000" indent="-228600" eaLnBrk="0" fontAlgn="base" hangingPunct="0">
              <a:spcBef>
                <a:spcPct val="0"/>
              </a:spcBef>
              <a:spcAft>
                <a:spcPct val="0"/>
              </a:spcAft>
              <a:defRPr>
                <a:solidFill>
                  <a:schemeClr val="tx1"/>
                </a:solidFill>
                <a:latin typeface="Palatino Linotype" pitchFamily="18" charset="0"/>
                <a:cs typeface="Arial" charset="0"/>
              </a:defRPr>
            </a:lvl8pPr>
            <a:lvl9pPr marL="3886200" indent="-228600" eaLnBrk="0" fontAlgn="base" hangingPunct="0">
              <a:spcBef>
                <a:spcPct val="0"/>
              </a:spcBef>
              <a:spcAft>
                <a:spcPct val="0"/>
              </a:spcAft>
              <a:defRPr>
                <a:solidFill>
                  <a:schemeClr val="tx1"/>
                </a:solidFill>
                <a:latin typeface="Palatino Linotype" pitchFamily="18" charset="0"/>
                <a:cs typeface="Arial" charset="0"/>
              </a:defRPr>
            </a:lvl9pPr>
          </a:lstStyle>
          <a:p>
            <a:pPr algn="ctr" eaLnBrk="1" hangingPunct="1"/>
            <a:r>
              <a:rPr lang="vi-VN" altLang="en-US" sz="3600" b="1" dirty="0" smtClean="0">
                <a:solidFill>
                  <a:srgbClr val="404040"/>
                </a:solidFill>
                <a:latin typeface="Arial" charset="0"/>
              </a:rPr>
              <a:t>Nội Dung Trình  Bày</a:t>
            </a:r>
            <a:endParaRPr lang="en-US" altLang="en-US" sz="3600" b="1" dirty="0">
              <a:solidFill>
                <a:srgbClr val="404040"/>
              </a:solidFill>
              <a:latin typeface="Arial" charset="0"/>
            </a:endParaRPr>
          </a:p>
        </p:txBody>
      </p:sp>
      <p:sp>
        <p:nvSpPr>
          <p:cNvPr id="33" name="Round Same Side Corner Rectangle 32"/>
          <p:cNvSpPr/>
          <p:nvPr/>
        </p:nvSpPr>
        <p:spPr>
          <a:xfrm rot="5400000">
            <a:off x="4695641" y="-561824"/>
            <a:ext cx="699337" cy="5166062"/>
          </a:xfrm>
          <a:prstGeom prst="round2SameRect">
            <a:avLst>
              <a:gd name="adj1" fmla="val 23321"/>
              <a:gd name="adj2" fmla="val 0"/>
            </a:avLst>
          </a:prstGeom>
          <a:solidFill>
            <a:srgbClr val="00B0F0"/>
          </a:solidFill>
          <a:ln w="3175">
            <a:noFill/>
          </a:ln>
          <a:effectLst>
            <a:outerShdw blurRad="50800" dist="381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4" name="Round Same Side Corner Rectangle 33"/>
          <p:cNvSpPr/>
          <p:nvPr/>
        </p:nvSpPr>
        <p:spPr>
          <a:xfrm rot="16200000" flipH="1">
            <a:off x="1554453" y="1518762"/>
            <a:ext cx="699335" cy="1004888"/>
          </a:xfrm>
          <a:prstGeom prst="round2SameRect">
            <a:avLst>
              <a:gd name="adj1" fmla="val 34679"/>
              <a:gd name="adj2" fmla="val 0"/>
            </a:avLst>
          </a:prstGeom>
          <a:solidFill>
            <a:srgbClr val="00B0F0"/>
          </a:solidFill>
          <a:ln w="3175">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5" name="Round Same Side Corner Rectangle 34"/>
          <p:cNvSpPr/>
          <p:nvPr/>
        </p:nvSpPr>
        <p:spPr>
          <a:xfrm rot="5400000">
            <a:off x="4695285" y="325216"/>
            <a:ext cx="685798" cy="5180315"/>
          </a:xfrm>
          <a:prstGeom prst="round2SameRect">
            <a:avLst>
              <a:gd name="adj1" fmla="val 23321"/>
              <a:gd name="adj2" fmla="val 0"/>
            </a:avLst>
          </a:prstGeom>
          <a:ln/>
        </p:spPr>
        <p:style>
          <a:lnRef idx="1">
            <a:schemeClr val="accent4"/>
          </a:lnRef>
          <a:fillRef idx="3">
            <a:schemeClr val="accent4"/>
          </a:fillRef>
          <a:effectRef idx="2">
            <a:schemeClr val="accent4"/>
          </a:effectRef>
          <a:fontRef idx="minor">
            <a:schemeClr val="lt1"/>
          </a:fontRef>
        </p:style>
        <p:txBody>
          <a:bodyPr anchor="ctr"/>
          <a:lstStyle/>
          <a:p>
            <a:pPr algn="ctr" fontAlgn="auto">
              <a:spcBef>
                <a:spcPts val="0"/>
              </a:spcBef>
              <a:spcAft>
                <a:spcPts val="0"/>
              </a:spcAft>
              <a:defRPr/>
            </a:pPr>
            <a:endParaRPr lang="en-US" dirty="0"/>
          </a:p>
        </p:txBody>
      </p:sp>
      <p:sp>
        <p:nvSpPr>
          <p:cNvPr id="39" name="Round Same Side Corner Rectangle 38"/>
          <p:cNvSpPr/>
          <p:nvPr/>
        </p:nvSpPr>
        <p:spPr>
          <a:xfrm rot="16200000" flipH="1">
            <a:off x="1544002" y="2429191"/>
            <a:ext cx="707098" cy="1004888"/>
          </a:xfrm>
          <a:prstGeom prst="round2SameRect">
            <a:avLst>
              <a:gd name="adj1" fmla="val 34679"/>
              <a:gd name="adj2" fmla="val 0"/>
            </a:avLst>
          </a:prstGeom>
          <a:ln/>
        </p:spPr>
        <p:style>
          <a:lnRef idx="1">
            <a:schemeClr val="accent4"/>
          </a:lnRef>
          <a:fillRef idx="3">
            <a:schemeClr val="accent4"/>
          </a:fillRef>
          <a:effectRef idx="2">
            <a:schemeClr val="accent4"/>
          </a:effectRef>
          <a:fontRef idx="minor">
            <a:schemeClr val="lt1"/>
          </a:fontRef>
        </p:style>
        <p:txBody>
          <a:bodyPr anchor="ctr"/>
          <a:lstStyle/>
          <a:p>
            <a:pPr algn="ctr" fontAlgn="auto">
              <a:spcBef>
                <a:spcPts val="0"/>
              </a:spcBef>
              <a:spcAft>
                <a:spcPts val="0"/>
              </a:spcAft>
              <a:defRPr/>
            </a:pPr>
            <a:endParaRPr lang="en-US" dirty="0"/>
          </a:p>
        </p:txBody>
      </p:sp>
      <p:sp>
        <p:nvSpPr>
          <p:cNvPr id="40" name="Round Same Side Corner Rectangle 39"/>
          <p:cNvSpPr/>
          <p:nvPr/>
        </p:nvSpPr>
        <p:spPr>
          <a:xfrm rot="5400000">
            <a:off x="4683957" y="1241324"/>
            <a:ext cx="722701" cy="5166062"/>
          </a:xfrm>
          <a:prstGeom prst="round2SameRect">
            <a:avLst>
              <a:gd name="adj1" fmla="val 23321"/>
              <a:gd name="adj2" fmla="val 0"/>
            </a:avLst>
          </a:prstGeom>
          <a:gradFill flip="none" rotWithShape="1">
            <a:gsLst>
              <a:gs pos="0">
                <a:schemeClr val="tx2"/>
              </a:gs>
              <a:gs pos="99000">
                <a:schemeClr val="tx2">
                  <a:lumMod val="75000"/>
                </a:schemeClr>
              </a:gs>
            </a:gsLst>
            <a:lin ang="5400000" scaled="1"/>
            <a:tileRect/>
          </a:gradFill>
          <a:ln w="3175">
            <a:noFill/>
          </a:ln>
          <a:effectLst>
            <a:outerShdw blurRad="50800" dist="381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41" name="Round Same Side Corner Rectangle 40"/>
          <p:cNvSpPr/>
          <p:nvPr/>
        </p:nvSpPr>
        <p:spPr>
          <a:xfrm rot="16200000" flipH="1">
            <a:off x="1542771" y="3317586"/>
            <a:ext cx="722701" cy="1004888"/>
          </a:xfrm>
          <a:prstGeom prst="round2SameRect">
            <a:avLst>
              <a:gd name="adj1" fmla="val 34679"/>
              <a:gd name="adj2" fmla="val 0"/>
            </a:avLst>
          </a:prstGeom>
          <a:gradFill flip="none" rotWithShape="1">
            <a:gsLst>
              <a:gs pos="0">
                <a:schemeClr val="tx2">
                  <a:lumMod val="75000"/>
                </a:schemeClr>
              </a:gs>
              <a:gs pos="100000">
                <a:schemeClr val="tx2"/>
              </a:gs>
            </a:gsLst>
            <a:lin ang="16200000" scaled="1"/>
            <a:tileRect/>
          </a:gradFill>
          <a:ln w="3175">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42" name="Round Same Side Corner Rectangle 41"/>
          <p:cNvSpPr/>
          <p:nvPr/>
        </p:nvSpPr>
        <p:spPr>
          <a:xfrm rot="5400000">
            <a:off x="4713519" y="2190581"/>
            <a:ext cx="663575" cy="5166062"/>
          </a:xfrm>
          <a:prstGeom prst="round2SameRect">
            <a:avLst>
              <a:gd name="adj1" fmla="val 23321"/>
              <a:gd name="adj2" fmla="val 0"/>
            </a:avLst>
          </a:prstGeom>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fontAlgn="auto">
              <a:spcBef>
                <a:spcPts val="0"/>
              </a:spcBef>
              <a:spcAft>
                <a:spcPts val="0"/>
              </a:spcAft>
              <a:defRPr/>
            </a:pPr>
            <a:endParaRPr lang="en-US" dirty="0"/>
          </a:p>
        </p:txBody>
      </p:sp>
      <p:sp>
        <p:nvSpPr>
          <p:cNvPr id="43" name="Round Same Side Corner Rectangle 42"/>
          <p:cNvSpPr/>
          <p:nvPr/>
        </p:nvSpPr>
        <p:spPr>
          <a:xfrm rot="16200000" flipH="1">
            <a:off x="1563396" y="4271168"/>
            <a:ext cx="663573" cy="1004888"/>
          </a:xfrm>
          <a:prstGeom prst="round2SameRect">
            <a:avLst>
              <a:gd name="adj1" fmla="val 34679"/>
              <a:gd name="adj2" fmla="val 0"/>
            </a:avLst>
          </a:prstGeom>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fontAlgn="auto">
              <a:spcBef>
                <a:spcPts val="0"/>
              </a:spcBef>
              <a:spcAft>
                <a:spcPts val="0"/>
              </a:spcAft>
              <a:defRPr/>
            </a:pPr>
            <a:endParaRPr lang="en-US" dirty="0"/>
          </a:p>
        </p:txBody>
      </p:sp>
      <p:sp>
        <p:nvSpPr>
          <p:cNvPr id="45" name="TextBox 8"/>
          <p:cNvSpPr txBox="1">
            <a:spLocks noChangeArrowheads="1"/>
          </p:cNvSpPr>
          <p:nvPr/>
        </p:nvSpPr>
        <p:spPr bwMode="auto">
          <a:xfrm rot="10800000">
            <a:off x="1507904" y="1778817"/>
            <a:ext cx="380232" cy="523220"/>
          </a:xfrm>
          <a:prstGeom prst="rect">
            <a:avLst/>
          </a:prstGeom>
          <a:noFill/>
          <a:ln w="9525">
            <a:noFill/>
            <a:miter lim="800000"/>
            <a:headEnd/>
            <a:tailEnd/>
          </a:ln>
        </p:spPr>
        <p:txBody>
          <a:bodyPr wrap="none" anchor="ctr">
            <a:spAutoFit/>
          </a:bodyPr>
          <a:lstStyle/>
          <a:p>
            <a:pPr algn="ctr"/>
            <a:r>
              <a:rPr lang="en-US" sz="2800" b="1" dirty="0" smtClean="0">
                <a:solidFill>
                  <a:schemeClr val="bg1"/>
                </a:solidFill>
                <a:latin typeface="Comic Sans MS" pitchFamily="66" charset="0"/>
              </a:rPr>
              <a:t>I</a:t>
            </a:r>
            <a:endParaRPr lang="en-US" sz="2800" b="1" dirty="0">
              <a:solidFill>
                <a:schemeClr val="bg1"/>
              </a:solidFill>
              <a:latin typeface="Comic Sans MS" pitchFamily="66" charset="0"/>
            </a:endParaRPr>
          </a:p>
        </p:txBody>
      </p:sp>
      <p:sp>
        <p:nvSpPr>
          <p:cNvPr id="46" name="TextBox 33"/>
          <p:cNvSpPr txBox="1">
            <a:spLocks noChangeArrowheads="1"/>
          </p:cNvSpPr>
          <p:nvPr/>
        </p:nvSpPr>
        <p:spPr bwMode="auto">
          <a:xfrm rot="10800000">
            <a:off x="1457389" y="2650866"/>
            <a:ext cx="578928" cy="523220"/>
          </a:xfrm>
          <a:prstGeom prst="rect">
            <a:avLst/>
          </a:prstGeom>
          <a:noFill/>
          <a:ln w="9525">
            <a:noFill/>
            <a:miter lim="800000"/>
            <a:headEnd/>
            <a:tailEnd/>
          </a:ln>
        </p:spPr>
        <p:txBody>
          <a:bodyPr wrap="square" anchor="ctr">
            <a:spAutoFit/>
          </a:bodyPr>
          <a:lstStyle/>
          <a:p>
            <a:pPr algn="ctr"/>
            <a:r>
              <a:rPr lang="en-US" sz="2800" b="1" dirty="0" smtClean="0">
                <a:solidFill>
                  <a:schemeClr val="bg1"/>
                </a:solidFill>
                <a:latin typeface="Comic Sans MS" pitchFamily="66" charset="0"/>
              </a:rPr>
              <a:t>II</a:t>
            </a:r>
            <a:endParaRPr lang="en-US" sz="2800" b="1" dirty="0">
              <a:solidFill>
                <a:schemeClr val="bg1"/>
              </a:solidFill>
              <a:latin typeface="Comic Sans MS" pitchFamily="66" charset="0"/>
            </a:endParaRPr>
          </a:p>
        </p:txBody>
      </p:sp>
      <p:sp>
        <p:nvSpPr>
          <p:cNvPr id="47" name="TextBox 34"/>
          <p:cNvSpPr txBox="1">
            <a:spLocks noChangeArrowheads="1"/>
          </p:cNvSpPr>
          <p:nvPr/>
        </p:nvSpPr>
        <p:spPr bwMode="auto">
          <a:xfrm rot="10800000">
            <a:off x="1460300" y="3541957"/>
            <a:ext cx="771366" cy="523220"/>
          </a:xfrm>
          <a:prstGeom prst="rect">
            <a:avLst/>
          </a:prstGeom>
          <a:noFill/>
          <a:ln w="9525">
            <a:noFill/>
            <a:miter lim="800000"/>
            <a:headEnd/>
            <a:tailEnd/>
          </a:ln>
        </p:spPr>
        <p:txBody>
          <a:bodyPr wrap="none" anchor="ctr">
            <a:spAutoFit/>
          </a:bodyPr>
          <a:lstStyle/>
          <a:p>
            <a:pPr algn="ctr"/>
            <a:r>
              <a:rPr lang="en-US" sz="2800" b="1" dirty="0" smtClean="0">
                <a:solidFill>
                  <a:schemeClr val="bg1"/>
                </a:solidFill>
                <a:latin typeface="Comic Sans MS" pitchFamily="66" charset="0"/>
              </a:rPr>
              <a:t>III</a:t>
            </a:r>
            <a:endParaRPr lang="en-US" sz="2800" b="1" dirty="0">
              <a:solidFill>
                <a:schemeClr val="bg1"/>
              </a:solidFill>
              <a:latin typeface="Comic Sans MS" pitchFamily="66" charset="0"/>
            </a:endParaRPr>
          </a:p>
        </p:txBody>
      </p:sp>
      <p:sp>
        <p:nvSpPr>
          <p:cNvPr id="48" name="TextBox 35"/>
          <p:cNvSpPr txBox="1">
            <a:spLocks noChangeArrowheads="1"/>
          </p:cNvSpPr>
          <p:nvPr/>
        </p:nvSpPr>
        <p:spPr bwMode="auto">
          <a:xfrm>
            <a:off x="1451039" y="4477794"/>
            <a:ext cx="622286" cy="523220"/>
          </a:xfrm>
          <a:prstGeom prst="rect">
            <a:avLst/>
          </a:prstGeom>
          <a:noFill/>
          <a:ln w="9525">
            <a:noFill/>
            <a:miter lim="800000"/>
            <a:headEnd/>
            <a:tailEnd/>
          </a:ln>
        </p:spPr>
        <p:txBody>
          <a:bodyPr wrap="none" anchor="ctr">
            <a:spAutoFit/>
          </a:bodyPr>
          <a:lstStyle/>
          <a:p>
            <a:pPr algn="ctr"/>
            <a:r>
              <a:rPr lang="en-US" sz="2800" b="1" dirty="0" smtClean="0">
                <a:solidFill>
                  <a:schemeClr val="bg1"/>
                </a:solidFill>
                <a:latin typeface="Comic Sans MS" pitchFamily="66" charset="0"/>
              </a:rPr>
              <a:t>IV</a:t>
            </a:r>
            <a:endParaRPr lang="en-US" sz="2800" b="1" dirty="0">
              <a:solidFill>
                <a:schemeClr val="bg1"/>
              </a:solidFill>
              <a:latin typeface="Comic Sans MS" pitchFamily="66" charset="0"/>
            </a:endParaRPr>
          </a:p>
        </p:txBody>
      </p:sp>
      <p:sp>
        <p:nvSpPr>
          <p:cNvPr id="49" name="Rectangle 32"/>
          <p:cNvSpPr>
            <a:spLocks noChangeArrowheads="1"/>
          </p:cNvSpPr>
          <p:nvPr/>
        </p:nvSpPr>
        <p:spPr bwMode="auto">
          <a:xfrm>
            <a:off x="2526594" y="1804866"/>
            <a:ext cx="3755435" cy="523220"/>
          </a:xfrm>
          <a:prstGeom prst="rect">
            <a:avLst/>
          </a:prstGeom>
          <a:noFill/>
          <a:ln w="9525">
            <a:noFill/>
            <a:miter lim="800000"/>
            <a:headEnd/>
            <a:tailEnd/>
          </a:ln>
        </p:spPr>
        <p:txBody>
          <a:bodyPr wrap="square">
            <a:spAutoFit/>
          </a:bodyPr>
          <a:lstStyle/>
          <a:p>
            <a:r>
              <a:rPr lang="en-US" sz="2800" b="1" dirty="0" smtClean="0">
                <a:solidFill>
                  <a:schemeClr val="bg1"/>
                </a:solidFill>
                <a:latin typeface="Times New Roman" pitchFamily="18" charset="0"/>
                <a:cs typeface="Times New Roman" pitchFamily="18" charset="0"/>
              </a:rPr>
              <a:t>Đặt Vấn Đề</a:t>
            </a:r>
            <a:endParaRPr lang="en-US" sz="2800" b="1" dirty="0">
              <a:latin typeface="Times New Roman" pitchFamily="18" charset="0"/>
              <a:cs typeface="Times New Roman" pitchFamily="18" charset="0"/>
            </a:endParaRPr>
          </a:p>
        </p:txBody>
      </p:sp>
      <p:sp>
        <p:nvSpPr>
          <p:cNvPr id="50" name="Rectangle 37"/>
          <p:cNvSpPr>
            <a:spLocks noChangeArrowheads="1"/>
          </p:cNvSpPr>
          <p:nvPr/>
        </p:nvSpPr>
        <p:spPr bwMode="auto">
          <a:xfrm>
            <a:off x="2448026" y="2705077"/>
            <a:ext cx="3779837" cy="523220"/>
          </a:xfrm>
          <a:prstGeom prst="rect">
            <a:avLst/>
          </a:prstGeom>
          <a:noFill/>
          <a:ln w="9525">
            <a:noFill/>
            <a:miter lim="800000"/>
            <a:headEnd/>
            <a:tailEnd/>
          </a:ln>
        </p:spPr>
        <p:txBody>
          <a:bodyPr>
            <a:spAutoFit/>
          </a:bodyPr>
          <a:lstStyle/>
          <a:p>
            <a:r>
              <a:rPr lang="en-US" sz="2800" b="1" dirty="0" smtClean="0">
                <a:solidFill>
                  <a:schemeClr val="bg1"/>
                </a:solidFill>
                <a:latin typeface="Times New Roman" pitchFamily="18" charset="0"/>
                <a:cs typeface="Times New Roman" pitchFamily="18" charset="0"/>
              </a:rPr>
              <a:t>Nội Dung Nghiên Cứu</a:t>
            </a:r>
            <a:endParaRPr lang="en-US" sz="2800" b="1" dirty="0">
              <a:latin typeface="Times New Roman" pitchFamily="18" charset="0"/>
              <a:cs typeface="Times New Roman" pitchFamily="18" charset="0"/>
            </a:endParaRPr>
          </a:p>
        </p:txBody>
      </p:sp>
      <p:sp>
        <p:nvSpPr>
          <p:cNvPr id="51" name="Rectangle 38"/>
          <p:cNvSpPr>
            <a:spLocks noChangeArrowheads="1"/>
          </p:cNvSpPr>
          <p:nvPr/>
        </p:nvSpPr>
        <p:spPr bwMode="auto">
          <a:xfrm>
            <a:off x="2431271" y="3541957"/>
            <a:ext cx="4502929" cy="523220"/>
          </a:xfrm>
          <a:prstGeom prst="rect">
            <a:avLst/>
          </a:prstGeom>
          <a:noFill/>
          <a:ln w="9525">
            <a:noFill/>
            <a:miter lim="800000"/>
            <a:headEnd/>
            <a:tailEnd/>
          </a:ln>
        </p:spPr>
        <p:txBody>
          <a:bodyPr wrap="square">
            <a:spAutoFit/>
          </a:bodyPr>
          <a:lstStyle/>
          <a:p>
            <a:r>
              <a:rPr lang="en-US" sz="2800" b="1" dirty="0">
                <a:solidFill>
                  <a:schemeClr val="bg1"/>
                </a:solidFill>
                <a:latin typeface="Times New Roman" pitchFamily="18" charset="0"/>
                <a:cs typeface="Times New Roman" pitchFamily="18" charset="0"/>
              </a:rPr>
              <a:t>Thực Nghiệm Và Đánh Giá</a:t>
            </a:r>
          </a:p>
        </p:txBody>
      </p:sp>
      <p:sp>
        <p:nvSpPr>
          <p:cNvPr id="52" name="Rectangle 39"/>
          <p:cNvSpPr>
            <a:spLocks noChangeArrowheads="1"/>
          </p:cNvSpPr>
          <p:nvPr/>
        </p:nvSpPr>
        <p:spPr bwMode="auto">
          <a:xfrm>
            <a:off x="2496114" y="4489794"/>
            <a:ext cx="5504886" cy="523220"/>
          </a:xfrm>
          <a:prstGeom prst="rect">
            <a:avLst/>
          </a:prstGeom>
          <a:noFill/>
          <a:ln w="9525">
            <a:noFill/>
            <a:miter lim="800000"/>
            <a:headEnd/>
            <a:tailEnd/>
          </a:ln>
        </p:spPr>
        <p:txBody>
          <a:bodyPr wrap="square">
            <a:spAutoFit/>
          </a:bodyPr>
          <a:lstStyle/>
          <a:p>
            <a:r>
              <a:rPr lang="en-US" sz="2800" b="1" dirty="0">
                <a:solidFill>
                  <a:schemeClr val="bg1"/>
                </a:solidFill>
                <a:latin typeface="Times New Roman" pitchFamily="18" charset="0"/>
                <a:cs typeface="Times New Roman" pitchFamily="18" charset="0"/>
              </a:rPr>
              <a:t>Kết Luận Và Hướng Phát Triển</a:t>
            </a:r>
          </a:p>
        </p:txBody>
      </p:sp>
      <p:sp>
        <p:nvSpPr>
          <p:cNvPr id="21" name="Oval 20"/>
          <p:cNvSpPr/>
          <p:nvPr/>
        </p:nvSpPr>
        <p:spPr>
          <a:xfrm>
            <a:off x="8381999" y="6248400"/>
            <a:ext cx="609603" cy="4572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300" b="1" dirty="0" smtClean="0">
                <a:latin typeface="Arial" panose="020B0604020202020204" pitchFamily="34" charset="0"/>
                <a:cs typeface="Arial" panose="020B0604020202020204" pitchFamily="34" charset="0"/>
              </a:rPr>
              <a:t>17</a:t>
            </a:r>
            <a:endParaRPr lang="en-US" sz="13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771922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ipe(down)">
                                      <p:cBhvr>
                                        <p:cTn id="7" dur="500"/>
                                        <p:tgtEl>
                                          <p:spTgt spid="33"/>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4"/>
                                        </p:tgtEl>
                                        <p:attrNameLst>
                                          <p:attrName>style.visibility</p:attrName>
                                        </p:attrNameLst>
                                      </p:cBhvr>
                                      <p:to>
                                        <p:strVal val="visible"/>
                                      </p:to>
                                    </p:set>
                                    <p:animEffect transition="in" filter="wipe(down)">
                                      <p:cBhvr>
                                        <p:cTn id="10" dur="500"/>
                                        <p:tgtEl>
                                          <p:spTgt spid="34"/>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35"/>
                                        </p:tgtEl>
                                        <p:attrNameLst>
                                          <p:attrName>style.visibility</p:attrName>
                                        </p:attrNameLst>
                                      </p:cBhvr>
                                      <p:to>
                                        <p:strVal val="visible"/>
                                      </p:to>
                                    </p:set>
                                    <p:animEffect transition="in" filter="wipe(down)">
                                      <p:cBhvr>
                                        <p:cTn id="13" dur="500"/>
                                        <p:tgtEl>
                                          <p:spTgt spid="35"/>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39"/>
                                        </p:tgtEl>
                                        <p:attrNameLst>
                                          <p:attrName>style.visibility</p:attrName>
                                        </p:attrNameLst>
                                      </p:cBhvr>
                                      <p:to>
                                        <p:strVal val="visible"/>
                                      </p:to>
                                    </p:set>
                                    <p:animEffect transition="in" filter="wipe(down)">
                                      <p:cBhvr>
                                        <p:cTn id="16" dur="500"/>
                                        <p:tgtEl>
                                          <p:spTgt spid="39"/>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animEffect transition="in" filter="wipe(down)">
                                      <p:cBhvr>
                                        <p:cTn id="19" dur="500"/>
                                        <p:tgtEl>
                                          <p:spTgt spid="40"/>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41"/>
                                        </p:tgtEl>
                                        <p:attrNameLst>
                                          <p:attrName>style.visibility</p:attrName>
                                        </p:attrNameLst>
                                      </p:cBhvr>
                                      <p:to>
                                        <p:strVal val="visible"/>
                                      </p:to>
                                    </p:set>
                                    <p:animEffect transition="in" filter="wipe(down)">
                                      <p:cBhvr>
                                        <p:cTn id="22" dur="500"/>
                                        <p:tgtEl>
                                          <p:spTgt spid="41"/>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42"/>
                                        </p:tgtEl>
                                        <p:attrNameLst>
                                          <p:attrName>style.visibility</p:attrName>
                                        </p:attrNameLst>
                                      </p:cBhvr>
                                      <p:to>
                                        <p:strVal val="visible"/>
                                      </p:to>
                                    </p:set>
                                    <p:animEffect transition="in" filter="wipe(down)">
                                      <p:cBhvr>
                                        <p:cTn id="25" dur="500"/>
                                        <p:tgtEl>
                                          <p:spTgt spid="42"/>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43"/>
                                        </p:tgtEl>
                                        <p:attrNameLst>
                                          <p:attrName>style.visibility</p:attrName>
                                        </p:attrNameLst>
                                      </p:cBhvr>
                                      <p:to>
                                        <p:strVal val="visible"/>
                                      </p:to>
                                    </p:set>
                                    <p:animEffect transition="in" filter="wipe(down)">
                                      <p:cBhvr>
                                        <p:cTn id="28" dur="500"/>
                                        <p:tgtEl>
                                          <p:spTgt spid="43"/>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45"/>
                                        </p:tgtEl>
                                        <p:attrNameLst>
                                          <p:attrName>style.visibility</p:attrName>
                                        </p:attrNameLst>
                                      </p:cBhvr>
                                      <p:to>
                                        <p:strVal val="visible"/>
                                      </p:to>
                                    </p:set>
                                    <p:animEffect transition="in" filter="wipe(down)">
                                      <p:cBhvr>
                                        <p:cTn id="31" dur="500"/>
                                        <p:tgtEl>
                                          <p:spTgt spid="45"/>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46"/>
                                        </p:tgtEl>
                                        <p:attrNameLst>
                                          <p:attrName>style.visibility</p:attrName>
                                        </p:attrNameLst>
                                      </p:cBhvr>
                                      <p:to>
                                        <p:strVal val="visible"/>
                                      </p:to>
                                    </p:set>
                                    <p:animEffect transition="in" filter="wipe(down)">
                                      <p:cBhvr>
                                        <p:cTn id="34" dur="500"/>
                                        <p:tgtEl>
                                          <p:spTgt spid="46"/>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47"/>
                                        </p:tgtEl>
                                        <p:attrNameLst>
                                          <p:attrName>style.visibility</p:attrName>
                                        </p:attrNameLst>
                                      </p:cBhvr>
                                      <p:to>
                                        <p:strVal val="visible"/>
                                      </p:to>
                                    </p:set>
                                    <p:animEffect transition="in" filter="wipe(down)">
                                      <p:cBhvr>
                                        <p:cTn id="37" dur="500"/>
                                        <p:tgtEl>
                                          <p:spTgt spid="47"/>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48"/>
                                        </p:tgtEl>
                                        <p:attrNameLst>
                                          <p:attrName>style.visibility</p:attrName>
                                        </p:attrNameLst>
                                      </p:cBhvr>
                                      <p:to>
                                        <p:strVal val="visible"/>
                                      </p:to>
                                    </p:set>
                                    <p:animEffect transition="in" filter="wipe(down)">
                                      <p:cBhvr>
                                        <p:cTn id="40" dur="500"/>
                                        <p:tgtEl>
                                          <p:spTgt spid="48"/>
                                        </p:tgtEl>
                                      </p:cBhvr>
                                    </p:animEffect>
                                  </p:childTnLst>
                                </p:cTn>
                              </p:par>
                              <p:par>
                                <p:cTn id="41" presetID="22" presetClass="entr" presetSubtype="4" fill="hold" grpId="0" nodeType="withEffect">
                                  <p:stCondLst>
                                    <p:cond delay="0"/>
                                  </p:stCondLst>
                                  <p:childTnLst>
                                    <p:set>
                                      <p:cBhvr>
                                        <p:cTn id="42" dur="1" fill="hold">
                                          <p:stCondLst>
                                            <p:cond delay="0"/>
                                          </p:stCondLst>
                                        </p:cTn>
                                        <p:tgtEl>
                                          <p:spTgt spid="49"/>
                                        </p:tgtEl>
                                        <p:attrNameLst>
                                          <p:attrName>style.visibility</p:attrName>
                                        </p:attrNameLst>
                                      </p:cBhvr>
                                      <p:to>
                                        <p:strVal val="visible"/>
                                      </p:to>
                                    </p:set>
                                    <p:animEffect transition="in" filter="wipe(down)">
                                      <p:cBhvr>
                                        <p:cTn id="43" dur="500"/>
                                        <p:tgtEl>
                                          <p:spTgt spid="49"/>
                                        </p:tgtEl>
                                      </p:cBhvr>
                                    </p:animEffect>
                                  </p:childTnLst>
                                </p:cTn>
                              </p:par>
                              <p:par>
                                <p:cTn id="44" presetID="22" presetClass="entr" presetSubtype="4" fill="hold" grpId="0" nodeType="withEffect">
                                  <p:stCondLst>
                                    <p:cond delay="0"/>
                                  </p:stCondLst>
                                  <p:childTnLst>
                                    <p:set>
                                      <p:cBhvr>
                                        <p:cTn id="45" dur="1" fill="hold">
                                          <p:stCondLst>
                                            <p:cond delay="0"/>
                                          </p:stCondLst>
                                        </p:cTn>
                                        <p:tgtEl>
                                          <p:spTgt spid="50"/>
                                        </p:tgtEl>
                                        <p:attrNameLst>
                                          <p:attrName>style.visibility</p:attrName>
                                        </p:attrNameLst>
                                      </p:cBhvr>
                                      <p:to>
                                        <p:strVal val="visible"/>
                                      </p:to>
                                    </p:set>
                                    <p:animEffect transition="in" filter="wipe(down)">
                                      <p:cBhvr>
                                        <p:cTn id="46" dur="500"/>
                                        <p:tgtEl>
                                          <p:spTgt spid="50"/>
                                        </p:tgtEl>
                                      </p:cBhvr>
                                    </p:animEffect>
                                  </p:childTnLst>
                                </p:cTn>
                              </p:par>
                              <p:par>
                                <p:cTn id="47" presetID="22" presetClass="entr" presetSubtype="4" fill="hold" grpId="0" nodeType="withEffect">
                                  <p:stCondLst>
                                    <p:cond delay="0"/>
                                  </p:stCondLst>
                                  <p:childTnLst>
                                    <p:set>
                                      <p:cBhvr>
                                        <p:cTn id="48" dur="1" fill="hold">
                                          <p:stCondLst>
                                            <p:cond delay="0"/>
                                          </p:stCondLst>
                                        </p:cTn>
                                        <p:tgtEl>
                                          <p:spTgt spid="51"/>
                                        </p:tgtEl>
                                        <p:attrNameLst>
                                          <p:attrName>style.visibility</p:attrName>
                                        </p:attrNameLst>
                                      </p:cBhvr>
                                      <p:to>
                                        <p:strVal val="visible"/>
                                      </p:to>
                                    </p:set>
                                    <p:animEffect transition="in" filter="wipe(down)">
                                      <p:cBhvr>
                                        <p:cTn id="49" dur="500"/>
                                        <p:tgtEl>
                                          <p:spTgt spid="51"/>
                                        </p:tgtEl>
                                      </p:cBhvr>
                                    </p:animEffect>
                                  </p:childTnLst>
                                </p:cTn>
                              </p:par>
                              <p:par>
                                <p:cTn id="50" presetID="22" presetClass="entr" presetSubtype="4" fill="hold" grpId="0" nodeType="withEffect">
                                  <p:stCondLst>
                                    <p:cond delay="0"/>
                                  </p:stCondLst>
                                  <p:childTnLst>
                                    <p:set>
                                      <p:cBhvr>
                                        <p:cTn id="51" dur="1" fill="hold">
                                          <p:stCondLst>
                                            <p:cond delay="0"/>
                                          </p:stCondLst>
                                        </p:cTn>
                                        <p:tgtEl>
                                          <p:spTgt spid="52"/>
                                        </p:tgtEl>
                                        <p:attrNameLst>
                                          <p:attrName>style.visibility</p:attrName>
                                        </p:attrNameLst>
                                      </p:cBhvr>
                                      <p:to>
                                        <p:strVal val="visible"/>
                                      </p:to>
                                    </p:set>
                                    <p:animEffect transition="in" filter="wipe(down)">
                                      <p:cBhvr>
                                        <p:cTn id="52" dur="500"/>
                                        <p:tgtEl>
                                          <p:spTgt spid="52"/>
                                        </p:tgtEl>
                                      </p:cBhvr>
                                    </p:animEffect>
                                  </p:childTnLst>
                                </p:cTn>
                              </p:par>
                              <p:par>
                                <p:cTn id="53" presetID="32" presetClass="emph" presetSubtype="0" fill="hold" grpId="1" nodeType="withEffect">
                                  <p:stCondLst>
                                    <p:cond delay="500"/>
                                  </p:stCondLst>
                                  <p:childTnLst>
                                    <p:animRot by="120000">
                                      <p:cBhvr>
                                        <p:cTn id="54" dur="100" fill="hold">
                                          <p:stCondLst>
                                            <p:cond delay="0"/>
                                          </p:stCondLst>
                                        </p:cTn>
                                        <p:tgtEl>
                                          <p:spTgt spid="47"/>
                                        </p:tgtEl>
                                        <p:attrNameLst>
                                          <p:attrName>r</p:attrName>
                                        </p:attrNameLst>
                                      </p:cBhvr>
                                    </p:animRot>
                                    <p:animRot by="-240000">
                                      <p:cBhvr>
                                        <p:cTn id="55" dur="200" fill="hold">
                                          <p:stCondLst>
                                            <p:cond delay="200"/>
                                          </p:stCondLst>
                                        </p:cTn>
                                        <p:tgtEl>
                                          <p:spTgt spid="47"/>
                                        </p:tgtEl>
                                        <p:attrNameLst>
                                          <p:attrName>r</p:attrName>
                                        </p:attrNameLst>
                                      </p:cBhvr>
                                    </p:animRot>
                                    <p:animRot by="240000">
                                      <p:cBhvr>
                                        <p:cTn id="56" dur="200" fill="hold">
                                          <p:stCondLst>
                                            <p:cond delay="400"/>
                                          </p:stCondLst>
                                        </p:cTn>
                                        <p:tgtEl>
                                          <p:spTgt spid="47"/>
                                        </p:tgtEl>
                                        <p:attrNameLst>
                                          <p:attrName>r</p:attrName>
                                        </p:attrNameLst>
                                      </p:cBhvr>
                                    </p:animRot>
                                    <p:animRot by="-240000">
                                      <p:cBhvr>
                                        <p:cTn id="57" dur="200" fill="hold">
                                          <p:stCondLst>
                                            <p:cond delay="600"/>
                                          </p:stCondLst>
                                        </p:cTn>
                                        <p:tgtEl>
                                          <p:spTgt spid="47"/>
                                        </p:tgtEl>
                                        <p:attrNameLst>
                                          <p:attrName>r</p:attrName>
                                        </p:attrNameLst>
                                      </p:cBhvr>
                                    </p:animRot>
                                    <p:animRot by="120000">
                                      <p:cBhvr>
                                        <p:cTn id="58" dur="200" fill="hold">
                                          <p:stCondLst>
                                            <p:cond delay="800"/>
                                          </p:stCondLst>
                                        </p:cTn>
                                        <p:tgtEl>
                                          <p:spTgt spid="47"/>
                                        </p:tgtEl>
                                        <p:attrNameLst>
                                          <p:attrName>r</p:attrName>
                                        </p:attrNameLst>
                                      </p:cBhvr>
                                    </p:animRot>
                                  </p:childTnLst>
                                </p:cTn>
                              </p:par>
                              <p:par>
                                <p:cTn id="59" presetID="32" presetClass="emph" presetSubtype="0" fill="hold" grpId="1" nodeType="withEffect">
                                  <p:stCondLst>
                                    <p:cond delay="500"/>
                                  </p:stCondLst>
                                  <p:childTnLst>
                                    <p:animRot by="120000">
                                      <p:cBhvr>
                                        <p:cTn id="60" dur="100" fill="hold">
                                          <p:stCondLst>
                                            <p:cond delay="0"/>
                                          </p:stCondLst>
                                        </p:cTn>
                                        <p:tgtEl>
                                          <p:spTgt spid="51"/>
                                        </p:tgtEl>
                                        <p:attrNameLst>
                                          <p:attrName>r</p:attrName>
                                        </p:attrNameLst>
                                      </p:cBhvr>
                                    </p:animRot>
                                    <p:animRot by="-240000">
                                      <p:cBhvr>
                                        <p:cTn id="61" dur="200" fill="hold">
                                          <p:stCondLst>
                                            <p:cond delay="200"/>
                                          </p:stCondLst>
                                        </p:cTn>
                                        <p:tgtEl>
                                          <p:spTgt spid="51"/>
                                        </p:tgtEl>
                                        <p:attrNameLst>
                                          <p:attrName>r</p:attrName>
                                        </p:attrNameLst>
                                      </p:cBhvr>
                                    </p:animRot>
                                    <p:animRot by="240000">
                                      <p:cBhvr>
                                        <p:cTn id="62" dur="200" fill="hold">
                                          <p:stCondLst>
                                            <p:cond delay="400"/>
                                          </p:stCondLst>
                                        </p:cTn>
                                        <p:tgtEl>
                                          <p:spTgt spid="51"/>
                                        </p:tgtEl>
                                        <p:attrNameLst>
                                          <p:attrName>r</p:attrName>
                                        </p:attrNameLst>
                                      </p:cBhvr>
                                    </p:animRot>
                                    <p:animRot by="-240000">
                                      <p:cBhvr>
                                        <p:cTn id="63" dur="200" fill="hold">
                                          <p:stCondLst>
                                            <p:cond delay="600"/>
                                          </p:stCondLst>
                                        </p:cTn>
                                        <p:tgtEl>
                                          <p:spTgt spid="51"/>
                                        </p:tgtEl>
                                        <p:attrNameLst>
                                          <p:attrName>r</p:attrName>
                                        </p:attrNameLst>
                                      </p:cBhvr>
                                    </p:animRot>
                                    <p:animRot by="120000">
                                      <p:cBhvr>
                                        <p:cTn id="64" dur="200" fill="hold">
                                          <p:stCondLst>
                                            <p:cond delay="800"/>
                                          </p:stCondLst>
                                        </p:cTn>
                                        <p:tgtEl>
                                          <p:spTgt spid="5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animBg="1"/>
      <p:bldP spid="35" grpId="0" animBg="1"/>
      <p:bldP spid="39" grpId="0" animBg="1"/>
      <p:bldP spid="40" grpId="0" animBg="1"/>
      <p:bldP spid="41" grpId="0" animBg="1"/>
      <p:bldP spid="42" grpId="0" animBg="1"/>
      <p:bldP spid="43" grpId="0" animBg="1"/>
      <p:bldP spid="45" grpId="0"/>
      <p:bldP spid="46" grpId="0"/>
      <p:bldP spid="47" grpId="0"/>
      <p:bldP spid="47" grpId="1"/>
      <p:bldP spid="48" grpId="0"/>
      <p:bldP spid="49" grpId="0"/>
      <p:bldP spid="50" grpId="0"/>
      <p:bldP spid="51" grpId="0"/>
      <p:bldP spid="51" grpId="1"/>
      <p:bldP spid="5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演示模板底稿2"/>
          <p:cNvPicPr>
            <a:picLocks noChangeAspect="1" noChangeArrowheads="1"/>
          </p:cNvPicPr>
          <p:nvPr/>
        </p:nvPicPr>
        <p:blipFill>
          <a:blip r:embed="rId2"/>
          <a:srcRect/>
          <a:stretch>
            <a:fillRect/>
          </a:stretch>
        </p:blipFill>
        <p:spPr bwMode="auto">
          <a:xfrm>
            <a:off x="1588" y="0"/>
            <a:ext cx="9140825" cy="6858000"/>
          </a:xfrm>
          <a:prstGeom prst="rect">
            <a:avLst/>
          </a:prstGeom>
          <a:noFill/>
          <a:ln w="9525">
            <a:noFill/>
            <a:miter lim="800000"/>
            <a:headEnd/>
            <a:tailEnd/>
          </a:ln>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2169" y="0"/>
            <a:ext cx="2601031" cy="1216415"/>
          </a:xfrm>
          <a:prstGeom prst="rect">
            <a:avLst/>
          </a:prstGeom>
        </p:spPr>
      </p:pic>
      <p:sp>
        <p:nvSpPr>
          <p:cNvPr id="4" name="Rectangle 3"/>
          <p:cNvSpPr/>
          <p:nvPr/>
        </p:nvSpPr>
        <p:spPr>
          <a:xfrm>
            <a:off x="761075" y="1639669"/>
            <a:ext cx="7473841" cy="646331"/>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36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rPr>
              <a:t>BẢO VỆ </a:t>
            </a:r>
            <a:r>
              <a:rPr lang="en-US" sz="36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rPr>
              <a:t>LUẬN VĂN TỐT NGHIỆP</a:t>
            </a:r>
            <a:endParaRPr lang="en-US" sz="36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endParaRPr>
          </a:p>
        </p:txBody>
      </p:sp>
      <p:sp>
        <p:nvSpPr>
          <p:cNvPr id="6" name="TextBox 5"/>
          <p:cNvSpPr txBox="1"/>
          <p:nvPr/>
        </p:nvSpPr>
        <p:spPr>
          <a:xfrm>
            <a:off x="3303785" y="6193057"/>
            <a:ext cx="2993627" cy="430887"/>
          </a:xfrm>
          <a:prstGeom prst="rect">
            <a:avLst/>
          </a:prstGeom>
          <a:noFill/>
        </p:spPr>
        <p:txBody>
          <a:bodyPr wrap="square" rtlCol="0">
            <a:spAutoFit/>
          </a:bodyPr>
          <a:lstStyle/>
          <a:p>
            <a:r>
              <a:rPr lang="en-US" sz="2200" dirty="0" smtClean="0">
                <a:latin typeface="Times New Roman" panose="02020603050405020304" pitchFamily="18" charset="0"/>
                <a:cs typeface="Times New Roman" panose="02020603050405020304" pitchFamily="18" charset="0"/>
              </a:rPr>
              <a:t>TP HCM, </a:t>
            </a:r>
            <a:r>
              <a:rPr lang="en-US" sz="2200" dirty="0" smtClean="0">
                <a:latin typeface="Times New Roman" panose="02020603050405020304" pitchFamily="18" charset="0"/>
                <a:cs typeface="Times New Roman" panose="02020603050405020304" pitchFamily="18" charset="0"/>
              </a:rPr>
              <a:t>17/01/2021</a:t>
            </a:r>
            <a:r>
              <a:rPr lang="en-US" sz="2200" dirty="0" smtClean="0">
                <a:latin typeface="Times New Roman" panose="02020603050405020304" pitchFamily="18" charset="0"/>
                <a:cs typeface="Times New Roman" panose="02020603050405020304" pitchFamily="18" charset="0"/>
              </a:rPr>
              <a:t>.</a:t>
            </a:r>
            <a:endParaRPr lang="en-US" sz="2200" dirty="0">
              <a:latin typeface="Times New Roman" panose="02020603050405020304" pitchFamily="18" charset="0"/>
              <a:cs typeface="Times New Roman" panose="02020603050405020304" pitchFamily="18" charset="0"/>
            </a:endParaRPr>
          </a:p>
        </p:txBody>
      </p:sp>
      <p:sp>
        <p:nvSpPr>
          <p:cNvPr id="18" name="Rectangle 17"/>
          <p:cNvSpPr/>
          <p:nvPr/>
        </p:nvSpPr>
        <p:spPr>
          <a:xfrm>
            <a:off x="419100" y="2491026"/>
            <a:ext cx="8305800" cy="861774"/>
          </a:xfrm>
          <a:prstGeom prst="rect">
            <a:avLst/>
          </a:prstGeom>
          <a:noFill/>
        </p:spPr>
        <p:txBody>
          <a:bodyPr wrap="square" lIns="91440" tIns="45720" rIns="91440" bIns="45720">
            <a:spAutoFit/>
          </a:bodyPr>
          <a:lstStyle/>
          <a:p>
            <a:pPr algn="ctr"/>
            <a:r>
              <a:rPr lang="vi-VN" sz="25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mj-lt"/>
              </a:rPr>
              <a:t>ĐỀ TÀI:</a:t>
            </a:r>
            <a:r>
              <a:rPr lang="en-US" sz="25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mj-lt"/>
              </a:rPr>
              <a:t> ỨNG DỤNG KHAI THÁC DỮ LIỆU </a:t>
            </a:r>
            <a:r>
              <a:rPr lang="vi-VN" sz="25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mj-lt"/>
              </a:rPr>
              <a:t>TRONG</a:t>
            </a:r>
            <a:r>
              <a:rPr lang="en-US" sz="25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mj-lt"/>
              </a:rPr>
              <a:t> </a:t>
            </a:r>
            <a:r>
              <a:rPr lang="en-US" sz="25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mj-lt"/>
              </a:rPr>
              <a:t>LĨNH VỰC GIÁO DỤC</a:t>
            </a:r>
            <a:endParaRPr lang="en-US" sz="25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latin typeface="+mj-lt"/>
            </a:endParaRPr>
          </a:p>
        </p:txBody>
      </p:sp>
      <p:sp>
        <p:nvSpPr>
          <p:cNvPr id="19" name="TextBox 18"/>
          <p:cNvSpPr txBox="1"/>
          <p:nvPr/>
        </p:nvSpPr>
        <p:spPr>
          <a:xfrm>
            <a:off x="1447800" y="4114800"/>
            <a:ext cx="7010400" cy="646331"/>
          </a:xfrm>
          <a:prstGeom prst="rect">
            <a:avLst/>
          </a:prstGeom>
          <a:noFill/>
        </p:spPr>
        <p:txBody>
          <a:bodyPr wrap="square" rtlCol="0">
            <a:spAutoFit/>
          </a:bodyPr>
          <a:lstStyle/>
          <a:p>
            <a:pPr marL="285750" lvl="6" indent="-285750">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GIẢNG </a:t>
            </a:r>
            <a:r>
              <a:rPr lang="en-US" b="1" dirty="0" smtClean="0">
                <a:latin typeface="Times New Roman" panose="02020603050405020304" pitchFamily="18" charset="0"/>
                <a:cs typeface="Times New Roman" panose="02020603050405020304" pitchFamily="18" charset="0"/>
              </a:rPr>
              <a:t>VIÊN HƯỚNG DẪN	:   TS LÊ THỊ NGỌC THƠ</a:t>
            </a:r>
          </a:p>
          <a:p>
            <a:pPr marL="285750" indent="-285750">
              <a:buFont typeface="Wingdings" panose="05000000000000000000" pitchFamily="2" charset="2"/>
              <a:buChar char="v"/>
            </a:pPr>
            <a:r>
              <a:rPr lang="en-US" b="1" dirty="0" smtClean="0">
                <a:latin typeface="Times New Roman" panose="02020603050405020304" pitchFamily="18" charset="0"/>
                <a:cs typeface="Times New Roman" panose="02020603050405020304" pitchFamily="18" charset="0"/>
              </a:rPr>
              <a:t>HỌC VIÊN THỰC </a:t>
            </a:r>
            <a:r>
              <a:rPr lang="en-US" b="1" dirty="0">
                <a:latin typeface="Times New Roman" panose="02020603050405020304" pitchFamily="18" charset="0"/>
                <a:cs typeface="Times New Roman" panose="02020603050405020304" pitchFamily="18" charset="0"/>
              </a:rPr>
              <a:t>HIỆN        	:   VÕ MINH QUÂN</a:t>
            </a:r>
          </a:p>
        </p:txBody>
      </p:sp>
    </p:spTree>
    <p:extLst>
      <p:ext uri="{BB962C8B-B14F-4D97-AF65-F5344CB8AC3E}">
        <p14:creationId xmlns:p14="http://schemas.microsoft.com/office/powerpoint/2010/main" val="300155739"/>
      </p:ext>
    </p:extLst>
  </p:cSld>
  <p:clrMapOvr>
    <a:masterClrMapping/>
  </p:clrMapOvr>
  <p:transition spd="slow">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959646" y="115134"/>
            <a:ext cx="5415097" cy="6468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ectangle 25"/>
          <p:cNvSpPr>
            <a:spLocks noChangeArrowheads="1"/>
          </p:cNvSpPr>
          <p:nvPr/>
        </p:nvSpPr>
        <p:spPr bwMode="auto">
          <a:xfrm>
            <a:off x="3112046" y="161567"/>
            <a:ext cx="504135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itchFamily="18" charset="0"/>
                <a:cs typeface="Arial" charset="0"/>
              </a:defRPr>
            </a:lvl1pPr>
            <a:lvl2pPr marL="742950" indent="-285750" eaLnBrk="0" hangingPunct="0">
              <a:defRPr>
                <a:solidFill>
                  <a:schemeClr val="tx1"/>
                </a:solidFill>
                <a:latin typeface="Palatino Linotype" pitchFamily="18" charset="0"/>
                <a:cs typeface="Arial" charset="0"/>
              </a:defRPr>
            </a:lvl2pPr>
            <a:lvl3pPr marL="1143000" indent="-228600" eaLnBrk="0" hangingPunct="0">
              <a:defRPr>
                <a:solidFill>
                  <a:schemeClr val="tx1"/>
                </a:solidFill>
                <a:latin typeface="Palatino Linotype" pitchFamily="18" charset="0"/>
                <a:cs typeface="Arial" charset="0"/>
              </a:defRPr>
            </a:lvl3pPr>
            <a:lvl4pPr marL="1600200" indent="-228600" eaLnBrk="0" hangingPunct="0">
              <a:defRPr>
                <a:solidFill>
                  <a:schemeClr val="tx1"/>
                </a:solidFill>
                <a:latin typeface="Palatino Linotype" pitchFamily="18" charset="0"/>
                <a:cs typeface="Arial" charset="0"/>
              </a:defRPr>
            </a:lvl4pPr>
            <a:lvl5pPr marL="2057400" indent="-228600" eaLnBrk="0" hangingPunct="0">
              <a:defRPr>
                <a:solidFill>
                  <a:schemeClr val="tx1"/>
                </a:solidFill>
                <a:latin typeface="Palatino Linotype" pitchFamily="18" charset="0"/>
                <a:cs typeface="Arial" charset="0"/>
              </a:defRPr>
            </a:lvl5pPr>
            <a:lvl6pPr marL="2514600" indent="-228600" eaLnBrk="0" fontAlgn="base" hangingPunct="0">
              <a:spcBef>
                <a:spcPct val="0"/>
              </a:spcBef>
              <a:spcAft>
                <a:spcPct val="0"/>
              </a:spcAft>
              <a:defRPr>
                <a:solidFill>
                  <a:schemeClr val="tx1"/>
                </a:solidFill>
                <a:latin typeface="Palatino Linotype" pitchFamily="18" charset="0"/>
                <a:cs typeface="Arial" charset="0"/>
              </a:defRPr>
            </a:lvl6pPr>
            <a:lvl7pPr marL="2971800" indent="-228600" eaLnBrk="0" fontAlgn="base" hangingPunct="0">
              <a:spcBef>
                <a:spcPct val="0"/>
              </a:spcBef>
              <a:spcAft>
                <a:spcPct val="0"/>
              </a:spcAft>
              <a:defRPr>
                <a:solidFill>
                  <a:schemeClr val="tx1"/>
                </a:solidFill>
                <a:latin typeface="Palatino Linotype" pitchFamily="18" charset="0"/>
                <a:cs typeface="Arial" charset="0"/>
              </a:defRPr>
            </a:lvl7pPr>
            <a:lvl8pPr marL="3429000" indent="-228600" eaLnBrk="0" fontAlgn="base" hangingPunct="0">
              <a:spcBef>
                <a:spcPct val="0"/>
              </a:spcBef>
              <a:spcAft>
                <a:spcPct val="0"/>
              </a:spcAft>
              <a:defRPr>
                <a:solidFill>
                  <a:schemeClr val="tx1"/>
                </a:solidFill>
                <a:latin typeface="Palatino Linotype" pitchFamily="18" charset="0"/>
                <a:cs typeface="Arial" charset="0"/>
              </a:defRPr>
            </a:lvl8pPr>
            <a:lvl9pPr marL="3886200" indent="-228600" eaLnBrk="0" fontAlgn="base" hangingPunct="0">
              <a:spcBef>
                <a:spcPct val="0"/>
              </a:spcBef>
              <a:spcAft>
                <a:spcPct val="0"/>
              </a:spcAft>
              <a:defRPr>
                <a:solidFill>
                  <a:schemeClr val="tx1"/>
                </a:solidFill>
                <a:latin typeface="Palatino Linotype" pitchFamily="18" charset="0"/>
                <a:cs typeface="Arial" charset="0"/>
              </a:defRPr>
            </a:lvl9pPr>
          </a:lstStyle>
          <a:p>
            <a:pPr algn="ctr" eaLnBrk="1" hangingPunct="1"/>
            <a:r>
              <a:rPr lang="en-US" altLang="en-US" sz="2800" b="1" dirty="0" smtClean="0">
                <a:solidFill>
                  <a:srgbClr val="FFFFFF"/>
                </a:solidFill>
                <a:latin typeface="Times New Roman" pitchFamily="18" charset="0"/>
                <a:cs typeface="Times New Roman" pitchFamily="18" charset="0"/>
              </a:rPr>
              <a:t>III</a:t>
            </a:r>
            <a:r>
              <a:rPr lang="vi-VN" altLang="en-US" sz="2800" b="1" dirty="0" smtClean="0">
                <a:solidFill>
                  <a:srgbClr val="FFFFFF"/>
                </a:solidFill>
                <a:latin typeface="Times New Roman" pitchFamily="18" charset="0"/>
                <a:cs typeface="Times New Roman" pitchFamily="18" charset="0"/>
              </a:rPr>
              <a:t>. </a:t>
            </a:r>
            <a:r>
              <a:rPr lang="en-US" sz="2800" b="1" dirty="0">
                <a:solidFill>
                  <a:schemeClr val="bg1"/>
                </a:solidFill>
                <a:latin typeface="Times New Roman" pitchFamily="18" charset="0"/>
                <a:cs typeface="Times New Roman" pitchFamily="18" charset="0"/>
              </a:rPr>
              <a:t>Thực Nghiệm Và </a:t>
            </a:r>
            <a:r>
              <a:rPr lang="en-US" sz="2800" b="1" dirty="0" smtClean="0">
                <a:solidFill>
                  <a:schemeClr val="bg1"/>
                </a:solidFill>
                <a:latin typeface="Times New Roman" pitchFamily="18" charset="0"/>
                <a:cs typeface="Times New Roman" pitchFamily="18" charset="0"/>
              </a:rPr>
              <a:t>Đánh Giá</a:t>
            </a:r>
            <a:endParaRPr lang="en-US" sz="2800" b="1" dirty="0">
              <a:solidFill>
                <a:schemeClr val="bg1"/>
              </a:solidFill>
              <a:latin typeface="Times New Roman" pitchFamily="18" charset="0"/>
              <a:cs typeface="Times New Roman" pitchFamily="18" charset="0"/>
            </a:endParaRPr>
          </a:p>
        </p:txBody>
      </p:sp>
      <p:sp>
        <p:nvSpPr>
          <p:cNvPr id="6" name="Oval 5"/>
          <p:cNvSpPr/>
          <p:nvPr/>
        </p:nvSpPr>
        <p:spPr>
          <a:xfrm>
            <a:off x="8458200" y="6248400"/>
            <a:ext cx="609600" cy="4572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b="1" dirty="0" smtClean="0">
                <a:latin typeface="Arial" panose="020B0604020202020204" pitchFamily="34" charset="0"/>
                <a:cs typeface="Arial" panose="020B0604020202020204" pitchFamily="34" charset="0"/>
              </a:rPr>
              <a:t>1</a:t>
            </a:r>
            <a:r>
              <a:rPr lang="en-US" sz="1400" b="1" dirty="0">
                <a:latin typeface="Arial" panose="020B0604020202020204" pitchFamily="34" charset="0"/>
                <a:cs typeface="Arial" panose="020B0604020202020204" pitchFamily="34" charset="0"/>
              </a:rPr>
              <a:t>8</a:t>
            </a:r>
          </a:p>
        </p:txBody>
      </p:sp>
      <p:sp>
        <p:nvSpPr>
          <p:cNvPr id="5" name="TextBox 4"/>
          <p:cNvSpPr txBox="1"/>
          <p:nvPr/>
        </p:nvSpPr>
        <p:spPr>
          <a:xfrm>
            <a:off x="228600" y="1066800"/>
            <a:ext cx="7239000" cy="523220"/>
          </a:xfrm>
          <a:prstGeom prst="rect">
            <a:avLst/>
          </a:prstGeom>
          <a:noFill/>
        </p:spPr>
        <p:txBody>
          <a:bodyPr wrap="square" rtlCol="0">
            <a:spAutoFit/>
          </a:bodyPr>
          <a:lstStyle/>
          <a:p>
            <a:r>
              <a:rPr lang="en-US" sz="2800" b="1" dirty="0" smtClean="0">
                <a:latin typeface="Times New Roman" pitchFamily="18" charset="0"/>
                <a:cs typeface="Times New Roman" pitchFamily="18" charset="0"/>
              </a:rPr>
              <a:t>Dữ liệu thực nghiệm</a:t>
            </a:r>
            <a:endParaRPr lang="en-US" sz="2800" b="1" dirty="0">
              <a:latin typeface="Times New Roman" pitchFamily="18" charset="0"/>
              <a:cs typeface="Times New Roman" pitchFamily="18" charset="0"/>
            </a:endParaRPr>
          </a:p>
        </p:txBody>
      </p:sp>
      <p:sp>
        <p:nvSpPr>
          <p:cNvPr id="2" name="Rectangle 1"/>
          <p:cNvSpPr/>
          <p:nvPr/>
        </p:nvSpPr>
        <p:spPr>
          <a:xfrm>
            <a:off x="228599" y="1720840"/>
            <a:ext cx="8146143" cy="3693319"/>
          </a:xfrm>
          <a:prstGeom prst="rect">
            <a:avLst/>
          </a:prstGeom>
        </p:spPr>
        <p:txBody>
          <a:bodyPr wrap="square">
            <a:spAutoFit/>
          </a:bodyPr>
          <a:lstStyle/>
          <a:p>
            <a:pPr marL="457200" indent="-457200">
              <a:lnSpc>
                <a:spcPct val="150000"/>
              </a:lnSpc>
              <a:buFont typeface="Wingdings" pitchFamily="2" charset="2"/>
              <a:buChar char="v"/>
            </a:pPr>
            <a:r>
              <a:rPr lang="vi-VN" sz="2600" dirty="0" smtClean="0">
                <a:latin typeface="Times New Roman" pitchFamily="18" charset="0"/>
                <a:ea typeface="Tahoma" pitchFamily="34" charset="0"/>
                <a:cs typeface="Times New Roman" pitchFamily="18" charset="0"/>
              </a:rPr>
              <a:t>Dữ </a:t>
            </a:r>
            <a:r>
              <a:rPr lang="vi-VN" sz="2600" dirty="0">
                <a:latin typeface="Times New Roman" pitchFamily="18" charset="0"/>
                <a:ea typeface="Tahoma" pitchFamily="34" charset="0"/>
                <a:cs typeface="Times New Roman" pitchFamily="18" charset="0"/>
              </a:rPr>
              <a:t>liệu thực nghiệm </a:t>
            </a:r>
            <a:r>
              <a:rPr lang="en-US" sz="2600" dirty="0" smtClean="0">
                <a:latin typeface="Times New Roman" pitchFamily="18" charset="0"/>
                <a:ea typeface="Tahoma" pitchFamily="34" charset="0"/>
                <a:cs typeface="Times New Roman" pitchFamily="18" charset="0"/>
              </a:rPr>
              <a:t>được</a:t>
            </a:r>
            <a:r>
              <a:rPr lang="vi-VN" sz="2600" dirty="0" smtClean="0">
                <a:latin typeface="Times New Roman" pitchFamily="18" charset="0"/>
                <a:ea typeface="Tahoma" pitchFamily="34" charset="0"/>
                <a:cs typeface="Times New Roman" pitchFamily="18" charset="0"/>
              </a:rPr>
              <a:t> </a:t>
            </a:r>
            <a:r>
              <a:rPr lang="vi-VN" sz="2600" dirty="0">
                <a:latin typeface="Times New Roman" pitchFamily="18" charset="0"/>
                <a:ea typeface="Tahoma" pitchFamily="34" charset="0"/>
                <a:cs typeface="Times New Roman" pitchFamily="18" charset="0"/>
              </a:rPr>
              <a:t>tổng hợp </a:t>
            </a:r>
            <a:r>
              <a:rPr lang="en-US" sz="2600" dirty="0" smtClean="0">
                <a:latin typeface="Times New Roman" pitchFamily="18" charset="0"/>
                <a:ea typeface="Tahoma" pitchFamily="34" charset="0"/>
                <a:cs typeface="Times New Roman" pitchFamily="18" charset="0"/>
              </a:rPr>
              <a:t>từ </a:t>
            </a:r>
            <a:r>
              <a:rPr lang="vi-VN" sz="2600" dirty="0" smtClean="0">
                <a:latin typeface="Times New Roman" pitchFamily="18" charset="0"/>
                <a:ea typeface="Tahoma" pitchFamily="34" charset="0"/>
                <a:cs typeface="Times New Roman" pitchFamily="18" charset="0"/>
              </a:rPr>
              <a:t>ý </a:t>
            </a:r>
            <a:r>
              <a:rPr lang="vi-VN" sz="2600" dirty="0">
                <a:latin typeface="Times New Roman" pitchFamily="18" charset="0"/>
                <a:ea typeface="Tahoma" pitchFamily="34" charset="0"/>
                <a:cs typeface="Times New Roman" pitchFamily="18" charset="0"/>
              </a:rPr>
              <a:t>kiến đánh giá chất lượng giảng viên trong học kì I năm học 2016-2017 của Trường Đại học Công Nghệ TP. Hồ Chí Minh. </a:t>
            </a:r>
            <a:endParaRPr lang="en-US" sz="2600" dirty="0" smtClean="0">
              <a:latin typeface="Times New Roman" pitchFamily="18" charset="0"/>
              <a:ea typeface="Tahoma" pitchFamily="34" charset="0"/>
              <a:cs typeface="Times New Roman" pitchFamily="18" charset="0"/>
            </a:endParaRPr>
          </a:p>
          <a:p>
            <a:pPr marL="457200" indent="-457200">
              <a:lnSpc>
                <a:spcPct val="150000"/>
              </a:lnSpc>
              <a:buFont typeface="Wingdings" pitchFamily="2" charset="2"/>
              <a:buChar char="v"/>
            </a:pPr>
            <a:r>
              <a:rPr lang="vi-VN" sz="2600" dirty="0" smtClean="0">
                <a:latin typeface="Times New Roman" pitchFamily="18" charset="0"/>
                <a:ea typeface="Tahoma" pitchFamily="34" charset="0"/>
                <a:cs typeface="Times New Roman" pitchFamily="18" charset="0"/>
              </a:rPr>
              <a:t>Tập </a:t>
            </a:r>
            <a:r>
              <a:rPr lang="vi-VN" sz="2600" dirty="0">
                <a:latin typeface="Times New Roman" pitchFamily="18" charset="0"/>
                <a:ea typeface="Tahoma" pitchFamily="34" charset="0"/>
                <a:cs typeface="Times New Roman" pitchFamily="18" charset="0"/>
              </a:rPr>
              <a:t>dữ liệu trích xuất gồm 1.000 dữ liệu trong đó bao gồm 500 dữ liệu thể hiện ý kiến tích cực (positive) và 500 dữ liệu tiêu cực (negative</a:t>
            </a:r>
            <a:r>
              <a:rPr lang="vi-VN" sz="2600" dirty="0" smtClean="0">
                <a:latin typeface="Times New Roman" pitchFamily="18" charset="0"/>
                <a:ea typeface="Tahoma" pitchFamily="34" charset="0"/>
                <a:cs typeface="Times New Roman" pitchFamily="18" charset="0"/>
              </a:rPr>
              <a:t>).</a:t>
            </a:r>
            <a:endParaRPr lang="en-US" sz="2600" dirty="0">
              <a:latin typeface="Times New Roman" pitchFamily="18" charset="0"/>
              <a:ea typeface="Tahoma" pitchFamily="34" charset="0"/>
              <a:cs typeface="Times New Roman" pitchFamily="18" charset="0"/>
            </a:endParaRPr>
          </a:p>
        </p:txBody>
      </p:sp>
    </p:spTree>
    <p:extLst>
      <p:ext uri="{BB962C8B-B14F-4D97-AF65-F5344CB8AC3E}">
        <p14:creationId xmlns:p14="http://schemas.microsoft.com/office/powerpoint/2010/main" val="3366473852"/>
      </p:ext>
    </p:extLst>
  </p:cSld>
  <p:clrMapOvr>
    <a:masterClrMapping/>
  </p:clrMapOvr>
  <p:transition spd="slow">
    <p:push dir="u"/>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959646" y="115134"/>
            <a:ext cx="5415097" cy="6468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ectangle 25"/>
          <p:cNvSpPr>
            <a:spLocks noChangeArrowheads="1"/>
          </p:cNvSpPr>
          <p:nvPr/>
        </p:nvSpPr>
        <p:spPr bwMode="auto">
          <a:xfrm>
            <a:off x="3112046" y="161567"/>
            <a:ext cx="504135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itchFamily="18" charset="0"/>
                <a:cs typeface="Arial" charset="0"/>
              </a:defRPr>
            </a:lvl1pPr>
            <a:lvl2pPr marL="742950" indent="-285750" eaLnBrk="0" hangingPunct="0">
              <a:defRPr>
                <a:solidFill>
                  <a:schemeClr val="tx1"/>
                </a:solidFill>
                <a:latin typeface="Palatino Linotype" pitchFamily="18" charset="0"/>
                <a:cs typeface="Arial" charset="0"/>
              </a:defRPr>
            </a:lvl2pPr>
            <a:lvl3pPr marL="1143000" indent="-228600" eaLnBrk="0" hangingPunct="0">
              <a:defRPr>
                <a:solidFill>
                  <a:schemeClr val="tx1"/>
                </a:solidFill>
                <a:latin typeface="Palatino Linotype" pitchFamily="18" charset="0"/>
                <a:cs typeface="Arial" charset="0"/>
              </a:defRPr>
            </a:lvl3pPr>
            <a:lvl4pPr marL="1600200" indent="-228600" eaLnBrk="0" hangingPunct="0">
              <a:defRPr>
                <a:solidFill>
                  <a:schemeClr val="tx1"/>
                </a:solidFill>
                <a:latin typeface="Palatino Linotype" pitchFamily="18" charset="0"/>
                <a:cs typeface="Arial" charset="0"/>
              </a:defRPr>
            </a:lvl4pPr>
            <a:lvl5pPr marL="2057400" indent="-228600" eaLnBrk="0" hangingPunct="0">
              <a:defRPr>
                <a:solidFill>
                  <a:schemeClr val="tx1"/>
                </a:solidFill>
                <a:latin typeface="Palatino Linotype" pitchFamily="18" charset="0"/>
                <a:cs typeface="Arial" charset="0"/>
              </a:defRPr>
            </a:lvl5pPr>
            <a:lvl6pPr marL="2514600" indent="-228600" eaLnBrk="0" fontAlgn="base" hangingPunct="0">
              <a:spcBef>
                <a:spcPct val="0"/>
              </a:spcBef>
              <a:spcAft>
                <a:spcPct val="0"/>
              </a:spcAft>
              <a:defRPr>
                <a:solidFill>
                  <a:schemeClr val="tx1"/>
                </a:solidFill>
                <a:latin typeface="Palatino Linotype" pitchFamily="18" charset="0"/>
                <a:cs typeface="Arial" charset="0"/>
              </a:defRPr>
            </a:lvl6pPr>
            <a:lvl7pPr marL="2971800" indent="-228600" eaLnBrk="0" fontAlgn="base" hangingPunct="0">
              <a:spcBef>
                <a:spcPct val="0"/>
              </a:spcBef>
              <a:spcAft>
                <a:spcPct val="0"/>
              </a:spcAft>
              <a:defRPr>
                <a:solidFill>
                  <a:schemeClr val="tx1"/>
                </a:solidFill>
                <a:latin typeface="Palatino Linotype" pitchFamily="18" charset="0"/>
                <a:cs typeface="Arial" charset="0"/>
              </a:defRPr>
            </a:lvl7pPr>
            <a:lvl8pPr marL="3429000" indent="-228600" eaLnBrk="0" fontAlgn="base" hangingPunct="0">
              <a:spcBef>
                <a:spcPct val="0"/>
              </a:spcBef>
              <a:spcAft>
                <a:spcPct val="0"/>
              </a:spcAft>
              <a:defRPr>
                <a:solidFill>
                  <a:schemeClr val="tx1"/>
                </a:solidFill>
                <a:latin typeface="Palatino Linotype" pitchFamily="18" charset="0"/>
                <a:cs typeface="Arial" charset="0"/>
              </a:defRPr>
            </a:lvl8pPr>
            <a:lvl9pPr marL="3886200" indent="-228600" eaLnBrk="0" fontAlgn="base" hangingPunct="0">
              <a:spcBef>
                <a:spcPct val="0"/>
              </a:spcBef>
              <a:spcAft>
                <a:spcPct val="0"/>
              </a:spcAft>
              <a:defRPr>
                <a:solidFill>
                  <a:schemeClr val="tx1"/>
                </a:solidFill>
                <a:latin typeface="Palatino Linotype" pitchFamily="18" charset="0"/>
                <a:cs typeface="Arial" charset="0"/>
              </a:defRPr>
            </a:lvl9pPr>
          </a:lstStyle>
          <a:p>
            <a:pPr algn="ctr" eaLnBrk="1" hangingPunct="1"/>
            <a:r>
              <a:rPr lang="en-US" altLang="en-US" sz="2800" b="1" dirty="0" smtClean="0">
                <a:solidFill>
                  <a:srgbClr val="FFFFFF"/>
                </a:solidFill>
                <a:latin typeface="Times New Roman" pitchFamily="18" charset="0"/>
                <a:cs typeface="Times New Roman" pitchFamily="18" charset="0"/>
              </a:rPr>
              <a:t>III</a:t>
            </a:r>
            <a:r>
              <a:rPr lang="vi-VN" altLang="en-US" sz="2800" b="1" dirty="0" smtClean="0">
                <a:solidFill>
                  <a:srgbClr val="FFFFFF"/>
                </a:solidFill>
                <a:latin typeface="Times New Roman" pitchFamily="18" charset="0"/>
                <a:cs typeface="Times New Roman" pitchFamily="18" charset="0"/>
              </a:rPr>
              <a:t>. </a:t>
            </a:r>
            <a:r>
              <a:rPr lang="en-US" sz="2800" b="1" dirty="0">
                <a:solidFill>
                  <a:schemeClr val="bg1"/>
                </a:solidFill>
                <a:latin typeface="Times New Roman" pitchFamily="18" charset="0"/>
                <a:cs typeface="Times New Roman" pitchFamily="18" charset="0"/>
              </a:rPr>
              <a:t>Thực Nghiệm Và </a:t>
            </a:r>
            <a:r>
              <a:rPr lang="en-US" sz="2800" b="1" dirty="0" smtClean="0">
                <a:solidFill>
                  <a:schemeClr val="bg1"/>
                </a:solidFill>
                <a:latin typeface="Times New Roman" pitchFamily="18" charset="0"/>
                <a:cs typeface="Times New Roman" pitchFamily="18" charset="0"/>
              </a:rPr>
              <a:t>Đánh Giá</a:t>
            </a:r>
            <a:endParaRPr lang="en-US" sz="2800" b="1" dirty="0">
              <a:solidFill>
                <a:schemeClr val="bg1"/>
              </a:solidFill>
              <a:latin typeface="Times New Roman" pitchFamily="18" charset="0"/>
              <a:cs typeface="Times New Roman" pitchFamily="18" charset="0"/>
            </a:endParaRPr>
          </a:p>
        </p:txBody>
      </p:sp>
      <p:sp>
        <p:nvSpPr>
          <p:cNvPr id="6" name="Oval 5"/>
          <p:cNvSpPr/>
          <p:nvPr/>
        </p:nvSpPr>
        <p:spPr>
          <a:xfrm>
            <a:off x="8458200" y="6248400"/>
            <a:ext cx="609600" cy="4572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b="1" dirty="0" smtClean="0">
                <a:latin typeface="Arial" panose="020B0604020202020204" pitchFamily="34" charset="0"/>
                <a:cs typeface="Arial" panose="020B0604020202020204" pitchFamily="34" charset="0"/>
              </a:rPr>
              <a:t>19</a:t>
            </a:r>
            <a:endParaRPr lang="en-US" sz="1400" b="1" dirty="0">
              <a:latin typeface="Arial" panose="020B0604020202020204" pitchFamily="34" charset="0"/>
              <a:cs typeface="Arial" panose="020B0604020202020204" pitchFamily="34" charset="0"/>
            </a:endParaRPr>
          </a:p>
        </p:txBody>
      </p:sp>
      <p:sp>
        <p:nvSpPr>
          <p:cNvPr id="3" name="Rectangle 2"/>
          <p:cNvSpPr/>
          <p:nvPr/>
        </p:nvSpPr>
        <p:spPr>
          <a:xfrm>
            <a:off x="533399" y="1219200"/>
            <a:ext cx="8382001" cy="2862322"/>
          </a:xfrm>
          <a:prstGeom prst="rect">
            <a:avLst/>
          </a:prstGeom>
        </p:spPr>
        <p:txBody>
          <a:bodyPr wrap="square">
            <a:spAutoFit/>
          </a:bodyPr>
          <a:lstStyle/>
          <a:p>
            <a:pPr>
              <a:lnSpc>
                <a:spcPct val="250000"/>
              </a:lnSpc>
            </a:pPr>
            <a:r>
              <a:rPr lang="vi-VN" sz="2400" dirty="0">
                <a:latin typeface="+mj-lt"/>
              </a:rPr>
              <a:t>Bộ phân lớp cảm xúc sẽ chia nhỏ thành hai giai đoạn bao gồm: </a:t>
            </a:r>
            <a:endParaRPr lang="en-US" sz="2400" dirty="0" smtClean="0">
              <a:latin typeface="+mj-lt"/>
            </a:endParaRPr>
          </a:p>
          <a:p>
            <a:pPr marL="342900" indent="-342900">
              <a:lnSpc>
                <a:spcPct val="250000"/>
              </a:lnSpc>
              <a:buFont typeface="Wingdings" pitchFamily="2" charset="2"/>
              <a:buChar char="v"/>
            </a:pPr>
            <a:r>
              <a:rPr lang="en-US" sz="2400" dirty="0">
                <a:latin typeface="Times New Roman" pitchFamily="18" charset="0"/>
                <a:cs typeface="Times New Roman" pitchFamily="18" charset="0"/>
              </a:rPr>
              <a:t>G</a:t>
            </a:r>
            <a:r>
              <a:rPr lang="vi-VN" sz="2400" dirty="0" smtClean="0">
                <a:latin typeface="+mj-lt"/>
              </a:rPr>
              <a:t>iai </a:t>
            </a:r>
            <a:r>
              <a:rPr lang="vi-VN" sz="2400" dirty="0">
                <a:latin typeface="+mj-lt"/>
              </a:rPr>
              <a:t>đoạn huấn luyện mô hình (training), </a:t>
            </a:r>
            <a:endParaRPr lang="en-US" sz="2400" dirty="0" smtClean="0">
              <a:latin typeface="+mj-lt"/>
            </a:endParaRPr>
          </a:p>
          <a:p>
            <a:pPr marL="342900" indent="-342900">
              <a:lnSpc>
                <a:spcPct val="250000"/>
              </a:lnSpc>
              <a:buFont typeface="Wingdings" pitchFamily="2" charset="2"/>
              <a:buChar char="v"/>
            </a:pPr>
            <a:r>
              <a:rPr lang="en-US" sz="2400" dirty="0">
                <a:latin typeface="Times New Roman" pitchFamily="18" charset="0"/>
                <a:cs typeface="Times New Roman" pitchFamily="18" charset="0"/>
              </a:rPr>
              <a:t>G</a:t>
            </a:r>
            <a:r>
              <a:rPr lang="vi-VN" sz="2400" dirty="0" smtClean="0">
                <a:latin typeface="+mj-lt"/>
              </a:rPr>
              <a:t>iai </a:t>
            </a:r>
            <a:r>
              <a:rPr lang="vi-VN" sz="2400" dirty="0">
                <a:latin typeface="+mj-lt"/>
              </a:rPr>
              <a:t>đoạn kiểm tra mô hình (test)</a:t>
            </a:r>
            <a:endParaRPr lang="en-US" sz="2400" dirty="0">
              <a:latin typeface="+mj-lt"/>
            </a:endParaRPr>
          </a:p>
        </p:txBody>
      </p:sp>
    </p:spTree>
    <p:extLst>
      <p:ext uri="{BB962C8B-B14F-4D97-AF65-F5344CB8AC3E}">
        <p14:creationId xmlns:p14="http://schemas.microsoft.com/office/powerpoint/2010/main" val="2089691181"/>
      </p:ext>
    </p:extLst>
  </p:cSld>
  <p:clrMapOvr>
    <a:masterClrMapping/>
  </p:clrMapOvr>
  <p:transition spd="slow">
    <p:push dir="u"/>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959646" y="115134"/>
            <a:ext cx="5415097" cy="6468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ectangle 25"/>
          <p:cNvSpPr>
            <a:spLocks noChangeArrowheads="1"/>
          </p:cNvSpPr>
          <p:nvPr/>
        </p:nvSpPr>
        <p:spPr bwMode="auto">
          <a:xfrm>
            <a:off x="3112046" y="161567"/>
            <a:ext cx="504135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itchFamily="18" charset="0"/>
                <a:cs typeface="Arial" charset="0"/>
              </a:defRPr>
            </a:lvl1pPr>
            <a:lvl2pPr marL="742950" indent="-285750" eaLnBrk="0" hangingPunct="0">
              <a:defRPr>
                <a:solidFill>
                  <a:schemeClr val="tx1"/>
                </a:solidFill>
                <a:latin typeface="Palatino Linotype" pitchFamily="18" charset="0"/>
                <a:cs typeface="Arial" charset="0"/>
              </a:defRPr>
            </a:lvl2pPr>
            <a:lvl3pPr marL="1143000" indent="-228600" eaLnBrk="0" hangingPunct="0">
              <a:defRPr>
                <a:solidFill>
                  <a:schemeClr val="tx1"/>
                </a:solidFill>
                <a:latin typeface="Palatino Linotype" pitchFamily="18" charset="0"/>
                <a:cs typeface="Arial" charset="0"/>
              </a:defRPr>
            </a:lvl3pPr>
            <a:lvl4pPr marL="1600200" indent="-228600" eaLnBrk="0" hangingPunct="0">
              <a:defRPr>
                <a:solidFill>
                  <a:schemeClr val="tx1"/>
                </a:solidFill>
                <a:latin typeface="Palatino Linotype" pitchFamily="18" charset="0"/>
                <a:cs typeface="Arial" charset="0"/>
              </a:defRPr>
            </a:lvl4pPr>
            <a:lvl5pPr marL="2057400" indent="-228600" eaLnBrk="0" hangingPunct="0">
              <a:defRPr>
                <a:solidFill>
                  <a:schemeClr val="tx1"/>
                </a:solidFill>
                <a:latin typeface="Palatino Linotype" pitchFamily="18" charset="0"/>
                <a:cs typeface="Arial" charset="0"/>
              </a:defRPr>
            </a:lvl5pPr>
            <a:lvl6pPr marL="2514600" indent="-228600" eaLnBrk="0" fontAlgn="base" hangingPunct="0">
              <a:spcBef>
                <a:spcPct val="0"/>
              </a:spcBef>
              <a:spcAft>
                <a:spcPct val="0"/>
              </a:spcAft>
              <a:defRPr>
                <a:solidFill>
                  <a:schemeClr val="tx1"/>
                </a:solidFill>
                <a:latin typeface="Palatino Linotype" pitchFamily="18" charset="0"/>
                <a:cs typeface="Arial" charset="0"/>
              </a:defRPr>
            </a:lvl6pPr>
            <a:lvl7pPr marL="2971800" indent="-228600" eaLnBrk="0" fontAlgn="base" hangingPunct="0">
              <a:spcBef>
                <a:spcPct val="0"/>
              </a:spcBef>
              <a:spcAft>
                <a:spcPct val="0"/>
              </a:spcAft>
              <a:defRPr>
                <a:solidFill>
                  <a:schemeClr val="tx1"/>
                </a:solidFill>
                <a:latin typeface="Palatino Linotype" pitchFamily="18" charset="0"/>
                <a:cs typeface="Arial" charset="0"/>
              </a:defRPr>
            </a:lvl7pPr>
            <a:lvl8pPr marL="3429000" indent="-228600" eaLnBrk="0" fontAlgn="base" hangingPunct="0">
              <a:spcBef>
                <a:spcPct val="0"/>
              </a:spcBef>
              <a:spcAft>
                <a:spcPct val="0"/>
              </a:spcAft>
              <a:defRPr>
                <a:solidFill>
                  <a:schemeClr val="tx1"/>
                </a:solidFill>
                <a:latin typeface="Palatino Linotype" pitchFamily="18" charset="0"/>
                <a:cs typeface="Arial" charset="0"/>
              </a:defRPr>
            </a:lvl8pPr>
            <a:lvl9pPr marL="3886200" indent="-228600" eaLnBrk="0" fontAlgn="base" hangingPunct="0">
              <a:spcBef>
                <a:spcPct val="0"/>
              </a:spcBef>
              <a:spcAft>
                <a:spcPct val="0"/>
              </a:spcAft>
              <a:defRPr>
                <a:solidFill>
                  <a:schemeClr val="tx1"/>
                </a:solidFill>
                <a:latin typeface="Palatino Linotype" pitchFamily="18" charset="0"/>
                <a:cs typeface="Arial" charset="0"/>
              </a:defRPr>
            </a:lvl9pPr>
          </a:lstStyle>
          <a:p>
            <a:pPr algn="ctr" eaLnBrk="1" hangingPunct="1"/>
            <a:r>
              <a:rPr lang="en-US" altLang="en-US" sz="2800" b="1" dirty="0" smtClean="0">
                <a:solidFill>
                  <a:srgbClr val="FFFFFF"/>
                </a:solidFill>
                <a:latin typeface="Times New Roman" pitchFamily="18" charset="0"/>
                <a:cs typeface="Times New Roman" pitchFamily="18" charset="0"/>
              </a:rPr>
              <a:t>III</a:t>
            </a:r>
            <a:r>
              <a:rPr lang="vi-VN" altLang="en-US" sz="2800" b="1" dirty="0" smtClean="0">
                <a:solidFill>
                  <a:srgbClr val="FFFFFF"/>
                </a:solidFill>
                <a:latin typeface="Times New Roman" pitchFamily="18" charset="0"/>
                <a:cs typeface="Times New Roman" pitchFamily="18" charset="0"/>
              </a:rPr>
              <a:t>. </a:t>
            </a:r>
            <a:r>
              <a:rPr lang="en-US" sz="2800" b="1" dirty="0">
                <a:solidFill>
                  <a:schemeClr val="bg1"/>
                </a:solidFill>
                <a:latin typeface="Times New Roman" pitchFamily="18" charset="0"/>
                <a:cs typeface="Times New Roman" pitchFamily="18" charset="0"/>
              </a:rPr>
              <a:t>Thực Nghiệm Và </a:t>
            </a:r>
            <a:r>
              <a:rPr lang="en-US" sz="2800" b="1" dirty="0" smtClean="0">
                <a:solidFill>
                  <a:schemeClr val="bg1"/>
                </a:solidFill>
                <a:latin typeface="Times New Roman" pitchFamily="18" charset="0"/>
                <a:cs typeface="Times New Roman" pitchFamily="18" charset="0"/>
              </a:rPr>
              <a:t>Đánh Giá</a:t>
            </a:r>
            <a:endParaRPr lang="en-US" sz="2800" b="1" dirty="0">
              <a:solidFill>
                <a:schemeClr val="bg1"/>
              </a:solidFill>
              <a:latin typeface="Times New Roman" pitchFamily="18" charset="0"/>
              <a:cs typeface="Times New Roman" pitchFamily="18" charset="0"/>
            </a:endParaRPr>
          </a:p>
        </p:txBody>
      </p:sp>
      <p:sp>
        <p:nvSpPr>
          <p:cNvPr id="6" name="Oval 5"/>
          <p:cNvSpPr/>
          <p:nvPr/>
        </p:nvSpPr>
        <p:spPr>
          <a:xfrm>
            <a:off x="8458200" y="6248400"/>
            <a:ext cx="609600" cy="4572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b="1" dirty="0" smtClean="0">
                <a:latin typeface="Arial" panose="020B0604020202020204" pitchFamily="34" charset="0"/>
                <a:cs typeface="Arial" panose="020B0604020202020204" pitchFamily="34" charset="0"/>
              </a:rPr>
              <a:t>20</a:t>
            </a:r>
            <a:endParaRPr lang="en-US" sz="1400" b="1" dirty="0">
              <a:latin typeface="Arial" panose="020B0604020202020204" pitchFamily="34" charset="0"/>
              <a:cs typeface="Arial" panose="020B0604020202020204" pitchFamily="34" charset="0"/>
            </a:endParaRPr>
          </a:p>
        </p:txBody>
      </p:sp>
      <p:pic>
        <p:nvPicPr>
          <p:cNvPr id="7" name="Picture 6"/>
          <p:cNvPicPr/>
          <p:nvPr/>
        </p:nvPicPr>
        <p:blipFill>
          <a:blip r:embed="rId3">
            <a:extLst>
              <a:ext uri="{28A0092B-C50C-407E-A947-70E740481C1C}">
                <a14:useLocalDpi xmlns:a14="http://schemas.microsoft.com/office/drawing/2010/main" val="0"/>
              </a:ext>
            </a:extLst>
          </a:blip>
          <a:stretch>
            <a:fillRect/>
          </a:stretch>
        </p:blipFill>
        <p:spPr>
          <a:xfrm>
            <a:off x="457200" y="1371600"/>
            <a:ext cx="8001000" cy="4191000"/>
          </a:xfrm>
          <a:prstGeom prst="rect">
            <a:avLst/>
          </a:prstGeom>
        </p:spPr>
      </p:pic>
      <p:sp>
        <p:nvSpPr>
          <p:cNvPr id="10" name="TextBox 9"/>
          <p:cNvSpPr txBox="1"/>
          <p:nvPr/>
        </p:nvSpPr>
        <p:spPr>
          <a:xfrm>
            <a:off x="1752600" y="5943600"/>
            <a:ext cx="5791200" cy="369332"/>
          </a:xfrm>
          <a:prstGeom prst="rect">
            <a:avLst/>
          </a:prstGeom>
          <a:noFill/>
        </p:spPr>
        <p:txBody>
          <a:bodyPr wrap="square" rtlCol="0">
            <a:spAutoFit/>
          </a:bodyPr>
          <a:lstStyle/>
          <a:p>
            <a:pPr algn="ctr"/>
            <a:r>
              <a:rPr lang="en-US" b="1" dirty="0" smtClean="0">
                <a:latin typeface="Times New Roman" pitchFamily="18" charset="0"/>
                <a:cs typeface="Times New Roman" pitchFamily="18" charset="0"/>
              </a:rPr>
              <a:t>Quy trình huấn luyện bộ phân lớp.</a:t>
            </a:r>
            <a:endParaRPr lang="en-US" b="1" dirty="0">
              <a:latin typeface="Times New Roman" pitchFamily="18" charset="0"/>
              <a:cs typeface="Times New Roman" pitchFamily="18" charset="0"/>
            </a:endParaRPr>
          </a:p>
        </p:txBody>
      </p:sp>
    </p:spTree>
    <p:extLst>
      <p:ext uri="{BB962C8B-B14F-4D97-AF65-F5344CB8AC3E}">
        <p14:creationId xmlns:p14="http://schemas.microsoft.com/office/powerpoint/2010/main" val="3783613253"/>
      </p:ext>
    </p:extLst>
  </p:cSld>
  <p:clrMapOvr>
    <a:masterClrMapping/>
  </p:clrMapOvr>
  <p:transition spd="slow">
    <p:push dir="u"/>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959646" y="115134"/>
            <a:ext cx="5415097" cy="6468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ectangle 25"/>
          <p:cNvSpPr>
            <a:spLocks noChangeArrowheads="1"/>
          </p:cNvSpPr>
          <p:nvPr/>
        </p:nvSpPr>
        <p:spPr bwMode="auto">
          <a:xfrm>
            <a:off x="3112046" y="161567"/>
            <a:ext cx="504135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itchFamily="18" charset="0"/>
                <a:cs typeface="Arial" charset="0"/>
              </a:defRPr>
            </a:lvl1pPr>
            <a:lvl2pPr marL="742950" indent="-285750" eaLnBrk="0" hangingPunct="0">
              <a:defRPr>
                <a:solidFill>
                  <a:schemeClr val="tx1"/>
                </a:solidFill>
                <a:latin typeface="Palatino Linotype" pitchFamily="18" charset="0"/>
                <a:cs typeface="Arial" charset="0"/>
              </a:defRPr>
            </a:lvl2pPr>
            <a:lvl3pPr marL="1143000" indent="-228600" eaLnBrk="0" hangingPunct="0">
              <a:defRPr>
                <a:solidFill>
                  <a:schemeClr val="tx1"/>
                </a:solidFill>
                <a:latin typeface="Palatino Linotype" pitchFamily="18" charset="0"/>
                <a:cs typeface="Arial" charset="0"/>
              </a:defRPr>
            </a:lvl3pPr>
            <a:lvl4pPr marL="1600200" indent="-228600" eaLnBrk="0" hangingPunct="0">
              <a:defRPr>
                <a:solidFill>
                  <a:schemeClr val="tx1"/>
                </a:solidFill>
                <a:latin typeface="Palatino Linotype" pitchFamily="18" charset="0"/>
                <a:cs typeface="Arial" charset="0"/>
              </a:defRPr>
            </a:lvl4pPr>
            <a:lvl5pPr marL="2057400" indent="-228600" eaLnBrk="0" hangingPunct="0">
              <a:defRPr>
                <a:solidFill>
                  <a:schemeClr val="tx1"/>
                </a:solidFill>
                <a:latin typeface="Palatino Linotype" pitchFamily="18" charset="0"/>
                <a:cs typeface="Arial" charset="0"/>
              </a:defRPr>
            </a:lvl5pPr>
            <a:lvl6pPr marL="2514600" indent="-228600" eaLnBrk="0" fontAlgn="base" hangingPunct="0">
              <a:spcBef>
                <a:spcPct val="0"/>
              </a:spcBef>
              <a:spcAft>
                <a:spcPct val="0"/>
              </a:spcAft>
              <a:defRPr>
                <a:solidFill>
                  <a:schemeClr val="tx1"/>
                </a:solidFill>
                <a:latin typeface="Palatino Linotype" pitchFamily="18" charset="0"/>
                <a:cs typeface="Arial" charset="0"/>
              </a:defRPr>
            </a:lvl6pPr>
            <a:lvl7pPr marL="2971800" indent="-228600" eaLnBrk="0" fontAlgn="base" hangingPunct="0">
              <a:spcBef>
                <a:spcPct val="0"/>
              </a:spcBef>
              <a:spcAft>
                <a:spcPct val="0"/>
              </a:spcAft>
              <a:defRPr>
                <a:solidFill>
                  <a:schemeClr val="tx1"/>
                </a:solidFill>
                <a:latin typeface="Palatino Linotype" pitchFamily="18" charset="0"/>
                <a:cs typeface="Arial" charset="0"/>
              </a:defRPr>
            </a:lvl7pPr>
            <a:lvl8pPr marL="3429000" indent="-228600" eaLnBrk="0" fontAlgn="base" hangingPunct="0">
              <a:spcBef>
                <a:spcPct val="0"/>
              </a:spcBef>
              <a:spcAft>
                <a:spcPct val="0"/>
              </a:spcAft>
              <a:defRPr>
                <a:solidFill>
                  <a:schemeClr val="tx1"/>
                </a:solidFill>
                <a:latin typeface="Palatino Linotype" pitchFamily="18" charset="0"/>
                <a:cs typeface="Arial" charset="0"/>
              </a:defRPr>
            </a:lvl8pPr>
            <a:lvl9pPr marL="3886200" indent="-228600" eaLnBrk="0" fontAlgn="base" hangingPunct="0">
              <a:spcBef>
                <a:spcPct val="0"/>
              </a:spcBef>
              <a:spcAft>
                <a:spcPct val="0"/>
              </a:spcAft>
              <a:defRPr>
                <a:solidFill>
                  <a:schemeClr val="tx1"/>
                </a:solidFill>
                <a:latin typeface="Palatino Linotype" pitchFamily="18" charset="0"/>
                <a:cs typeface="Arial" charset="0"/>
              </a:defRPr>
            </a:lvl9pPr>
          </a:lstStyle>
          <a:p>
            <a:pPr algn="ctr" eaLnBrk="1" hangingPunct="1"/>
            <a:r>
              <a:rPr lang="en-US" altLang="en-US" sz="2800" b="1" dirty="0" smtClean="0">
                <a:solidFill>
                  <a:srgbClr val="FFFFFF"/>
                </a:solidFill>
                <a:latin typeface="Times New Roman" pitchFamily="18" charset="0"/>
                <a:cs typeface="Times New Roman" pitchFamily="18" charset="0"/>
              </a:rPr>
              <a:t>III</a:t>
            </a:r>
            <a:r>
              <a:rPr lang="vi-VN" altLang="en-US" sz="2800" b="1" dirty="0" smtClean="0">
                <a:solidFill>
                  <a:srgbClr val="FFFFFF"/>
                </a:solidFill>
                <a:latin typeface="Times New Roman" pitchFamily="18" charset="0"/>
                <a:cs typeface="Times New Roman" pitchFamily="18" charset="0"/>
              </a:rPr>
              <a:t>. </a:t>
            </a:r>
            <a:r>
              <a:rPr lang="en-US" sz="2800" b="1" dirty="0">
                <a:solidFill>
                  <a:schemeClr val="bg1"/>
                </a:solidFill>
                <a:latin typeface="Times New Roman" pitchFamily="18" charset="0"/>
                <a:cs typeface="Times New Roman" pitchFamily="18" charset="0"/>
              </a:rPr>
              <a:t>Thực Nghiệm Và </a:t>
            </a:r>
            <a:r>
              <a:rPr lang="en-US" sz="2800" b="1" dirty="0" smtClean="0">
                <a:solidFill>
                  <a:schemeClr val="bg1"/>
                </a:solidFill>
                <a:latin typeface="Times New Roman" pitchFamily="18" charset="0"/>
                <a:cs typeface="Times New Roman" pitchFamily="18" charset="0"/>
              </a:rPr>
              <a:t>Đánh Giá</a:t>
            </a:r>
            <a:endParaRPr lang="en-US" sz="2800" b="1" dirty="0">
              <a:solidFill>
                <a:schemeClr val="bg1"/>
              </a:solidFill>
              <a:latin typeface="Times New Roman" pitchFamily="18" charset="0"/>
              <a:cs typeface="Times New Roman" pitchFamily="18" charset="0"/>
            </a:endParaRPr>
          </a:p>
        </p:txBody>
      </p:sp>
      <p:sp>
        <p:nvSpPr>
          <p:cNvPr id="6" name="Oval 5"/>
          <p:cNvSpPr/>
          <p:nvPr/>
        </p:nvSpPr>
        <p:spPr>
          <a:xfrm>
            <a:off x="8458200" y="6248400"/>
            <a:ext cx="609600" cy="4572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b="1" dirty="0" smtClean="0">
                <a:latin typeface="Arial" panose="020B0604020202020204" pitchFamily="34" charset="0"/>
                <a:cs typeface="Arial" panose="020B0604020202020204" pitchFamily="34" charset="0"/>
              </a:rPr>
              <a:t>21</a:t>
            </a:r>
            <a:endParaRPr lang="en-US" sz="1400" b="1" dirty="0">
              <a:latin typeface="Arial" panose="020B0604020202020204" pitchFamily="34" charset="0"/>
              <a:cs typeface="Arial" panose="020B0604020202020204" pitchFamily="34" charset="0"/>
            </a:endParaRPr>
          </a:p>
        </p:txBody>
      </p:sp>
      <p:sp>
        <p:nvSpPr>
          <p:cNvPr id="10" name="TextBox 9"/>
          <p:cNvSpPr txBox="1"/>
          <p:nvPr/>
        </p:nvSpPr>
        <p:spPr>
          <a:xfrm>
            <a:off x="1752600" y="5943600"/>
            <a:ext cx="5791200" cy="369332"/>
          </a:xfrm>
          <a:prstGeom prst="rect">
            <a:avLst/>
          </a:prstGeom>
          <a:noFill/>
        </p:spPr>
        <p:txBody>
          <a:bodyPr wrap="square" rtlCol="0">
            <a:spAutoFit/>
          </a:bodyPr>
          <a:lstStyle/>
          <a:p>
            <a:pPr algn="ctr"/>
            <a:r>
              <a:rPr lang="en-US" b="1" dirty="0" smtClean="0">
                <a:latin typeface="Times New Roman" pitchFamily="18" charset="0"/>
                <a:cs typeface="Times New Roman" pitchFamily="18" charset="0"/>
              </a:rPr>
              <a:t>Quy trình kiểm tra bộ phân lớp.</a:t>
            </a:r>
            <a:endParaRPr lang="en-US" b="1" dirty="0">
              <a:latin typeface="Times New Roman" pitchFamily="18" charset="0"/>
              <a:cs typeface="Times New Roman" pitchFamily="18" charset="0"/>
            </a:endParaRPr>
          </a:p>
        </p:txBody>
      </p:sp>
      <p:pic>
        <p:nvPicPr>
          <p:cNvPr id="11" name="Picture 10"/>
          <p:cNvPicPr/>
          <p:nvPr/>
        </p:nvPicPr>
        <p:blipFill>
          <a:blip r:embed="rId3">
            <a:extLst>
              <a:ext uri="{28A0092B-C50C-407E-A947-70E740481C1C}">
                <a14:useLocalDpi xmlns:a14="http://schemas.microsoft.com/office/drawing/2010/main" val="0"/>
              </a:ext>
            </a:extLst>
          </a:blip>
          <a:stretch>
            <a:fillRect/>
          </a:stretch>
        </p:blipFill>
        <p:spPr>
          <a:xfrm>
            <a:off x="533400" y="1524000"/>
            <a:ext cx="8077199" cy="4267200"/>
          </a:xfrm>
          <a:prstGeom prst="rect">
            <a:avLst/>
          </a:prstGeom>
        </p:spPr>
      </p:pic>
    </p:spTree>
    <p:extLst>
      <p:ext uri="{BB962C8B-B14F-4D97-AF65-F5344CB8AC3E}">
        <p14:creationId xmlns:p14="http://schemas.microsoft.com/office/powerpoint/2010/main" val="3632198346"/>
      </p:ext>
    </p:extLst>
  </p:cSld>
  <p:clrMapOvr>
    <a:masterClrMapping/>
  </p:clrMapOvr>
  <p:transition spd="slow">
    <p:push dir="u"/>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959646" y="115134"/>
            <a:ext cx="5415097" cy="6468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ectangle 25"/>
          <p:cNvSpPr>
            <a:spLocks noChangeArrowheads="1"/>
          </p:cNvSpPr>
          <p:nvPr/>
        </p:nvSpPr>
        <p:spPr bwMode="auto">
          <a:xfrm>
            <a:off x="3112046" y="161567"/>
            <a:ext cx="504135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itchFamily="18" charset="0"/>
                <a:cs typeface="Arial" charset="0"/>
              </a:defRPr>
            </a:lvl1pPr>
            <a:lvl2pPr marL="742950" indent="-285750" eaLnBrk="0" hangingPunct="0">
              <a:defRPr>
                <a:solidFill>
                  <a:schemeClr val="tx1"/>
                </a:solidFill>
                <a:latin typeface="Palatino Linotype" pitchFamily="18" charset="0"/>
                <a:cs typeface="Arial" charset="0"/>
              </a:defRPr>
            </a:lvl2pPr>
            <a:lvl3pPr marL="1143000" indent="-228600" eaLnBrk="0" hangingPunct="0">
              <a:defRPr>
                <a:solidFill>
                  <a:schemeClr val="tx1"/>
                </a:solidFill>
                <a:latin typeface="Palatino Linotype" pitchFamily="18" charset="0"/>
                <a:cs typeface="Arial" charset="0"/>
              </a:defRPr>
            </a:lvl3pPr>
            <a:lvl4pPr marL="1600200" indent="-228600" eaLnBrk="0" hangingPunct="0">
              <a:defRPr>
                <a:solidFill>
                  <a:schemeClr val="tx1"/>
                </a:solidFill>
                <a:latin typeface="Palatino Linotype" pitchFamily="18" charset="0"/>
                <a:cs typeface="Arial" charset="0"/>
              </a:defRPr>
            </a:lvl4pPr>
            <a:lvl5pPr marL="2057400" indent="-228600" eaLnBrk="0" hangingPunct="0">
              <a:defRPr>
                <a:solidFill>
                  <a:schemeClr val="tx1"/>
                </a:solidFill>
                <a:latin typeface="Palatino Linotype" pitchFamily="18" charset="0"/>
                <a:cs typeface="Arial" charset="0"/>
              </a:defRPr>
            </a:lvl5pPr>
            <a:lvl6pPr marL="2514600" indent="-228600" eaLnBrk="0" fontAlgn="base" hangingPunct="0">
              <a:spcBef>
                <a:spcPct val="0"/>
              </a:spcBef>
              <a:spcAft>
                <a:spcPct val="0"/>
              </a:spcAft>
              <a:defRPr>
                <a:solidFill>
                  <a:schemeClr val="tx1"/>
                </a:solidFill>
                <a:latin typeface="Palatino Linotype" pitchFamily="18" charset="0"/>
                <a:cs typeface="Arial" charset="0"/>
              </a:defRPr>
            </a:lvl6pPr>
            <a:lvl7pPr marL="2971800" indent="-228600" eaLnBrk="0" fontAlgn="base" hangingPunct="0">
              <a:spcBef>
                <a:spcPct val="0"/>
              </a:spcBef>
              <a:spcAft>
                <a:spcPct val="0"/>
              </a:spcAft>
              <a:defRPr>
                <a:solidFill>
                  <a:schemeClr val="tx1"/>
                </a:solidFill>
                <a:latin typeface="Palatino Linotype" pitchFamily="18" charset="0"/>
                <a:cs typeface="Arial" charset="0"/>
              </a:defRPr>
            </a:lvl7pPr>
            <a:lvl8pPr marL="3429000" indent="-228600" eaLnBrk="0" fontAlgn="base" hangingPunct="0">
              <a:spcBef>
                <a:spcPct val="0"/>
              </a:spcBef>
              <a:spcAft>
                <a:spcPct val="0"/>
              </a:spcAft>
              <a:defRPr>
                <a:solidFill>
                  <a:schemeClr val="tx1"/>
                </a:solidFill>
                <a:latin typeface="Palatino Linotype" pitchFamily="18" charset="0"/>
                <a:cs typeface="Arial" charset="0"/>
              </a:defRPr>
            </a:lvl8pPr>
            <a:lvl9pPr marL="3886200" indent="-228600" eaLnBrk="0" fontAlgn="base" hangingPunct="0">
              <a:spcBef>
                <a:spcPct val="0"/>
              </a:spcBef>
              <a:spcAft>
                <a:spcPct val="0"/>
              </a:spcAft>
              <a:defRPr>
                <a:solidFill>
                  <a:schemeClr val="tx1"/>
                </a:solidFill>
                <a:latin typeface="Palatino Linotype" pitchFamily="18" charset="0"/>
                <a:cs typeface="Arial" charset="0"/>
              </a:defRPr>
            </a:lvl9pPr>
          </a:lstStyle>
          <a:p>
            <a:pPr algn="ctr" eaLnBrk="1" hangingPunct="1"/>
            <a:r>
              <a:rPr lang="en-US" altLang="en-US" sz="2800" b="1" dirty="0" smtClean="0">
                <a:solidFill>
                  <a:srgbClr val="FFFFFF"/>
                </a:solidFill>
                <a:latin typeface="Times New Roman" pitchFamily="18" charset="0"/>
                <a:cs typeface="Times New Roman" pitchFamily="18" charset="0"/>
              </a:rPr>
              <a:t>III</a:t>
            </a:r>
            <a:r>
              <a:rPr lang="vi-VN" altLang="en-US" sz="2800" b="1" dirty="0" smtClean="0">
                <a:solidFill>
                  <a:srgbClr val="FFFFFF"/>
                </a:solidFill>
                <a:latin typeface="Times New Roman" pitchFamily="18" charset="0"/>
                <a:cs typeface="Times New Roman" pitchFamily="18" charset="0"/>
              </a:rPr>
              <a:t>. </a:t>
            </a:r>
            <a:r>
              <a:rPr lang="en-US" sz="2800" b="1" dirty="0">
                <a:solidFill>
                  <a:schemeClr val="bg1"/>
                </a:solidFill>
                <a:latin typeface="Times New Roman" pitchFamily="18" charset="0"/>
                <a:cs typeface="Times New Roman" pitchFamily="18" charset="0"/>
              </a:rPr>
              <a:t>Thực Nghiệm Và </a:t>
            </a:r>
            <a:r>
              <a:rPr lang="en-US" sz="2800" b="1" dirty="0" smtClean="0">
                <a:solidFill>
                  <a:schemeClr val="bg1"/>
                </a:solidFill>
                <a:latin typeface="Times New Roman" pitchFamily="18" charset="0"/>
                <a:cs typeface="Times New Roman" pitchFamily="18" charset="0"/>
              </a:rPr>
              <a:t>Đánh Giá</a:t>
            </a:r>
            <a:endParaRPr lang="en-US" sz="2800" b="1" dirty="0">
              <a:solidFill>
                <a:schemeClr val="bg1"/>
              </a:solidFill>
              <a:latin typeface="Times New Roman" pitchFamily="18" charset="0"/>
              <a:cs typeface="Times New Roman" pitchFamily="18" charset="0"/>
            </a:endParaRPr>
          </a:p>
        </p:txBody>
      </p:sp>
      <p:sp>
        <p:nvSpPr>
          <p:cNvPr id="6" name="Oval 5"/>
          <p:cNvSpPr/>
          <p:nvPr/>
        </p:nvSpPr>
        <p:spPr>
          <a:xfrm>
            <a:off x="8458200" y="6248400"/>
            <a:ext cx="609600" cy="4572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b="1" dirty="0" smtClean="0">
                <a:latin typeface="Arial" panose="020B0604020202020204" pitchFamily="34" charset="0"/>
                <a:cs typeface="Arial" panose="020B0604020202020204" pitchFamily="34" charset="0"/>
              </a:rPr>
              <a:t>22</a:t>
            </a:r>
          </a:p>
        </p:txBody>
      </p:sp>
      <p:graphicFrame>
        <p:nvGraphicFramePr>
          <p:cNvPr id="2" name="Table 1"/>
          <p:cNvGraphicFramePr>
            <a:graphicFrameLocks noGrp="1"/>
          </p:cNvGraphicFramePr>
          <p:nvPr>
            <p:extLst>
              <p:ext uri="{D42A27DB-BD31-4B8C-83A1-F6EECF244321}">
                <p14:modId xmlns:p14="http://schemas.microsoft.com/office/powerpoint/2010/main" val="4140788420"/>
              </p:ext>
            </p:extLst>
          </p:nvPr>
        </p:nvGraphicFramePr>
        <p:xfrm>
          <a:off x="228600" y="1143001"/>
          <a:ext cx="8534400" cy="5105399"/>
        </p:xfrm>
        <a:graphic>
          <a:graphicData uri="http://schemas.openxmlformats.org/drawingml/2006/table">
            <a:tbl>
              <a:tblPr firstRow="1" firstCol="1" bandRow="1">
                <a:tableStyleId>{5940675A-B579-460E-94D1-54222C63F5DA}</a:tableStyleId>
              </a:tblPr>
              <a:tblGrid>
                <a:gridCol w="7620000"/>
                <a:gridCol w="914400"/>
              </a:tblGrid>
              <a:tr h="708508">
                <a:tc>
                  <a:txBody>
                    <a:bodyPr/>
                    <a:lstStyle/>
                    <a:p>
                      <a:pPr marL="0" marR="0" algn="just">
                        <a:lnSpc>
                          <a:spcPct val="150000"/>
                        </a:lnSpc>
                        <a:spcBef>
                          <a:spcPts val="600"/>
                        </a:spcBef>
                        <a:spcAft>
                          <a:spcPts val="0"/>
                        </a:spcAft>
                      </a:pPr>
                      <a:r>
                        <a:rPr lang="vi-VN" sz="1600" dirty="0">
                          <a:effectLst/>
                        </a:rPr>
                        <a:t>giảng_viên dạy dễ hiểu trừ điểm khá gắt nghỉ một buổi trừ điểm trong khi phải học buổi</a:t>
                      </a:r>
                      <a:endParaRPr lang="en-US" sz="1600" dirty="0">
                        <a:effectLst/>
                        <a:latin typeface="+mj-lt"/>
                        <a:ea typeface="Times New Roman"/>
                      </a:endParaRPr>
                    </a:p>
                  </a:txBody>
                  <a:tcPr marL="34288" marR="34288" marT="0" marB="0"/>
                </a:tc>
                <a:tc>
                  <a:txBody>
                    <a:bodyPr/>
                    <a:lstStyle/>
                    <a:p>
                      <a:pPr marL="0" marR="0">
                        <a:lnSpc>
                          <a:spcPct val="150000"/>
                        </a:lnSpc>
                        <a:spcBef>
                          <a:spcPts val="600"/>
                        </a:spcBef>
                        <a:spcAft>
                          <a:spcPts val="0"/>
                        </a:spcAft>
                      </a:pPr>
                      <a:r>
                        <a:rPr lang="vi-VN" sz="1600">
                          <a:effectLst/>
                        </a:rPr>
                        <a:t>tieu_cuc</a:t>
                      </a:r>
                      <a:endParaRPr lang="en-US" sz="1600" dirty="0">
                        <a:effectLst/>
                        <a:latin typeface="+mj-lt"/>
                        <a:ea typeface="Times New Roman"/>
                      </a:endParaRPr>
                    </a:p>
                  </a:txBody>
                  <a:tcPr marL="34288" marR="34288" marT="0" marB="0"/>
                </a:tc>
              </a:tr>
              <a:tr h="708508">
                <a:tc>
                  <a:txBody>
                    <a:bodyPr/>
                    <a:lstStyle/>
                    <a:p>
                      <a:pPr marL="0" marR="0">
                        <a:lnSpc>
                          <a:spcPct val="150000"/>
                        </a:lnSpc>
                        <a:spcBef>
                          <a:spcPts val="600"/>
                        </a:spcBef>
                        <a:spcAft>
                          <a:spcPts val="0"/>
                        </a:spcAft>
                      </a:pPr>
                      <a:r>
                        <a:rPr lang="vi-VN" sz="1600">
                          <a:effectLst/>
                        </a:rPr>
                        <a:t>thầy gắt quá cho tập_thể_lực xong là không học nổi nữa</a:t>
                      </a:r>
                      <a:endParaRPr lang="en-US" sz="1600" dirty="0">
                        <a:effectLst/>
                        <a:latin typeface="+mj-lt"/>
                        <a:ea typeface="Times New Roman"/>
                      </a:endParaRPr>
                    </a:p>
                  </a:txBody>
                  <a:tcPr marL="34288" marR="34288" marT="0" marB="0"/>
                </a:tc>
                <a:tc>
                  <a:txBody>
                    <a:bodyPr/>
                    <a:lstStyle/>
                    <a:p>
                      <a:pPr marL="0" marR="0">
                        <a:lnSpc>
                          <a:spcPct val="150000"/>
                        </a:lnSpc>
                        <a:spcBef>
                          <a:spcPts val="600"/>
                        </a:spcBef>
                        <a:spcAft>
                          <a:spcPts val="0"/>
                        </a:spcAft>
                      </a:pPr>
                      <a:r>
                        <a:rPr lang="vi-VN" sz="1600">
                          <a:effectLst/>
                        </a:rPr>
                        <a:t>tieu_cuc</a:t>
                      </a:r>
                      <a:endParaRPr lang="en-US" sz="1600" dirty="0">
                        <a:effectLst/>
                        <a:latin typeface="+mj-lt"/>
                        <a:ea typeface="Times New Roman"/>
                      </a:endParaRPr>
                    </a:p>
                  </a:txBody>
                  <a:tcPr marL="34288" marR="34288" marT="0" marB="0"/>
                </a:tc>
              </a:tr>
              <a:tr h="708508">
                <a:tc>
                  <a:txBody>
                    <a:bodyPr/>
                    <a:lstStyle/>
                    <a:p>
                      <a:pPr marL="0" marR="0">
                        <a:lnSpc>
                          <a:spcPct val="150000"/>
                        </a:lnSpc>
                        <a:spcBef>
                          <a:spcPts val="600"/>
                        </a:spcBef>
                        <a:spcAft>
                          <a:spcPts val="0"/>
                        </a:spcAft>
                      </a:pPr>
                      <a:r>
                        <a:rPr lang="vi-VN" sz="1600" dirty="0">
                          <a:effectLst/>
                        </a:rPr>
                        <a:t>thầy_nói_chuyện khó nghe giảng bài không hiểu</a:t>
                      </a:r>
                      <a:endParaRPr lang="en-US" sz="1600" dirty="0">
                        <a:effectLst/>
                        <a:latin typeface="+mj-lt"/>
                        <a:ea typeface="Times New Roman"/>
                      </a:endParaRPr>
                    </a:p>
                  </a:txBody>
                  <a:tcPr marL="34288" marR="34288" marT="0" marB="0"/>
                </a:tc>
                <a:tc>
                  <a:txBody>
                    <a:bodyPr/>
                    <a:lstStyle/>
                    <a:p>
                      <a:pPr marL="0" marR="0">
                        <a:lnSpc>
                          <a:spcPct val="150000"/>
                        </a:lnSpc>
                        <a:spcBef>
                          <a:spcPts val="600"/>
                        </a:spcBef>
                        <a:spcAft>
                          <a:spcPts val="0"/>
                        </a:spcAft>
                      </a:pPr>
                      <a:r>
                        <a:rPr lang="vi-VN" sz="1600" dirty="0">
                          <a:effectLst/>
                        </a:rPr>
                        <a:t>tieu_cuc</a:t>
                      </a:r>
                      <a:endParaRPr lang="en-US" sz="1600" dirty="0">
                        <a:effectLst/>
                        <a:latin typeface="+mj-lt"/>
                        <a:ea typeface="Times New Roman"/>
                      </a:endParaRPr>
                    </a:p>
                  </a:txBody>
                  <a:tcPr marL="34288" marR="34288" marT="0" marB="0"/>
                </a:tc>
              </a:tr>
              <a:tr h="1082947">
                <a:tc>
                  <a:txBody>
                    <a:bodyPr/>
                    <a:lstStyle/>
                    <a:p>
                      <a:pPr marL="0" marR="0">
                        <a:lnSpc>
                          <a:spcPct val="150000"/>
                        </a:lnSpc>
                        <a:spcBef>
                          <a:spcPts val="600"/>
                        </a:spcBef>
                        <a:spcAft>
                          <a:spcPts val="0"/>
                        </a:spcAft>
                      </a:pPr>
                      <a:r>
                        <a:rPr lang="vi-VN" sz="1600" dirty="0">
                          <a:effectLst/>
                        </a:rPr>
                        <a:t>dạy toàn lên đứng nói một_mình không quan_tâm sinh_viên bắt sinh_viên làm theo như_khỉ</a:t>
                      </a:r>
                      <a:endParaRPr lang="en-US" sz="1600" dirty="0">
                        <a:effectLst/>
                        <a:latin typeface="+mj-lt"/>
                        <a:ea typeface="Times New Roman"/>
                      </a:endParaRPr>
                    </a:p>
                  </a:txBody>
                  <a:tcPr marL="34288" marR="34288" marT="0" marB="0"/>
                </a:tc>
                <a:tc>
                  <a:txBody>
                    <a:bodyPr/>
                    <a:lstStyle/>
                    <a:p>
                      <a:pPr marL="0" marR="0">
                        <a:lnSpc>
                          <a:spcPct val="150000"/>
                        </a:lnSpc>
                        <a:spcBef>
                          <a:spcPts val="600"/>
                        </a:spcBef>
                        <a:spcAft>
                          <a:spcPts val="0"/>
                        </a:spcAft>
                      </a:pPr>
                      <a:r>
                        <a:rPr lang="vi-VN" sz="1600" dirty="0">
                          <a:effectLst/>
                        </a:rPr>
                        <a:t>tieu_cuc</a:t>
                      </a:r>
                      <a:endParaRPr lang="en-US" sz="1600" dirty="0">
                        <a:effectLst/>
                        <a:latin typeface="+mj-lt"/>
                        <a:ea typeface="Times New Roman"/>
                      </a:endParaRPr>
                    </a:p>
                  </a:txBody>
                  <a:tcPr marL="34288" marR="34288" marT="0" marB="0"/>
                </a:tc>
              </a:tr>
              <a:tr h="334070">
                <a:tc>
                  <a:txBody>
                    <a:bodyPr/>
                    <a:lstStyle/>
                    <a:p>
                      <a:pPr marL="0" marR="0">
                        <a:lnSpc>
                          <a:spcPct val="150000"/>
                        </a:lnSpc>
                        <a:spcBef>
                          <a:spcPts val="600"/>
                        </a:spcBef>
                        <a:spcAft>
                          <a:spcPts val="0"/>
                        </a:spcAft>
                      </a:pPr>
                      <a:r>
                        <a:rPr lang="vi-VN" sz="1600">
                          <a:effectLst/>
                        </a:rPr>
                        <a:t>thấy rất nhiệt_tình và vui_tính</a:t>
                      </a:r>
                      <a:endParaRPr lang="en-US" sz="1600" dirty="0">
                        <a:effectLst/>
                        <a:latin typeface="+mj-lt"/>
                        <a:ea typeface="Times New Roman"/>
                      </a:endParaRPr>
                    </a:p>
                  </a:txBody>
                  <a:tcPr marL="34288" marR="34288" marT="0" marB="0"/>
                </a:tc>
                <a:tc>
                  <a:txBody>
                    <a:bodyPr/>
                    <a:lstStyle/>
                    <a:p>
                      <a:pPr marL="0" marR="0">
                        <a:lnSpc>
                          <a:spcPct val="150000"/>
                        </a:lnSpc>
                        <a:spcBef>
                          <a:spcPts val="600"/>
                        </a:spcBef>
                        <a:spcAft>
                          <a:spcPts val="0"/>
                        </a:spcAft>
                      </a:pPr>
                      <a:r>
                        <a:rPr lang="vi-VN" sz="1600">
                          <a:effectLst/>
                        </a:rPr>
                        <a:t>tich_cuc</a:t>
                      </a:r>
                      <a:endParaRPr lang="en-US" sz="1600" dirty="0">
                        <a:effectLst/>
                        <a:latin typeface="+mj-lt"/>
                        <a:ea typeface="Times New Roman"/>
                      </a:endParaRPr>
                    </a:p>
                  </a:txBody>
                  <a:tcPr marL="34288" marR="34288" marT="0" marB="0"/>
                </a:tc>
              </a:tr>
              <a:tr h="1082947">
                <a:tc>
                  <a:txBody>
                    <a:bodyPr/>
                    <a:lstStyle/>
                    <a:p>
                      <a:pPr marL="0" marR="0">
                        <a:lnSpc>
                          <a:spcPct val="150000"/>
                        </a:lnSpc>
                        <a:spcBef>
                          <a:spcPts val="600"/>
                        </a:spcBef>
                        <a:spcAft>
                          <a:spcPts val="0"/>
                        </a:spcAft>
                      </a:pPr>
                      <a:r>
                        <a:rPr lang="vi-VN" sz="1600" dirty="0">
                          <a:effectLst/>
                        </a:rPr>
                        <a:t>cô có_thể điểm_danh thư_thả thời_gian cho sinh_viên cũng vì nhiều lí_do khác nhau mà nhiều sinh_viên không_thể đến đúng</a:t>
                      </a:r>
                      <a:endParaRPr lang="en-US" sz="1600" dirty="0">
                        <a:effectLst/>
                        <a:latin typeface="+mj-lt"/>
                        <a:ea typeface="Times New Roman"/>
                      </a:endParaRPr>
                    </a:p>
                  </a:txBody>
                  <a:tcPr marL="34288" marR="34288" marT="0" marB="0"/>
                </a:tc>
                <a:tc>
                  <a:txBody>
                    <a:bodyPr/>
                    <a:lstStyle/>
                    <a:p>
                      <a:pPr marL="0" marR="0">
                        <a:lnSpc>
                          <a:spcPct val="150000"/>
                        </a:lnSpc>
                        <a:spcBef>
                          <a:spcPts val="600"/>
                        </a:spcBef>
                        <a:spcAft>
                          <a:spcPts val="0"/>
                        </a:spcAft>
                      </a:pPr>
                      <a:r>
                        <a:rPr lang="vi-VN" sz="1600" dirty="0">
                          <a:effectLst/>
                        </a:rPr>
                        <a:t>tieu_cuc</a:t>
                      </a:r>
                      <a:endParaRPr lang="en-US" sz="1600" dirty="0">
                        <a:effectLst/>
                        <a:latin typeface="+mj-lt"/>
                        <a:ea typeface="Times New Roman"/>
                      </a:endParaRPr>
                    </a:p>
                  </a:txBody>
                  <a:tcPr marL="34288" marR="34288" marT="0" marB="0"/>
                </a:tc>
              </a:tr>
              <a:tr h="425209">
                <a:tc>
                  <a:txBody>
                    <a:bodyPr/>
                    <a:lstStyle/>
                    <a:p>
                      <a:pPr marL="0" marR="0">
                        <a:lnSpc>
                          <a:spcPct val="150000"/>
                        </a:lnSpc>
                        <a:spcBef>
                          <a:spcPts val="600"/>
                        </a:spcBef>
                        <a:spcAft>
                          <a:spcPts val="0"/>
                        </a:spcAft>
                      </a:pPr>
                      <a:r>
                        <a:rPr lang="vi-VN" sz="1600" dirty="0">
                          <a:effectLst/>
                        </a:rPr>
                        <a:t>sắp_xếp lịch bù khá nhiều nhờ giảng_viên khác dạy thế</a:t>
                      </a:r>
                      <a:endParaRPr lang="en-US" sz="1600" dirty="0">
                        <a:effectLst/>
                        <a:latin typeface="+mj-lt"/>
                        <a:ea typeface="Times New Roman"/>
                      </a:endParaRPr>
                    </a:p>
                  </a:txBody>
                  <a:tcPr marL="34288" marR="34288" marT="0" marB="0"/>
                </a:tc>
                <a:tc>
                  <a:txBody>
                    <a:bodyPr/>
                    <a:lstStyle/>
                    <a:p>
                      <a:pPr marL="0" marR="0">
                        <a:lnSpc>
                          <a:spcPct val="150000"/>
                        </a:lnSpc>
                        <a:spcBef>
                          <a:spcPts val="600"/>
                        </a:spcBef>
                        <a:spcAft>
                          <a:spcPts val="0"/>
                        </a:spcAft>
                      </a:pPr>
                      <a:r>
                        <a:rPr lang="vi-VN" sz="1600" dirty="0">
                          <a:effectLst/>
                        </a:rPr>
                        <a:t>tieu_cuc</a:t>
                      </a:r>
                      <a:endParaRPr lang="en-US" sz="1600" dirty="0">
                        <a:effectLst/>
                        <a:latin typeface="+mj-lt"/>
                        <a:ea typeface="Times New Roman"/>
                      </a:endParaRPr>
                    </a:p>
                  </a:txBody>
                  <a:tcPr marL="34288" marR="34288" marT="0" marB="0"/>
                </a:tc>
              </a:tr>
            </a:tbl>
          </a:graphicData>
        </a:graphic>
      </p:graphicFrame>
      <p:sp>
        <p:nvSpPr>
          <p:cNvPr id="7" name="TextBox 6"/>
          <p:cNvSpPr txBox="1"/>
          <p:nvPr/>
        </p:nvSpPr>
        <p:spPr>
          <a:xfrm>
            <a:off x="1752600" y="6336268"/>
            <a:ext cx="5791200" cy="369332"/>
          </a:xfrm>
          <a:prstGeom prst="rect">
            <a:avLst/>
          </a:prstGeom>
          <a:noFill/>
        </p:spPr>
        <p:txBody>
          <a:bodyPr wrap="square" rtlCol="0">
            <a:spAutoFit/>
          </a:bodyPr>
          <a:lstStyle/>
          <a:p>
            <a:pPr algn="ctr"/>
            <a:r>
              <a:rPr lang="en-US" b="1" dirty="0" smtClean="0">
                <a:latin typeface="Times New Roman" pitchFamily="18" charset="0"/>
                <a:cs typeface="Times New Roman" pitchFamily="18" charset="0"/>
              </a:rPr>
              <a:t>Dữ liệu sau khi được tiền xử lý và gán nhãn</a:t>
            </a:r>
            <a:endParaRPr lang="en-US" b="1" dirty="0">
              <a:latin typeface="Times New Roman" pitchFamily="18" charset="0"/>
              <a:cs typeface="Times New Roman" pitchFamily="18" charset="0"/>
            </a:endParaRPr>
          </a:p>
        </p:txBody>
      </p:sp>
    </p:spTree>
    <p:extLst>
      <p:ext uri="{BB962C8B-B14F-4D97-AF65-F5344CB8AC3E}">
        <p14:creationId xmlns:p14="http://schemas.microsoft.com/office/powerpoint/2010/main" val="2631013671"/>
      </p:ext>
    </p:extLst>
  </p:cSld>
  <p:clrMapOvr>
    <a:masterClrMapping/>
  </p:clrMapOvr>
  <p:transition spd="slow">
    <p:push dir="u"/>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959646" y="115134"/>
            <a:ext cx="5415097" cy="6468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ectangle 25"/>
          <p:cNvSpPr>
            <a:spLocks noChangeArrowheads="1"/>
          </p:cNvSpPr>
          <p:nvPr/>
        </p:nvSpPr>
        <p:spPr bwMode="auto">
          <a:xfrm>
            <a:off x="3112046" y="161567"/>
            <a:ext cx="504135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itchFamily="18" charset="0"/>
                <a:cs typeface="Arial" charset="0"/>
              </a:defRPr>
            </a:lvl1pPr>
            <a:lvl2pPr marL="742950" indent="-285750" eaLnBrk="0" hangingPunct="0">
              <a:defRPr>
                <a:solidFill>
                  <a:schemeClr val="tx1"/>
                </a:solidFill>
                <a:latin typeface="Palatino Linotype" pitchFamily="18" charset="0"/>
                <a:cs typeface="Arial" charset="0"/>
              </a:defRPr>
            </a:lvl2pPr>
            <a:lvl3pPr marL="1143000" indent="-228600" eaLnBrk="0" hangingPunct="0">
              <a:defRPr>
                <a:solidFill>
                  <a:schemeClr val="tx1"/>
                </a:solidFill>
                <a:latin typeface="Palatino Linotype" pitchFamily="18" charset="0"/>
                <a:cs typeface="Arial" charset="0"/>
              </a:defRPr>
            </a:lvl3pPr>
            <a:lvl4pPr marL="1600200" indent="-228600" eaLnBrk="0" hangingPunct="0">
              <a:defRPr>
                <a:solidFill>
                  <a:schemeClr val="tx1"/>
                </a:solidFill>
                <a:latin typeface="Palatino Linotype" pitchFamily="18" charset="0"/>
                <a:cs typeface="Arial" charset="0"/>
              </a:defRPr>
            </a:lvl4pPr>
            <a:lvl5pPr marL="2057400" indent="-228600" eaLnBrk="0" hangingPunct="0">
              <a:defRPr>
                <a:solidFill>
                  <a:schemeClr val="tx1"/>
                </a:solidFill>
                <a:latin typeface="Palatino Linotype" pitchFamily="18" charset="0"/>
                <a:cs typeface="Arial" charset="0"/>
              </a:defRPr>
            </a:lvl5pPr>
            <a:lvl6pPr marL="2514600" indent="-228600" eaLnBrk="0" fontAlgn="base" hangingPunct="0">
              <a:spcBef>
                <a:spcPct val="0"/>
              </a:spcBef>
              <a:spcAft>
                <a:spcPct val="0"/>
              </a:spcAft>
              <a:defRPr>
                <a:solidFill>
                  <a:schemeClr val="tx1"/>
                </a:solidFill>
                <a:latin typeface="Palatino Linotype" pitchFamily="18" charset="0"/>
                <a:cs typeface="Arial" charset="0"/>
              </a:defRPr>
            </a:lvl6pPr>
            <a:lvl7pPr marL="2971800" indent="-228600" eaLnBrk="0" fontAlgn="base" hangingPunct="0">
              <a:spcBef>
                <a:spcPct val="0"/>
              </a:spcBef>
              <a:spcAft>
                <a:spcPct val="0"/>
              </a:spcAft>
              <a:defRPr>
                <a:solidFill>
                  <a:schemeClr val="tx1"/>
                </a:solidFill>
                <a:latin typeface="Palatino Linotype" pitchFamily="18" charset="0"/>
                <a:cs typeface="Arial" charset="0"/>
              </a:defRPr>
            </a:lvl7pPr>
            <a:lvl8pPr marL="3429000" indent="-228600" eaLnBrk="0" fontAlgn="base" hangingPunct="0">
              <a:spcBef>
                <a:spcPct val="0"/>
              </a:spcBef>
              <a:spcAft>
                <a:spcPct val="0"/>
              </a:spcAft>
              <a:defRPr>
                <a:solidFill>
                  <a:schemeClr val="tx1"/>
                </a:solidFill>
                <a:latin typeface="Palatino Linotype" pitchFamily="18" charset="0"/>
                <a:cs typeface="Arial" charset="0"/>
              </a:defRPr>
            </a:lvl8pPr>
            <a:lvl9pPr marL="3886200" indent="-228600" eaLnBrk="0" fontAlgn="base" hangingPunct="0">
              <a:spcBef>
                <a:spcPct val="0"/>
              </a:spcBef>
              <a:spcAft>
                <a:spcPct val="0"/>
              </a:spcAft>
              <a:defRPr>
                <a:solidFill>
                  <a:schemeClr val="tx1"/>
                </a:solidFill>
                <a:latin typeface="Palatino Linotype" pitchFamily="18" charset="0"/>
                <a:cs typeface="Arial" charset="0"/>
              </a:defRPr>
            </a:lvl9pPr>
          </a:lstStyle>
          <a:p>
            <a:pPr algn="ctr" eaLnBrk="1" hangingPunct="1"/>
            <a:r>
              <a:rPr lang="en-US" altLang="en-US" sz="2800" b="1" dirty="0" smtClean="0">
                <a:solidFill>
                  <a:srgbClr val="FFFFFF"/>
                </a:solidFill>
                <a:latin typeface="Times New Roman" pitchFamily="18" charset="0"/>
                <a:cs typeface="Times New Roman" pitchFamily="18" charset="0"/>
              </a:rPr>
              <a:t>III</a:t>
            </a:r>
            <a:r>
              <a:rPr lang="vi-VN" altLang="en-US" sz="2800" b="1" dirty="0" smtClean="0">
                <a:solidFill>
                  <a:srgbClr val="FFFFFF"/>
                </a:solidFill>
                <a:latin typeface="Times New Roman" pitchFamily="18" charset="0"/>
                <a:cs typeface="Times New Roman" pitchFamily="18" charset="0"/>
              </a:rPr>
              <a:t>. </a:t>
            </a:r>
            <a:r>
              <a:rPr lang="en-US" sz="2800" b="1" dirty="0">
                <a:solidFill>
                  <a:schemeClr val="bg1"/>
                </a:solidFill>
                <a:latin typeface="Times New Roman" pitchFamily="18" charset="0"/>
                <a:cs typeface="Times New Roman" pitchFamily="18" charset="0"/>
              </a:rPr>
              <a:t>Thực Nghiệm Và </a:t>
            </a:r>
            <a:r>
              <a:rPr lang="en-US" sz="2800" b="1" dirty="0" smtClean="0">
                <a:solidFill>
                  <a:schemeClr val="bg1"/>
                </a:solidFill>
                <a:latin typeface="Times New Roman" pitchFamily="18" charset="0"/>
                <a:cs typeface="Times New Roman" pitchFamily="18" charset="0"/>
              </a:rPr>
              <a:t>Đánh Giá</a:t>
            </a:r>
            <a:endParaRPr lang="en-US" sz="2800" b="1" dirty="0">
              <a:solidFill>
                <a:schemeClr val="bg1"/>
              </a:solidFill>
              <a:latin typeface="Times New Roman" pitchFamily="18" charset="0"/>
              <a:cs typeface="Times New Roman" pitchFamily="18" charset="0"/>
            </a:endParaRPr>
          </a:p>
        </p:txBody>
      </p:sp>
      <p:sp>
        <p:nvSpPr>
          <p:cNvPr id="6" name="Oval 5"/>
          <p:cNvSpPr/>
          <p:nvPr/>
        </p:nvSpPr>
        <p:spPr>
          <a:xfrm>
            <a:off x="8458200" y="6324600"/>
            <a:ext cx="609600" cy="4572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b="1" dirty="0" smtClean="0">
                <a:latin typeface="Arial" panose="020B0604020202020204" pitchFamily="34" charset="0"/>
                <a:cs typeface="Arial" panose="020B0604020202020204" pitchFamily="34" charset="0"/>
              </a:rPr>
              <a:t>23</a:t>
            </a:r>
            <a:endParaRPr lang="en-US" sz="1400" b="1" dirty="0">
              <a:latin typeface="Arial" panose="020B0604020202020204" pitchFamily="34" charset="0"/>
              <a:cs typeface="Arial" panose="020B060402020202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431649587"/>
              </p:ext>
            </p:extLst>
          </p:nvPr>
        </p:nvGraphicFramePr>
        <p:xfrm>
          <a:off x="304803" y="985225"/>
          <a:ext cx="8458199" cy="5354872"/>
        </p:xfrm>
        <a:graphic>
          <a:graphicData uri="http://schemas.openxmlformats.org/drawingml/2006/table">
            <a:tbl>
              <a:tblPr firstRow="1" firstCol="1" bandRow="1">
                <a:tableStyleId>{5940675A-B579-460E-94D1-54222C63F5DA}</a:tableStyleId>
              </a:tblPr>
              <a:tblGrid>
                <a:gridCol w="751840"/>
                <a:gridCol w="939799"/>
                <a:gridCol w="751840"/>
                <a:gridCol w="751840"/>
                <a:gridCol w="751840"/>
                <a:gridCol w="751840"/>
                <a:gridCol w="751840"/>
                <a:gridCol w="751840"/>
                <a:gridCol w="751840"/>
                <a:gridCol w="751840"/>
                <a:gridCol w="751840"/>
              </a:tblGrid>
              <a:tr h="225406">
                <a:tc rowSpan="2">
                  <a:txBody>
                    <a:bodyPr/>
                    <a:lstStyle/>
                    <a:p>
                      <a:pPr marL="0" marR="0" algn="ctr">
                        <a:lnSpc>
                          <a:spcPct val="150000"/>
                        </a:lnSpc>
                        <a:spcBef>
                          <a:spcPts val="0"/>
                        </a:spcBef>
                        <a:spcAft>
                          <a:spcPts val="0"/>
                        </a:spcAft>
                      </a:pPr>
                      <a:r>
                        <a:rPr lang="vi-VN" sz="1200" b="1" dirty="0">
                          <a:effectLst/>
                          <a:latin typeface="+mj-lt"/>
                        </a:rPr>
                        <a:t>Lần chạy</a:t>
                      </a:r>
                      <a:endParaRPr lang="en-US" sz="1200" b="1" dirty="0">
                        <a:effectLst/>
                        <a:latin typeface="+mj-lt"/>
                        <a:ea typeface="Times New Roman"/>
                      </a:endParaRPr>
                    </a:p>
                  </a:txBody>
                  <a:tcPr marL="68580" marR="68580" marT="0" marB="0"/>
                </a:tc>
                <a:tc rowSpan="2">
                  <a:txBody>
                    <a:bodyPr/>
                    <a:lstStyle/>
                    <a:p>
                      <a:pPr marL="0" marR="0" algn="ctr">
                        <a:lnSpc>
                          <a:spcPct val="150000"/>
                        </a:lnSpc>
                        <a:spcBef>
                          <a:spcPts val="0"/>
                        </a:spcBef>
                        <a:spcAft>
                          <a:spcPts val="0"/>
                        </a:spcAft>
                      </a:pPr>
                      <a:r>
                        <a:rPr lang="vi-VN" sz="1200" b="1">
                          <a:effectLst/>
                          <a:latin typeface="+mj-lt"/>
                        </a:rPr>
                        <a:t>Thuật toán</a:t>
                      </a:r>
                      <a:endParaRPr lang="en-US" sz="1200" b="1" dirty="0">
                        <a:effectLst/>
                        <a:latin typeface="+mj-lt"/>
                        <a:ea typeface="Times New Roman"/>
                      </a:endParaRPr>
                    </a:p>
                  </a:txBody>
                  <a:tcPr marL="68580" marR="68580" marT="0" marB="0"/>
                </a:tc>
                <a:tc gridSpan="3">
                  <a:txBody>
                    <a:bodyPr/>
                    <a:lstStyle/>
                    <a:p>
                      <a:pPr marL="0" marR="0" algn="ctr">
                        <a:lnSpc>
                          <a:spcPct val="150000"/>
                        </a:lnSpc>
                        <a:spcBef>
                          <a:spcPts val="0"/>
                        </a:spcBef>
                        <a:spcAft>
                          <a:spcPts val="0"/>
                        </a:spcAft>
                      </a:pPr>
                      <a:r>
                        <a:rPr lang="vi-VN" sz="1200" b="1">
                          <a:effectLst/>
                          <a:latin typeface="+mj-lt"/>
                        </a:rPr>
                        <a:t>Phân lớp tích cực</a:t>
                      </a:r>
                      <a:endParaRPr lang="en-US" sz="1200" b="1" dirty="0">
                        <a:effectLst/>
                        <a:latin typeface="+mj-lt"/>
                        <a:ea typeface="Times New Roman"/>
                      </a:endParaRPr>
                    </a:p>
                  </a:txBody>
                  <a:tcPr marL="68580" marR="68580" marT="0" marB="0"/>
                </a:tc>
                <a:tc hMerge="1">
                  <a:txBody>
                    <a:bodyPr/>
                    <a:lstStyle/>
                    <a:p>
                      <a:endParaRPr lang="en-US"/>
                    </a:p>
                  </a:txBody>
                  <a:tcPr/>
                </a:tc>
                <a:tc hMerge="1">
                  <a:txBody>
                    <a:bodyPr/>
                    <a:lstStyle/>
                    <a:p>
                      <a:endParaRPr lang="en-US"/>
                    </a:p>
                  </a:txBody>
                  <a:tcPr/>
                </a:tc>
                <a:tc gridSpan="3">
                  <a:txBody>
                    <a:bodyPr/>
                    <a:lstStyle/>
                    <a:p>
                      <a:pPr marL="0" marR="0" algn="ctr">
                        <a:lnSpc>
                          <a:spcPct val="150000"/>
                        </a:lnSpc>
                        <a:spcBef>
                          <a:spcPts val="0"/>
                        </a:spcBef>
                        <a:spcAft>
                          <a:spcPts val="0"/>
                        </a:spcAft>
                      </a:pPr>
                      <a:r>
                        <a:rPr lang="vi-VN" sz="1200" b="1">
                          <a:effectLst/>
                          <a:latin typeface="+mj-lt"/>
                        </a:rPr>
                        <a:t>Phân lớp tiêu cực</a:t>
                      </a:r>
                      <a:endParaRPr lang="en-US" sz="1200" b="1" dirty="0">
                        <a:effectLst/>
                        <a:latin typeface="+mj-lt"/>
                        <a:ea typeface="Times New Roman"/>
                      </a:endParaRPr>
                    </a:p>
                  </a:txBody>
                  <a:tcPr marL="68580" marR="68580" marT="0" marB="0"/>
                </a:tc>
                <a:tc hMerge="1">
                  <a:txBody>
                    <a:bodyPr/>
                    <a:lstStyle/>
                    <a:p>
                      <a:endParaRPr lang="en-US"/>
                    </a:p>
                  </a:txBody>
                  <a:tcPr/>
                </a:tc>
                <a:tc hMerge="1">
                  <a:txBody>
                    <a:bodyPr/>
                    <a:lstStyle/>
                    <a:p>
                      <a:endParaRPr lang="en-US"/>
                    </a:p>
                  </a:txBody>
                  <a:tcPr/>
                </a:tc>
                <a:tc rowSpan="2">
                  <a:txBody>
                    <a:bodyPr/>
                    <a:lstStyle/>
                    <a:p>
                      <a:pPr marL="0" marR="0" algn="ctr">
                        <a:lnSpc>
                          <a:spcPct val="150000"/>
                        </a:lnSpc>
                        <a:spcBef>
                          <a:spcPts val="0"/>
                        </a:spcBef>
                        <a:spcAft>
                          <a:spcPts val="0"/>
                        </a:spcAft>
                      </a:pPr>
                      <a:r>
                        <a:rPr lang="vi-VN" sz="1200" b="1">
                          <a:effectLst/>
                          <a:latin typeface="+mj-lt"/>
                        </a:rPr>
                        <a:t>Độ chính xác</a:t>
                      </a:r>
                      <a:endParaRPr lang="en-US" sz="1200" b="1" dirty="0">
                        <a:effectLst/>
                        <a:latin typeface="+mj-lt"/>
                        <a:ea typeface="Times New Roman"/>
                      </a:endParaRPr>
                    </a:p>
                  </a:txBody>
                  <a:tcPr marL="68580" marR="68580" marT="0" marB="0"/>
                </a:tc>
                <a:tc rowSpan="2">
                  <a:txBody>
                    <a:bodyPr/>
                    <a:lstStyle/>
                    <a:p>
                      <a:pPr marL="0" marR="0" algn="ctr">
                        <a:lnSpc>
                          <a:spcPct val="150000"/>
                        </a:lnSpc>
                        <a:spcBef>
                          <a:spcPts val="0"/>
                        </a:spcBef>
                        <a:spcAft>
                          <a:spcPts val="0"/>
                        </a:spcAft>
                      </a:pPr>
                      <a:r>
                        <a:rPr lang="vi-VN" sz="1200" b="1">
                          <a:effectLst/>
                          <a:latin typeface="+mj-lt"/>
                        </a:rPr>
                        <a:t>Độ bao phủ</a:t>
                      </a:r>
                      <a:endParaRPr lang="en-US" sz="1200" b="1" dirty="0">
                        <a:effectLst/>
                        <a:latin typeface="+mj-lt"/>
                        <a:ea typeface="Times New Roman"/>
                      </a:endParaRPr>
                    </a:p>
                  </a:txBody>
                  <a:tcPr marL="68580" marR="68580" marT="0" marB="0"/>
                </a:tc>
                <a:tc rowSpan="2">
                  <a:txBody>
                    <a:bodyPr/>
                    <a:lstStyle/>
                    <a:p>
                      <a:pPr marL="0" marR="0" algn="ctr">
                        <a:lnSpc>
                          <a:spcPct val="150000"/>
                        </a:lnSpc>
                        <a:spcBef>
                          <a:spcPts val="0"/>
                        </a:spcBef>
                        <a:spcAft>
                          <a:spcPts val="0"/>
                        </a:spcAft>
                      </a:pPr>
                      <a:r>
                        <a:rPr lang="vi-VN" sz="1200" b="1">
                          <a:effectLst/>
                          <a:latin typeface="+mj-lt"/>
                        </a:rPr>
                        <a:t>F1</a:t>
                      </a:r>
                      <a:endParaRPr lang="en-US" sz="1200" b="1" dirty="0">
                        <a:effectLst/>
                        <a:latin typeface="+mj-lt"/>
                        <a:ea typeface="Times New Roman"/>
                      </a:endParaRPr>
                    </a:p>
                  </a:txBody>
                  <a:tcPr marL="68580" marR="68580" marT="0" marB="0"/>
                </a:tc>
              </a:tr>
              <a:tr h="505857">
                <a:tc vMerge="1">
                  <a:txBody>
                    <a:bodyPr/>
                    <a:lstStyle/>
                    <a:p>
                      <a:endParaRPr lang="en-US"/>
                    </a:p>
                  </a:txBody>
                  <a:tcPr/>
                </a:tc>
                <a:tc vMerge="1">
                  <a:txBody>
                    <a:bodyPr/>
                    <a:lstStyle/>
                    <a:p>
                      <a:endParaRPr lang="en-US"/>
                    </a:p>
                  </a:txBody>
                  <a:tcPr/>
                </a:tc>
                <a:tc>
                  <a:txBody>
                    <a:bodyPr/>
                    <a:lstStyle/>
                    <a:p>
                      <a:pPr marL="0" marR="0" algn="ctr">
                        <a:lnSpc>
                          <a:spcPct val="150000"/>
                        </a:lnSpc>
                        <a:spcBef>
                          <a:spcPts val="0"/>
                        </a:spcBef>
                        <a:spcAft>
                          <a:spcPts val="0"/>
                        </a:spcAft>
                      </a:pPr>
                      <a:r>
                        <a:rPr lang="vi-VN" sz="1200" b="1">
                          <a:effectLst/>
                          <a:latin typeface="+mj-lt"/>
                        </a:rPr>
                        <a:t>Độ chính xác</a:t>
                      </a:r>
                      <a:endParaRPr lang="en-US" sz="12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200" b="1">
                          <a:effectLst/>
                          <a:latin typeface="+mj-lt"/>
                        </a:rPr>
                        <a:t>Độ bao phủ</a:t>
                      </a:r>
                      <a:endParaRPr lang="en-US" sz="12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200" b="1">
                          <a:effectLst/>
                          <a:latin typeface="+mj-lt"/>
                        </a:rPr>
                        <a:t>F1</a:t>
                      </a:r>
                      <a:endParaRPr lang="en-US" sz="12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200" b="1">
                          <a:effectLst/>
                          <a:latin typeface="+mj-lt"/>
                        </a:rPr>
                        <a:t>Độ chính xác</a:t>
                      </a:r>
                      <a:endParaRPr lang="en-US" sz="12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200" b="1">
                          <a:effectLst/>
                          <a:latin typeface="+mj-lt"/>
                        </a:rPr>
                        <a:t>Độ bao phủ</a:t>
                      </a:r>
                      <a:endParaRPr lang="en-US" sz="12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200" b="1" dirty="0">
                          <a:effectLst/>
                          <a:latin typeface="+mj-lt"/>
                        </a:rPr>
                        <a:t>F1</a:t>
                      </a:r>
                      <a:endParaRPr lang="en-US" sz="1200" b="1" dirty="0">
                        <a:effectLst/>
                        <a:latin typeface="+mj-lt"/>
                        <a:ea typeface="Times New Roman"/>
                      </a:endParaRPr>
                    </a:p>
                  </a:txBody>
                  <a:tcPr marL="68580" marR="68580" marT="0" marB="0"/>
                </a:tc>
                <a:tc vMerge="1">
                  <a:txBody>
                    <a:bodyPr/>
                    <a:lstStyle/>
                    <a:p>
                      <a:endParaRPr lang="en-US"/>
                    </a:p>
                  </a:txBody>
                  <a:tcPr/>
                </a:tc>
                <a:tc vMerge="1">
                  <a:txBody>
                    <a:bodyPr/>
                    <a:lstStyle/>
                    <a:p>
                      <a:endParaRPr lang="en-US"/>
                    </a:p>
                  </a:txBody>
                  <a:tcPr/>
                </a:tc>
                <a:tc vMerge="1">
                  <a:txBody>
                    <a:bodyPr/>
                    <a:lstStyle/>
                    <a:p>
                      <a:endParaRPr lang="en-US"/>
                    </a:p>
                  </a:txBody>
                  <a:tcPr/>
                </a:tc>
              </a:tr>
              <a:tr h="411992">
                <a:tc>
                  <a:txBody>
                    <a:bodyPr/>
                    <a:lstStyle/>
                    <a:p>
                      <a:pPr marL="0" marR="0" algn="ctr">
                        <a:lnSpc>
                          <a:spcPct val="150000"/>
                        </a:lnSpc>
                        <a:spcBef>
                          <a:spcPts val="0"/>
                        </a:spcBef>
                        <a:spcAft>
                          <a:spcPts val="0"/>
                        </a:spcAft>
                      </a:pPr>
                      <a:r>
                        <a:rPr lang="vi-VN" sz="1200" b="1">
                          <a:effectLst/>
                          <a:latin typeface="+mj-lt"/>
                        </a:rPr>
                        <a:t>1</a:t>
                      </a:r>
                      <a:endParaRPr lang="en-US" sz="12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200" b="1">
                          <a:effectLst/>
                          <a:latin typeface="+mj-lt"/>
                        </a:rPr>
                        <a:t>SVM</a:t>
                      </a:r>
                      <a:endParaRPr lang="en-US" sz="12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dirty="0">
                          <a:effectLst/>
                          <a:latin typeface="+mj-lt"/>
                        </a:rPr>
                        <a:t>0.66</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dirty="0">
                          <a:solidFill>
                            <a:srgbClr val="FF0000"/>
                          </a:solidFill>
                          <a:effectLst/>
                          <a:latin typeface="+mj-lt"/>
                        </a:rPr>
                        <a:t>0.89</a:t>
                      </a:r>
                      <a:endParaRPr lang="en-US" sz="1400" b="1" dirty="0">
                        <a:solidFill>
                          <a:srgbClr val="FF0000"/>
                        </a:solidFill>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0.75</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dirty="0">
                          <a:solidFill>
                            <a:srgbClr val="FF0000"/>
                          </a:solidFill>
                          <a:effectLst/>
                          <a:latin typeface="+mj-lt"/>
                        </a:rPr>
                        <a:t>0.87</a:t>
                      </a:r>
                      <a:endParaRPr lang="en-US" sz="1400" b="1" dirty="0">
                        <a:solidFill>
                          <a:srgbClr val="FF0000"/>
                        </a:solidFill>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0.62</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0.72</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0.76</a:t>
                      </a:r>
                      <a:endParaRPr lang="en-US" sz="1400" b="1" dirty="0">
                        <a:effectLst/>
                        <a:latin typeface="+mj-lt"/>
                        <a:ea typeface="Times New Roman"/>
                      </a:endParaRPr>
                    </a:p>
                  </a:txBody>
                  <a:tcPr marL="68580" marR="68580" marT="0" marB="0"/>
                </a:tc>
                <a:tc>
                  <a:txBody>
                    <a:bodyPr/>
                    <a:lstStyle/>
                    <a:p>
                      <a:pPr marL="0" marR="0">
                        <a:lnSpc>
                          <a:spcPct val="150000"/>
                        </a:lnSpc>
                        <a:spcBef>
                          <a:spcPts val="0"/>
                        </a:spcBef>
                        <a:spcAft>
                          <a:spcPts val="0"/>
                        </a:spcAft>
                      </a:pPr>
                      <a:r>
                        <a:rPr lang="vi-VN" sz="1400" b="1">
                          <a:effectLst/>
                          <a:latin typeface="+mj-lt"/>
                        </a:rPr>
                        <a:t>0.75</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0.74</a:t>
                      </a:r>
                      <a:endParaRPr lang="en-US" sz="1400" b="1" dirty="0">
                        <a:effectLst/>
                        <a:latin typeface="+mj-lt"/>
                        <a:ea typeface="Times New Roman"/>
                      </a:endParaRPr>
                    </a:p>
                  </a:txBody>
                  <a:tcPr marL="68580" marR="68580" marT="0" marB="0"/>
                </a:tc>
              </a:tr>
              <a:tr h="411992">
                <a:tc>
                  <a:txBody>
                    <a:bodyPr/>
                    <a:lstStyle/>
                    <a:p>
                      <a:pPr marL="0" marR="0" algn="ctr">
                        <a:lnSpc>
                          <a:spcPct val="150000"/>
                        </a:lnSpc>
                        <a:spcBef>
                          <a:spcPts val="0"/>
                        </a:spcBef>
                        <a:spcAft>
                          <a:spcPts val="0"/>
                        </a:spcAft>
                      </a:pPr>
                      <a:r>
                        <a:rPr lang="vi-VN" sz="1200" b="1">
                          <a:effectLst/>
                          <a:latin typeface="+mj-lt"/>
                        </a:rPr>
                        <a:t>2</a:t>
                      </a:r>
                      <a:endParaRPr lang="en-US" sz="12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200" b="1">
                          <a:effectLst/>
                          <a:latin typeface="+mj-lt"/>
                        </a:rPr>
                        <a:t>SVM</a:t>
                      </a:r>
                      <a:endParaRPr lang="en-US" sz="12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0.77</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dirty="0">
                          <a:effectLst/>
                          <a:latin typeface="+mj-lt"/>
                        </a:rPr>
                        <a:t>0.76</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dirty="0">
                          <a:effectLst/>
                          <a:latin typeface="+mj-lt"/>
                        </a:rPr>
                        <a:t>0.76</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0.77</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0.78</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0.78</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0.77</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0.77</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0.77</a:t>
                      </a:r>
                      <a:endParaRPr lang="en-US" sz="1400" b="1" dirty="0">
                        <a:effectLst/>
                        <a:latin typeface="+mj-lt"/>
                        <a:ea typeface="Times New Roman"/>
                      </a:endParaRPr>
                    </a:p>
                  </a:txBody>
                  <a:tcPr marL="68580" marR="68580" marT="0" marB="0"/>
                </a:tc>
              </a:tr>
              <a:tr h="411992">
                <a:tc>
                  <a:txBody>
                    <a:bodyPr/>
                    <a:lstStyle/>
                    <a:p>
                      <a:pPr marL="0" marR="0" algn="ctr">
                        <a:lnSpc>
                          <a:spcPct val="150000"/>
                        </a:lnSpc>
                        <a:spcBef>
                          <a:spcPts val="0"/>
                        </a:spcBef>
                        <a:spcAft>
                          <a:spcPts val="0"/>
                        </a:spcAft>
                      </a:pPr>
                      <a:r>
                        <a:rPr lang="vi-VN" sz="1200" b="1">
                          <a:effectLst/>
                          <a:latin typeface="+mj-lt"/>
                        </a:rPr>
                        <a:t>3</a:t>
                      </a:r>
                      <a:endParaRPr lang="en-US" sz="12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200" b="1">
                          <a:effectLst/>
                          <a:latin typeface="+mj-lt"/>
                        </a:rPr>
                        <a:t>SVM</a:t>
                      </a:r>
                      <a:endParaRPr lang="en-US" sz="12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dirty="0">
                          <a:solidFill>
                            <a:srgbClr val="FF0000"/>
                          </a:solidFill>
                          <a:effectLst/>
                          <a:latin typeface="+mj-lt"/>
                        </a:rPr>
                        <a:t>0.82</a:t>
                      </a:r>
                      <a:endParaRPr lang="en-US" sz="1400" b="1" dirty="0">
                        <a:solidFill>
                          <a:srgbClr val="FF0000"/>
                        </a:solidFill>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dirty="0">
                          <a:effectLst/>
                          <a:latin typeface="+mj-lt"/>
                        </a:rPr>
                        <a:t>0.77</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dirty="0">
                          <a:effectLst/>
                          <a:latin typeface="+mj-lt"/>
                        </a:rPr>
                        <a:t>0.8</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0.76</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dirty="0">
                          <a:solidFill>
                            <a:srgbClr val="FF0000"/>
                          </a:solidFill>
                          <a:effectLst/>
                          <a:latin typeface="+mj-lt"/>
                        </a:rPr>
                        <a:t>0.81</a:t>
                      </a:r>
                      <a:endParaRPr lang="en-US" sz="1400" b="1" dirty="0">
                        <a:solidFill>
                          <a:srgbClr val="FF0000"/>
                        </a:solidFill>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dirty="0">
                          <a:effectLst/>
                          <a:latin typeface="+mj-lt"/>
                        </a:rPr>
                        <a:t>0.78</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0.79</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0.79</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0.79</a:t>
                      </a:r>
                      <a:endParaRPr lang="en-US" sz="1400" b="1" dirty="0">
                        <a:effectLst/>
                        <a:latin typeface="+mj-lt"/>
                        <a:ea typeface="Times New Roman"/>
                      </a:endParaRPr>
                    </a:p>
                  </a:txBody>
                  <a:tcPr marL="68580" marR="68580" marT="0" marB="0"/>
                </a:tc>
              </a:tr>
              <a:tr h="411992">
                <a:tc>
                  <a:txBody>
                    <a:bodyPr/>
                    <a:lstStyle/>
                    <a:p>
                      <a:pPr marL="0" marR="0" algn="ctr">
                        <a:lnSpc>
                          <a:spcPct val="150000"/>
                        </a:lnSpc>
                        <a:spcBef>
                          <a:spcPts val="0"/>
                        </a:spcBef>
                        <a:spcAft>
                          <a:spcPts val="0"/>
                        </a:spcAft>
                      </a:pPr>
                      <a:r>
                        <a:rPr lang="vi-VN" sz="1200" b="1">
                          <a:effectLst/>
                          <a:latin typeface="+mj-lt"/>
                        </a:rPr>
                        <a:t>4</a:t>
                      </a:r>
                      <a:endParaRPr lang="en-US" sz="12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200" b="1">
                          <a:effectLst/>
                          <a:latin typeface="+mj-lt"/>
                        </a:rPr>
                        <a:t>SVM</a:t>
                      </a:r>
                      <a:endParaRPr lang="en-US" sz="12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0.71</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0.83</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dirty="0">
                          <a:effectLst/>
                          <a:latin typeface="+mj-lt"/>
                        </a:rPr>
                        <a:t>0.76</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dirty="0">
                          <a:effectLst/>
                          <a:latin typeface="+mj-lt"/>
                        </a:rPr>
                        <a:t>0.82</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0.76</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0.77</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0.76</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0.76</a:t>
                      </a:r>
                      <a:endParaRPr lang="en-US" sz="1400" b="1" dirty="0">
                        <a:effectLst/>
                        <a:latin typeface="+mj-lt"/>
                        <a:ea typeface="Times New Roman"/>
                      </a:endParaRPr>
                    </a:p>
                  </a:txBody>
                  <a:tcPr marL="68580" marR="68580" marT="0" marB="0"/>
                </a:tc>
              </a:tr>
              <a:tr h="411992">
                <a:tc>
                  <a:txBody>
                    <a:bodyPr/>
                    <a:lstStyle/>
                    <a:p>
                      <a:pPr marL="0" marR="0" algn="ctr">
                        <a:lnSpc>
                          <a:spcPct val="150000"/>
                        </a:lnSpc>
                        <a:spcBef>
                          <a:spcPts val="0"/>
                        </a:spcBef>
                        <a:spcAft>
                          <a:spcPts val="0"/>
                        </a:spcAft>
                      </a:pPr>
                      <a:r>
                        <a:rPr lang="vi-VN" sz="1200" b="1">
                          <a:effectLst/>
                          <a:latin typeface="+mj-lt"/>
                        </a:rPr>
                        <a:t>5</a:t>
                      </a:r>
                      <a:endParaRPr lang="en-US" sz="12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200" b="1">
                          <a:effectLst/>
                          <a:latin typeface="+mj-lt"/>
                        </a:rPr>
                        <a:t>SVM</a:t>
                      </a:r>
                      <a:endParaRPr lang="en-US" sz="12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0.8</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0.77</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0.78</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dirty="0">
                          <a:effectLst/>
                          <a:latin typeface="+mj-lt"/>
                        </a:rPr>
                        <a:t>0.72</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dirty="0">
                          <a:effectLst/>
                          <a:latin typeface="+mj-lt"/>
                        </a:rPr>
                        <a:t>0.75</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0.73</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0.76</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0.76</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0.76</a:t>
                      </a:r>
                      <a:endParaRPr lang="en-US" sz="1400" b="1" dirty="0">
                        <a:effectLst/>
                        <a:latin typeface="+mj-lt"/>
                        <a:ea typeface="Times New Roman"/>
                      </a:endParaRPr>
                    </a:p>
                  </a:txBody>
                  <a:tcPr marL="68580" marR="68580" marT="0" marB="0"/>
                </a:tc>
              </a:tr>
              <a:tr h="411992">
                <a:tc>
                  <a:txBody>
                    <a:bodyPr/>
                    <a:lstStyle/>
                    <a:p>
                      <a:pPr marL="0" marR="0" algn="ctr">
                        <a:lnSpc>
                          <a:spcPct val="150000"/>
                        </a:lnSpc>
                        <a:spcBef>
                          <a:spcPts val="0"/>
                        </a:spcBef>
                        <a:spcAft>
                          <a:spcPts val="0"/>
                        </a:spcAft>
                      </a:pPr>
                      <a:r>
                        <a:rPr lang="vi-VN" sz="1200" b="1">
                          <a:effectLst/>
                          <a:latin typeface="+mj-lt"/>
                        </a:rPr>
                        <a:t>6</a:t>
                      </a:r>
                      <a:endParaRPr lang="en-US" sz="12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200" b="1">
                          <a:effectLst/>
                          <a:latin typeface="+mj-lt"/>
                        </a:rPr>
                        <a:t>SVM</a:t>
                      </a:r>
                      <a:endParaRPr lang="en-US" sz="12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0.78</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0.82</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0.8</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0.8</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dirty="0">
                          <a:effectLst/>
                          <a:latin typeface="+mj-lt"/>
                        </a:rPr>
                        <a:t>0.76</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0.78</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0.79</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0.79</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0.79</a:t>
                      </a:r>
                      <a:endParaRPr lang="en-US" sz="1400" b="1" dirty="0">
                        <a:effectLst/>
                        <a:latin typeface="+mj-lt"/>
                        <a:ea typeface="Times New Roman"/>
                      </a:endParaRPr>
                    </a:p>
                  </a:txBody>
                  <a:tcPr marL="68580" marR="68580" marT="0" marB="0"/>
                </a:tc>
              </a:tr>
              <a:tr h="411992">
                <a:tc>
                  <a:txBody>
                    <a:bodyPr/>
                    <a:lstStyle/>
                    <a:p>
                      <a:pPr marL="0" marR="0" algn="ctr">
                        <a:lnSpc>
                          <a:spcPct val="150000"/>
                        </a:lnSpc>
                        <a:spcBef>
                          <a:spcPts val="0"/>
                        </a:spcBef>
                        <a:spcAft>
                          <a:spcPts val="0"/>
                        </a:spcAft>
                      </a:pPr>
                      <a:r>
                        <a:rPr lang="vi-VN" sz="1200" b="1">
                          <a:effectLst/>
                          <a:latin typeface="+mj-lt"/>
                        </a:rPr>
                        <a:t>7</a:t>
                      </a:r>
                      <a:endParaRPr lang="en-US" sz="12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200" b="1">
                          <a:effectLst/>
                          <a:latin typeface="+mj-lt"/>
                        </a:rPr>
                        <a:t>SVM</a:t>
                      </a:r>
                      <a:endParaRPr lang="en-US" sz="12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0.75</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0.87</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0.8</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dirty="0">
                          <a:effectLst/>
                          <a:latin typeface="+mj-lt"/>
                        </a:rPr>
                        <a:t>0.87</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dirty="0">
                          <a:effectLst/>
                          <a:latin typeface="+mj-lt"/>
                        </a:rPr>
                        <a:t>0.74</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dirty="0">
                          <a:solidFill>
                            <a:srgbClr val="FF0000"/>
                          </a:solidFill>
                          <a:effectLst/>
                          <a:latin typeface="+mj-lt"/>
                        </a:rPr>
                        <a:t>0.8</a:t>
                      </a:r>
                      <a:endParaRPr lang="en-US" sz="1400" b="1" dirty="0">
                        <a:solidFill>
                          <a:srgbClr val="FF0000"/>
                        </a:solidFill>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dirty="0">
                          <a:solidFill>
                            <a:srgbClr val="FF0000"/>
                          </a:solidFill>
                          <a:effectLst/>
                          <a:latin typeface="+mj-lt"/>
                        </a:rPr>
                        <a:t>0.81</a:t>
                      </a:r>
                      <a:endParaRPr lang="en-US" sz="1400" b="1" dirty="0">
                        <a:solidFill>
                          <a:srgbClr val="FF0000"/>
                        </a:solidFill>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dirty="0">
                          <a:solidFill>
                            <a:srgbClr val="FF0000"/>
                          </a:solidFill>
                          <a:effectLst/>
                          <a:latin typeface="+mj-lt"/>
                        </a:rPr>
                        <a:t>0.8</a:t>
                      </a:r>
                      <a:endParaRPr lang="en-US" sz="1400" b="1" dirty="0">
                        <a:solidFill>
                          <a:srgbClr val="FF0000"/>
                        </a:solidFill>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dirty="0">
                          <a:solidFill>
                            <a:srgbClr val="FF0000"/>
                          </a:solidFill>
                          <a:effectLst/>
                          <a:latin typeface="+mj-lt"/>
                        </a:rPr>
                        <a:t>0.8</a:t>
                      </a:r>
                      <a:endParaRPr lang="en-US" sz="1400" b="1" dirty="0">
                        <a:solidFill>
                          <a:srgbClr val="FF0000"/>
                        </a:solidFill>
                        <a:effectLst/>
                        <a:latin typeface="+mj-lt"/>
                        <a:ea typeface="Times New Roman"/>
                      </a:endParaRPr>
                    </a:p>
                  </a:txBody>
                  <a:tcPr marL="68580" marR="68580" marT="0" marB="0"/>
                </a:tc>
              </a:tr>
              <a:tr h="411992">
                <a:tc>
                  <a:txBody>
                    <a:bodyPr/>
                    <a:lstStyle/>
                    <a:p>
                      <a:pPr marL="0" marR="0" algn="ctr">
                        <a:lnSpc>
                          <a:spcPct val="150000"/>
                        </a:lnSpc>
                        <a:spcBef>
                          <a:spcPts val="0"/>
                        </a:spcBef>
                        <a:spcAft>
                          <a:spcPts val="0"/>
                        </a:spcAft>
                      </a:pPr>
                      <a:r>
                        <a:rPr lang="vi-VN" sz="1200" b="1">
                          <a:effectLst/>
                          <a:latin typeface="+mj-lt"/>
                        </a:rPr>
                        <a:t>8</a:t>
                      </a:r>
                      <a:endParaRPr lang="en-US" sz="12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200" b="1">
                          <a:effectLst/>
                          <a:latin typeface="+mj-lt"/>
                        </a:rPr>
                        <a:t>SVM</a:t>
                      </a:r>
                      <a:endParaRPr lang="en-US" sz="12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dirty="0">
                          <a:effectLst/>
                          <a:latin typeface="+mj-lt"/>
                        </a:rPr>
                        <a:t>0.73</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0.73</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0.73</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0.71</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0.71</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dirty="0">
                          <a:effectLst/>
                          <a:latin typeface="+mj-lt"/>
                        </a:rPr>
                        <a:t>0.71</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0.72</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0.72</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0.72</a:t>
                      </a:r>
                      <a:endParaRPr lang="en-US" sz="1400" b="1" dirty="0">
                        <a:effectLst/>
                        <a:latin typeface="+mj-lt"/>
                        <a:ea typeface="Times New Roman"/>
                      </a:endParaRPr>
                    </a:p>
                  </a:txBody>
                  <a:tcPr marL="68580" marR="68580" marT="0" marB="0"/>
                </a:tc>
              </a:tr>
              <a:tr h="411992">
                <a:tc>
                  <a:txBody>
                    <a:bodyPr/>
                    <a:lstStyle/>
                    <a:p>
                      <a:pPr marL="0" marR="0" algn="ctr">
                        <a:lnSpc>
                          <a:spcPct val="150000"/>
                        </a:lnSpc>
                        <a:spcBef>
                          <a:spcPts val="0"/>
                        </a:spcBef>
                        <a:spcAft>
                          <a:spcPts val="0"/>
                        </a:spcAft>
                      </a:pPr>
                      <a:r>
                        <a:rPr lang="vi-VN" sz="1200" b="1">
                          <a:effectLst/>
                          <a:latin typeface="+mj-lt"/>
                        </a:rPr>
                        <a:t>9</a:t>
                      </a:r>
                      <a:endParaRPr lang="en-US" sz="12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200" b="1">
                          <a:effectLst/>
                          <a:latin typeface="+mj-lt"/>
                        </a:rPr>
                        <a:t>SVM</a:t>
                      </a:r>
                      <a:endParaRPr lang="en-US" sz="12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0.77</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0.86</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dirty="0">
                          <a:solidFill>
                            <a:srgbClr val="FF0000"/>
                          </a:solidFill>
                          <a:effectLst/>
                          <a:latin typeface="+mj-lt"/>
                        </a:rPr>
                        <a:t>0.81</a:t>
                      </a:r>
                      <a:endParaRPr lang="en-US" sz="1400" b="1" dirty="0">
                        <a:solidFill>
                          <a:srgbClr val="FF0000"/>
                        </a:solidFill>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0.77</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0.64</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0.70</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dirty="0">
                          <a:effectLst/>
                          <a:latin typeface="+mj-lt"/>
                        </a:rPr>
                        <a:t>0.77</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0.75</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0.77</a:t>
                      </a:r>
                      <a:endParaRPr lang="en-US" sz="1400" b="1" dirty="0">
                        <a:effectLst/>
                        <a:latin typeface="+mj-lt"/>
                        <a:ea typeface="Times New Roman"/>
                      </a:endParaRPr>
                    </a:p>
                  </a:txBody>
                  <a:tcPr marL="68580" marR="68580" marT="0" marB="0"/>
                </a:tc>
              </a:tr>
              <a:tr h="411992">
                <a:tc>
                  <a:txBody>
                    <a:bodyPr/>
                    <a:lstStyle/>
                    <a:p>
                      <a:pPr marL="0" marR="0" algn="ctr">
                        <a:lnSpc>
                          <a:spcPct val="150000"/>
                        </a:lnSpc>
                        <a:spcBef>
                          <a:spcPts val="0"/>
                        </a:spcBef>
                        <a:spcAft>
                          <a:spcPts val="0"/>
                        </a:spcAft>
                      </a:pPr>
                      <a:r>
                        <a:rPr lang="vi-VN" sz="1200" b="1">
                          <a:effectLst/>
                          <a:latin typeface="+mj-lt"/>
                        </a:rPr>
                        <a:t>10</a:t>
                      </a:r>
                      <a:endParaRPr lang="en-US" sz="12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200" b="1">
                          <a:effectLst/>
                          <a:latin typeface="+mj-lt"/>
                        </a:rPr>
                        <a:t>SVM</a:t>
                      </a:r>
                      <a:endParaRPr lang="en-US" sz="12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0.76</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0.76</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0.76</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0.76</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0.76</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0.76</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dirty="0">
                          <a:effectLst/>
                          <a:latin typeface="+mj-lt"/>
                        </a:rPr>
                        <a:t>0.76</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0.76</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0.76</a:t>
                      </a:r>
                      <a:endParaRPr lang="en-US" sz="1400" b="1" dirty="0">
                        <a:effectLst/>
                        <a:latin typeface="+mj-lt"/>
                        <a:ea typeface="Times New Roman"/>
                      </a:endParaRPr>
                    </a:p>
                  </a:txBody>
                  <a:tcPr marL="68580" marR="68580" marT="0" marB="0"/>
                </a:tc>
              </a:tr>
              <a:tr h="411992">
                <a:tc gridSpan="2">
                  <a:txBody>
                    <a:bodyPr/>
                    <a:lstStyle/>
                    <a:p>
                      <a:pPr marL="0" marR="0" algn="ctr">
                        <a:lnSpc>
                          <a:spcPct val="150000"/>
                        </a:lnSpc>
                        <a:spcBef>
                          <a:spcPts val="0"/>
                        </a:spcBef>
                        <a:spcAft>
                          <a:spcPts val="0"/>
                        </a:spcAft>
                      </a:pPr>
                      <a:r>
                        <a:rPr lang="vi-VN" sz="1200" b="1" dirty="0">
                          <a:effectLst/>
                          <a:latin typeface="+mj-lt"/>
                        </a:rPr>
                        <a:t>Trung bình</a:t>
                      </a:r>
                      <a:endParaRPr lang="en-US" sz="1200" b="1" dirty="0">
                        <a:effectLst/>
                        <a:latin typeface="+mj-lt"/>
                        <a:ea typeface="Times New Roman"/>
                      </a:endParaRPr>
                    </a:p>
                  </a:txBody>
                  <a:tcPr marL="68580" marR="68580" marT="0" marB="0"/>
                </a:tc>
                <a:tc hMerge="1">
                  <a:txBody>
                    <a:bodyPr/>
                    <a:lstStyle/>
                    <a:p>
                      <a:endParaRPr lang="en-US"/>
                    </a:p>
                  </a:txBody>
                  <a:tcPr/>
                </a:tc>
                <a:tc>
                  <a:txBody>
                    <a:bodyPr/>
                    <a:lstStyle/>
                    <a:p>
                      <a:pPr marL="0" marR="0" algn="ctr">
                        <a:lnSpc>
                          <a:spcPct val="150000"/>
                        </a:lnSpc>
                        <a:spcBef>
                          <a:spcPts val="0"/>
                        </a:spcBef>
                        <a:spcAft>
                          <a:spcPts val="0"/>
                        </a:spcAft>
                      </a:pPr>
                      <a:r>
                        <a:rPr lang="vi-VN" sz="1400" b="1">
                          <a:effectLst/>
                          <a:latin typeface="+mj-lt"/>
                        </a:rPr>
                        <a:t>0.76</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0.81</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0.78</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0.79</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0.73</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0.75</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0.77</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0.77</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dirty="0">
                          <a:effectLst/>
                          <a:latin typeface="+mj-lt"/>
                        </a:rPr>
                        <a:t>0.77</a:t>
                      </a:r>
                      <a:endParaRPr lang="en-US" sz="1400" b="1" dirty="0">
                        <a:effectLst/>
                        <a:latin typeface="+mj-lt"/>
                        <a:ea typeface="Times New Roman"/>
                      </a:endParaRPr>
                    </a:p>
                  </a:txBody>
                  <a:tcPr marL="68580" marR="68580" marT="0" marB="0"/>
                </a:tc>
              </a:tr>
            </a:tbl>
          </a:graphicData>
        </a:graphic>
      </p:graphicFrame>
      <p:sp>
        <p:nvSpPr>
          <p:cNvPr id="7" name="TextBox 6"/>
          <p:cNvSpPr txBox="1"/>
          <p:nvPr/>
        </p:nvSpPr>
        <p:spPr>
          <a:xfrm>
            <a:off x="1752600" y="6336268"/>
            <a:ext cx="5791200" cy="369332"/>
          </a:xfrm>
          <a:prstGeom prst="rect">
            <a:avLst/>
          </a:prstGeom>
          <a:noFill/>
        </p:spPr>
        <p:txBody>
          <a:bodyPr wrap="square" rtlCol="0">
            <a:spAutoFit/>
          </a:bodyPr>
          <a:lstStyle/>
          <a:p>
            <a:pPr algn="ctr"/>
            <a:r>
              <a:rPr lang="en-US" b="1" dirty="0" smtClean="0">
                <a:latin typeface="Times New Roman" pitchFamily="18" charset="0"/>
                <a:cs typeface="Times New Roman" pitchFamily="18" charset="0"/>
              </a:rPr>
              <a:t>Kết quả thực nghiệm bộ phân lớp với SVM</a:t>
            </a:r>
            <a:endParaRPr lang="en-US" b="1" dirty="0">
              <a:latin typeface="Times New Roman" pitchFamily="18" charset="0"/>
              <a:cs typeface="Times New Roman" pitchFamily="18" charset="0"/>
            </a:endParaRPr>
          </a:p>
        </p:txBody>
      </p:sp>
    </p:spTree>
    <p:extLst>
      <p:ext uri="{BB962C8B-B14F-4D97-AF65-F5344CB8AC3E}">
        <p14:creationId xmlns:p14="http://schemas.microsoft.com/office/powerpoint/2010/main" val="3682822272"/>
      </p:ext>
    </p:extLst>
  </p:cSld>
  <p:clrMapOvr>
    <a:masterClrMapping/>
  </p:clrMapOvr>
  <p:transition spd="slow">
    <p:push dir="u"/>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959646" y="115134"/>
            <a:ext cx="5415097" cy="6468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ectangle 25"/>
          <p:cNvSpPr>
            <a:spLocks noChangeArrowheads="1"/>
          </p:cNvSpPr>
          <p:nvPr/>
        </p:nvSpPr>
        <p:spPr bwMode="auto">
          <a:xfrm>
            <a:off x="3112046" y="161567"/>
            <a:ext cx="504135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itchFamily="18" charset="0"/>
                <a:cs typeface="Arial" charset="0"/>
              </a:defRPr>
            </a:lvl1pPr>
            <a:lvl2pPr marL="742950" indent="-285750" eaLnBrk="0" hangingPunct="0">
              <a:defRPr>
                <a:solidFill>
                  <a:schemeClr val="tx1"/>
                </a:solidFill>
                <a:latin typeface="Palatino Linotype" pitchFamily="18" charset="0"/>
                <a:cs typeface="Arial" charset="0"/>
              </a:defRPr>
            </a:lvl2pPr>
            <a:lvl3pPr marL="1143000" indent="-228600" eaLnBrk="0" hangingPunct="0">
              <a:defRPr>
                <a:solidFill>
                  <a:schemeClr val="tx1"/>
                </a:solidFill>
                <a:latin typeface="Palatino Linotype" pitchFamily="18" charset="0"/>
                <a:cs typeface="Arial" charset="0"/>
              </a:defRPr>
            </a:lvl3pPr>
            <a:lvl4pPr marL="1600200" indent="-228600" eaLnBrk="0" hangingPunct="0">
              <a:defRPr>
                <a:solidFill>
                  <a:schemeClr val="tx1"/>
                </a:solidFill>
                <a:latin typeface="Palatino Linotype" pitchFamily="18" charset="0"/>
                <a:cs typeface="Arial" charset="0"/>
              </a:defRPr>
            </a:lvl4pPr>
            <a:lvl5pPr marL="2057400" indent="-228600" eaLnBrk="0" hangingPunct="0">
              <a:defRPr>
                <a:solidFill>
                  <a:schemeClr val="tx1"/>
                </a:solidFill>
                <a:latin typeface="Palatino Linotype" pitchFamily="18" charset="0"/>
                <a:cs typeface="Arial" charset="0"/>
              </a:defRPr>
            </a:lvl5pPr>
            <a:lvl6pPr marL="2514600" indent="-228600" eaLnBrk="0" fontAlgn="base" hangingPunct="0">
              <a:spcBef>
                <a:spcPct val="0"/>
              </a:spcBef>
              <a:spcAft>
                <a:spcPct val="0"/>
              </a:spcAft>
              <a:defRPr>
                <a:solidFill>
                  <a:schemeClr val="tx1"/>
                </a:solidFill>
                <a:latin typeface="Palatino Linotype" pitchFamily="18" charset="0"/>
                <a:cs typeface="Arial" charset="0"/>
              </a:defRPr>
            </a:lvl6pPr>
            <a:lvl7pPr marL="2971800" indent="-228600" eaLnBrk="0" fontAlgn="base" hangingPunct="0">
              <a:spcBef>
                <a:spcPct val="0"/>
              </a:spcBef>
              <a:spcAft>
                <a:spcPct val="0"/>
              </a:spcAft>
              <a:defRPr>
                <a:solidFill>
                  <a:schemeClr val="tx1"/>
                </a:solidFill>
                <a:latin typeface="Palatino Linotype" pitchFamily="18" charset="0"/>
                <a:cs typeface="Arial" charset="0"/>
              </a:defRPr>
            </a:lvl7pPr>
            <a:lvl8pPr marL="3429000" indent="-228600" eaLnBrk="0" fontAlgn="base" hangingPunct="0">
              <a:spcBef>
                <a:spcPct val="0"/>
              </a:spcBef>
              <a:spcAft>
                <a:spcPct val="0"/>
              </a:spcAft>
              <a:defRPr>
                <a:solidFill>
                  <a:schemeClr val="tx1"/>
                </a:solidFill>
                <a:latin typeface="Palatino Linotype" pitchFamily="18" charset="0"/>
                <a:cs typeface="Arial" charset="0"/>
              </a:defRPr>
            </a:lvl8pPr>
            <a:lvl9pPr marL="3886200" indent="-228600" eaLnBrk="0" fontAlgn="base" hangingPunct="0">
              <a:spcBef>
                <a:spcPct val="0"/>
              </a:spcBef>
              <a:spcAft>
                <a:spcPct val="0"/>
              </a:spcAft>
              <a:defRPr>
                <a:solidFill>
                  <a:schemeClr val="tx1"/>
                </a:solidFill>
                <a:latin typeface="Palatino Linotype" pitchFamily="18" charset="0"/>
                <a:cs typeface="Arial" charset="0"/>
              </a:defRPr>
            </a:lvl9pPr>
          </a:lstStyle>
          <a:p>
            <a:pPr algn="ctr" eaLnBrk="1" hangingPunct="1"/>
            <a:r>
              <a:rPr lang="en-US" altLang="en-US" sz="2800" b="1" dirty="0" smtClean="0">
                <a:solidFill>
                  <a:srgbClr val="FFFFFF"/>
                </a:solidFill>
                <a:latin typeface="Times New Roman" pitchFamily="18" charset="0"/>
                <a:cs typeface="Times New Roman" pitchFamily="18" charset="0"/>
              </a:rPr>
              <a:t>III</a:t>
            </a:r>
            <a:r>
              <a:rPr lang="vi-VN" altLang="en-US" sz="2800" b="1" dirty="0" smtClean="0">
                <a:solidFill>
                  <a:srgbClr val="FFFFFF"/>
                </a:solidFill>
                <a:latin typeface="Times New Roman" pitchFamily="18" charset="0"/>
                <a:cs typeface="Times New Roman" pitchFamily="18" charset="0"/>
              </a:rPr>
              <a:t>. </a:t>
            </a:r>
            <a:r>
              <a:rPr lang="en-US" sz="2800" b="1" dirty="0">
                <a:solidFill>
                  <a:schemeClr val="bg1"/>
                </a:solidFill>
                <a:latin typeface="Times New Roman" pitchFamily="18" charset="0"/>
                <a:cs typeface="Times New Roman" pitchFamily="18" charset="0"/>
              </a:rPr>
              <a:t>Thực Nghiệm Và </a:t>
            </a:r>
            <a:r>
              <a:rPr lang="en-US" sz="2800" b="1" dirty="0" smtClean="0">
                <a:solidFill>
                  <a:schemeClr val="bg1"/>
                </a:solidFill>
                <a:latin typeface="Times New Roman" pitchFamily="18" charset="0"/>
                <a:cs typeface="Times New Roman" pitchFamily="18" charset="0"/>
              </a:rPr>
              <a:t>Đánh Giá</a:t>
            </a:r>
            <a:endParaRPr lang="en-US" sz="2800" b="1" dirty="0">
              <a:solidFill>
                <a:schemeClr val="bg1"/>
              </a:solidFill>
              <a:latin typeface="Times New Roman" pitchFamily="18" charset="0"/>
              <a:cs typeface="Times New Roman" pitchFamily="18" charset="0"/>
            </a:endParaRPr>
          </a:p>
        </p:txBody>
      </p:sp>
      <p:sp>
        <p:nvSpPr>
          <p:cNvPr id="6" name="Oval 5"/>
          <p:cNvSpPr/>
          <p:nvPr/>
        </p:nvSpPr>
        <p:spPr>
          <a:xfrm>
            <a:off x="8458200" y="6248400"/>
            <a:ext cx="609600" cy="4572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b="1" dirty="0" smtClean="0">
                <a:latin typeface="Arial" panose="020B0604020202020204" pitchFamily="34" charset="0"/>
                <a:cs typeface="Arial" panose="020B0604020202020204" pitchFamily="34" charset="0"/>
              </a:rPr>
              <a:t>24</a:t>
            </a:r>
            <a:endParaRPr lang="en-US" sz="1400" b="1" dirty="0">
              <a:latin typeface="Arial" panose="020B0604020202020204" pitchFamily="34" charset="0"/>
              <a:cs typeface="Arial" panose="020B0604020202020204" pitchFamily="34" charset="0"/>
            </a:endParaRPr>
          </a:p>
        </p:txBody>
      </p:sp>
      <p:graphicFrame>
        <p:nvGraphicFramePr>
          <p:cNvPr id="5" name="Chart 4"/>
          <p:cNvGraphicFramePr/>
          <p:nvPr>
            <p:extLst>
              <p:ext uri="{D42A27DB-BD31-4B8C-83A1-F6EECF244321}">
                <p14:modId xmlns:p14="http://schemas.microsoft.com/office/powerpoint/2010/main" val="2991567867"/>
              </p:ext>
            </p:extLst>
          </p:nvPr>
        </p:nvGraphicFramePr>
        <p:xfrm>
          <a:off x="609600" y="1219200"/>
          <a:ext cx="7848600" cy="4419600"/>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Box 6"/>
          <p:cNvSpPr txBox="1"/>
          <p:nvPr/>
        </p:nvSpPr>
        <p:spPr>
          <a:xfrm>
            <a:off x="1752600" y="6019800"/>
            <a:ext cx="5791200" cy="400110"/>
          </a:xfrm>
          <a:prstGeom prst="rect">
            <a:avLst/>
          </a:prstGeom>
          <a:noFill/>
        </p:spPr>
        <p:txBody>
          <a:bodyPr wrap="square" rtlCol="0">
            <a:spAutoFit/>
          </a:bodyPr>
          <a:lstStyle/>
          <a:p>
            <a:pPr algn="ctr"/>
            <a:r>
              <a:rPr lang="vi-VN" sz="2000" b="1" dirty="0">
                <a:latin typeface="+mj-lt"/>
              </a:rPr>
              <a:t>Kết quả thực nghiệm phân lớp cảm </a:t>
            </a:r>
            <a:r>
              <a:rPr lang="vi-VN" sz="2000" b="1" dirty="0" smtClean="0">
                <a:latin typeface="+mj-lt"/>
              </a:rPr>
              <a:t>xúc</a:t>
            </a:r>
            <a:endParaRPr lang="en-US" sz="2000" b="1" dirty="0">
              <a:latin typeface="+mj-lt"/>
              <a:cs typeface="Times New Roman" pitchFamily="18" charset="0"/>
            </a:endParaRPr>
          </a:p>
        </p:txBody>
      </p:sp>
    </p:spTree>
    <p:extLst>
      <p:ext uri="{BB962C8B-B14F-4D97-AF65-F5344CB8AC3E}">
        <p14:creationId xmlns:p14="http://schemas.microsoft.com/office/powerpoint/2010/main" val="3365059241"/>
      </p:ext>
    </p:extLst>
  </p:cSld>
  <p:clrMapOvr>
    <a:masterClrMapping/>
  </p:clrMapOvr>
  <p:transition spd="slow">
    <p:push dir="u"/>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959646" y="115134"/>
            <a:ext cx="5415097" cy="6468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ectangle 25"/>
          <p:cNvSpPr>
            <a:spLocks noChangeArrowheads="1"/>
          </p:cNvSpPr>
          <p:nvPr/>
        </p:nvSpPr>
        <p:spPr bwMode="auto">
          <a:xfrm>
            <a:off x="3112046" y="161567"/>
            <a:ext cx="504135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itchFamily="18" charset="0"/>
                <a:cs typeface="Arial" charset="0"/>
              </a:defRPr>
            </a:lvl1pPr>
            <a:lvl2pPr marL="742950" indent="-285750" eaLnBrk="0" hangingPunct="0">
              <a:defRPr>
                <a:solidFill>
                  <a:schemeClr val="tx1"/>
                </a:solidFill>
                <a:latin typeface="Palatino Linotype" pitchFamily="18" charset="0"/>
                <a:cs typeface="Arial" charset="0"/>
              </a:defRPr>
            </a:lvl2pPr>
            <a:lvl3pPr marL="1143000" indent="-228600" eaLnBrk="0" hangingPunct="0">
              <a:defRPr>
                <a:solidFill>
                  <a:schemeClr val="tx1"/>
                </a:solidFill>
                <a:latin typeface="Palatino Linotype" pitchFamily="18" charset="0"/>
                <a:cs typeface="Arial" charset="0"/>
              </a:defRPr>
            </a:lvl3pPr>
            <a:lvl4pPr marL="1600200" indent="-228600" eaLnBrk="0" hangingPunct="0">
              <a:defRPr>
                <a:solidFill>
                  <a:schemeClr val="tx1"/>
                </a:solidFill>
                <a:latin typeface="Palatino Linotype" pitchFamily="18" charset="0"/>
                <a:cs typeface="Arial" charset="0"/>
              </a:defRPr>
            </a:lvl4pPr>
            <a:lvl5pPr marL="2057400" indent="-228600" eaLnBrk="0" hangingPunct="0">
              <a:defRPr>
                <a:solidFill>
                  <a:schemeClr val="tx1"/>
                </a:solidFill>
                <a:latin typeface="Palatino Linotype" pitchFamily="18" charset="0"/>
                <a:cs typeface="Arial" charset="0"/>
              </a:defRPr>
            </a:lvl5pPr>
            <a:lvl6pPr marL="2514600" indent="-228600" eaLnBrk="0" fontAlgn="base" hangingPunct="0">
              <a:spcBef>
                <a:spcPct val="0"/>
              </a:spcBef>
              <a:spcAft>
                <a:spcPct val="0"/>
              </a:spcAft>
              <a:defRPr>
                <a:solidFill>
                  <a:schemeClr val="tx1"/>
                </a:solidFill>
                <a:latin typeface="Palatino Linotype" pitchFamily="18" charset="0"/>
                <a:cs typeface="Arial" charset="0"/>
              </a:defRPr>
            </a:lvl6pPr>
            <a:lvl7pPr marL="2971800" indent="-228600" eaLnBrk="0" fontAlgn="base" hangingPunct="0">
              <a:spcBef>
                <a:spcPct val="0"/>
              </a:spcBef>
              <a:spcAft>
                <a:spcPct val="0"/>
              </a:spcAft>
              <a:defRPr>
                <a:solidFill>
                  <a:schemeClr val="tx1"/>
                </a:solidFill>
                <a:latin typeface="Palatino Linotype" pitchFamily="18" charset="0"/>
                <a:cs typeface="Arial" charset="0"/>
              </a:defRPr>
            </a:lvl7pPr>
            <a:lvl8pPr marL="3429000" indent="-228600" eaLnBrk="0" fontAlgn="base" hangingPunct="0">
              <a:spcBef>
                <a:spcPct val="0"/>
              </a:spcBef>
              <a:spcAft>
                <a:spcPct val="0"/>
              </a:spcAft>
              <a:defRPr>
                <a:solidFill>
                  <a:schemeClr val="tx1"/>
                </a:solidFill>
                <a:latin typeface="Palatino Linotype" pitchFamily="18" charset="0"/>
                <a:cs typeface="Arial" charset="0"/>
              </a:defRPr>
            </a:lvl8pPr>
            <a:lvl9pPr marL="3886200" indent="-228600" eaLnBrk="0" fontAlgn="base" hangingPunct="0">
              <a:spcBef>
                <a:spcPct val="0"/>
              </a:spcBef>
              <a:spcAft>
                <a:spcPct val="0"/>
              </a:spcAft>
              <a:defRPr>
                <a:solidFill>
                  <a:schemeClr val="tx1"/>
                </a:solidFill>
                <a:latin typeface="Palatino Linotype" pitchFamily="18" charset="0"/>
                <a:cs typeface="Arial" charset="0"/>
              </a:defRPr>
            </a:lvl9pPr>
          </a:lstStyle>
          <a:p>
            <a:pPr algn="ctr" eaLnBrk="1" hangingPunct="1"/>
            <a:r>
              <a:rPr lang="en-US" altLang="en-US" sz="2800" b="1" dirty="0" smtClean="0">
                <a:solidFill>
                  <a:srgbClr val="FFFFFF"/>
                </a:solidFill>
                <a:latin typeface="Times New Roman" pitchFamily="18" charset="0"/>
                <a:cs typeface="Times New Roman" pitchFamily="18" charset="0"/>
              </a:rPr>
              <a:t>III</a:t>
            </a:r>
            <a:r>
              <a:rPr lang="vi-VN" altLang="en-US" sz="2800" b="1" dirty="0" smtClean="0">
                <a:solidFill>
                  <a:srgbClr val="FFFFFF"/>
                </a:solidFill>
                <a:latin typeface="Times New Roman" pitchFamily="18" charset="0"/>
                <a:cs typeface="Times New Roman" pitchFamily="18" charset="0"/>
              </a:rPr>
              <a:t>. </a:t>
            </a:r>
            <a:r>
              <a:rPr lang="en-US" sz="2800" b="1" dirty="0">
                <a:solidFill>
                  <a:schemeClr val="bg1"/>
                </a:solidFill>
                <a:latin typeface="Times New Roman" pitchFamily="18" charset="0"/>
                <a:cs typeface="Times New Roman" pitchFamily="18" charset="0"/>
              </a:rPr>
              <a:t>Thực Nghiệm Và </a:t>
            </a:r>
            <a:r>
              <a:rPr lang="en-US" sz="2800" b="1" dirty="0" smtClean="0">
                <a:solidFill>
                  <a:schemeClr val="bg1"/>
                </a:solidFill>
                <a:latin typeface="Times New Roman" pitchFamily="18" charset="0"/>
                <a:cs typeface="Times New Roman" pitchFamily="18" charset="0"/>
              </a:rPr>
              <a:t>Đánh Giá</a:t>
            </a:r>
            <a:endParaRPr lang="en-US" sz="2800" b="1" dirty="0">
              <a:solidFill>
                <a:schemeClr val="bg1"/>
              </a:solidFill>
              <a:latin typeface="Times New Roman" pitchFamily="18" charset="0"/>
              <a:cs typeface="Times New Roman" pitchFamily="18" charset="0"/>
            </a:endParaRPr>
          </a:p>
        </p:txBody>
      </p:sp>
      <p:sp>
        <p:nvSpPr>
          <p:cNvPr id="6" name="Oval 5"/>
          <p:cNvSpPr/>
          <p:nvPr/>
        </p:nvSpPr>
        <p:spPr>
          <a:xfrm>
            <a:off x="8458200" y="6248400"/>
            <a:ext cx="609600" cy="4572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b="1" dirty="0" smtClean="0">
                <a:latin typeface="Arial" panose="020B0604020202020204" pitchFamily="34" charset="0"/>
                <a:cs typeface="Arial" panose="020B0604020202020204" pitchFamily="34" charset="0"/>
              </a:rPr>
              <a:t>25</a:t>
            </a:r>
            <a:endParaRPr lang="en-US" sz="1400" b="1" dirty="0">
              <a:latin typeface="Arial" panose="020B0604020202020204" pitchFamily="34" charset="0"/>
              <a:cs typeface="Arial" panose="020B060402020202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479642146"/>
              </p:ext>
            </p:extLst>
          </p:nvPr>
        </p:nvGraphicFramePr>
        <p:xfrm>
          <a:off x="609599" y="1219200"/>
          <a:ext cx="7765143" cy="4105820"/>
        </p:xfrm>
        <a:graphic>
          <a:graphicData uri="http://schemas.openxmlformats.org/drawingml/2006/table">
            <a:tbl>
              <a:tblPr firstRow="1" firstCol="1" bandRow="1">
                <a:tableStyleId>{5940675A-B579-460E-94D1-54222C63F5DA}</a:tableStyleId>
              </a:tblPr>
              <a:tblGrid>
                <a:gridCol w="1411844"/>
                <a:gridCol w="2353073"/>
                <a:gridCol w="1817132"/>
                <a:gridCol w="1091547"/>
                <a:gridCol w="1091547"/>
              </a:tblGrid>
              <a:tr h="405218">
                <a:tc>
                  <a:txBody>
                    <a:bodyPr/>
                    <a:lstStyle/>
                    <a:p>
                      <a:pPr marL="0" marR="0" algn="ctr">
                        <a:lnSpc>
                          <a:spcPct val="150000"/>
                        </a:lnSpc>
                        <a:spcBef>
                          <a:spcPts val="600"/>
                        </a:spcBef>
                        <a:spcAft>
                          <a:spcPts val="0"/>
                        </a:spcAft>
                      </a:pPr>
                      <a:r>
                        <a:rPr lang="vi-VN" sz="2400" dirty="0">
                          <a:effectLst/>
                          <a:latin typeface="+mj-lt"/>
                        </a:rPr>
                        <a:t>Lần chạy</a:t>
                      </a:r>
                      <a:endParaRPr lang="en-US" sz="2400" dirty="0">
                        <a:effectLst/>
                        <a:latin typeface="+mj-lt"/>
                        <a:ea typeface="Times New Roman"/>
                      </a:endParaRPr>
                    </a:p>
                  </a:txBody>
                  <a:tcPr marL="68580" marR="68580" marT="0" marB="0"/>
                </a:tc>
                <a:tc>
                  <a:txBody>
                    <a:bodyPr/>
                    <a:lstStyle/>
                    <a:p>
                      <a:pPr marL="0" marR="0" algn="ctr">
                        <a:lnSpc>
                          <a:spcPct val="150000"/>
                        </a:lnSpc>
                        <a:spcBef>
                          <a:spcPts val="600"/>
                        </a:spcBef>
                        <a:spcAft>
                          <a:spcPts val="0"/>
                        </a:spcAft>
                      </a:pPr>
                      <a:r>
                        <a:rPr lang="vi-VN" sz="2400">
                          <a:effectLst/>
                          <a:latin typeface="+mj-lt"/>
                        </a:rPr>
                        <a:t>Thuật toán</a:t>
                      </a:r>
                      <a:endParaRPr lang="en-US" sz="2400" dirty="0">
                        <a:effectLst/>
                        <a:latin typeface="+mj-lt"/>
                        <a:ea typeface="Times New Roman"/>
                      </a:endParaRPr>
                    </a:p>
                  </a:txBody>
                  <a:tcPr marL="68580" marR="68580" marT="0" marB="0"/>
                </a:tc>
                <a:tc>
                  <a:txBody>
                    <a:bodyPr/>
                    <a:lstStyle/>
                    <a:p>
                      <a:pPr marL="0" marR="0" algn="ctr">
                        <a:lnSpc>
                          <a:spcPct val="150000"/>
                        </a:lnSpc>
                        <a:spcBef>
                          <a:spcPts val="600"/>
                        </a:spcBef>
                        <a:spcAft>
                          <a:spcPts val="0"/>
                        </a:spcAft>
                      </a:pPr>
                      <a:r>
                        <a:rPr lang="vi-VN" sz="2400">
                          <a:effectLst/>
                          <a:latin typeface="+mj-lt"/>
                        </a:rPr>
                        <a:t>P</a:t>
                      </a:r>
                      <a:endParaRPr lang="en-US" sz="2400" dirty="0">
                        <a:effectLst/>
                        <a:latin typeface="+mj-lt"/>
                        <a:ea typeface="Times New Roman"/>
                      </a:endParaRPr>
                    </a:p>
                  </a:txBody>
                  <a:tcPr marL="68580" marR="68580" marT="0" marB="0"/>
                </a:tc>
                <a:tc>
                  <a:txBody>
                    <a:bodyPr/>
                    <a:lstStyle/>
                    <a:p>
                      <a:pPr marL="0" marR="0" algn="ctr">
                        <a:lnSpc>
                          <a:spcPct val="150000"/>
                        </a:lnSpc>
                        <a:spcBef>
                          <a:spcPts val="600"/>
                        </a:spcBef>
                        <a:spcAft>
                          <a:spcPts val="0"/>
                        </a:spcAft>
                      </a:pPr>
                      <a:r>
                        <a:rPr lang="vi-VN" sz="2400">
                          <a:effectLst/>
                          <a:latin typeface="+mj-lt"/>
                        </a:rPr>
                        <a:t>R</a:t>
                      </a:r>
                      <a:endParaRPr lang="en-US" sz="2400" dirty="0">
                        <a:effectLst/>
                        <a:latin typeface="+mj-lt"/>
                        <a:ea typeface="Times New Roman"/>
                      </a:endParaRPr>
                    </a:p>
                  </a:txBody>
                  <a:tcPr marL="68580" marR="68580" marT="0" marB="0"/>
                </a:tc>
                <a:tc>
                  <a:txBody>
                    <a:bodyPr/>
                    <a:lstStyle/>
                    <a:p>
                      <a:pPr marL="0" marR="0" algn="ctr">
                        <a:lnSpc>
                          <a:spcPct val="150000"/>
                        </a:lnSpc>
                        <a:spcBef>
                          <a:spcPts val="600"/>
                        </a:spcBef>
                        <a:spcAft>
                          <a:spcPts val="0"/>
                        </a:spcAft>
                      </a:pPr>
                      <a:r>
                        <a:rPr lang="vi-VN" sz="2400">
                          <a:effectLst/>
                          <a:latin typeface="+mj-lt"/>
                        </a:rPr>
                        <a:t>F1</a:t>
                      </a:r>
                      <a:endParaRPr lang="en-US" sz="2400" dirty="0">
                        <a:effectLst/>
                        <a:latin typeface="+mj-lt"/>
                        <a:ea typeface="Times New Roman"/>
                      </a:endParaRPr>
                    </a:p>
                  </a:txBody>
                  <a:tcPr marL="68580" marR="68580" marT="0" marB="0"/>
                </a:tc>
              </a:tr>
              <a:tr h="711436">
                <a:tc>
                  <a:txBody>
                    <a:bodyPr/>
                    <a:lstStyle/>
                    <a:p>
                      <a:pPr marL="0" marR="0" algn="ctr">
                        <a:lnSpc>
                          <a:spcPct val="150000"/>
                        </a:lnSpc>
                        <a:spcBef>
                          <a:spcPts val="600"/>
                        </a:spcBef>
                        <a:spcAft>
                          <a:spcPts val="0"/>
                        </a:spcAft>
                      </a:pPr>
                      <a:r>
                        <a:rPr lang="vi-VN" sz="2400">
                          <a:effectLst/>
                          <a:latin typeface="+mj-lt"/>
                        </a:rPr>
                        <a:t>1</a:t>
                      </a:r>
                      <a:endParaRPr lang="en-US" sz="2400" dirty="0">
                        <a:effectLst/>
                        <a:latin typeface="+mj-lt"/>
                        <a:ea typeface="Times New Roman"/>
                      </a:endParaRPr>
                    </a:p>
                  </a:txBody>
                  <a:tcPr marL="68580" marR="68580" marT="0" marB="0"/>
                </a:tc>
                <a:tc>
                  <a:txBody>
                    <a:bodyPr/>
                    <a:lstStyle/>
                    <a:p>
                      <a:pPr marL="0" marR="0" algn="ctr">
                        <a:lnSpc>
                          <a:spcPct val="150000"/>
                        </a:lnSpc>
                        <a:spcBef>
                          <a:spcPts val="600"/>
                        </a:spcBef>
                        <a:spcAft>
                          <a:spcPts val="0"/>
                        </a:spcAft>
                      </a:pPr>
                      <a:r>
                        <a:rPr lang="vi-VN" sz="2400">
                          <a:effectLst/>
                          <a:latin typeface="+mj-lt"/>
                        </a:rPr>
                        <a:t>SVM</a:t>
                      </a:r>
                      <a:endParaRPr lang="en-US" sz="2400" dirty="0">
                        <a:effectLst/>
                        <a:latin typeface="+mj-lt"/>
                        <a:ea typeface="Times New Roman"/>
                      </a:endParaRPr>
                    </a:p>
                  </a:txBody>
                  <a:tcPr marL="68580" marR="68580" marT="0" marB="0"/>
                </a:tc>
                <a:tc>
                  <a:txBody>
                    <a:bodyPr/>
                    <a:lstStyle/>
                    <a:p>
                      <a:pPr marL="0" marR="0" algn="ctr">
                        <a:lnSpc>
                          <a:spcPct val="150000"/>
                        </a:lnSpc>
                        <a:spcBef>
                          <a:spcPts val="600"/>
                        </a:spcBef>
                        <a:spcAft>
                          <a:spcPts val="0"/>
                        </a:spcAft>
                      </a:pPr>
                      <a:r>
                        <a:rPr lang="vi-VN" sz="2400">
                          <a:effectLst/>
                          <a:latin typeface="+mj-lt"/>
                        </a:rPr>
                        <a:t>0.77</a:t>
                      </a:r>
                      <a:endParaRPr lang="en-US" sz="2400" dirty="0">
                        <a:effectLst/>
                        <a:latin typeface="+mj-lt"/>
                        <a:ea typeface="Times New Roman"/>
                      </a:endParaRPr>
                    </a:p>
                  </a:txBody>
                  <a:tcPr marL="68580" marR="68580" marT="0" marB="0"/>
                </a:tc>
                <a:tc>
                  <a:txBody>
                    <a:bodyPr/>
                    <a:lstStyle/>
                    <a:p>
                      <a:pPr marL="0" marR="0" algn="ctr">
                        <a:lnSpc>
                          <a:spcPct val="150000"/>
                        </a:lnSpc>
                        <a:spcBef>
                          <a:spcPts val="600"/>
                        </a:spcBef>
                        <a:spcAft>
                          <a:spcPts val="0"/>
                        </a:spcAft>
                      </a:pPr>
                      <a:r>
                        <a:rPr lang="vi-VN" sz="2400" dirty="0">
                          <a:effectLst/>
                          <a:latin typeface="+mj-lt"/>
                        </a:rPr>
                        <a:t>0.77</a:t>
                      </a:r>
                      <a:endParaRPr lang="en-US" sz="2400" dirty="0">
                        <a:effectLst/>
                        <a:latin typeface="+mj-lt"/>
                        <a:ea typeface="Times New Roman"/>
                      </a:endParaRPr>
                    </a:p>
                  </a:txBody>
                  <a:tcPr marL="68580" marR="68580" marT="0" marB="0"/>
                </a:tc>
                <a:tc>
                  <a:txBody>
                    <a:bodyPr/>
                    <a:lstStyle/>
                    <a:p>
                      <a:pPr marL="0" marR="0" algn="ctr">
                        <a:lnSpc>
                          <a:spcPct val="150000"/>
                        </a:lnSpc>
                        <a:spcBef>
                          <a:spcPts val="600"/>
                        </a:spcBef>
                        <a:spcAft>
                          <a:spcPts val="0"/>
                        </a:spcAft>
                      </a:pPr>
                      <a:r>
                        <a:rPr lang="vi-VN" sz="2400">
                          <a:effectLst/>
                          <a:latin typeface="+mj-lt"/>
                        </a:rPr>
                        <a:t>0.77</a:t>
                      </a:r>
                      <a:endParaRPr lang="en-US" sz="2400" dirty="0">
                        <a:effectLst/>
                        <a:latin typeface="+mj-lt"/>
                        <a:ea typeface="Times New Roman"/>
                      </a:endParaRPr>
                    </a:p>
                  </a:txBody>
                  <a:tcPr marL="68580" marR="68580" marT="0" marB="0"/>
                </a:tc>
              </a:tr>
              <a:tr h="711436">
                <a:tc>
                  <a:txBody>
                    <a:bodyPr/>
                    <a:lstStyle/>
                    <a:p>
                      <a:pPr marL="0" marR="0" algn="ctr">
                        <a:lnSpc>
                          <a:spcPct val="150000"/>
                        </a:lnSpc>
                        <a:spcBef>
                          <a:spcPts val="600"/>
                        </a:spcBef>
                        <a:spcAft>
                          <a:spcPts val="0"/>
                        </a:spcAft>
                      </a:pPr>
                      <a:r>
                        <a:rPr lang="vi-VN" sz="2400">
                          <a:effectLst/>
                          <a:latin typeface="+mj-lt"/>
                        </a:rPr>
                        <a:t>2</a:t>
                      </a:r>
                      <a:endParaRPr lang="en-US" sz="2400" dirty="0">
                        <a:effectLst/>
                        <a:latin typeface="+mj-lt"/>
                        <a:ea typeface="Times New Roman"/>
                      </a:endParaRPr>
                    </a:p>
                  </a:txBody>
                  <a:tcPr marL="68580" marR="68580" marT="0" marB="0"/>
                </a:tc>
                <a:tc>
                  <a:txBody>
                    <a:bodyPr/>
                    <a:lstStyle/>
                    <a:p>
                      <a:pPr marL="0" marR="0" algn="ctr">
                        <a:lnSpc>
                          <a:spcPct val="150000"/>
                        </a:lnSpc>
                        <a:spcBef>
                          <a:spcPts val="600"/>
                        </a:spcBef>
                        <a:spcAft>
                          <a:spcPts val="0"/>
                        </a:spcAft>
                      </a:pPr>
                      <a:r>
                        <a:rPr lang="vi-VN" sz="2400">
                          <a:effectLst/>
                          <a:latin typeface="+mj-lt"/>
                        </a:rPr>
                        <a:t>SVM</a:t>
                      </a:r>
                      <a:endParaRPr lang="en-US" sz="2400" dirty="0">
                        <a:effectLst/>
                        <a:latin typeface="+mj-lt"/>
                        <a:ea typeface="Times New Roman"/>
                      </a:endParaRPr>
                    </a:p>
                  </a:txBody>
                  <a:tcPr marL="68580" marR="68580" marT="0" marB="0"/>
                </a:tc>
                <a:tc>
                  <a:txBody>
                    <a:bodyPr/>
                    <a:lstStyle/>
                    <a:p>
                      <a:pPr marL="0" marR="0" algn="ctr">
                        <a:lnSpc>
                          <a:spcPct val="150000"/>
                        </a:lnSpc>
                        <a:spcBef>
                          <a:spcPts val="600"/>
                        </a:spcBef>
                        <a:spcAft>
                          <a:spcPts val="0"/>
                        </a:spcAft>
                      </a:pPr>
                      <a:r>
                        <a:rPr lang="vi-VN" sz="2400">
                          <a:effectLst/>
                          <a:latin typeface="+mj-lt"/>
                        </a:rPr>
                        <a:t>0.77</a:t>
                      </a:r>
                      <a:endParaRPr lang="en-US" sz="2400" dirty="0">
                        <a:effectLst/>
                        <a:latin typeface="+mj-lt"/>
                        <a:ea typeface="Times New Roman"/>
                      </a:endParaRPr>
                    </a:p>
                  </a:txBody>
                  <a:tcPr marL="68580" marR="68580" marT="0" marB="0"/>
                </a:tc>
                <a:tc>
                  <a:txBody>
                    <a:bodyPr/>
                    <a:lstStyle/>
                    <a:p>
                      <a:pPr marL="0" marR="0" algn="ctr">
                        <a:lnSpc>
                          <a:spcPct val="150000"/>
                        </a:lnSpc>
                        <a:spcBef>
                          <a:spcPts val="600"/>
                        </a:spcBef>
                        <a:spcAft>
                          <a:spcPts val="0"/>
                        </a:spcAft>
                      </a:pPr>
                      <a:r>
                        <a:rPr lang="vi-VN" sz="2400">
                          <a:effectLst/>
                          <a:latin typeface="+mj-lt"/>
                        </a:rPr>
                        <a:t>0.77</a:t>
                      </a:r>
                      <a:endParaRPr lang="en-US" sz="2400" dirty="0">
                        <a:effectLst/>
                        <a:latin typeface="+mj-lt"/>
                        <a:ea typeface="Times New Roman"/>
                      </a:endParaRPr>
                    </a:p>
                  </a:txBody>
                  <a:tcPr marL="68580" marR="68580" marT="0" marB="0"/>
                </a:tc>
                <a:tc>
                  <a:txBody>
                    <a:bodyPr/>
                    <a:lstStyle/>
                    <a:p>
                      <a:pPr marL="0" marR="0" algn="ctr">
                        <a:lnSpc>
                          <a:spcPct val="150000"/>
                        </a:lnSpc>
                        <a:spcBef>
                          <a:spcPts val="600"/>
                        </a:spcBef>
                        <a:spcAft>
                          <a:spcPts val="0"/>
                        </a:spcAft>
                      </a:pPr>
                      <a:r>
                        <a:rPr lang="vi-VN" sz="2400">
                          <a:effectLst/>
                          <a:latin typeface="+mj-lt"/>
                        </a:rPr>
                        <a:t>0.77</a:t>
                      </a:r>
                      <a:endParaRPr lang="en-US" sz="2400" dirty="0">
                        <a:effectLst/>
                        <a:latin typeface="+mj-lt"/>
                        <a:ea typeface="Times New Roman"/>
                      </a:endParaRPr>
                    </a:p>
                  </a:txBody>
                  <a:tcPr marL="68580" marR="68580" marT="0" marB="0"/>
                </a:tc>
              </a:tr>
              <a:tr h="711436">
                <a:tc>
                  <a:txBody>
                    <a:bodyPr/>
                    <a:lstStyle/>
                    <a:p>
                      <a:pPr marL="0" marR="0" algn="ctr">
                        <a:lnSpc>
                          <a:spcPct val="150000"/>
                        </a:lnSpc>
                        <a:spcBef>
                          <a:spcPts val="600"/>
                        </a:spcBef>
                        <a:spcAft>
                          <a:spcPts val="0"/>
                        </a:spcAft>
                      </a:pPr>
                      <a:r>
                        <a:rPr lang="vi-VN" sz="2400">
                          <a:effectLst/>
                          <a:latin typeface="+mj-lt"/>
                        </a:rPr>
                        <a:t>3</a:t>
                      </a:r>
                      <a:endParaRPr lang="en-US" sz="2400" dirty="0">
                        <a:effectLst/>
                        <a:latin typeface="+mj-lt"/>
                        <a:ea typeface="Times New Roman"/>
                      </a:endParaRPr>
                    </a:p>
                  </a:txBody>
                  <a:tcPr marL="68580" marR="68580" marT="0" marB="0"/>
                </a:tc>
                <a:tc>
                  <a:txBody>
                    <a:bodyPr/>
                    <a:lstStyle/>
                    <a:p>
                      <a:pPr marL="0" marR="0" algn="ctr">
                        <a:lnSpc>
                          <a:spcPct val="150000"/>
                        </a:lnSpc>
                        <a:spcBef>
                          <a:spcPts val="600"/>
                        </a:spcBef>
                        <a:spcAft>
                          <a:spcPts val="0"/>
                        </a:spcAft>
                      </a:pPr>
                      <a:r>
                        <a:rPr lang="vi-VN" sz="2400">
                          <a:effectLst/>
                          <a:latin typeface="+mj-lt"/>
                        </a:rPr>
                        <a:t>SVM</a:t>
                      </a:r>
                      <a:endParaRPr lang="en-US" sz="2400" dirty="0">
                        <a:effectLst/>
                        <a:latin typeface="+mj-lt"/>
                        <a:ea typeface="Times New Roman"/>
                      </a:endParaRPr>
                    </a:p>
                  </a:txBody>
                  <a:tcPr marL="68580" marR="68580" marT="0" marB="0"/>
                </a:tc>
                <a:tc>
                  <a:txBody>
                    <a:bodyPr/>
                    <a:lstStyle/>
                    <a:p>
                      <a:pPr marL="0" marR="0" algn="ctr">
                        <a:lnSpc>
                          <a:spcPct val="150000"/>
                        </a:lnSpc>
                        <a:spcBef>
                          <a:spcPts val="600"/>
                        </a:spcBef>
                        <a:spcAft>
                          <a:spcPts val="0"/>
                        </a:spcAft>
                      </a:pPr>
                      <a:r>
                        <a:rPr lang="vi-VN" sz="2400">
                          <a:effectLst/>
                          <a:latin typeface="+mj-lt"/>
                        </a:rPr>
                        <a:t>0.77</a:t>
                      </a:r>
                      <a:endParaRPr lang="en-US" sz="2400" dirty="0">
                        <a:effectLst/>
                        <a:latin typeface="+mj-lt"/>
                        <a:ea typeface="Times New Roman"/>
                      </a:endParaRPr>
                    </a:p>
                  </a:txBody>
                  <a:tcPr marL="68580" marR="68580" marT="0" marB="0"/>
                </a:tc>
                <a:tc>
                  <a:txBody>
                    <a:bodyPr/>
                    <a:lstStyle/>
                    <a:p>
                      <a:pPr marL="0" marR="0" algn="ctr">
                        <a:lnSpc>
                          <a:spcPct val="150000"/>
                        </a:lnSpc>
                        <a:spcBef>
                          <a:spcPts val="600"/>
                        </a:spcBef>
                        <a:spcAft>
                          <a:spcPts val="0"/>
                        </a:spcAft>
                      </a:pPr>
                      <a:r>
                        <a:rPr lang="vi-VN" sz="2400">
                          <a:effectLst/>
                          <a:latin typeface="+mj-lt"/>
                        </a:rPr>
                        <a:t>0.77</a:t>
                      </a:r>
                      <a:endParaRPr lang="en-US" sz="2400" dirty="0">
                        <a:effectLst/>
                        <a:latin typeface="+mj-lt"/>
                        <a:ea typeface="Times New Roman"/>
                      </a:endParaRPr>
                    </a:p>
                  </a:txBody>
                  <a:tcPr marL="68580" marR="68580" marT="0" marB="0"/>
                </a:tc>
                <a:tc>
                  <a:txBody>
                    <a:bodyPr/>
                    <a:lstStyle/>
                    <a:p>
                      <a:pPr marL="0" marR="0" algn="ctr">
                        <a:lnSpc>
                          <a:spcPct val="150000"/>
                        </a:lnSpc>
                        <a:spcBef>
                          <a:spcPts val="600"/>
                        </a:spcBef>
                        <a:spcAft>
                          <a:spcPts val="0"/>
                        </a:spcAft>
                      </a:pPr>
                      <a:r>
                        <a:rPr lang="vi-VN" sz="2400">
                          <a:effectLst/>
                          <a:latin typeface="+mj-lt"/>
                        </a:rPr>
                        <a:t>0.77</a:t>
                      </a:r>
                      <a:endParaRPr lang="en-US" sz="2400" dirty="0">
                        <a:effectLst/>
                        <a:latin typeface="+mj-lt"/>
                        <a:ea typeface="Times New Roman"/>
                      </a:endParaRPr>
                    </a:p>
                  </a:txBody>
                  <a:tcPr marL="68580" marR="68580" marT="0" marB="0"/>
                </a:tc>
              </a:tr>
              <a:tr h="711436">
                <a:tc>
                  <a:txBody>
                    <a:bodyPr/>
                    <a:lstStyle/>
                    <a:p>
                      <a:pPr marL="0" marR="0" algn="ctr">
                        <a:lnSpc>
                          <a:spcPct val="150000"/>
                        </a:lnSpc>
                        <a:spcBef>
                          <a:spcPts val="600"/>
                        </a:spcBef>
                        <a:spcAft>
                          <a:spcPts val="0"/>
                        </a:spcAft>
                      </a:pPr>
                      <a:r>
                        <a:rPr lang="vi-VN" sz="2400">
                          <a:effectLst/>
                          <a:latin typeface="+mj-lt"/>
                        </a:rPr>
                        <a:t>4</a:t>
                      </a:r>
                      <a:endParaRPr lang="en-US" sz="2400" dirty="0">
                        <a:effectLst/>
                        <a:latin typeface="+mj-lt"/>
                        <a:ea typeface="Times New Roman"/>
                      </a:endParaRPr>
                    </a:p>
                  </a:txBody>
                  <a:tcPr marL="68580" marR="68580" marT="0" marB="0"/>
                </a:tc>
                <a:tc>
                  <a:txBody>
                    <a:bodyPr/>
                    <a:lstStyle/>
                    <a:p>
                      <a:pPr marL="0" marR="0" algn="ctr">
                        <a:lnSpc>
                          <a:spcPct val="150000"/>
                        </a:lnSpc>
                        <a:spcBef>
                          <a:spcPts val="600"/>
                        </a:spcBef>
                        <a:spcAft>
                          <a:spcPts val="0"/>
                        </a:spcAft>
                      </a:pPr>
                      <a:r>
                        <a:rPr lang="vi-VN" sz="2400">
                          <a:effectLst/>
                          <a:latin typeface="+mj-lt"/>
                        </a:rPr>
                        <a:t>SVM</a:t>
                      </a:r>
                      <a:endParaRPr lang="en-US" sz="2400" dirty="0">
                        <a:effectLst/>
                        <a:latin typeface="+mj-lt"/>
                        <a:ea typeface="Times New Roman"/>
                      </a:endParaRPr>
                    </a:p>
                  </a:txBody>
                  <a:tcPr marL="68580" marR="68580" marT="0" marB="0"/>
                </a:tc>
                <a:tc>
                  <a:txBody>
                    <a:bodyPr/>
                    <a:lstStyle/>
                    <a:p>
                      <a:pPr marL="0" marR="0" algn="ctr">
                        <a:lnSpc>
                          <a:spcPct val="150000"/>
                        </a:lnSpc>
                        <a:spcBef>
                          <a:spcPts val="600"/>
                        </a:spcBef>
                        <a:spcAft>
                          <a:spcPts val="0"/>
                        </a:spcAft>
                      </a:pPr>
                      <a:r>
                        <a:rPr lang="vi-VN" sz="2400">
                          <a:effectLst/>
                          <a:latin typeface="+mj-lt"/>
                        </a:rPr>
                        <a:t>0.77</a:t>
                      </a:r>
                      <a:endParaRPr lang="en-US" sz="2400" dirty="0">
                        <a:effectLst/>
                        <a:latin typeface="+mj-lt"/>
                        <a:ea typeface="Times New Roman"/>
                      </a:endParaRPr>
                    </a:p>
                  </a:txBody>
                  <a:tcPr marL="68580" marR="68580" marT="0" marB="0"/>
                </a:tc>
                <a:tc>
                  <a:txBody>
                    <a:bodyPr/>
                    <a:lstStyle/>
                    <a:p>
                      <a:pPr marL="0" marR="0" algn="ctr">
                        <a:lnSpc>
                          <a:spcPct val="150000"/>
                        </a:lnSpc>
                        <a:spcBef>
                          <a:spcPts val="600"/>
                        </a:spcBef>
                        <a:spcAft>
                          <a:spcPts val="0"/>
                        </a:spcAft>
                      </a:pPr>
                      <a:r>
                        <a:rPr lang="vi-VN" sz="2400" dirty="0">
                          <a:effectLst/>
                          <a:latin typeface="+mj-lt"/>
                        </a:rPr>
                        <a:t>0.77</a:t>
                      </a:r>
                      <a:endParaRPr lang="en-US" sz="2400" dirty="0">
                        <a:effectLst/>
                        <a:latin typeface="+mj-lt"/>
                        <a:ea typeface="Times New Roman"/>
                      </a:endParaRPr>
                    </a:p>
                  </a:txBody>
                  <a:tcPr marL="68580" marR="68580" marT="0" marB="0"/>
                </a:tc>
                <a:tc>
                  <a:txBody>
                    <a:bodyPr/>
                    <a:lstStyle/>
                    <a:p>
                      <a:pPr marL="0" marR="0" algn="ctr">
                        <a:lnSpc>
                          <a:spcPct val="150000"/>
                        </a:lnSpc>
                        <a:spcBef>
                          <a:spcPts val="600"/>
                        </a:spcBef>
                        <a:spcAft>
                          <a:spcPts val="0"/>
                        </a:spcAft>
                      </a:pPr>
                      <a:r>
                        <a:rPr lang="vi-VN" sz="2400">
                          <a:effectLst/>
                          <a:latin typeface="+mj-lt"/>
                        </a:rPr>
                        <a:t>0.76</a:t>
                      </a:r>
                      <a:endParaRPr lang="en-US" sz="2400" dirty="0">
                        <a:effectLst/>
                        <a:latin typeface="+mj-lt"/>
                        <a:ea typeface="Times New Roman"/>
                      </a:endParaRPr>
                    </a:p>
                  </a:txBody>
                  <a:tcPr marL="68580" marR="68580" marT="0" marB="0"/>
                </a:tc>
              </a:tr>
              <a:tr h="711436">
                <a:tc>
                  <a:txBody>
                    <a:bodyPr/>
                    <a:lstStyle/>
                    <a:p>
                      <a:pPr marL="0" marR="0" algn="ctr">
                        <a:lnSpc>
                          <a:spcPct val="150000"/>
                        </a:lnSpc>
                        <a:spcBef>
                          <a:spcPts val="600"/>
                        </a:spcBef>
                        <a:spcAft>
                          <a:spcPts val="0"/>
                        </a:spcAft>
                      </a:pPr>
                      <a:r>
                        <a:rPr lang="vi-VN" sz="2400">
                          <a:effectLst/>
                          <a:latin typeface="+mj-lt"/>
                        </a:rPr>
                        <a:t>5</a:t>
                      </a:r>
                      <a:endParaRPr lang="en-US" sz="2400" dirty="0">
                        <a:effectLst/>
                        <a:latin typeface="+mj-lt"/>
                        <a:ea typeface="Times New Roman"/>
                      </a:endParaRPr>
                    </a:p>
                  </a:txBody>
                  <a:tcPr marL="68580" marR="68580" marT="0" marB="0"/>
                </a:tc>
                <a:tc>
                  <a:txBody>
                    <a:bodyPr/>
                    <a:lstStyle/>
                    <a:p>
                      <a:pPr marL="0" marR="0" algn="ctr">
                        <a:lnSpc>
                          <a:spcPct val="150000"/>
                        </a:lnSpc>
                        <a:spcBef>
                          <a:spcPts val="600"/>
                        </a:spcBef>
                        <a:spcAft>
                          <a:spcPts val="0"/>
                        </a:spcAft>
                      </a:pPr>
                      <a:r>
                        <a:rPr lang="vi-VN" sz="2400">
                          <a:effectLst/>
                          <a:latin typeface="+mj-lt"/>
                        </a:rPr>
                        <a:t>SVM</a:t>
                      </a:r>
                      <a:endParaRPr lang="en-US" sz="2400" dirty="0">
                        <a:effectLst/>
                        <a:latin typeface="+mj-lt"/>
                        <a:ea typeface="Times New Roman"/>
                      </a:endParaRPr>
                    </a:p>
                  </a:txBody>
                  <a:tcPr marL="68580" marR="68580" marT="0" marB="0"/>
                </a:tc>
                <a:tc>
                  <a:txBody>
                    <a:bodyPr/>
                    <a:lstStyle/>
                    <a:p>
                      <a:pPr marL="0" marR="0" algn="ctr">
                        <a:lnSpc>
                          <a:spcPct val="150000"/>
                        </a:lnSpc>
                        <a:spcBef>
                          <a:spcPts val="600"/>
                        </a:spcBef>
                        <a:spcAft>
                          <a:spcPts val="0"/>
                        </a:spcAft>
                      </a:pPr>
                      <a:r>
                        <a:rPr lang="vi-VN" sz="2400">
                          <a:effectLst/>
                          <a:latin typeface="+mj-lt"/>
                        </a:rPr>
                        <a:t>0.77</a:t>
                      </a:r>
                      <a:endParaRPr lang="en-US" sz="2400" dirty="0">
                        <a:effectLst/>
                        <a:latin typeface="+mj-lt"/>
                        <a:ea typeface="Times New Roman"/>
                      </a:endParaRPr>
                    </a:p>
                  </a:txBody>
                  <a:tcPr marL="68580" marR="68580" marT="0" marB="0"/>
                </a:tc>
                <a:tc>
                  <a:txBody>
                    <a:bodyPr/>
                    <a:lstStyle/>
                    <a:p>
                      <a:pPr marL="0" marR="0" algn="ctr">
                        <a:lnSpc>
                          <a:spcPct val="150000"/>
                        </a:lnSpc>
                        <a:spcBef>
                          <a:spcPts val="600"/>
                        </a:spcBef>
                        <a:spcAft>
                          <a:spcPts val="0"/>
                        </a:spcAft>
                      </a:pPr>
                      <a:r>
                        <a:rPr lang="vi-VN" sz="2400">
                          <a:effectLst/>
                          <a:latin typeface="+mj-lt"/>
                        </a:rPr>
                        <a:t>0.77</a:t>
                      </a:r>
                      <a:endParaRPr lang="en-US" sz="2400" dirty="0">
                        <a:effectLst/>
                        <a:latin typeface="+mj-lt"/>
                        <a:ea typeface="Times New Roman"/>
                      </a:endParaRPr>
                    </a:p>
                  </a:txBody>
                  <a:tcPr marL="68580" marR="68580" marT="0" marB="0"/>
                </a:tc>
                <a:tc>
                  <a:txBody>
                    <a:bodyPr/>
                    <a:lstStyle/>
                    <a:p>
                      <a:pPr marL="0" marR="0" algn="ctr">
                        <a:lnSpc>
                          <a:spcPct val="150000"/>
                        </a:lnSpc>
                        <a:spcBef>
                          <a:spcPts val="600"/>
                        </a:spcBef>
                        <a:spcAft>
                          <a:spcPts val="0"/>
                        </a:spcAft>
                      </a:pPr>
                      <a:r>
                        <a:rPr lang="vi-VN" sz="2400" dirty="0">
                          <a:effectLst/>
                          <a:latin typeface="+mj-lt"/>
                        </a:rPr>
                        <a:t>0.77</a:t>
                      </a:r>
                      <a:endParaRPr lang="en-US" sz="2400" dirty="0">
                        <a:effectLst/>
                        <a:latin typeface="+mj-lt"/>
                        <a:ea typeface="Times New Roman"/>
                      </a:endParaRPr>
                    </a:p>
                  </a:txBody>
                  <a:tcPr marL="68580" marR="68580" marT="0" marB="0"/>
                </a:tc>
              </a:tr>
            </a:tbl>
          </a:graphicData>
        </a:graphic>
      </p:graphicFrame>
      <p:sp>
        <p:nvSpPr>
          <p:cNvPr id="7" name="TextBox 6"/>
          <p:cNvSpPr txBox="1"/>
          <p:nvPr/>
        </p:nvSpPr>
        <p:spPr>
          <a:xfrm>
            <a:off x="1752600" y="6019800"/>
            <a:ext cx="5791200" cy="400110"/>
          </a:xfrm>
          <a:prstGeom prst="rect">
            <a:avLst/>
          </a:prstGeom>
          <a:noFill/>
        </p:spPr>
        <p:txBody>
          <a:bodyPr wrap="square" rtlCol="0">
            <a:spAutoFit/>
          </a:bodyPr>
          <a:lstStyle/>
          <a:p>
            <a:pPr algn="ctr"/>
            <a:r>
              <a:rPr lang="vi-VN" sz="2000" b="1" dirty="0">
                <a:latin typeface="+mj-lt"/>
              </a:rPr>
              <a:t>Kết quả thực nghiệm </a:t>
            </a:r>
            <a:r>
              <a:rPr lang="en-US" sz="2000" b="1" dirty="0" smtClean="0">
                <a:latin typeface="Times New Roman" pitchFamily="18" charset="0"/>
                <a:cs typeface="Times New Roman" pitchFamily="18" charset="0"/>
              </a:rPr>
              <a:t>trong 5 lần chạy</a:t>
            </a:r>
            <a:endParaRPr lang="en-US" sz="2000" b="1" dirty="0">
              <a:latin typeface="Times New Roman" pitchFamily="18" charset="0"/>
              <a:cs typeface="Times New Roman" pitchFamily="18" charset="0"/>
            </a:endParaRPr>
          </a:p>
        </p:txBody>
      </p:sp>
    </p:spTree>
    <p:extLst>
      <p:ext uri="{BB962C8B-B14F-4D97-AF65-F5344CB8AC3E}">
        <p14:creationId xmlns:p14="http://schemas.microsoft.com/office/powerpoint/2010/main" val="1706971650"/>
      </p:ext>
    </p:extLst>
  </p:cSld>
  <p:clrMapOvr>
    <a:masterClrMapping/>
  </p:clrMapOvr>
  <p:transition spd="slow">
    <p:push dir="u"/>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959646" y="115134"/>
            <a:ext cx="5415097" cy="6468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ectangle 25"/>
          <p:cNvSpPr>
            <a:spLocks noChangeArrowheads="1"/>
          </p:cNvSpPr>
          <p:nvPr/>
        </p:nvSpPr>
        <p:spPr bwMode="auto">
          <a:xfrm>
            <a:off x="3112046" y="161567"/>
            <a:ext cx="504135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itchFamily="18" charset="0"/>
                <a:cs typeface="Arial" charset="0"/>
              </a:defRPr>
            </a:lvl1pPr>
            <a:lvl2pPr marL="742950" indent="-285750" eaLnBrk="0" hangingPunct="0">
              <a:defRPr>
                <a:solidFill>
                  <a:schemeClr val="tx1"/>
                </a:solidFill>
                <a:latin typeface="Palatino Linotype" pitchFamily="18" charset="0"/>
                <a:cs typeface="Arial" charset="0"/>
              </a:defRPr>
            </a:lvl2pPr>
            <a:lvl3pPr marL="1143000" indent="-228600" eaLnBrk="0" hangingPunct="0">
              <a:defRPr>
                <a:solidFill>
                  <a:schemeClr val="tx1"/>
                </a:solidFill>
                <a:latin typeface="Palatino Linotype" pitchFamily="18" charset="0"/>
                <a:cs typeface="Arial" charset="0"/>
              </a:defRPr>
            </a:lvl3pPr>
            <a:lvl4pPr marL="1600200" indent="-228600" eaLnBrk="0" hangingPunct="0">
              <a:defRPr>
                <a:solidFill>
                  <a:schemeClr val="tx1"/>
                </a:solidFill>
                <a:latin typeface="Palatino Linotype" pitchFamily="18" charset="0"/>
                <a:cs typeface="Arial" charset="0"/>
              </a:defRPr>
            </a:lvl4pPr>
            <a:lvl5pPr marL="2057400" indent="-228600" eaLnBrk="0" hangingPunct="0">
              <a:defRPr>
                <a:solidFill>
                  <a:schemeClr val="tx1"/>
                </a:solidFill>
                <a:latin typeface="Palatino Linotype" pitchFamily="18" charset="0"/>
                <a:cs typeface="Arial" charset="0"/>
              </a:defRPr>
            </a:lvl5pPr>
            <a:lvl6pPr marL="2514600" indent="-228600" eaLnBrk="0" fontAlgn="base" hangingPunct="0">
              <a:spcBef>
                <a:spcPct val="0"/>
              </a:spcBef>
              <a:spcAft>
                <a:spcPct val="0"/>
              </a:spcAft>
              <a:defRPr>
                <a:solidFill>
                  <a:schemeClr val="tx1"/>
                </a:solidFill>
                <a:latin typeface="Palatino Linotype" pitchFamily="18" charset="0"/>
                <a:cs typeface="Arial" charset="0"/>
              </a:defRPr>
            </a:lvl6pPr>
            <a:lvl7pPr marL="2971800" indent="-228600" eaLnBrk="0" fontAlgn="base" hangingPunct="0">
              <a:spcBef>
                <a:spcPct val="0"/>
              </a:spcBef>
              <a:spcAft>
                <a:spcPct val="0"/>
              </a:spcAft>
              <a:defRPr>
                <a:solidFill>
                  <a:schemeClr val="tx1"/>
                </a:solidFill>
                <a:latin typeface="Palatino Linotype" pitchFamily="18" charset="0"/>
                <a:cs typeface="Arial" charset="0"/>
              </a:defRPr>
            </a:lvl7pPr>
            <a:lvl8pPr marL="3429000" indent="-228600" eaLnBrk="0" fontAlgn="base" hangingPunct="0">
              <a:spcBef>
                <a:spcPct val="0"/>
              </a:spcBef>
              <a:spcAft>
                <a:spcPct val="0"/>
              </a:spcAft>
              <a:defRPr>
                <a:solidFill>
                  <a:schemeClr val="tx1"/>
                </a:solidFill>
                <a:latin typeface="Palatino Linotype" pitchFamily="18" charset="0"/>
                <a:cs typeface="Arial" charset="0"/>
              </a:defRPr>
            </a:lvl8pPr>
            <a:lvl9pPr marL="3886200" indent="-228600" eaLnBrk="0" fontAlgn="base" hangingPunct="0">
              <a:spcBef>
                <a:spcPct val="0"/>
              </a:spcBef>
              <a:spcAft>
                <a:spcPct val="0"/>
              </a:spcAft>
              <a:defRPr>
                <a:solidFill>
                  <a:schemeClr val="tx1"/>
                </a:solidFill>
                <a:latin typeface="Palatino Linotype" pitchFamily="18" charset="0"/>
                <a:cs typeface="Arial" charset="0"/>
              </a:defRPr>
            </a:lvl9pPr>
          </a:lstStyle>
          <a:p>
            <a:pPr algn="ctr" eaLnBrk="1" hangingPunct="1"/>
            <a:r>
              <a:rPr lang="en-US" altLang="en-US" sz="2800" b="1" dirty="0" smtClean="0">
                <a:solidFill>
                  <a:srgbClr val="FFFFFF"/>
                </a:solidFill>
                <a:latin typeface="Times New Roman" pitchFamily="18" charset="0"/>
                <a:cs typeface="Times New Roman" pitchFamily="18" charset="0"/>
              </a:rPr>
              <a:t>III</a:t>
            </a:r>
            <a:r>
              <a:rPr lang="vi-VN" altLang="en-US" sz="2800" b="1" dirty="0" smtClean="0">
                <a:solidFill>
                  <a:srgbClr val="FFFFFF"/>
                </a:solidFill>
                <a:latin typeface="Times New Roman" pitchFamily="18" charset="0"/>
                <a:cs typeface="Times New Roman" pitchFamily="18" charset="0"/>
              </a:rPr>
              <a:t>. </a:t>
            </a:r>
            <a:r>
              <a:rPr lang="en-US" sz="2800" b="1" dirty="0">
                <a:solidFill>
                  <a:schemeClr val="bg1"/>
                </a:solidFill>
                <a:latin typeface="Times New Roman" pitchFamily="18" charset="0"/>
                <a:cs typeface="Times New Roman" pitchFamily="18" charset="0"/>
              </a:rPr>
              <a:t>Thực Nghiệm Và </a:t>
            </a:r>
            <a:r>
              <a:rPr lang="en-US" sz="2800" b="1" dirty="0" smtClean="0">
                <a:solidFill>
                  <a:schemeClr val="bg1"/>
                </a:solidFill>
                <a:latin typeface="Times New Roman" pitchFamily="18" charset="0"/>
                <a:cs typeface="Times New Roman" pitchFamily="18" charset="0"/>
              </a:rPr>
              <a:t>Đánh Giá</a:t>
            </a:r>
            <a:endParaRPr lang="en-US" sz="2800" b="1" dirty="0">
              <a:solidFill>
                <a:schemeClr val="bg1"/>
              </a:solidFill>
              <a:latin typeface="Times New Roman" pitchFamily="18" charset="0"/>
              <a:cs typeface="Times New Roman" pitchFamily="18" charset="0"/>
            </a:endParaRPr>
          </a:p>
        </p:txBody>
      </p:sp>
      <p:sp>
        <p:nvSpPr>
          <p:cNvPr id="6" name="Oval 5"/>
          <p:cNvSpPr/>
          <p:nvPr/>
        </p:nvSpPr>
        <p:spPr>
          <a:xfrm>
            <a:off x="8458200" y="6248400"/>
            <a:ext cx="609600" cy="4572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b="1" dirty="0" smtClean="0">
                <a:latin typeface="Arial" panose="020B0604020202020204" pitchFamily="34" charset="0"/>
                <a:cs typeface="Arial" panose="020B0604020202020204" pitchFamily="34" charset="0"/>
              </a:rPr>
              <a:t>26</a:t>
            </a:r>
            <a:endParaRPr lang="en-US" sz="1400" b="1" dirty="0">
              <a:latin typeface="Arial" panose="020B0604020202020204" pitchFamily="34" charset="0"/>
              <a:cs typeface="Arial" panose="020B060402020202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2295647030"/>
              </p:ext>
            </p:extLst>
          </p:nvPr>
        </p:nvGraphicFramePr>
        <p:xfrm>
          <a:off x="533399" y="1219200"/>
          <a:ext cx="7924800" cy="3733801"/>
        </p:xfrm>
        <a:graphic>
          <a:graphicData uri="http://schemas.openxmlformats.org/drawingml/2006/table">
            <a:tbl>
              <a:tblPr firstRow="1" firstCol="1" bandRow="1">
                <a:tableStyleId>{5940675A-B579-460E-94D1-54222C63F5DA}</a:tableStyleId>
              </a:tblPr>
              <a:tblGrid>
                <a:gridCol w="2416034"/>
                <a:gridCol w="2335195"/>
                <a:gridCol w="2129187"/>
                <a:gridCol w="1044384"/>
              </a:tblGrid>
              <a:tr h="1260109">
                <a:tc>
                  <a:txBody>
                    <a:bodyPr/>
                    <a:lstStyle/>
                    <a:p>
                      <a:pPr marL="0" marR="0">
                        <a:lnSpc>
                          <a:spcPct val="150000"/>
                        </a:lnSpc>
                        <a:spcBef>
                          <a:spcPts val="0"/>
                        </a:spcBef>
                        <a:spcAft>
                          <a:spcPts val="0"/>
                        </a:spcAft>
                      </a:pPr>
                      <a:r>
                        <a:rPr lang="vi-VN" sz="2400" b="1" dirty="0">
                          <a:effectLst/>
                          <a:latin typeface="+mj-lt"/>
                        </a:rPr>
                        <a:t>Phương pháp</a:t>
                      </a:r>
                      <a:endParaRPr lang="en-US" sz="2400" b="1" dirty="0">
                        <a:effectLst/>
                        <a:latin typeface="+mj-lt"/>
                        <a:ea typeface="Times New Roman"/>
                      </a:endParaRPr>
                    </a:p>
                  </a:txBody>
                  <a:tcPr marL="68580" marR="68580" marT="0" marB="0"/>
                </a:tc>
                <a:tc>
                  <a:txBody>
                    <a:bodyPr/>
                    <a:lstStyle/>
                    <a:p>
                      <a:pPr marL="0" marR="0">
                        <a:lnSpc>
                          <a:spcPct val="150000"/>
                        </a:lnSpc>
                        <a:spcBef>
                          <a:spcPts val="0"/>
                        </a:spcBef>
                        <a:spcAft>
                          <a:spcPts val="0"/>
                        </a:spcAft>
                      </a:pPr>
                      <a:r>
                        <a:rPr lang="vi-VN" sz="2400" b="1">
                          <a:effectLst/>
                          <a:latin typeface="+mj-lt"/>
                        </a:rPr>
                        <a:t>Độ chính xác</a:t>
                      </a:r>
                      <a:endParaRPr lang="en-US" sz="2400" b="1" dirty="0">
                        <a:effectLst/>
                        <a:latin typeface="+mj-lt"/>
                        <a:ea typeface="Times New Roman"/>
                      </a:endParaRPr>
                    </a:p>
                  </a:txBody>
                  <a:tcPr marL="68580" marR="68580" marT="0" marB="0"/>
                </a:tc>
                <a:tc>
                  <a:txBody>
                    <a:bodyPr/>
                    <a:lstStyle/>
                    <a:p>
                      <a:pPr marL="0" marR="0">
                        <a:lnSpc>
                          <a:spcPct val="150000"/>
                        </a:lnSpc>
                        <a:spcBef>
                          <a:spcPts val="0"/>
                        </a:spcBef>
                        <a:spcAft>
                          <a:spcPts val="0"/>
                        </a:spcAft>
                      </a:pPr>
                      <a:r>
                        <a:rPr lang="vi-VN" sz="2400" b="1">
                          <a:effectLst/>
                          <a:latin typeface="+mj-lt"/>
                        </a:rPr>
                        <a:t>Độ bao phủ</a:t>
                      </a:r>
                      <a:endParaRPr lang="en-US" sz="2400" b="1" dirty="0">
                        <a:effectLst/>
                        <a:latin typeface="+mj-lt"/>
                        <a:ea typeface="Times New Roman"/>
                      </a:endParaRPr>
                    </a:p>
                  </a:txBody>
                  <a:tcPr marL="68580" marR="68580" marT="0" marB="0"/>
                </a:tc>
                <a:tc>
                  <a:txBody>
                    <a:bodyPr/>
                    <a:lstStyle/>
                    <a:p>
                      <a:pPr marL="0" marR="0">
                        <a:lnSpc>
                          <a:spcPct val="150000"/>
                        </a:lnSpc>
                        <a:spcBef>
                          <a:spcPts val="0"/>
                        </a:spcBef>
                        <a:spcAft>
                          <a:spcPts val="0"/>
                        </a:spcAft>
                      </a:pPr>
                      <a:r>
                        <a:rPr lang="vi-VN" sz="2400" b="1" dirty="0">
                          <a:effectLst/>
                          <a:latin typeface="+mj-lt"/>
                        </a:rPr>
                        <a:t>F1</a:t>
                      </a:r>
                      <a:endParaRPr lang="en-US" sz="2400" b="1" dirty="0">
                        <a:effectLst/>
                        <a:latin typeface="+mj-lt"/>
                        <a:ea typeface="Times New Roman"/>
                      </a:endParaRPr>
                    </a:p>
                  </a:txBody>
                  <a:tcPr marL="68580" marR="68580" marT="0" marB="0"/>
                </a:tc>
              </a:tr>
              <a:tr h="824564">
                <a:tc>
                  <a:txBody>
                    <a:bodyPr/>
                    <a:lstStyle/>
                    <a:p>
                      <a:pPr marL="0" marR="0">
                        <a:lnSpc>
                          <a:spcPct val="150000"/>
                        </a:lnSpc>
                        <a:spcBef>
                          <a:spcPts val="0"/>
                        </a:spcBef>
                        <a:spcAft>
                          <a:spcPts val="0"/>
                        </a:spcAft>
                      </a:pPr>
                      <a:r>
                        <a:rPr lang="vi-VN" sz="2400" b="1">
                          <a:effectLst/>
                          <a:latin typeface="+mj-lt"/>
                        </a:rPr>
                        <a:t>SVM</a:t>
                      </a:r>
                      <a:endParaRPr lang="en-US" sz="2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2400">
                          <a:effectLst/>
                          <a:latin typeface="+mj-lt"/>
                        </a:rPr>
                        <a:t>0.77</a:t>
                      </a:r>
                      <a:endParaRPr lang="en-US" sz="2400"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2400">
                          <a:effectLst/>
                          <a:latin typeface="+mj-lt"/>
                        </a:rPr>
                        <a:t>0.77</a:t>
                      </a:r>
                      <a:endParaRPr lang="en-US" sz="2400"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2400">
                          <a:effectLst/>
                          <a:latin typeface="+mj-lt"/>
                        </a:rPr>
                        <a:t>0.77</a:t>
                      </a:r>
                      <a:endParaRPr lang="en-US" sz="2400" dirty="0">
                        <a:effectLst/>
                        <a:latin typeface="+mj-lt"/>
                        <a:ea typeface="Times New Roman"/>
                      </a:endParaRPr>
                    </a:p>
                  </a:txBody>
                  <a:tcPr marL="68580" marR="68580" marT="0" marB="0"/>
                </a:tc>
              </a:tr>
              <a:tr h="824564">
                <a:tc>
                  <a:txBody>
                    <a:bodyPr/>
                    <a:lstStyle/>
                    <a:p>
                      <a:pPr marL="0" marR="0">
                        <a:lnSpc>
                          <a:spcPct val="150000"/>
                        </a:lnSpc>
                        <a:spcBef>
                          <a:spcPts val="0"/>
                        </a:spcBef>
                        <a:spcAft>
                          <a:spcPts val="0"/>
                        </a:spcAft>
                      </a:pPr>
                      <a:r>
                        <a:rPr lang="vi-VN" sz="2400" b="1">
                          <a:effectLst/>
                          <a:latin typeface="+mj-lt"/>
                        </a:rPr>
                        <a:t>Naïve Bayes</a:t>
                      </a:r>
                      <a:endParaRPr lang="en-US" sz="2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2400" b="1">
                          <a:effectLst/>
                          <a:latin typeface="+mj-lt"/>
                        </a:rPr>
                        <a:t>0.83</a:t>
                      </a:r>
                      <a:endParaRPr lang="en-US" sz="2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2400" b="1">
                          <a:effectLst/>
                          <a:latin typeface="+mj-lt"/>
                        </a:rPr>
                        <a:t>0.83</a:t>
                      </a:r>
                      <a:endParaRPr lang="en-US" sz="2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2400" b="1" dirty="0">
                          <a:effectLst/>
                          <a:latin typeface="+mj-lt"/>
                        </a:rPr>
                        <a:t>0.83</a:t>
                      </a:r>
                      <a:endParaRPr lang="en-US" sz="2400" b="1" dirty="0">
                        <a:effectLst/>
                        <a:latin typeface="+mj-lt"/>
                        <a:ea typeface="Times New Roman"/>
                      </a:endParaRPr>
                    </a:p>
                  </a:txBody>
                  <a:tcPr marL="68580" marR="68580" marT="0" marB="0"/>
                </a:tc>
              </a:tr>
              <a:tr h="824564">
                <a:tc>
                  <a:txBody>
                    <a:bodyPr/>
                    <a:lstStyle/>
                    <a:p>
                      <a:pPr marL="0" marR="0">
                        <a:lnSpc>
                          <a:spcPct val="150000"/>
                        </a:lnSpc>
                        <a:spcBef>
                          <a:spcPts val="0"/>
                        </a:spcBef>
                        <a:spcAft>
                          <a:spcPts val="0"/>
                        </a:spcAft>
                      </a:pPr>
                      <a:r>
                        <a:rPr lang="vi-VN" sz="2400" b="1" dirty="0">
                          <a:effectLst/>
                          <a:latin typeface="+mj-lt"/>
                        </a:rPr>
                        <a:t>Decision Tree</a:t>
                      </a:r>
                      <a:endParaRPr lang="en-US" sz="2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2400">
                          <a:effectLst/>
                          <a:latin typeface="+mj-lt"/>
                        </a:rPr>
                        <a:t>0.79</a:t>
                      </a:r>
                      <a:endParaRPr lang="en-US" sz="2400"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2400">
                          <a:effectLst/>
                          <a:latin typeface="+mj-lt"/>
                        </a:rPr>
                        <a:t>0.79</a:t>
                      </a:r>
                      <a:endParaRPr lang="en-US" sz="2400"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2400" dirty="0">
                          <a:effectLst/>
                          <a:latin typeface="+mj-lt"/>
                        </a:rPr>
                        <a:t>0.79</a:t>
                      </a:r>
                      <a:endParaRPr lang="en-US" sz="2400" dirty="0">
                        <a:effectLst/>
                        <a:latin typeface="+mj-lt"/>
                        <a:ea typeface="Times New Roman"/>
                      </a:endParaRPr>
                    </a:p>
                  </a:txBody>
                  <a:tcPr marL="68580" marR="68580" marT="0" marB="0"/>
                </a:tc>
              </a:tr>
            </a:tbl>
          </a:graphicData>
        </a:graphic>
      </p:graphicFrame>
      <p:sp>
        <p:nvSpPr>
          <p:cNvPr id="7" name="TextBox 6"/>
          <p:cNvSpPr txBox="1"/>
          <p:nvPr/>
        </p:nvSpPr>
        <p:spPr>
          <a:xfrm>
            <a:off x="1752600" y="5943600"/>
            <a:ext cx="6019800" cy="400110"/>
          </a:xfrm>
          <a:prstGeom prst="rect">
            <a:avLst/>
          </a:prstGeom>
          <a:noFill/>
        </p:spPr>
        <p:txBody>
          <a:bodyPr wrap="square" rtlCol="0">
            <a:spAutoFit/>
          </a:bodyPr>
          <a:lstStyle/>
          <a:p>
            <a:pPr algn="ctr"/>
            <a:r>
              <a:rPr lang="vi-VN" sz="2000" b="1" dirty="0">
                <a:latin typeface="+mj-lt"/>
              </a:rPr>
              <a:t>So sánh độ hiệu quả giữa các phương pháp phân lớp</a:t>
            </a:r>
            <a:endParaRPr lang="en-US" sz="2000" b="1" dirty="0">
              <a:latin typeface="+mj-lt"/>
              <a:cs typeface="Times New Roman" pitchFamily="18" charset="0"/>
            </a:endParaRPr>
          </a:p>
        </p:txBody>
      </p:sp>
    </p:spTree>
    <p:extLst>
      <p:ext uri="{BB962C8B-B14F-4D97-AF65-F5344CB8AC3E}">
        <p14:creationId xmlns:p14="http://schemas.microsoft.com/office/powerpoint/2010/main" val="1633523249"/>
      </p:ext>
    </p:extLst>
  </p:cSld>
  <p:clrMapOvr>
    <a:masterClrMapping/>
  </p:clrMapOvr>
  <p:transition spd="slow">
    <p:push dir="u"/>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959646" y="115134"/>
            <a:ext cx="5415097" cy="6468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ectangle 25"/>
          <p:cNvSpPr>
            <a:spLocks noChangeArrowheads="1"/>
          </p:cNvSpPr>
          <p:nvPr/>
        </p:nvSpPr>
        <p:spPr bwMode="auto">
          <a:xfrm>
            <a:off x="3112046" y="161567"/>
            <a:ext cx="504135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itchFamily="18" charset="0"/>
                <a:cs typeface="Arial" charset="0"/>
              </a:defRPr>
            </a:lvl1pPr>
            <a:lvl2pPr marL="742950" indent="-285750" eaLnBrk="0" hangingPunct="0">
              <a:defRPr>
                <a:solidFill>
                  <a:schemeClr val="tx1"/>
                </a:solidFill>
                <a:latin typeface="Palatino Linotype" pitchFamily="18" charset="0"/>
                <a:cs typeface="Arial" charset="0"/>
              </a:defRPr>
            </a:lvl2pPr>
            <a:lvl3pPr marL="1143000" indent="-228600" eaLnBrk="0" hangingPunct="0">
              <a:defRPr>
                <a:solidFill>
                  <a:schemeClr val="tx1"/>
                </a:solidFill>
                <a:latin typeface="Palatino Linotype" pitchFamily="18" charset="0"/>
                <a:cs typeface="Arial" charset="0"/>
              </a:defRPr>
            </a:lvl3pPr>
            <a:lvl4pPr marL="1600200" indent="-228600" eaLnBrk="0" hangingPunct="0">
              <a:defRPr>
                <a:solidFill>
                  <a:schemeClr val="tx1"/>
                </a:solidFill>
                <a:latin typeface="Palatino Linotype" pitchFamily="18" charset="0"/>
                <a:cs typeface="Arial" charset="0"/>
              </a:defRPr>
            </a:lvl4pPr>
            <a:lvl5pPr marL="2057400" indent="-228600" eaLnBrk="0" hangingPunct="0">
              <a:defRPr>
                <a:solidFill>
                  <a:schemeClr val="tx1"/>
                </a:solidFill>
                <a:latin typeface="Palatino Linotype" pitchFamily="18" charset="0"/>
                <a:cs typeface="Arial" charset="0"/>
              </a:defRPr>
            </a:lvl5pPr>
            <a:lvl6pPr marL="2514600" indent="-228600" eaLnBrk="0" fontAlgn="base" hangingPunct="0">
              <a:spcBef>
                <a:spcPct val="0"/>
              </a:spcBef>
              <a:spcAft>
                <a:spcPct val="0"/>
              </a:spcAft>
              <a:defRPr>
                <a:solidFill>
                  <a:schemeClr val="tx1"/>
                </a:solidFill>
                <a:latin typeface="Palatino Linotype" pitchFamily="18" charset="0"/>
                <a:cs typeface="Arial" charset="0"/>
              </a:defRPr>
            </a:lvl6pPr>
            <a:lvl7pPr marL="2971800" indent="-228600" eaLnBrk="0" fontAlgn="base" hangingPunct="0">
              <a:spcBef>
                <a:spcPct val="0"/>
              </a:spcBef>
              <a:spcAft>
                <a:spcPct val="0"/>
              </a:spcAft>
              <a:defRPr>
                <a:solidFill>
                  <a:schemeClr val="tx1"/>
                </a:solidFill>
                <a:latin typeface="Palatino Linotype" pitchFamily="18" charset="0"/>
                <a:cs typeface="Arial" charset="0"/>
              </a:defRPr>
            </a:lvl7pPr>
            <a:lvl8pPr marL="3429000" indent="-228600" eaLnBrk="0" fontAlgn="base" hangingPunct="0">
              <a:spcBef>
                <a:spcPct val="0"/>
              </a:spcBef>
              <a:spcAft>
                <a:spcPct val="0"/>
              </a:spcAft>
              <a:defRPr>
                <a:solidFill>
                  <a:schemeClr val="tx1"/>
                </a:solidFill>
                <a:latin typeface="Palatino Linotype" pitchFamily="18" charset="0"/>
                <a:cs typeface="Arial" charset="0"/>
              </a:defRPr>
            </a:lvl8pPr>
            <a:lvl9pPr marL="3886200" indent="-228600" eaLnBrk="0" fontAlgn="base" hangingPunct="0">
              <a:spcBef>
                <a:spcPct val="0"/>
              </a:spcBef>
              <a:spcAft>
                <a:spcPct val="0"/>
              </a:spcAft>
              <a:defRPr>
                <a:solidFill>
                  <a:schemeClr val="tx1"/>
                </a:solidFill>
                <a:latin typeface="Palatino Linotype" pitchFamily="18" charset="0"/>
                <a:cs typeface="Arial" charset="0"/>
              </a:defRPr>
            </a:lvl9pPr>
          </a:lstStyle>
          <a:p>
            <a:pPr algn="ctr" eaLnBrk="1" hangingPunct="1"/>
            <a:r>
              <a:rPr lang="en-US" altLang="en-US" sz="2800" b="1" dirty="0" smtClean="0">
                <a:solidFill>
                  <a:srgbClr val="FFFFFF"/>
                </a:solidFill>
                <a:latin typeface="Times New Roman" pitchFamily="18" charset="0"/>
                <a:cs typeface="Times New Roman" pitchFamily="18" charset="0"/>
              </a:rPr>
              <a:t>III</a:t>
            </a:r>
            <a:r>
              <a:rPr lang="vi-VN" altLang="en-US" sz="2800" b="1" dirty="0" smtClean="0">
                <a:solidFill>
                  <a:srgbClr val="FFFFFF"/>
                </a:solidFill>
                <a:latin typeface="Times New Roman" pitchFamily="18" charset="0"/>
                <a:cs typeface="Times New Roman" pitchFamily="18" charset="0"/>
              </a:rPr>
              <a:t>. </a:t>
            </a:r>
            <a:r>
              <a:rPr lang="en-US" sz="2800" b="1" dirty="0">
                <a:solidFill>
                  <a:schemeClr val="bg1"/>
                </a:solidFill>
                <a:latin typeface="Times New Roman" pitchFamily="18" charset="0"/>
                <a:cs typeface="Times New Roman" pitchFamily="18" charset="0"/>
              </a:rPr>
              <a:t>Thực Nghiệm Và </a:t>
            </a:r>
            <a:r>
              <a:rPr lang="en-US" sz="2800" b="1" dirty="0" smtClean="0">
                <a:solidFill>
                  <a:schemeClr val="bg1"/>
                </a:solidFill>
                <a:latin typeface="Times New Roman" pitchFamily="18" charset="0"/>
                <a:cs typeface="Times New Roman" pitchFamily="18" charset="0"/>
              </a:rPr>
              <a:t>Đánh Giá</a:t>
            </a:r>
            <a:endParaRPr lang="en-US" sz="2800" b="1" dirty="0">
              <a:solidFill>
                <a:schemeClr val="bg1"/>
              </a:solidFill>
              <a:latin typeface="Times New Roman" pitchFamily="18" charset="0"/>
              <a:cs typeface="Times New Roman" pitchFamily="18" charset="0"/>
            </a:endParaRPr>
          </a:p>
        </p:txBody>
      </p:sp>
      <p:sp>
        <p:nvSpPr>
          <p:cNvPr id="6" name="Oval 5"/>
          <p:cNvSpPr/>
          <p:nvPr/>
        </p:nvSpPr>
        <p:spPr>
          <a:xfrm>
            <a:off x="8458200" y="6248400"/>
            <a:ext cx="609600" cy="4572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b="1" dirty="0" smtClean="0">
                <a:latin typeface="Arial" panose="020B0604020202020204" pitchFamily="34" charset="0"/>
                <a:cs typeface="Arial" panose="020B0604020202020204" pitchFamily="34" charset="0"/>
              </a:rPr>
              <a:t>27</a:t>
            </a:r>
            <a:endParaRPr lang="en-US" sz="1400" b="1" dirty="0">
              <a:latin typeface="Arial" panose="020B0604020202020204" pitchFamily="34" charset="0"/>
              <a:cs typeface="Arial" panose="020B0604020202020204" pitchFamily="34" charset="0"/>
            </a:endParaRPr>
          </a:p>
        </p:txBody>
      </p:sp>
      <p:sp>
        <p:nvSpPr>
          <p:cNvPr id="7" name="TextBox 6"/>
          <p:cNvSpPr txBox="1"/>
          <p:nvPr/>
        </p:nvSpPr>
        <p:spPr>
          <a:xfrm>
            <a:off x="1143000" y="5943600"/>
            <a:ext cx="6705600" cy="400110"/>
          </a:xfrm>
          <a:prstGeom prst="rect">
            <a:avLst/>
          </a:prstGeom>
          <a:noFill/>
        </p:spPr>
        <p:txBody>
          <a:bodyPr wrap="square" rtlCol="0">
            <a:spAutoFit/>
          </a:bodyPr>
          <a:lstStyle/>
          <a:p>
            <a:pPr algn="ctr"/>
            <a:r>
              <a:rPr lang="en-US" sz="2000" b="1" dirty="0" smtClean="0">
                <a:latin typeface="Times New Roman" pitchFamily="18" charset="0"/>
                <a:cs typeface="Times New Roman" pitchFamily="18" charset="0"/>
              </a:rPr>
              <a:t>Bảng s</a:t>
            </a:r>
            <a:r>
              <a:rPr lang="vi-VN" sz="2000" b="1" dirty="0" smtClean="0">
                <a:latin typeface="Times New Roman" pitchFamily="18" charset="0"/>
                <a:cs typeface="Times New Roman" pitchFamily="18" charset="0"/>
              </a:rPr>
              <a:t>o </a:t>
            </a:r>
            <a:r>
              <a:rPr lang="vi-VN" sz="2000" b="1" dirty="0">
                <a:latin typeface="Times New Roman" pitchFamily="18" charset="0"/>
                <a:cs typeface="Times New Roman" pitchFamily="18" charset="0"/>
              </a:rPr>
              <a:t>sánh độ hiệu quả giữa các phương pháp phân lớp</a:t>
            </a:r>
            <a:endParaRPr lang="en-US" sz="2000" b="1" dirty="0">
              <a:latin typeface="Times New Roman" pitchFamily="18" charset="0"/>
              <a:cs typeface="Times New Roman" pitchFamily="18" charset="0"/>
            </a:endParaRPr>
          </a:p>
        </p:txBody>
      </p:sp>
      <p:graphicFrame>
        <p:nvGraphicFramePr>
          <p:cNvPr id="10" name="Chart 9"/>
          <p:cNvGraphicFramePr/>
          <p:nvPr>
            <p:extLst>
              <p:ext uri="{D42A27DB-BD31-4B8C-83A1-F6EECF244321}">
                <p14:modId xmlns:p14="http://schemas.microsoft.com/office/powerpoint/2010/main" val="1474112951"/>
              </p:ext>
            </p:extLst>
          </p:nvPr>
        </p:nvGraphicFramePr>
        <p:xfrm>
          <a:off x="381000" y="1066800"/>
          <a:ext cx="8077200" cy="4572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337773601"/>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19"/>
          <p:cNvSpPr txBox="1">
            <a:spLocks noChangeArrowheads="1"/>
          </p:cNvSpPr>
          <p:nvPr/>
        </p:nvSpPr>
        <p:spPr bwMode="auto">
          <a:xfrm>
            <a:off x="2677789" y="89748"/>
            <a:ext cx="585661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itchFamily="18" charset="0"/>
                <a:cs typeface="Arial" charset="0"/>
              </a:defRPr>
            </a:lvl1pPr>
            <a:lvl2pPr marL="742950" indent="-285750" eaLnBrk="0" hangingPunct="0">
              <a:defRPr>
                <a:solidFill>
                  <a:schemeClr val="tx1"/>
                </a:solidFill>
                <a:latin typeface="Palatino Linotype" pitchFamily="18" charset="0"/>
                <a:cs typeface="Arial" charset="0"/>
              </a:defRPr>
            </a:lvl2pPr>
            <a:lvl3pPr marL="1143000" indent="-228600" eaLnBrk="0" hangingPunct="0">
              <a:defRPr>
                <a:solidFill>
                  <a:schemeClr val="tx1"/>
                </a:solidFill>
                <a:latin typeface="Palatino Linotype" pitchFamily="18" charset="0"/>
                <a:cs typeface="Arial" charset="0"/>
              </a:defRPr>
            </a:lvl3pPr>
            <a:lvl4pPr marL="1600200" indent="-228600" eaLnBrk="0" hangingPunct="0">
              <a:defRPr>
                <a:solidFill>
                  <a:schemeClr val="tx1"/>
                </a:solidFill>
                <a:latin typeface="Palatino Linotype" pitchFamily="18" charset="0"/>
                <a:cs typeface="Arial" charset="0"/>
              </a:defRPr>
            </a:lvl4pPr>
            <a:lvl5pPr marL="2057400" indent="-228600" eaLnBrk="0" hangingPunct="0">
              <a:defRPr>
                <a:solidFill>
                  <a:schemeClr val="tx1"/>
                </a:solidFill>
                <a:latin typeface="Palatino Linotype" pitchFamily="18" charset="0"/>
                <a:cs typeface="Arial" charset="0"/>
              </a:defRPr>
            </a:lvl5pPr>
            <a:lvl6pPr marL="2514600" indent="-228600" eaLnBrk="0" fontAlgn="base" hangingPunct="0">
              <a:spcBef>
                <a:spcPct val="0"/>
              </a:spcBef>
              <a:spcAft>
                <a:spcPct val="0"/>
              </a:spcAft>
              <a:defRPr>
                <a:solidFill>
                  <a:schemeClr val="tx1"/>
                </a:solidFill>
                <a:latin typeface="Palatino Linotype" pitchFamily="18" charset="0"/>
                <a:cs typeface="Arial" charset="0"/>
              </a:defRPr>
            </a:lvl6pPr>
            <a:lvl7pPr marL="2971800" indent="-228600" eaLnBrk="0" fontAlgn="base" hangingPunct="0">
              <a:spcBef>
                <a:spcPct val="0"/>
              </a:spcBef>
              <a:spcAft>
                <a:spcPct val="0"/>
              </a:spcAft>
              <a:defRPr>
                <a:solidFill>
                  <a:schemeClr val="tx1"/>
                </a:solidFill>
                <a:latin typeface="Palatino Linotype" pitchFamily="18" charset="0"/>
                <a:cs typeface="Arial" charset="0"/>
              </a:defRPr>
            </a:lvl7pPr>
            <a:lvl8pPr marL="3429000" indent="-228600" eaLnBrk="0" fontAlgn="base" hangingPunct="0">
              <a:spcBef>
                <a:spcPct val="0"/>
              </a:spcBef>
              <a:spcAft>
                <a:spcPct val="0"/>
              </a:spcAft>
              <a:defRPr>
                <a:solidFill>
                  <a:schemeClr val="tx1"/>
                </a:solidFill>
                <a:latin typeface="Palatino Linotype" pitchFamily="18" charset="0"/>
                <a:cs typeface="Arial" charset="0"/>
              </a:defRPr>
            </a:lvl8pPr>
            <a:lvl9pPr marL="3886200" indent="-228600" eaLnBrk="0" fontAlgn="base" hangingPunct="0">
              <a:spcBef>
                <a:spcPct val="0"/>
              </a:spcBef>
              <a:spcAft>
                <a:spcPct val="0"/>
              </a:spcAft>
              <a:defRPr>
                <a:solidFill>
                  <a:schemeClr val="tx1"/>
                </a:solidFill>
                <a:latin typeface="Palatino Linotype" pitchFamily="18" charset="0"/>
                <a:cs typeface="Arial" charset="0"/>
              </a:defRPr>
            </a:lvl9pPr>
          </a:lstStyle>
          <a:p>
            <a:pPr algn="ctr" eaLnBrk="1" hangingPunct="1"/>
            <a:r>
              <a:rPr lang="vi-VN" altLang="en-US" sz="3600" b="1" dirty="0" smtClean="0">
                <a:solidFill>
                  <a:srgbClr val="404040"/>
                </a:solidFill>
                <a:latin typeface="Arial" charset="0"/>
              </a:rPr>
              <a:t>Nội Dung Trình  Bày</a:t>
            </a:r>
            <a:endParaRPr lang="en-US" altLang="en-US" sz="3600" b="1" dirty="0">
              <a:solidFill>
                <a:srgbClr val="404040"/>
              </a:solidFill>
              <a:latin typeface="Arial" charset="0"/>
            </a:endParaRPr>
          </a:p>
        </p:txBody>
      </p:sp>
      <p:sp>
        <p:nvSpPr>
          <p:cNvPr id="33" name="Round Same Side Corner Rectangle 32"/>
          <p:cNvSpPr/>
          <p:nvPr/>
        </p:nvSpPr>
        <p:spPr>
          <a:xfrm rot="5400000">
            <a:off x="4695641" y="-561824"/>
            <a:ext cx="699337" cy="5166062"/>
          </a:xfrm>
          <a:prstGeom prst="round2SameRect">
            <a:avLst>
              <a:gd name="adj1" fmla="val 23321"/>
              <a:gd name="adj2" fmla="val 0"/>
            </a:avLst>
          </a:prstGeom>
          <a:solidFill>
            <a:srgbClr val="00B0F0"/>
          </a:solidFill>
          <a:ln w="3175">
            <a:noFill/>
          </a:ln>
          <a:effectLst>
            <a:outerShdw blurRad="50800" dist="381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4" name="Round Same Side Corner Rectangle 33"/>
          <p:cNvSpPr/>
          <p:nvPr/>
        </p:nvSpPr>
        <p:spPr>
          <a:xfrm rot="16200000" flipH="1">
            <a:off x="1554453" y="1518762"/>
            <a:ext cx="699335" cy="1004888"/>
          </a:xfrm>
          <a:prstGeom prst="round2SameRect">
            <a:avLst>
              <a:gd name="adj1" fmla="val 34679"/>
              <a:gd name="adj2" fmla="val 0"/>
            </a:avLst>
          </a:prstGeom>
          <a:solidFill>
            <a:srgbClr val="00B0F0"/>
          </a:solidFill>
          <a:ln w="3175">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5" name="Round Same Side Corner Rectangle 34"/>
          <p:cNvSpPr/>
          <p:nvPr/>
        </p:nvSpPr>
        <p:spPr>
          <a:xfrm rot="5400000">
            <a:off x="4695285" y="325216"/>
            <a:ext cx="685798" cy="5180315"/>
          </a:xfrm>
          <a:prstGeom prst="round2SameRect">
            <a:avLst>
              <a:gd name="adj1" fmla="val 23321"/>
              <a:gd name="adj2" fmla="val 0"/>
            </a:avLst>
          </a:prstGeom>
          <a:ln/>
        </p:spPr>
        <p:style>
          <a:lnRef idx="1">
            <a:schemeClr val="accent4"/>
          </a:lnRef>
          <a:fillRef idx="3">
            <a:schemeClr val="accent4"/>
          </a:fillRef>
          <a:effectRef idx="2">
            <a:schemeClr val="accent4"/>
          </a:effectRef>
          <a:fontRef idx="minor">
            <a:schemeClr val="lt1"/>
          </a:fontRef>
        </p:style>
        <p:txBody>
          <a:bodyPr anchor="ctr"/>
          <a:lstStyle/>
          <a:p>
            <a:pPr algn="ctr" fontAlgn="auto">
              <a:spcBef>
                <a:spcPts val="0"/>
              </a:spcBef>
              <a:spcAft>
                <a:spcPts val="0"/>
              </a:spcAft>
              <a:defRPr/>
            </a:pPr>
            <a:endParaRPr lang="en-US" dirty="0"/>
          </a:p>
        </p:txBody>
      </p:sp>
      <p:sp>
        <p:nvSpPr>
          <p:cNvPr id="39" name="Round Same Side Corner Rectangle 38"/>
          <p:cNvSpPr/>
          <p:nvPr/>
        </p:nvSpPr>
        <p:spPr>
          <a:xfrm rot="16200000" flipH="1">
            <a:off x="1544002" y="2429191"/>
            <a:ext cx="707098" cy="1004888"/>
          </a:xfrm>
          <a:prstGeom prst="round2SameRect">
            <a:avLst>
              <a:gd name="adj1" fmla="val 34679"/>
              <a:gd name="adj2" fmla="val 0"/>
            </a:avLst>
          </a:prstGeom>
          <a:ln/>
        </p:spPr>
        <p:style>
          <a:lnRef idx="1">
            <a:schemeClr val="accent4"/>
          </a:lnRef>
          <a:fillRef idx="3">
            <a:schemeClr val="accent4"/>
          </a:fillRef>
          <a:effectRef idx="2">
            <a:schemeClr val="accent4"/>
          </a:effectRef>
          <a:fontRef idx="minor">
            <a:schemeClr val="lt1"/>
          </a:fontRef>
        </p:style>
        <p:txBody>
          <a:bodyPr anchor="ctr"/>
          <a:lstStyle/>
          <a:p>
            <a:pPr algn="ctr" fontAlgn="auto">
              <a:spcBef>
                <a:spcPts val="0"/>
              </a:spcBef>
              <a:spcAft>
                <a:spcPts val="0"/>
              </a:spcAft>
              <a:defRPr/>
            </a:pPr>
            <a:endParaRPr lang="en-US" dirty="0"/>
          </a:p>
        </p:txBody>
      </p:sp>
      <p:sp>
        <p:nvSpPr>
          <p:cNvPr id="40" name="Round Same Side Corner Rectangle 39"/>
          <p:cNvSpPr/>
          <p:nvPr/>
        </p:nvSpPr>
        <p:spPr>
          <a:xfrm rot="5400000">
            <a:off x="4683957" y="1241324"/>
            <a:ext cx="722701" cy="5166062"/>
          </a:xfrm>
          <a:prstGeom prst="round2SameRect">
            <a:avLst>
              <a:gd name="adj1" fmla="val 23321"/>
              <a:gd name="adj2" fmla="val 0"/>
            </a:avLst>
          </a:prstGeom>
          <a:gradFill flip="none" rotWithShape="1">
            <a:gsLst>
              <a:gs pos="0">
                <a:schemeClr val="tx2"/>
              </a:gs>
              <a:gs pos="99000">
                <a:schemeClr val="tx2">
                  <a:lumMod val="75000"/>
                </a:schemeClr>
              </a:gs>
            </a:gsLst>
            <a:lin ang="5400000" scaled="1"/>
            <a:tileRect/>
          </a:gradFill>
          <a:ln w="3175">
            <a:noFill/>
          </a:ln>
          <a:effectLst>
            <a:outerShdw blurRad="50800" dist="381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41" name="Round Same Side Corner Rectangle 40"/>
          <p:cNvSpPr/>
          <p:nvPr/>
        </p:nvSpPr>
        <p:spPr>
          <a:xfrm rot="16200000" flipH="1">
            <a:off x="1542771" y="3317586"/>
            <a:ext cx="722701" cy="1004888"/>
          </a:xfrm>
          <a:prstGeom prst="round2SameRect">
            <a:avLst>
              <a:gd name="adj1" fmla="val 34679"/>
              <a:gd name="adj2" fmla="val 0"/>
            </a:avLst>
          </a:prstGeom>
          <a:gradFill flip="none" rotWithShape="1">
            <a:gsLst>
              <a:gs pos="0">
                <a:schemeClr val="tx2">
                  <a:lumMod val="75000"/>
                </a:schemeClr>
              </a:gs>
              <a:gs pos="100000">
                <a:schemeClr val="tx2"/>
              </a:gs>
            </a:gsLst>
            <a:lin ang="16200000" scaled="1"/>
            <a:tileRect/>
          </a:gradFill>
          <a:ln w="3175">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42" name="Round Same Side Corner Rectangle 41"/>
          <p:cNvSpPr/>
          <p:nvPr/>
        </p:nvSpPr>
        <p:spPr>
          <a:xfrm rot="5400000">
            <a:off x="4713519" y="2190581"/>
            <a:ext cx="663575" cy="5166062"/>
          </a:xfrm>
          <a:prstGeom prst="round2SameRect">
            <a:avLst>
              <a:gd name="adj1" fmla="val 23321"/>
              <a:gd name="adj2" fmla="val 0"/>
            </a:avLst>
          </a:prstGeom>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fontAlgn="auto">
              <a:spcBef>
                <a:spcPts val="0"/>
              </a:spcBef>
              <a:spcAft>
                <a:spcPts val="0"/>
              </a:spcAft>
              <a:defRPr/>
            </a:pPr>
            <a:endParaRPr lang="en-US" dirty="0"/>
          </a:p>
        </p:txBody>
      </p:sp>
      <p:sp>
        <p:nvSpPr>
          <p:cNvPr id="43" name="Round Same Side Corner Rectangle 42"/>
          <p:cNvSpPr/>
          <p:nvPr/>
        </p:nvSpPr>
        <p:spPr>
          <a:xfrm rot="16200000" flipH="1">
            <a:off x="1563396" y="4271168"/>
            <a:ext cx="663573" cy="1004888"/>
          </a:xfrm>
          <a:prstGeom prst="round2SameRect">
            <a:avLst>
              <a:gd name="adj1" fmla="val 34679"/>
              <a:gd name="adj2" fmla="val 0"/>
            </a:avLst>
          </a:prstGeom>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fontAlgn="auto">
              <a:spcBef>
                <a:spcPts val="0"/>
              </a:spcBef>
              <a:spcAft>
                <a:spcPts val="0"/>
              </a:spcAft>
              <a:defRPr/>
            </a:pPr>
            <a:endParaRPr lang="en-US" dirty="0"/>
          </a:p>
        </p:txBody>
      </p:sp>
      <p:sp>
        <p:nvSpPr>
          <p:cNvPr id="45" name="TextBox 8"/>
          <p:cNvSpPr txBox="1">
            <a:spLocks noChangeArrowheads="1"/>
          </p:cNvSpPr>
          <p:nvPr/>
        </p:nvSpPr>
        <p:spPr bwMode="auto">
          <a:xfrm rot="10800000">
            <a:off x="1507904" y="1778817"/>
            <a:ext cx="380232" cy="523220"/>
          </a:xfrm>
          <a:prstGeom prst="rect">
            <a:avLst/>
          </a:prstGeom>
          <a:noFill/>
          <a:ln w="9525">
            <a:noFill/>
            <a:miter lim="800000"/>
            <a:headEnd/>
            <a:tailEnd/>
          </a:ln>
        </p:spPr>
        <p:txBody>
          <a:bodyPr wrap="none" anchor="ctr">
            <a:spAutoFit/>
          </a:bodyPr>
          <a:lstStyle/>
          <a:p>
            <a:pPr algn="ctr"/>
            <a:r>
              <a:rPr lang="en-US" sz="2800" b="1" dirty="0" smtClean="0">
                <a:solidFill>
                  <a:schemeClr val="bg1"/>
                </a:solidFill>
                <a:latin typeface="Comic Sans MS" pitchFamily="66" charset="0"/>
              </a:rPr>
              <a:t>I</a:t>
            </a:r>
            <a:endParaRPr lang="en-US" sz="2800" b="1" dirty="0">
              <a:solidFill>
                <a:schemeClr val="bg1"/>
              </a:solidFill>
              <a:latin typeface="Comic Sans MS" pitchFamily="66" charset="0"/>
            </a:endParaRPr>
          </a:p>
        </p:txBody>
      </p:sp>
      <p:sp>
        <p:nvSpPr>
          <p:cNvPr id="46" name="TextBox 33"/>
          <p:cNvSpPr txBox="1">
            <a:spLocks noChangeArrowheads="1"/>
          </p:cNvSpPr>
          <p:nvPr/>
        </p:nvSpPr>
        <p:spPr bwMode="auto">
          <a:xfrm rot="10800000">
            <a:off x="1457389" y="2650866"/>
            <a:ext cx="578928" cy="523220"/>
          </a:xfrm>
          <a:prstGeom prst="rect">
            <a:avLst/>
          </a:prstGeom>
          <a:noFill/>
          <a:ln w="9525">
            <a:noFill/>
            <a:miter lim="800000"/>
            <a:headEnd/>
            <a:tailEnd/>
          </a:ln>
        </p:spPr>
        <p:txBody>
          <a:bodyPr wrap="square" anchor="ctr">
            <a:spAutoFit/>
          </a:bodyPr>
          <a:lstStyle/>
          <a:p>
            <a:pPr algn="ctr"/>
            <a:r>
              <a:rPr lang="en-US" sz="2800" b="1" dirty="0" smtClean="0">
                <a:solidFill>
                  <a:schemeClr val="bg1"/>
                </a:solidFill>
                <a:latin typeface="Comic Sans MS" pitchFamily="66" charset="0"/>
              </a:rPr>
              <a:t>II</a:t>
            </a:r>
            <a:endParaRPr lang="en-US" sz="2800" b="1" dirty="0">
              <a:solidFill>
                <a:schemeClr val="bg1"/>
              </a:solidFill>
              <a:latin typeface="Comic Sans MS" pitchFamily="66" charset="0"/>
            </a:endParaRPr>
          </a:p>
        </p:txBody>
      </p:sp>
      <p:sp>
        <p:nvSpPr>
          <p:cNvPr id="47" name="TextBox 34"/>
          <p:cNvSpPr txBox="1">
            <a:spLocks noChangeArrowheads="1"/>
          </p:cNvSpPr>
          <p:nvPr/>
        </p:nvSpPr>
        <p:spPr bwMode="auto">
          <a:xfrm rot="10800000">
            <a:off x="1460300" y="3541957"/>
            <a:ext cx="771366" cy="523220"/>
          </a:xfrm>
          <a:prstGeom prst="rect">
            <a:avLst/>
          </a:prstGeom>
          <a:noFill/>
          <a:ln w="9525">
            <a:noFill/>
            <a:miter lim="800000"/>
            <a:headEnd/>
            <a:tailEnd/>
          </a:ln>
        </p:spPr>
        <p:txBody>
          <a:bodyPr wrap="none" anchor="ctr">
            <a:spAutoFit/>
          </a:bodyPr>
          <a:lstStyle/>
          <a:p>
            <a:pPr algn="ctr"/>
            <a:r>
              <a:rPr lang="en-US" sz="2800" b="1" dirty="0" smtClean="0">
                <a:solidFill>
                  <a:schemeClr val="bg1"/>
                </a:solidFill>
                <a:latin typeface="Comic Sans MS" pitchFamily="66" charset="0"/>
              </a:rPr>
              <a:t>III</a:t>
            </a:r>
            <a:endParaRPr lang="en-US" sz="2800" b="1" dirty="0">
              <a:solidFill>
                <a:schemeClr val="bg1"/>
              </a:solidFill>
              <a:latin typeface="Comic Sans MS" pitchFamily="66" charset="0"/>
            </a:endParaRPr>
          </a:p>
        </p:txBody>
      </p:sp>
      <p:sp>
        <p:nvSpPr>
          <p:cNvPr id="48" name="TextBox 35"/>
          <p:cNvSpPr txBox="1">
            <a:spLocks noChangeArrowheads="1"/>
          </p:cNvSpPr>
          <p:nvPr/>
        </p:nvSpPr>
        <p:spPr bwMode="auto">
          <a:xfrm>
            <a:off x="1451039" y="4477794"/>
            <a:ext cx="622286" cy="523220"/>
          </a:xfrm>
          <a:prstGeom prst="rect">
            <a:avLst/>
          </a:prstGeom>
          <a:noFill/>
          <a:ln w="9525">
            <a:noFill/>
            <a:miter lim="800000"/>
            <a:headEnd/>
            <a:tailEnd/>
          </a:ln>
        </p:spPr>
        <p:txBody>
          <a:bodyPr wrap="none" anchor="ctr">
            <a:spAutoFit/>
          </a:bodyPr>
          <a:lstStyle/>
          <a:p>
            <a:pPr algn="ctr"/>
            <a:r>
              <a:rPr lang="en-US" sz="2800" b="1" dirty="0" smtClean="0">
                <a:solidFill>
                  <a:schemeClr val="bg1"/>
                </a:solidFill>
                <a:latin typeface="Comic Sans MS" pitchFamily="66" charset="0"/>
              </a:rPr>
              <a:t>IV</a:t>
            </a:r>
            <a:endParaRPr lang="en-US" sz="2800" b="1" dirty="0">
              <a:solidFill>
                <a:schemeClr val="bg1"/>
              </a:solidFill>
              <a:latin typeface="Comic Sans MS" pitchFamily="66" charset="0"/>
            </a:endParaRPr>
          </a:p>
        </p:txBody>
      </p:sp>
      <p:sp>
        <p:nvSpPr>
          <p:cNvPr id="49" name="Rectangle 32"/>
          <p:cNvSpPr>
            <a:spLocks noChangeArrowheads="1"/>
          </p:cNvSpPr>
          <p:nvPr/>
        </p:nvSpPr>
        <p:spPr bwMode="auto">
          <a:xfrm>
            <a:off x="2526594" y="1804866"/>
            <a:ext cx="3755435" cy="523220"/>
          </a:xfrm>
          <a:prstGeom prst="rect">
            <a:avLst/>
          </a:prstGeom>
          <a:noFill/>
          <a:ln w="9525">
            <a:noFill/>
            <a:miter lim="800000"/>
            <a:headEnd/>
            <a:tailEnd/>
          </a:ln>
        </p:spPr>
        <p:txBody>
          <a:bodyPr wrap="square">
            <a:spAutoFit/>
          </a:bodyPr>
          <a:lstStyle/>
          <a:p>
            <a:r>
              <a:rPr lang="en-US" sz="2800" b="1" dirty="0" smtClean="0">
                <a:solidFill>
                  <a:schemeClr val="bg1"/>
                </a:solidFill>
                <a:latin typeface="Times New Roman" pitchFamily="18" charset="0"/>
                <a:cs typeface="Times New Roman" pitchFamily="18" charset="0"/>
              </a:rPr>
              <a:t>Giới Thiệu </a:t>
            </a:r>
            <a:r>
              <a:rPr lang="en-US" sz="2800" b="1" dirty="0" smtClean="0">
                <a:solidFill>
                  <a:schemeClr val="bg1"/>
                </a:solidFill>
                <a:latin typeface="Times New Roman" pitchFamily="18" charset="0"/>
                <a:cs typeface="Times New Roman" pitchFamily="18" charset="0"/>
              </a:rPr>
              <a:t>Đề Tài</a:t>
            </a:r>
            <a:endParaRPr lang="en-US" sz="2800" b="1" dirty="0">
              <a:latin typeface="Times New Roman" pitchFamily="18" charset="0"/>
              <a:cs typeface="Times New Roman" pitchFamily="18" charset="0"/>
            </a:endParaRPr>
          </a:p>
        </p:txBody>
      </p:sp>
      <p:sp>
        <p:nvSpPr>
          <p:cNvPr id="50" name="Rectangle 37"/>
          <p:cNvSpPr>
            <a:spLocks noChangeArrowheads="1"/>
          </p:cNvSpPr>
          <p:nvPr/>
        </p:nvSpPr>
        <p:spPr bwMode="auto">
          <a:xfrm>
            <a:off x="2448026" y="2705077"/>
            <a:ext cx="5180312" cy="523220"/>
          </a:xfrm>
          <a:prstGeom prst="rect">
            <a:avLst/>
          </a:prstGeom>
          <a:noFill/>
          <a:ln w="9525">
            <a:noFill/>
            <a:miter lim="800000"/>
            <a:headEnd/>
            <a:tailEnd/>
          </a:ln>
        </p:spPr>
        <p:txBody>
          <a:bodyPr wrap="square">
            <a:spAutoFit/>
          </a:bodyPr>
          <a:lstStyle/>
          <a:p>
            <a:r>
              <a:rPr lang="en-US" sz="2800" b="1" dirty="0" smtClean="0">
                <a:solidFill>
                  <a:schemeClr val="bg1"/>
                </a:solidFill>
                <a:latin typeface="Times New Roman" pitchFamily="18" charset="0"/>
                <a:cs typeface="Times New Roman" pitchFamily="18" charset="0"/>
              </a:rPr>
              <a:t>Nội Dung Nghiên Cứu</a:t>
            </a:r>
            <a:endParaRPr lang="en-US" sz="2800" b="1" dirty="0">
              <a:latin typeface="Times New Roman" pitchFamily="18" charset="0"/>
              <a:cs typeface="Times New Roman" pitchFamily="18" charset="0"/>
            </a:endParaRPr>
          </a:p>
        </p:txBody>
      </p:sp>
      <p:sp>
        <p:nvSpPr>
          <p:cNvPr id="51" name="Rectangle 38"/>
          <p:cNvSpPr>
            <a:spLocks noChangeArrowheads="1"/>
          </p:cNvSpPr>
          <p:nvPr/>
        </p:nvSpPr>
        <p:spPr bwMode="auto">
          <a:xfrm>
            <a:off x="2431271" y="3541957"/>
            <a:ext cx="4502929" cy="523220"/>
          </a:xfrm>
          <a:prstGeom prst="rect">
            <a:avLst/>
          </a:prstGeom>
          <a:noFill/>
          <a:ln w="9525">
            <a:noFill/>
            <a:miter lim="800000"/>
            <a:headEnd/>
            <a:tailEnd/>
          </a:ln>
        </p:spPr>
        <p:txBody>
          <a:bodyPr wrap="square">
            <a:spAutoFit/>
          </a:bodyPr>
          <a:lstStyle/>
          <a:p>
            <a:r>
              <a:rPr lang="en-US" sz="2800" b="1" dirty="0" smtClean="0">
                <a:solidFill>
                  <a:schemeClr val="bg1"/>
                </a:solidFill>
                <a:latin typeface="Times New Roman" pitchFamily="18" charset="0"/>
                <a:cs typeface="Times New Roman" pitchFamily="18" charset="0"/>
              </a:rPr>
              <a:t>Thực Nghiệm Và Đánh Giá</a:t>
            </a:r>
            <a:endParaRPr lang="en-US" sz="2800" b="1" dirty="0">
              <a:solidFill>
                <a:schemeClr val="bg1"/>
              </a:solidFill>
              <a:latin typeface="Times New Roman" pitchFamily="18" charset="0"/>
              <a:cs typeface="Times New Roman" pitchFamily="18" charset="0"/>
            </a:endParaRPr>
          </a:p>
        </p:txBody>
      </p:sp>
      <p:sp>
        <p:nvSpPr>
          <p:cNvPr id="52" name="Rectangle 39"/>
          <p:cNvSpPr>
            <a:spLocks noChangeArrowheads="1"/>
          </p:cNvSpPr>
          <p:nvPr/>
        </p:nvSpPr>
        <p:spPr bwMode="auto">
          <a:xfrm>
            <a:off x="2496114" y="4489794"/>
            <a:ext cx="5132228" cy="523220"/>
          </a:xfrm>
          <a:prstGeom prst="rect">
            <a:avLst/>
          </a:prstGeom>
          <a:noFill/>
          <a:ln w="9525">
            <a:noFill/>
            <a:miter lim="800000"/>
            <a:headEnd/>
            <a:tailEnd/>
          </a:ln>
        </p:spPr>
        <p:txBody>
          <a:bodyPr wrap="square">
            <a:spAutoFit/>
          </a:bodyPr>
          <a:lstStyle/>
          <a:p>
            <a:r>
              <a:rPr lang="en-US" sz="2800" b="1" dirty="0" smtClean="0">
                <a:solidFill>
                  <a:schemeClr val="bg1"/>
                </a:solidFill>
                <a:latin typeface="Times New Roman" pitchFamily="18" charset="0"/>
                <a:cs typeface="Times New Roman" pitchFamily="18" charset="0"/>
              </a:rPr>
              <a:t>Kết Luận Và Hướng Phát Triển</a:t>
            </a:r>
            <a:endParaRPr lang="en-US" sz="2800" b="1" dirty="0">
              <a:solidFill>
                <a:schemeClr val="bg1"/>
              </a:solidFill>
              <a:latin typeface="Times New Roman" pitchFamily="18" charset="0"/>
              <a:cs typeface="Times New Roman" pitchFamily="18" charset="0"/>
            </a:endParaRPr>
          </a:p>
        </p:txBody>
      </p:sp>
      <p:sp>
        <p:nvSpPr>
          <p:cNvPr id="53" name="Oval 52"/>
          <p:cNvSpPr/>
          <p:nvPr/>
        </p:nvSpPr>
        <p:spPr>
          <a:xfrm>
            <a:off x="8534400" y="6248400"/>
            <a:ext cx="457200" cy="4572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b="1" dirty="0" smtClean="0">
                <a:latin typeface="Arial" panose="020B0604020202020204" pitchFamily="34" charset="0"/>
                <a:cs typeface="Arial" panose="020B0604020202020204" pitchFamily="34" charset="0"/>
              </a:rPr>
              <a:t>1</a:t>
            </a:r>
            <a:endParaRPr lang="en-US" sz="1400" b="1" dirty="0">
              <a:latin typeface="Arial" panose="020B0604020202020204" pitchFamily="34" charset="0"/>
              <a:cs typeface="Arial" panose="020B0604020202020204" pitchFamily="34" charset="0"/>
            </a:endParaRPr>
          </a:p>
        </p:txBody>
      </p:sp>
      <p:sp>
        <p:nvSpPr>
          <p:cNvPr id="22" name="TextBox 35"/>
          <p:cNvSpPr txBox="1">
            <a:spLocks noChangeArrowheads="1"/>
          </p:cNvSpPr>
          <p:nvPr/>
        </p:nvSpPr>
        <p:spPr bwMode="auto">
          <a:xfrm>
            <a:off x="1518897" y="5392194"/>
            <a:ext cx="622286" cy="523220"/>
          </a:xfrm>
          <a:prstGeom prst="rect">
            <a:avLst/>
          </a:prstGeom>
          <a:noFill/>
          <a:ln w="9525">
            <a:noFill/>
            <a:miter lim="800000"/>
            <a:headEnd/>
            <a:tailEnd/>
          </a:ln>
        </p:spPr>
        <p:txBody>
          <a:bodyPr wrap="none" anchor="ctr">
            <a:spAutoFit/>
          </a:bodyPr>
          <a:lstStyle/>
          <a:p>
            <a:pPr algn="ctr"/>
            <a:r>
              <a:rPr lang="en-US" sz="2800" b="1" dirty="0" smtClean="0">
                <a:solidFill>
                  <a:schemeClr val="bg1"/>
                </a:solidFill>
                <a:latin typeface="Comic Sans MS" pitchFamily="66" charset="0"/>
              </a:rPr>
              <a:t>IV</a:t>
            </a:r>
            <a:endParaRPr lang="en-US" sz="2800" b="1" dirty="0">
              <a:solidFill>
                <a:schemeClr val="bg1"/>
              </a:solidFill>
              <a:latin typeface="Comic Sans MS" pitchFamily="66" charset="0"/>
            </a:endParaRPr>
          </a:p>
        </p:txBody>
      </p:sp>
      <p:sp>
        <p:nvSpPr>
          <p:cNvPr id="23" name="Rectangle 39"/>
          <p:cNvSpPr>
            <a:spLocks noChangeArrowheads="1"/>
          </p:cNvSpPr>
          <p:nvPr/>
        </p:nvSpPr>
        <p:spPr bwMode="auto">
          <a:xfrm>
            <a:off x="2563972" y="5404194"/>
            <a:ext cx="5132228" cy="523220"/>
          </a:xfrm>
          <a:prstGeom prst="rect">
            <a:avLst/>
          </a:prstGeom>
          <a:noFill/>
          <a:ln w="9525">
            <a:noFill/>
            <a:miter lim="800000"/>
            <a:headEnd/>
            <a:tailEnd/>
          </a:ln>
        </p:spPr>
        <p:txBody>
          <a:bodyPr wrap="square">
            <a:spAutoFit/>
          </a:bodyPr>
          <a:lstStyle/>
          <a:p>
            <a:r>
              <a:rPr lang="en-US" sz="2800" b="1" dirty="0" smtClean="0">
                <a:solidFill>
                  <a:schemeClr val="bg1"/>
                </a:solidFill>
                <a:latin typeface="Times New Roman" pitchFamily="18" charset="0"/>
                <a:cs typeface="Times New Roman" pitchFamily="18" charset="0"/>
              </a:rPr>
              <a:t>Kết Luận Và Hướng Phát Triển</a:t>
            </a:r>
            <a:endParaRPr lang="en-US" sz="2800" b="1" dirty="0">
              <a:solidFill>
                <a:schemeClr val="bg1"/>
              </a:solidFill>
              <a:latin typeface="Times New Roman" pitchFamily="18" charset="0"/>
              <a:cs typeface="Times New Roman" pitchFamily="18" charset="0"/>
            </a:endParaRPr>
          </a:p>
        </p:txBody>
      </p:sp>
    </p:spTree>
    <p:extLst>
      <p:ext uri="{BB962C8B-B14F-4D97-AF65-F5344CB8AC3E}">
        <p14:creationId xmlns:p14="http://schemas.microsoft.com/office/powerpoint/2010/main" val="117333089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ipe(down)">
                                      <p:cBhvr>
                                        <p:cTn id="7" dur="500"/>
                                        <p:tgtEl>
                                          <p:spTgt spid="33"/>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4"/>
                                        </p:tgtEl>
                                        <p:attrNameLst>
                                          <p:attrName>style.visibility</p:attrName>
                                        </p:attrNameLst>
                                      </p:cBhvr>
                                      <p:to>
                                        <p:strVal val="visible"/>
                                      </p:to>
                                    </p:set>
                                    <p:animEffect transition="in" filter="wipe(down)">
                                      <p:cBhvr>
                                        <p:cTn id="10" dur="500"/>
                                        <p:tgtEl>
                                          <p:spTgt spid="34"/>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35"/>
                                        </p:tgtEl>
                                        <p:attrNameLst>
                                          <p:attrName>style.visibility</p:attrName>
                                        </p:attrNameLst>
                                      </p:cBhvr>
                                      <p:to>
                                        <p:strVal val="visible"/>
                                      </p:to>
                                    </p:set>
                                    <p:animEffect transition="in" filter="wipe(down)">
                                      <p:cBhvr>
                                        <p:cTn id="13" dur="500"/>
                                        <p:tgtEl>
                                          <p:spTgt spid="35"/>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39"/>
                                        </p:tgtEl>
                                        <p:attrNameLst>
                                          <p:attrName>style.visibility</p:attrName>
                                        </p:attrNameLst>
                                      </p:cBhvr>
                                      <p:to>
                                        <p:strVal val="visible"/>
                                      </p:to>
                                    </p:set>
                                    <p:animEffect transition="in" filter="wipe(down)">
                                      <p:cBhvr>
                                        <p:cTn id="16" dur="500"/>
                                        <p:tgtEl>
                                          <p:spTgt spid="39"/>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animEffect transition="in" filter="wipe(down)">
                                      <p:cBhvr>
                                        <p:cTn id="19" dur="500"/>
                                        <p:tgtEl>
                                          <p:spTgt spid="40"/>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41"/>
                                        </p:tgtEl>
                                        <p:attrNameLst>
                                          <p:attrName>style.visibility</p:attrName>
                                        </p:attrNameLst>
                                      </p:cBhvr>
                                      <p:to>
                                        <p:strVal val="visible"/>
                                      </p:to>
                                    </p:set>
                                    <p:animEffect transition="in" filter="wipe(down)">
                                      <p:cBhvr>
                                        <p:cTn id="22" dur="500"/>
                                        <p:tgtEl>
                                          <p:spTgt spid="41"/>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42"/>
                                        </p:tgtEl>
                                        <p:attrNameLst>
                                          <p:attrName>style.visibility</p:attrName>
                                        </p:attrNameLst>
                                      </p:cBhvr>
                                      <p:to>
                                        <p:strVal val="visible"/>
                                      </p:to>
                                    </p:set>
                                    <p:animEffect transition="in" filter="wipe(down)">
                                      <p:cBhvr>
                                        <p:cTn id="25" dur="500"/>
                                        <p:tgtEl>
                                          <p:spTgt spid="42"/>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43"/>
                                        </p:tgtEl>
                                        <p:attrNameLst>
                                          <p:attrName>style.visibility</p:attrName>
                                        </p:attrNameLst>
                                      </p:cBhvr>
                                      <p:to>
                                        <p:strVal val="visible"/>
                                      </p:to>
                                    </p:set>
                                    <p:animEffect transition="in" filter="wipe(down)">
                                      <p:cBhvr>
                                        <p:cTn id="28" dur="500"/>
                                        <p:tgtEl>
                                          <p:spTgt spid="43"/>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45"/>
                                        </p:tgtEl>
                                        <p:attrNameLst>
                                          <p:attrName>style.visibility</p:attrName>
                                        </p:attrNameLst>
                                      </p:cBhvr>
                                      <p:to>
                                        <p:strVal val="visible"/>
                                      </p:to>
                                    </p:set>
                                    <p:animEffect transition="in" filter="wipe(down)">
                                      <p:cBhvr>
                                        <p:cTn id="31" dur="500"/>
                                        <p:tgtEl>
                                          <p:spTgt spid="45"/>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46"/>
                                        </p:tgtEl>
                                        <p:attrNameLst>
                                          <p:attrName>style.visibility</p:attrName>
                                        </p:attrNameLst>
                                      </p:cBhvr>
                                      <p:to>
                                        <p:strVal val="visible"/>
                                      </p:to>
                                    </p:set>
                                    <p:animEffect transition="in" filter="wipe(down)">
                                      <p:cBhvr>
                                        <p:cTn id="34" dur="500"/>
                                        <p:tgtEl>
                                          <p:spTgt spid="46"/>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47"/>
                                        </p:tgtEl>
                                        <p:attrNameLst>
                                          <p:attrName>style.visibility</p:attrName>
                                        </p:attrNameLst>
                                      </p:cBhvr>
                                      <p:to>
                                        <p:strVal val="visible"/>
                                      </p:to>
                                    </p:set>
                                    <p:animEffect transition="in" filter="wipe(down)">
                                      <p:cBhvr>
                                        <p:cTn id="37" dur="500"/>
                                        <p:tgtEl>
                                          <p:spTgt spid="47"/>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48"/>
                                        </p:tgtEl>
                                        <p:attrNameLst>
                                          <p:attrName>style.visibility</p:attrName>
                                        </p:attrNameLst>
                                      </p:cBhvr>
                                      <p:to>
                                        <p:strVal val="visible"/>
                                      </p:to>
                                    </p:set>
                                    <p:animEffect transition="in" filter="wipe(down)">
                                      <p:cBhvr>
                                        <p:cTn id="40" dur="500"/>
                                        <p:tgtEl>
                                          <p:spTgt spid="48"/>
                                        </p:tgtEl>
                                      </p:cBhvr>
                                    </p:animEffect>
                                  </p:childTnLst>
                                </p:cTn>
                              </p:par>
                              <p:par>
                                <p:cTn id="41" presetID="22" presetClass="entr" presetSubtype="4" fill="hold" grpId="0" nodeType="withEffect">
                                  <p:stCondLst>
                                    <p:cond delay="0"/>
                                  </p:stCondLst>
                                  <p:childTnLst>
                                    <p:set>
                                      <p:cBhvr>
                                        <p:cTn id="42" dur="1" fill="hold">
                                          <p:stCondLst>
                                            <p:cond delay="0"/>
                                          </p:stCondLst>
                                        </p:cTn>
                                        <p:tgtEl>
                                          <p:spTgt spid="49"/>
                                        </p:tgtEl>
                                        <p:attrNameLst>
                                          <p:attrName>style.visibility</p:attrName>
                                        </p:attrNameLst>
                                      </p:cBhvr>
                                      <p:to>
                                        <p:strVal val="visible"/>
                                      </p:to>
                                    </p:set>
                                    <p:animEffect transition="in" filter="wipe(down)">
                                      <p:cBhvr>
                                        <p:cTn id="43" dur="500"/>
                                        <p:tgtEl>
                                          <p:spTgt spid="49"/>
                                        </p:tgtEl>
                                      </p:cBhvr>
                                    </p:animEffect>
                                  </p:childTnLst>
                                </p:cTn>
                              </p:par>
                              <p:par>
                                <p:cTn id="44" presetID="22" presetClass="entr" presetSubtype="4" fill="hold" grpId="0" nodeType="withEffect">
                                  <p:stCondLst>
                                    <p:cond delay="0"/>
                                  </p:stCondLst>
                                  <p:childTnLst>
                                    <p:set>
                                      <p:cBhvr>
                                        <p:cTn id="45" dur="1" fill="hold">
                                          <p:stCondLst>
                                            <p:cond delay="0"/>
                                          </p:stCondLst>
                                        </p:cTn>
                                        <p:tgtEl>
                                          <p:spTgt spid="50"/>
                                        </p:tgtEl>
                                        <p:attrNameLst>
                                          <p:attrName>style.visibility</p:attrName>
                                        </p:attrNameLst>
                                      </p:cBhvr>
                                      <p:to>
                                        <p:strVal val="visible"/>
                                      </p:to>
                                    </p:set>
                                    <p:animEffect transition="in" filter="wipe(down)">
                                      <p:cBhvr>
                                        <p:cTn id="46" dur="500"/>
                                        <p:tgtEl>
                                          <p:spTgt spid="50"/>
                                        </p:tgtEl>
                                      </p:cBhvr>
                                    </p:animEffect>
                                  </p:childTnLst>
                                </p:cTn>
                              </p:par>
                              <p:par>
                                <p:cTn id="47" presetID="22" presetClass="entr" presetSubtype="4" fill="hold" grpId="0" nodeType="withEffect">
                                  <p:stCondLst>
                                    <p:cond delay="0"/>
                                  </p:stCondLst>
                                  <p:childTnLst>
                                    <p:set>
                                      <p:cBhvr>
                                        <p:cTn id="48" dur="1" fill="hold">
                                          <p:stCondLst>
                                            <p:cond delay="0"/>
                                          </p:stCondLst>
                                        </p:cTn>
                                        <p:tgtEl>
                                          <p:spTgt spid="51"/>
                                        </p:tgtEl>
                                        <p:attrNameLst>
                                          <p:attrName>style.visibility</p:attrName>
                                        </p:attrNameLst>
                                      </p:cBhvr>
                                      <p:to>
                                        <p:strVal val="visible"/>
                                      </p:to>
                                    </p:set>
                                    <p:animEffect transition="in" filter="wipe(down)">
                                      <p:cBhvr>
                                        <p:cTn id="49" dur="500"/>
                                        <p:tgtEl>
                                          <p:spTgt spid="51"/>
                                        </p:tgtEl>
                                      </p:cBhvr>
                                    </p:animEffect>
                                  </p:childTnLst>
                                </p:cTn>
                              </p:par>
                              <p:par>
                                <p:cTn id="50" presetID="22" presetClass="entr" presetSubtype="4" fill="hold" grpId="0" nodeType="withEffect">
                                  <p:stCondLst>
                                    <p:cond delay="0"/>
                                  </p:stCondLst>
                                  <p:childTnLst>
                                    <p:set>
                                      <p:cBhvr>
                                        <p:cTn id="51" dur="1" fill="hold">
                                          <p:stCondLst>
                                            <p:cond delay="0"/>
                                          </p:stCondLst>
                                        </p:cTn>
                                        <p:tgtEl>
                                          <p:spTgt spid="52"/>
                                        </p:tgtEl>
                                        <p:attrNameLst>
                                          <p:attrName>style.visibility</p:attrName>
                                        </p:attrNameLst>
                                      </p:cBhvr>
                                      <p:to>
                                        <p:strVal val="visible"/>
                                      </p:to>
                                    </p:set>
                                    <p:animEffect transition="in" filter="wipe(down)">
                                      <p:cBhvr>
                                        <p:cTn id="52" dur="500"/>
                                        <p:tgtEl>
                                          <p:spTgt spid="52"/>
                                        </p:tgtEl>
                                      </p:cBhvr>
                                    </p:animEffect>
                                  </p:childTnLst>
                                </p:cTn>
                              </p:par>
                              <p:par>
                                <p:cTn id="53" presetID="32" presetClass="emph" presetSubtype="0" fill="hold" grpId="1" nodeType="withEffect">
                                  <p:stCondLst>
                                    <p:cond delay="500"/>
                                  </p:stCondLst>
                                  <p:childTnLst>
                                    <p:animRot by="120000">
                                      <p:cBhvr>
                                        <p:cTn id="54" dur="100" fill="hold">
                                          <p:stCondLst>
                                            <p:cond delay="0"/>
                                          </p:stCondLst>
                                        </p:cTn>
                                        <p:tgtEl>
                                          <p:spTgt spid="33"/>
                                        </p:tgtEl>
                                        <p:attrNameLst>
                                          <p:attrName>r</p:attrName>
                                        </p:attrNameLst>
                                      </p:cBhvr>
                                    </p:animRot>
                                    <p:animRot by="-240000">
                                      <p:cBhvr>
                                        <p:cTn id="55" dur="200" fill="hold">
                                          <p:stCondLst>
                                            <p:cond delay="200"/>
                                          </p:stCondLst>
                                        </p:cTn>
                                        <p:tgtEl>
                                          <p:spTgt spid="33"/>
                                        </p:tgtEl>
                                        <p:attrNameLst>
                                          <p:attrName>r</p:attrName>
                                        </p:attrNameLst>
                                      </p:cBhvr>
                                    </p:animRot>
                                    <p:animRot by="240000">
                                      <p:cBhvr>
                                        <p:cTn id="56" dur="200" fill="hold">
                                          <p:stCondLst>
                                            <p:cond delay="400"/>
                                          </p:stCondLst>
                                        </p:cTn>
                                        <p:tgtEl>
                                          <p:spTgt spid="33"/>
                                        </p:tgtEl>
                                        <p:attrNameLst>
                                          <p:attrName>r</p:attrName>
                                        </p:attrNameLst>
                                      </p:cBhvr>
                                    </p:animRot>
                                    <p:animRot by="-240000">
                                      <p:cBhvr>
                                        <p:cTn id="57" dur="200" fill="hold">
                                          <p:stCondLst>
                                            <p:cond delay="600"/>
                                          </p:stCondLst>
                                        </p:cTn>
                                        <p:tgtEl>
                                          <p:spTgt spid="33"/>
                                        </p:tgtEl>
                                        <p:attrNameLst>
                                          <p:attrName>r</p:attrName>
                                        </p:attrNameLst>
                                      </p:cBhvr>
                                    </p:animRot>
                                    <p:animRot by="120000">
                                      <p:cBhvr>
                                        <p:cTn id="58" dur="200" fill="hold">
                                          <p:stCondLst>
                                            <p:cond delay="800"/>
                                          </p:stCondLst>
                                        </p:cTn>
                                        <p:tgtEl>
                                          <p:spTgt spid="33"/>
                                        </p:tgtEl>
                                        <p:attrNameLst>
                                          <p:attrName>r</p:attrName>
                                        </p:attrNameLst>
                                      </p:cBhvr>
                                    </p:animRot>
                                  </p:childTnLst>
                                </p:cTn>
                              </p:par>
                              <p:par>
                                <p:cTn id="59" presetID="32" presetClass="emph" presetSubtype="0" fill="hold" grpId="1" nodeType="withEffect">
                                  <p:stCondLst>
                                    <p:cond delay="500"/>
                                  </p:stCondLst>
                                  <p:childTnLst>
                                    <p:animRot by="120000">
                                      <p:cBhvr>
                                        <p:cTn id="60" dur="100" fill="hold">
                                          <p:stCondLst>
                                            <p:cond delay="0"/>
                                          </p:stCondLst>
                                        </p:cTn>
                                        <p:tgtEl>
                                          <p:spTgt spid="34"/>
                                        </p:tgtEl>
                                        <p:attrNameLst>
                                          <p:attrName>r</p:attrName>
                                        </p:attrNameLst>
                                      </p:cBhvr>
                                    </p:animRot>
                                    <p:animRot by="-240000">
                                      <p:cBhvr>
                                        <p:cTn id="61" dur="200" fill="hold">
                                          <p:stCondLst>
                                            <p:cond delay="200"/>
                                          </p:stCondLst>
                                        </p:cTn>
                                        <p:tgtEl>
                                          <p:spTgt spid="34"/>
                                        </p:tgtEl>
                                        <p:attrNameLst>
                                          <p:attrName>r</p:attrName>
                                        </p:attrNameLst>
                                      </p:cBhvr>
                                    </p:animRot>
                                    <p:animRot by="240000">
                                      <p:cBhvr>
                                        <p:cTn id="62" dur="200" fill="hold">
                                          <p:stCondLst>
                                            <p:cond delay="400"/>
                                          </p:stCondLst>
                                        </p:cTn>
                                        <p:tgtEl>
                                          <p:spTgt spid="34"/>
                                        </p:tgtEl>
                                        <p:attrNameLst>
                                          <p:attrName>r</p:attrName>
                                        </p:attrNameLst>
                                      </p:cBhvr>
                                    </p:animRot>
                                    <p:animRot by="-240000">
                                      <p:cBhvr>
                                        <p:cTn id="63" dur="200" fill="hold">
                                          <p:stCondLst>
                                            <p:cond delay="600"/>
                                          </p:stCondLst>
                                        </p:cTn>
                                        <p:tgtEl>
                                          <p:spTgt spid="34"/>
                                        </p:tgtEl>
                                        <p:attrNameLst>
                                          <p:attrName>r</p:attrName>
                                        </p:attrNameLst>
                                      </p:cBhvr>
                                    </p:animRot>
                                    <p:animRot by="120000">
                                      <p:cBhvr>
                                        <p:cTn id="64" dur="200" fill="hold">
                                          <p:stCondLst>
                                            <p:cond delay="800"/>
                                          </p:stCondLst>
                                        </p:cTn>
                                        <p:tgtEl>
                                          <p:spTgt spid="34"/>
                                        </p:tgtEl>
                                        <p:attrNameLst>
                                          <p:attrName>r</p:attrName>
                                        </p:attrNameLst>
                                      </p:cBhvr>
                                    </p:animRot>
                                  </p:childTnLst>
                                </p:cTn>
                              </p:par>
                              <p:par>
                                <p:cTn id="65" presetID="32" presetClass="emph" presetSubtype="0" fill="hold" grpId="1" nodeType="withEffect">
                                  <p:stCondLst>
                                    <p:cond delay="500"/>
                                  </p:stCondLst>
                                  <p:childTnLst>
                                    <p:animRot by="120000">
                                      <p:cBhvr>
                                        <p:cTn id="66" dur="100" fill="hold">
                                          <p:stCondLst>
                                            <p:cond delay="0"/>
                                          </p:stCondLst>
                                        </p:cTn>
                                        <p:tgtEl>
                                          <p:spTgt spid="45"/>
                                        </p:tgtEl>
                                        <p:attrNameLst>
                                          <p:attrName>r</p:attrName>
                                        </p:attrNameLst>
                                      </p:cBhvr>
                                    </p:animRot>
                                    <p:animRot by="-240000">
                                      <p:cBhvr>
                                        <p:cTn id="67" dur="200" fill="hold">
                                          <p:stCondLst>
                                            <p:cond delay="200"/>
                                          </p:stCondLst>
                                        </p:cTn>
                                        <p:tgtEl>
                                          <p:spTgt spid="45"/>
                                        </p:tgtEl>
                                        <p:attrNameLst>
                                          <p:attrName>r</p:attrName>
                                        </p:attrNameLst>
                                      </p:cBhvr>
                                    </p:animRot>
                                    <p:animRot by="240000">
                                      <p:cBhvr>
                                        <p:cTn id="68" dur="200" fill="hold">
                                          <p:stCondLst>
                                            <p:cond delay="400"/>
                                          </p:stCondLst>
                                        </p:cTn>
                                        <p:tgtEl>
                                          <p:spTgt spid="45"/>
                                        </p:tgtEl>
                                        <p:attrNameLst>
                                          <p:attrName>r</p:attrName>
                                        </p:attrNameLst>
                                      </p:cBhvr>
                                    </p:animRot>
                                    <p:animRot by="-240000">
                                      <p:cBhvr>
                                        <p:cTn id="69" dur="200" fill="hold">
                                          <p:stCondLst>
                                            <p:cond delay="600"/>
                                          </p:stCondLst>
                                        </p:cTn>
                                        <p:tgtEl>
                                          <p:spTgt spid="45"/>
                                        </p:tgtEl>
                                        <p:attrNameLst>
                                          <p:attrName>r</p:attrName>
                                        </p:attrNameLst>
                                      </p:cBhvr>
                                    </p:animRot>
                                    <p:animRot by="120000">
                                      <p:cBhvr>
                                        <p:cTn id="70" dur="200" fill="hold">
                                          <p:stCondLst>
                                            <p:cond delay="800"/>
                                          </p:stCondLst>
                                        </p:cTn>
                                        <p:tgtEl>
                                          <p:spTgt spid="45"/>
                                        </p:tgtEl>
                                        <p:attrNameLst>
                                          <p:attrName>r</p:attrName>
                                        </p:attrNameLst>
                                      </p:cBhvr>
                                    </p:animRot>
                                  </p:childTnLst>
                                </p:cTn>
                              </p:par>
                              <p:par>
                                <p:cTn id="71" presetID="32" presetClass="emph" presetSubtype="0" fill="hold" grpId="1" nodeType="withEffect">
                                  <p:stCondLst>
                                    <p:cond delay="500"/>
                                  </p:stCondLst>
                                  <p:childTnLst>
                                    <p:animRot by="120000">
                                      <p:cBhvr>
                                        <p:cTn id="72" dur="100" fill="hold">
                                          <p:stCondLst>
                                            <p:cond delay="0"/>
                                          </p:stCondLst>
                                        </p:cTn>
                                        <p:tgtEl>
                                          <p:spTgt spid="49"/>
                                        </p:tgtEl>
                                        <p:attrNameLst>
                                          <p:attrName>r</p:attrName>
                                        </p:attrNameLst>
                                      </p:cBhvr>
                                    </p:animRot>
                                    <p:animRot by="-240000">
                                      <p:cBhvr>
                                        <p:cTn id="73" dur="200" fill="hold">
                                          <p:stCondLst>
                                            <p:cond delay="200"/>
                                          </p:stCondLst>
                                        </p:cTn>
                                        <p:tgtEl>
                                          <p:spTgt spid="49"/>
                                        </p:tgtEl>
                                        <p:attrNameLst>
                                          <p:attrName>r</p:attrName>
                                        </p:attrNameLst>
                                      </p:cBhvr>
                                    </p:animRot>
                                    <p:animRot by="240000">
                                      <p:cBhvr>
                                        <p:cTn id="74" dur="200" fill="hold">
                                          <p:stCondLst>
                                            <p:cond delay="400"/>
                                          </p:stCondLst>
                                        </p:cTn>
                                        <p:tgtEl>
                                          <p:spTgt spid="49"/>
                                        </p:tgtEl>
                                        <p:attrNameLst>
                                          <p:attrName>r</p:attrName>
                                        </p:attrNameLst>
                                      </p:cBhvr>
                                    </p:animRot>
                                    <p:animRot by="-240000">
                                      <p:cBhvr>
                                        <p:cTn id="75" dur="200" fill="hold">
                                          <p:stCondLst>
                                            <p:cond delay="600"/>
                                          </p:stCondLst>
                                        </p:cTn>
                                        <p:tgtEl>
                                          <p:spTgt spid="49"/>
                                        </p:tgtEl>
                                        <p:attrNameLst>
                                          <p:attrName>r</p:attrName>
                                        </p:attrNameLst>
                                      </p:cBhvr>
                                    </p:animRot>
                                    <p:animRot by="120000">
                                      <p:cBhvr>
                                        <p:cTn id="76" dur="200" fill="hold">
                                          <p:stCondLst>
                                            <p:cond delay="800"/>
                                          </p:stCondLst>
                                        </p:cTn>
                                        <p:tgtEl>
                                          <p:spTgt spid="49"/>
                                        </p:tgtEl>
                                        <p:attrNameLst>
                                          <p:attrName>r</p:attrName>
                                        </p:attrNameLst>
                                      </p:cBhvr>
                                    </p:animRot>
                                  </p:childTnLst>
                                </p:cTn>
                              </p:par>
                              <p:par>
                                <p:cTn id="77" presetID="22" presetClass="entr" presetSubtype="4" fill="hold" grpId="0" nodeType="withEffect">
                                  <p:stCondLst>
                                    <p:cond delay="0"/>
                                  </p:stCondLst>
                                  <p:childTnLst>
                                    <p:set>
                                      <p:cBhvr>
                                        <p:cTn id="78" dur="1" fill="hold">
                                          <p:stCondLst>
                                            <p:cond delay="0"/>
                                          </p:stCondLst>
                                        </p:cTn>
                                        <p:tgtEl>
                                          <p:spTgt spid="22"/>
                                        </p:tgtEl>
                                        <p:attrNameLst>
                                          <p:attrName>style.visibility</p:attrName>
                                        </p:attrNameLst>
                                      </p:cBhvr>
                                      <p:to>
                                        <p:strVal val="visible"/>
                                      </p:to>
                                    </p:set>
                                    <p:animEffect transition="in" filter="wipe(down)">
                                      <p:cBhvr>
                                        <p:cTn id="79" dur="500"/>
                                        <p:tgtEl>
                                          <p:spTgt spid="22"/>
                                        </p:tgtEl>
                                      </p:cBhvr>
                                    </p:animEffect>
                                  </p:childTnLst>
                                </p:cTn>
                              </p:par>
                              <p:par>
                                <p:cTn id="80" presetID="22" presetClass="entr" presetSubtype="4" fill="hold" grpId="0" nodeType="withEffect">
                                  <p:stCondLst>
                                    <p:cond delay="0"/>
                                  </p:stCondLst>
                                  <p:childTnLst>
                                    <p:set>
                                      <p:cBhvr>
                                        <p:cTn id="81" dur="1" fill="hold">
                                          <p:stCondLst>
                                            <p:cond delay="0"/>
                                          </p:stCondLst>
                                        </p:cTn>
                                        <p:tgtEl>
                                          <p:spTgt spid="23"/>
                                        </p:tgtEl>
                                        <p:attrNameLst>
                                          <p:attrName>style.visibility</p:attrName>
                                        </p:attrNameLst>
                                      </p:cBhvr>
                                      <p:to>
                                        <p:strVal val="visible"/>
                                      </p:to>
                                    </p:set>
                                    <p:animEffect transition="in" filter="wipe(down)">
                                      <p:cBhvr>
                                        <p:cTn id="82"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3" grpId="1" animBg="1"/>
      <p:bldP spid="34" grpId="0" animBg="1"/>
      <p:bldP spid="34" grpId="1" animBg="1"/>
      <p:bldP spid="35" grpId="0" animBg="1"/>
      <p:bldP spid="39" grpId="0" animBg="1"/>
      <p:bldP spid="40" grpId="0" animBg="1"/>
      <p:bldP spid="41" grpId="0" animBg="1"/>
      <p:bldP spid="42" grpId="0" animBg="1"/>
      <p:bldP spid="43" grpId="0" animBg="1"/>
      <p:bldP spid="45" grpId="0"/>
      <p:bldP spid="45" grpId="1"/>
      <p:bldP spid="46" grpId="0"/>
      <p:bldP spid="47" grpId="0"/>
      <p:bldP spid="48" grpId="0"/>
      <p:bldP spid="49" grpId="0"/>
      <p:bldP spid="49" grpId="1"/>
      <p:bldP spid="50" grpId="0"/>
      <p:bldP spid="51" grpId="0"/>
      <p:bldP spid="52" grpId="0"/>
      <p:bldP spid="22" grpId="0"/>
      <p:bldP spid="23"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959646" y="115134"/>
            <a:ext cx="5415097" cy="6468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ectangle 25"/>
          <p:cNvSpPr>
            <a:spLocks noChangeArrowheads="1"/>
          </p:cNvSpPr>
          <p:nvPr/>
        </p:nvSpPr>
        <p:spPr bwMode="auto">
          <a:xfrm>
            <a:off x="3112046" y="161567"/>
            <a:ext cx="504135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itchFamily="18" charset="0"/>
                <a:cs typeface="Arial" charset="0"/>
              </a:defRPr>
            </a:lvl1pPr>
            <a:lvl2pPr marL="742950" indent="-285750" eaLnBrk="0" hangingPunct="0">
              <a:defRPr>
                <a:solidFill>
                  <a:schemeClr val="tx1"/>
                </a:solidFill>
                <a:latin typeface="Palatino Linotype" pitchFamily="18" charset="0"/>
                <a:cs typeface="Arial" charset="0"/>
              </a:defRPr>
            </a:lvl2pPr>
            <a:lvl3pPr marL="1143000" indent="-228600" eaLnBrk="0" hangingPunct="0">
              <a:defRPr>
                <a:solidFill>
                  <a:schemeClr val="tx1"/>
                </a:solidFill>
                <a:latin typeface="Palatino Linotype" pitchFamily="18" charset="0"/>
                <a:cs typeface="Arial" charset="0"/>
              </a:defRPr>
            </a:lvl3pPr>
            <a:lvl4pPr marL="1600200" indent="-228600" eaLnBrk="0" hangingPunct="0">
              <a:defRPr>
                <a:solidFill>
                  <a:schemeClr val="tx1"/>
                </a:solidFill>
                <a:latin typeface="Palatino Linotype" pitchFamily="18" charset="0"/>
                <a:cs typeface="Arial" charset="0"/>
              </a:defRPr>
            </a:lvl4pPr>
            <a:lvl5pPr marL="2057400" indent="-228600" eaLnBrk="0" hangingPunct="0">
              <a:defRPr>
                <a:solidFill>
                  <a:schemeClr val="tx1"/>
                </a:solidFill>
                <a:latin typeface="Palatino Linotype" pitchFamily="18" charset="0"/>
                <a:cs typeface="Arial" charset="0"/>
              </a:defRPr>
            </a:lvl5pPr>
            <a:lvl6pPr marL="2514600" indent="-228600" eaLnBrk="0" fontAlgn="base" hangingPunct="0">
              <a:spcBef>
                <a:spcPct val="0"/>
              </a:spcBef>
              <a:spcAft>
                <a:spcPct val="0"/>
              </a:spcAft>
              <a:defRPr>
                <a:solidFill>
                  <a:schemeClr val="tx1"/>
                </a:solidFill>
                <a:latin typeface="Palatino Linotype" pitchFamily="18" charset="0"/>
                <a:cs typeface="Arial" charset="0"/>
              </a:defRPr>
            </a:lvl6pPr>
            <a:lvl7pPr marL="2971800" indent="-228600" eaLnBrk="0" fontAlgn="base" hangingPunct="0">
              <a:spcBef>
                <a:spcPct val="0"/>
              </a:spcBef>
              <a:spcAft>
                <a:spcPct val="0"/>
              </a:spcAft>
              <a:defRPr>
                <a:solidFill>
                  <a:schemeClr val="tx1"/>
                </a:solidFill>
                <a:latin typeface="Palatino Linotype" pitchFamily="18" charset="0"/>
                <a:cs typeface="Arial" charset="0"/>
              </a:defRPr>
            </a:lvl7pPr>
            <a:lvl8pPr marL="3429000" indent="-228600" eaLnBrk="0" fontAlgn="base" hangingPunct="0">
              <a:spcBef>
                <a:spcPct val="0"/>
              </a:spcBef>
              <a:spcAft>
                <a:spcPct val="0"/>
              </a:spcAft>
              <a:defRPr>
                <a:solidFill>
                  <a:schemeClr val="tx1"/>
                </a:solidFill>
                <a:latin typeface="Palatino Linotype" pitchFamily="18" charset="0"/>
                <a:cs typeface="Arial" charset="0"/>
              </a:defRPr>
            </a:lvl8pPr>
            <a:lvl9pPr marL="3886200" indent="-228600" eaLnBrk="0" fontAlgn="base" hangingPunct="0">
              <a:spcBef>
                <a:spcPct val="0"/>
              </a:spcBef>
              <a:spcAft>
                <a:spcPct val="0"/>
              </a:spcAft>
              <a:defRPr>
                <a:solidFill>
                  <a:schemeClr val="tx1"/>
                </a:solidFill>
                <a:latin typeface="Palatino Linotype" pitchFamily="18" charset="0"/>
                <a:cs typeface="Arial" charset="0"/>
              </a:defRPr>
            </a:lvl9pPr>
          </a:lstStyle>
          <a:p>
            <a:pPr algn="ctr" eaLnBrk="1" hangingPunct="1"/>
            <a:r>
              <a:rPr lang="en-US" altLang="en-US" sz="2800" b="1" dirty="0" smtClean="0">
                <a:solidFill>
                  <a:srgbClr val="FFFFFF"/>
                </a:solidFill>
                <a:latin typeface="Times New Roman" pitchFamily="18" charset="0"/>
                <a:cs typeface="Times New Roman" pitchFamily="18" charset="0"/>
              </a:rPr>
              <a:t>III</a:t>
            </a:r>
            <a:r>
              <a:rPr lang="vi-VN" altLang="en-US" sz="2800" b="1" dirty="0" smtClean="0">
                <a:solidFill>
                  <a:srgbClr val="FFFFFF"/>
                </a:solidFill>
                <a:latin typeface="Times New Roman" pitchFamily="18" charset="0"/>
                <a:cs typeface="Times New Roman" pitchFamily="18" charset="0"/>
              </a:rPr>
              <a:t>. </a:t>
            </a:r>
            <a:r>
              <a:rPr lang="en-US" sz="2800" b="1" dirty="0">
                <a:solidFill>
                  <a:schemeClr val="bg1"/>
                </a:solidFill>
                <a:latin typeface="Times New Roman" pitchFamily="18" charset="0"/>
                <a:cs typeface="Times New Roman" pitchFamily="18" charset="0"/>
              </a:rPr>
              <a:t>Thực Nghiệm Và </a:t>
            </a:r>
            <a:r>
              <a:rPr lang="en-US" sz="2800" b="1" dirty="0" smtClean="0">
                <a:solidFill>
                  <a:schemeClr val="bg1"/>
                </a:solidFill>
                <a:latin typeface="Times New Roman" pitchFamily="18" charset="0"/>
                <a:cs typeface="Times New Roman" pitchFamily="18" charset="0"/>
              </a:rPr>
              <a:t>Đánh Giá</a:t>
            </a:r>
            <a:endParaRPr lang="en-US" sz="2800" b="1" dirty="0">
              <a:solidFill>
                <a:schemeClr val="bg1"/>
              </a:solidFill>
              <a:latin typeface="Times New Roman" pitchFamily="18" charset="0"/>
              <a:cs typeface="Times New Roman" pitchFamily="18" charset="0"/>
            </a:endParaRPr>
          </a:p>
        </p:txBody>
      </p:sp>
      <p:sp>
        <p:nvSpPr>
          <p:cNvPr id="6" name="Oval 5"/>
          <p:cNvSpPr/>
          <p:nvPr/>
        </p:nvSpPr>
        <p:spPr>
          <a:xfrm>
            <a:off x="8458200" y="6248400"/>
            <a:ext cx="609600" cy="4572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b="1" dirty="0" smtClean="0">
                <a:latin typeface="Arial" panose="020B0604020202020204" pitchFamily="34" charset="0"/>
                <a:cs typeface="Arial" panose="020B0604020202020204" pitchFamily="34" charset="0"/>
              </a:rPr>
              <a:t>28</a:t>
            </a:r>
            <a:endParaRPr lang="en-US" sz="1400" b="1" dirty="0">
              <a:latin typeface="Arial" panose="020B0604020202020204" pitchFamily="34" charset="0"/>
              <a:cs typeface="Arial" panose="020B0604020202020204" pitchFamily="34" charset="0"/>
            </a:endParaRPr>
          </a:p>
        </p:txBody>
      </p:sp>
      <p:sp>
        <p:nvSpPr>
          <p:cNvPr id="2" name="Rectangle 1"/>
          <p:cNvSpPr/>
          <p:nvPr/>
        </p:nvSpPr>
        <p:spPr>
          <a:xfrm>
            <a:off x="381000" y="1676400"/>
            <a:ext cx="7924800" cy="3416320"/>
          </a:xfrm>
          <a:prstGeom prst="rect">
            <a:avLst/>
          </a:prstGeom>
        </p:spPr>
        <p:txBody>
          <a:bodyPr wrap="square">
            <a:spAutoFit/>
          </a:bodyPr>
          <a:lstStyle/>
          <a:p>
            <a:pPr marL="342900" indent="-342900">
              <a:lnSpc>
                <a:spcPct val="150000"/>
              </a:lnSpc>
              <a:buFont typeface="Wingdings" pitchFamily="2" charset="2"/>
              <a:buChar char="q"/>
            </a:pPr>
            <a:r>
              <a:rPr lang="en-US" sz="2400" dirty="0">
                <a:latin typeface="Times New Roman" pitchFamily="18" charset="0"/>
                <a:cs typeface="Times New Roman" pitchFamily="18" charset="0"/>
              </a:rPr>
              <a:t>X</a:t>
            </a:r>
            <a:r>
              <a:rPr lang="vi-VN" sz="2400" dirty="0" smtClean="0">
                <a:latin typeface="Times New Roman" pitchFamily="18" charset="0"/>
                <a:cs typeface="Times New Roman" pitchFamily="18" charset="0"/>
              </a:rPr>
              <a:t>ây </a:t>
            </a:r>
            <a:r>
              <a:rPr lang="vi-VN" sz="2400" dirty="0">
                <a:latin typeface="Times New Roman" pitchFamily="18" charset="0"/>
                <a:cs typeface="Times New Roman" pitchFamily="18" charset="0"/>
              </a:rPr>
              <a:t>dựng được một bộ phân lớp ý kiến đánh giá với độ chính xác lên tới </a:t>
            </a:r>
            <a:r>
              <a:rPr lang="vi-VN" sz="2400" b="1" dirty="0">
                <a:latin typeface="Times New Roman" pitchFamily="18" charset="0"/>
                <a:cs typeface="Times New Roman" pitchFamily="18" charset="0"/>
              </a:rPr>
              <a:t>83</a:t>
            </a:r>
            <a:r>
              <a:rPr lang="vi-VN" sz="2400" b="1" dirty="0" smtClean="0">
                <a:latin typeface="Times New Roman" pitchFamily="18" charset="0"/>
                <a:cs typeface="Times New Roman" pitchFamily="18" charset="0"/>
              </a:rPr>
              <a:t>%.</a:t>
            </a:r>
            <a:endParaRPr lang="en-US" sz="2400" b="1" dirty="0" smtClean="0">
              <a:latin typeface="Times New Roman" pitchFamily="18" charset="0"/>
              <a:cs typeface="Times New Roman" pitchFamily="18" charset="0"/>
            </a:endParaRPr>
          </a:p>
          <a:p>
            <a:pPr marL="342900" indent="-342900">
              <a:lnSpc>
                <a:spcPct val="150000"/>
              </a:lnSpc>
              <a:buFont typeface="Wingdings" pitchFamily="2" charset="2"/>
              <a:buChar char="q"/>
            </a:pPr>
            <a:endParaRPr lang="en-US" sz="2400" dirty="0">
              <a:latin typeface="Times New Roman" pitchFamily="18" charset="0"/>
              <a:cs typeface="Times New Roman" pitchFamily="18" charset="0"/>
            </a:endParaRPr>
          </a:p>
          <a:p>
            <a:pPr marL="342900" indent="-342900">
              <a:lnSpc>
                <a:spcPct val="150000"/>
              </a:lnSpc>
              <a:buFont typeface="Wingdings" pitchFamily="2" charset="2"/>
              <a:buChar char="q"/>
            </a:pPr>
            <a:r>
              <a:rPr lang="en-US" sz="2400" dirty="0">
                <a:latin typeface="Times New Roman" pitchFamily="18" charset="0"/>
                <a:cs typeface="Times New Roman" pitchFamily="18" charset="0"/>
              </a:rPr>
              <a:t>S</a:t>
            </a:r>
            <a:r>
              <a:rPr lang="vi-VN" sz="2400" dirty="0" smtClean="0">
                <a:latin typeface="Times New Roman" pitchFamily="18" charset="0"/>
                <a:cs typeface="Times New Roman" pitchFamily="18" charset="0"/>
              </a:rPr>
              <a:t>o sánh </a:t>
            </a:r>
            <a:r>
              <a:rPr lang="vi-VN" sz="2400" dirty="0">
                <a:latin typeface="Times New Roman" pitchFamily="18" charset="0"/>
                <a:cs typeface="Times New Roman" pitchFamily="18" charset="0"/>
              </a:rPr>
              <a:t>một số phương pháp phân lớp </a:t>
            </a:r>
            <a:r>
              <a:rPr lang="vi-VN" sz="2400" dirty="0" smtClean="0">
                <a:latin typeface="Times New Roman" pitchFamily="18" charset="0"/>
                <a:cs typeface="Times New Roman" pitchFamily="18" charset="0"/>
              </a:rPr>
              <a:t>trên </a:t>
            </a:r>
            <a:r>
              <a:rPr lang="vi-VN" sz="2400" dirty="0">
                <a:latin typeface="Times New Roman" pitchFamily="18" charset="0"/>
                <a:cs typeface="Times New Roman" pitchFamily="18" charset="0"/>
              </a:rPr>
              <a:t>cùng tập dữ liệu từ đó làm cơ sở lý thuyết tham khảo cho các nghiên cứu liên quan</a:t>
            </a:r>
            <a:r>
              <a:rPr lang="vi-VN" sz="2400" dirty="0" smtClean="0">
                <a:latin typeface="Times New Roman" pitchFamily="18" charset="0"/>
                <a:cs typeface="Times New Roman" pitchFamily="18" charset="0"/>
              </a:rPr>
              <a:t>.</a:t>
            </a:r>
            <a:endParaRPr lang="en-US" sz="2400" dirty="0" smtClean="0">
              <a:latin typeface="Times New Roman" pitchFamily="18" charset="0"/>
              <a:cs typeface="Times New Roman" pitchFamily="18" charset="0"/>
            </a:endParaRPr>
          </a:p>
        </p:txBody>
      </p:sp>
      <p:sp>
        <p:nvSpPr>
          <p:cNvPr id="11" name="TextBox 10"/>
          <p:cNvSpPr txBox="1"/>
          <p:nvPr/>
        </p:nvSpPr>
        <p:spPr>
          <a:xfrm>
            <a:off x="228600" y="1066800"/>
            <a:ext cx="7239000" cy="523220"/>
          </a:xfrm>
          <a:prstGeom prst="rect">
            <a:avLst/>
          </a:prstGeom>
          <a:noFill/>
        </p:spPr>
        <p:txBody>
          <a:bodyPr wrap="square" rtlCol="0">
            <a:spAutoFit/>
          </a:bodyPr>
          <a:lstStyle/>
          <a:p>
            <a:r>
              <a:rPr lang="en-US" sz="2800" b="1" dirty="0" smtClean="0">
                <a:latin typeface="Times New Roman" pitchFamily="18" charset="0"/>
                <a:cs typeface="Times New Roman" pitchFamily="18" charset="0"/>
              </a:rPr>
              <a:t>Kết quả đạt được</a:t>
            </a:r>
            <a:endParaRPr lang="en-US" sz="2800" b="1" dirty="0">
              <a:latin typeface="Times New Roman" pitchFamily="18" charset="0"/>
              <a:cs typeface="Times New Roman" pitchFamily="18" charset="0"/>
            </a:endParaRPr>
          </a:p>
        </p:txBody>
      </p:sp>
    </p:spTree>
    <p:extLst>
      <p:ext uri="{BB962C8B-B14F-4D97-AF65-F5344CB8AC3E}">
        <p14:creationId xmlns:p14="http://schemas.microsoft.com/office/powerpoint/2010/main" val="1272344937"/>
      </p:ext>
    </p:extLst>
  </p:cSld>
  <p:clrMapOvr>
    <a:masterClrMapping/>
  </p:clrMapOvr>
  <p:transition spd="slow">
    <p:push dir="u"/>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19"/>
          <p:cNvSpPr txBox="1">
            <a:spLocks noChangeArrowheads="1"/>
          </p:cNvSpPr>
          <p:nvPr/>
        </p:nvSpPr>
        <p:spPr bwMode="auto">
          <a:xfrm>
            <a:off x="2677789" y="89748"/>
            <a:ext cx="585661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itchFamily="18" charset="0"/>
                <a:cs typeface="Arial" charset="0"/>
              </a:defRPr>
            </a:lvl1pPr>
            <a:lvl2pPr marL="742950" indent="-285750" eaLnBrk="0" hangingPunct="0">
              <a:defRPr>
                <a:solidFill>
                  <a:schemeClr val="tx1"/>
                </a:solidFill>
                <a:latin typeface="Palatino Linotype" pitchFamily="18" charset="0"/>
                <a:cs typeface="Arial" charset="0"/>
              </a:defRPr>
            </a:lvl2pPr>
            <a:lvl3pPr marL="1143000" indent="-228600" eaLnBrk="0" hangingPunct="0">
              <a:defRPr>
                <a:solidFill>
                  <a:schemeClr val="tx1"/>
                </a:solidFill>
                <a:latin typeface="Palatino Linotype" pitchFamily="18" charset="0"/>
                <a:cs typeface="Arial" charset="0"/>
              </a:defRPr>
            </a:lvl3pPr>
            <a:lvl4pPr marL="1600200" indent="-228600" eaLnBrk="0" hangingPunct="0">
              <a:defRPr>
                <a:solidFill>
                  <a:schemeClr val="tx1"/>
                </a:solidFill>
                <a:latin typeface="Palatino Linotype" pitchFamily="18" charset="0"/>
                <a:cs typeface="Arial" charset="0"/>
              </a:defRPr>
            </a:lvl4pPr>
            <a:lvl5pPr marL="2057400" indent="-228600" eaLnBrk="0" hangingPunct="0">
              <a:defRPr>
                <a:solidFill>
                  <a:schemeClr val="tx1"/>
                </a:solidFill>
                <a:latin typeface="Palatino Linotype" pitchFamily="18" charset="0"/>
                <a:cs typeface="Arial" charset="0"/>
              </a:defRPr>
            </a:lvl5pPr>
            <a:lvl6pPr marL="2514600" indent="-228600" eaLnBrk="0" fontAlgn="base" hangingPunct="0">
              <a:spcBef>
                <a:spcPct val="0"/>
              </a:spcBef>
              <a:spcAft>
                <a:spcPct val="0"/>
              </a:spcAft>
              <a:defRPr>
                <a:solidFill>
                  <a:schemeClr val="tx1"/>
                </a:solidFill>
                <a:latin typeface="Palatino Linotype" pitchFamily="18" charset="0"/>
                <a:cs typeface="Arial" charset="0"/>
              </a:defRPr>
            </a:lvl6pPr>
            <a:lvl7pPr marL="2971800" indent="-228600" eaLnBrk="0" fontAlgn="base" hangingPunct="0">
              <a:spcBef>
                <a:spcPct val="0"/>
              </a:spcBef>
              <a:spcAft>
                <a:spcPct val="0"/>
              </a:spcAft>
              <a:defRPr>
                <a:solidFill>
                  <a:schemeClr val="tx1"/>
                </a:solidFill>
                <a:latin typeface="Palatino Linotype" pitchFamily="18" charset="0"/>
                <a:cs typeface="Arial" charset="0"/>
              </a:defRPr>
            </a:lvl7pPr>
            <a:lvl8pPr marL="3429000" indent="-228600" eaLnBrk="0" fontAlgn="base" hangingPunct="0">
              <a:spcBef>
                <a:spcPct val="0"/>
              </a:spcBef>
              <a:spcAft>
                <a:spcPct val="0"/>
              </a:spcAft>
              <a:defRPr>
                <a:solidFill>
                  <a:schemeClr val="tx1"/>
                </a:solidFill>
                <a:latin typeface="Palatino Linotype" pitchFamily="18" charset="0"/>
                <a:cs typeface="Arial" charset="0"/>
              </a:defRPr>
            </a:lvl8pPr>
            <a:lvl9pPr marL="3886200" indent="-228600" eaLnBrk="0" fontAlgn="base" hangingPunct="0">
              <a:spcBef>
                <a:spcPct val="0"/>
              </a:spcBef>
              <a:spcAft>
                <a:spcPct val="0"/>
              </a:spcAft>
              <a:defRPr>
                <a:solidFill>
                  <a:schemeClr val="tx1"/>
                </a:solidFill>
                <a:latin typeface="Palatino Linotype" pitchFamily="18" charset="0"/>
                <a:cs typeface="Arial" charset="0"/>
              </a:defRPr>
            </a:lvl9pPr>
          </a:lstStyle>
          <a:p>
            <a:pPr algn="ctr" eaLnBrk="1" hangingPunct="1"/>
            <a:r>
              <a:rPr lang="vi-VN" altLang="en-US" sz="3600" b="1" dirty="0" smtClean="0">
                <a:solidFill>
                  <a:srgbClr val="404040"/>
                </a:solidFill>
                <a:latin typeface="Arial" charset="0"/>
              </a:rPr>
              <a:t>Nội Dung Trình  Bày</a:t>
            </a:r>
            <a:endParaRPr lang="en-US" altLang="en-US" sz="3600" b="1" dirty="0">
              <a:solidFill>
                <a:srgbClr val="404040"/>
              </a:solidFill>
              <a:latin typeface="Arial" charset="0"/>
            </a:endParaRPr>
          </a:p>
        </p:txBody>
      </p:sp>
      <p:sp>
        <p:nvSpPr>
          <p:cNvPr id="33" name="Round Same Side Corner Rectangle 32"/>
          <p:cNvSpPr/>
          <p:nvPr/>
        </p:nvSpPr>
        <p:spPr>
          <a:xfrm rot="5400000">
            <a:off x="4695641" y="-561824"/>
            <a:ext cx="699337" cy="5166062"/>
          </a:xfrm>
          <a:prstGeom prst="round2SameRect">
            <a:avLst>
              <a:gd name="adj1" fmla="val 23321"/>
              <a:gd name="adj2" fmla="val 0"/>
            </a:avLst>
          </a:prstGeom>
          <a:solidFill>
            <a:srgbClr val="00B0F0"/>
          </a:solidFill>
          <a:ln w="3175">
            <a:noFill/>
          </a:ln>
          <a:effectLst>
            <a:outerShdw blurRad="50800" dist="381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4" name="Round Same Side Corner Rectangle 33"/>
          <p:cNvSpPr/>
          <p:nvPr/>
        </p:nvSpPr>
        <p:spPr>
          <a:xfrm rot="16200000" flipH="1">
            <a:off x="1554453" y="1518762"/>
            <a:ext cx="699335" cy="1004888"/>
          </a:xfrm>
          <a:prstGeom prst="round2SameRect">
            <a:avLst>
              <a:gd name="adj1" fmla="val 34679"/>
              <a:gd name="adj2" fmla="val 0"/>
            </a:avLst>
          </a:prstGeom>
          <a:solidFill>
            <a:srgbClr val="00B0F0"/>
          </a:solidFill>
          <a:ln w="3175">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5" name="Round Same Side Corner Rectangle 34"/>
          <p:cNvSpPr/>
          <p:nvPr/>
        </p:nvSpPr>
        <p:spPr>
          <a:xfrm rot="5400000">
            <a:off x="4695285" y="325216"/>
            <a:ext cx="685798" cy="5180315"/>
          </a:xfrm>
          <a:prstGeom prst="round2SameRect">
            <a:avLst>
              <a:gd name="adj1" fmla="val 23321"/>
              <a:gd name="adj2" fmla="val 0"/>
            </a:avLst>
          </a:prstGeom>
          <a:ln/>
        </p:spPr>
        <p:style>
          <a:lnRef idx="1">
            <a:schemeClr val="accent4"/>
          </a:lnRef>
          <a:fillRef idx="3">
            <a:schemeClr val="accent4"/>
          </a:fillRef>
          <a:effectRef idx="2">
            <a:schemeClr val="accent4"/>
          </a:effectRef>
          <a:fontRef idx="minor">
            <a:schemeClr val="lt1"/>
          </a:fontRef>
        </p:style>
        <p:txBody>
          <a:bodyPr anchor="ctr"/>
          <a:lstStyle/>
          <a:p>
            <a:pPr algn="ctr" fontAlgn="auto">
              <a:spcBef>
                <a:spcPts val="0"/>
              </a:spcBef>
              <a:spcAft>
                <a:spcPts val="0"/>
              </a:spcAft>
              <a:defRPr/>
            </a:pPr>
            <a:endParaRPr lang="en-US" dirty="0"/>
          </a:p>
        </p:txBody>
      </p:sp>
      <p:sp>
        <p:nvSpPr>
          <p:cNvPr id="39" name="Round Same Side Corner Rectangle 38"/>
          <p:cNvSpPr/>
          <p:nvPr/>
        </p:nvSpPr>
        <p:spPr>
          <a:xfrm rot="16200000" flipH="1">
            <a:off x="1544002" y="2429191"/>
            <a:ext cx="707098" cy="1004888"/>
          </a:xfrm>
          <a:prstGeom prst="round2SameRect">
            <a:avLst>
              <a:gd name="adj1" fmla="val 34679"/>
              <a:gd name="adj2" fmla="val 0"/>
            </a:avLst>
          </a:prstGeom>
          <a:ln/>
        </p:spPr>
        <p:style>
          <a:lnRef idx="1">
            <a:schemeClr val="accent4"/>
          </a:lnRef>
          <a:fillRef idx="3">
            <a:schemeClr val="accent4"/>
          </a:fillRef>
          <a:effectRef idx="2">
            <a:schemeClr val="accent4"/>
          </a:effectRef>
          <a:fontRef idx="minor">
            <a:schemeClr val="lt1"/>
          </a:fontRef>
        </p:style>
        <p:txBody>
          <a:bodyPr anchor="ctr"/>
          <a:lstStyle/>
          <a:p>
            <a:pPr algn="ctr" fontAlgn="auto">
              <a:spcBef>
                <a:spcPts val="0"/>
              </a:spcBef>
              <a:spcAft>
                <a:spcPts val="0"/>
              </a:spcAft>
              <a:defRPr/>
            </a:pPr>
            <a:endParaRPr lang="en-US" dirty="0"/>
          </a:p>
        </p:txBody>
      </p:sp>
      <p:sp>
        <p:nvSpPr>
          <p:cNvPr id="40" name="Round Same Side Corner Rectangle 39"/>
          <p:cNvSpPr/>
          <p:nvPr/>
        </p:nvSpPr>
        <p:spPr>
          <a:xfrm rot="5400000">
            <a:off x="4683957" y="1241324"/>
            <a:ext cx="722701" cy="5166062"/>
          </a:xfrm>
          <a:prstGeom prst="round2SameRect">
            <a:avLst>
              <a:gd name="adj1" fmla="val 23321"/>
              <a:gd name="adj2" fmla="val 0"/>
            </a:avLst>
          </a:prstGeom>
          <a:gradFill flip="none" rotWithShape="1">
            <a:gsLst>
              <a:gs pos="0">
                <a:schemeClr val="tx2"/>
              </a:gs>
              <a:gs pos="99000">
                <a:schemeClr val="tx2">
                  <a:lumMod val="75000"/>
                </a:schemeClr>
              </a:gs>
            </a:gsLst>
            <a:lin ang="5400000" scaled="1"/>
            <a:tileRect/>
          </a:gradFill>
          <a:ln w="3175">
            <a:noFill/>
          </a:ln>
          <a:effectLst>
            <a:outerShdw blurRad="50800" dist="381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41" name="Round Same Side Corner Rectangle 40"/>
          <p:cNvSpPr/>
          <p:nvPr/>
        </p:nvSpPr>
        <p:spPr>
          <a:xfrm rot="16200000" flipH="1">
            <a:off x="1542771" y="3317586"/>
            <a:ext cx="722701" cy="1004888"/>
          </a:xfrm>
          <a:prstGeom prst="round2SameRect">
            <a:avLst>
              <a:gd name="adj1" fmla="val 34679"/>
              <a:gd name="adj2" fmla="val 0"/>
            </a:avLst>
          </a:prstGeom>
          <a:gradFill flip="none" rotWithShape="1">
            <a:gsLst>
              <a:gs pos="0">
                <a:schemeClr val="tx2">
                  <a:lumMod val="75000"/>
                </a:schemeClr>
              </a:gs>
              <a:gs pos="100000">
                <a:schemeClr val="tx2"/>
              </a:gs>
            </a:gsLst>
            <a:lin ang="16200000" scaled="1"/>
            <a:tileRect/>
          </a:gradFill>
          <a:ln w="3175">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42" name="Round Same Side Corner Rectangle 41"/>
          <p:cNvSpPr/>
          <p:nvPr/>
        </p:nvSpPr>
        <p:spPr>
          <a:xfrm rot="5400000">
            <a:off x="4713519" y="2190581"/>
            <a:ext cx="663575" cy="5166062"/>
          </a:xfrm>
          <a:prstGeom prst="round2SameRect">
            <a:avLst>
              <a:gd name="adj1" fmla="val 23321"/>
              <a:gd name="adj2" fmla="val 0"/>
            </a:avLst>
          </a:prstGeom>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fontAlgn="auto">
              <a:spcBef>
                <a:spcPts val="0"/>
              </a:spcBef>
              <a:spcAft>
                <a:spcPts val="0"/>
              </a:spcAft>
              <a:defRPr/>
            </a:pPr>
            <a:endParaRPr lang="en-US" dirty="0"/>
          </a:p>
        </p:txBody>
      </p:sp>
      <p:sp>
        <p:nvSpPr>
          <p:cNvPr id="43" name="Round Same Side Corner Rectangle 42"/>
          <p:cNvSpPr/>
          <p:nvPr/>
        </p:nvSpPr>
        <p:spPr>
          <a:xfrm rot="16200000" flipH="1">
            <a:off x="1563396" y="4271168"/>
            <a:ext cx="663573" cy="1004888"/>
          </a:xfrm>
          <a:prstGeom prst="round2SameRect">
            <a:avLst>
              <a:gd name="adj1" fmla="val 34679"/>
              <a:gd name="adj2" fmla="val 0"/>
            </a:avLst>
          </a:prstGeom>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fontAlgn="auto">
              <a:spcBef>
                <a:spcPts val="0"/>
              </a:spcBef>
              <a:spcAft>
                <a:spcPts val="0"/>
              </a:spcAft>
              <a:defRPr/>
            </a:pPr>
            <a:endParaRPr lang="en-US" dirty="0"/>
          </a:p>
        </p:txBody>
      </p:sp>
      <p:sp>
        <p:nvSpPr>
          <p:cNvPr id="45" name="TextBox 8"/>
          <p:cNvSpPr txBox="1">
            <a:spLocks noChangeArrowheads="1"/>
          </p:cNvSpPr>
          <p:nvPr/>
        </p:nvSpPr>
        <p:spPr bwMode="auto">
          <a:xfrm rot="10800000">
            <a:off x="1507904" y="1778817"/>
            <a:ext cx="380232" cy="523220"/>
          </a:xfrm>
          <a:prstGeom prst="rect">
            <a:avLst/>
          </a:prstGeom>
          <a:noFill/>
          <a:ln w="9525">
            <a:noFill/>
            <a:miter lim="800000"/>
            <a:headEnd/>
            <a:tailEnd/>
          </a:ln>
        </p:spPr>
        <p:txBody>
          <a:bodyPr wrap="none" anchor="ctr">
            <a:spAutoFit/>
          </a:bodyPr>
          <a:lstStyle/>
          <a:p>
            <a:pPr algn="ctr"/>
            <a:r>
              <a:rPr lang="en-US" sz="2800" b="1" dirty="0" smtClean="0">
                <a:solidFill>
                  <a:schemeClr val="bg1"/>
                </a:solidFill>
                <a:latin typeface="Comic Sans MS" pitchFamily="66" charset="0"/>
              </a:rPr>
              <a:t>I</a:t>
            </a:r>
            <a:endParaRPr lang="en-US" sz="2800" b="1" dirty="0">
              <a:solidFill>
                <a:schemeClr val="bg1"/>
              </a:solidFill>
              <a:latin typeface="Comic Sans MS" pitchFamily="66" charset="0"/>
            </a:endParaRPr>
          </a:p>
        </p:txBody>
      </p:sp>
      <p:sp>
        <p:nvSpPr>
          <p:cNvPr id="46" name="TextBox 33"/>
          <p:cNvSpPr txBox="1">
            <a:spLocks noChangeArrowheads="1"/>
          </p:cNvSpPr>
          <p:nvPr/>
        </p:nvSpPr>
        <p:spPr bwMode="auto">
          <a:xfrm rot="10800000">
            <a:off x="1457389" y="2650866"/>
            <a:ext cx="578928" cy="523220"/>
          </a:xfrm>
          <a:prstGeom prst="rect">
            <a:avLst/>
          </a:prstGeom>
          <a:noFill/>
          <a:ln w="9525">
            <a:noFill/>
            <a:miter lim="800000"/>
            <a:headEnd/>
            <a:tailEnd/>
          </a:ln>
        </p:spPr>
        <p:txBody>
          <a:bodyPr wrap="square" anchor="ctr">
            <a:spAutoFit/>
          </a:bodyPr>
          <a:lstStyle/>
          <a:p>
            <a:pPr algn="ctr"/>
            <a:r>
              <a:rPr lang="en-US" sz="2800" b="1" dirty="0" smtClean="0">
                <a:solidFill>
                  <a:schemeClr val="bg1"/>
                </a:solidFill>
                <a:latin typeface="Comic Sans MS" pitchFamily="66" charset="0"/>
              </a:rPr>
              <a:t>II</a:t>
            </a:r>
            <a:endParaRPr lang="en-US" sz="2800" b="1" dirty="0">
              <a:solidFill>
                <a:schemeClr val="bg1"/>
              </a:solidFill>
              <a:latin typeface="Comic Sans MS" pitchFamily="66" charset="0"/>
            </a:endParaRPr>
          </a:p>
        </p:txBody>
      </p:sp>
      <p:sp>
        <p:nvSpPr>
          <p:cNvPr id="47" name="TextBox 34"/>
          <p:cNvSpPr txBox="1">
            <a:spLocks noChangeArrowheads="1"/>
          </p:cNvSpPr>
          <p:nvPr/>
        </p:nvSpPr>
        <p:spPr bwMode="auto">
          <a:xfrm rot="10800000">
            <a:off x="1460300" y="3541957"/>
            <a:ext cx="771366" cy="523220"/>
          </a:xfrm>
          <a:prstGeom prst="rect">
            <a:avLst/>
          </a:prstGeom>
          <a:noFill/>
          <a:ln w="9525">
            <a:noFill/>
            <a:miter lim="800000"/>
            <a:headEnd/>
            <a:tailEnd/>
          </a:ln>
        </p:spPr>
        <p:txBody>
          <a:bodyPr wrap="none" anchor="ctr">
            <a:spAutoFit/>
          </a:bodyPr>
          <a:lstStyle/>
          <a:p>
            <a:pPr algn="ctr"/>
            <a:r>
              <a:rPr lang="en-US" sz="2800" b="1" dirty="0" smtClean="0">
                <a:solidFill>
                  <a:schemeClr val="bg1"/>
                </a:solidFill>
                <a:latin typeface="Comic Sans MS" pitchFamily="66" charset="0"/>
              </a:rPr>
              <a:t>III</a:t>
            </a:r>
            <a:endParaRPr lang="en-US" sz="2800" b="1" dirty="0">
              <a:solidFill>
                <a:schemeClr val="bg1"/>
              </a:solidFill>
              <a:latin typeface="Comic Sans MS" pitchFamily="66" charset="0"/>
            </a:endParaRPr>
          </a:p>
        </p:txBody>
      </p:sp>
      <p:sp>
        <p:nvSpPr>
          <p:cNvPr id="48" name="TextBox 35"/>
          <p:cNvSpPr txBox="1">
            <a:spLocks noChangeArrowheads="1"/>
          </p:cNvSpPr>
          <p:nvPr/>
        </p:nvSpPr>
        <p:spPr bwMode="auto">
          <a:xfrm>
            <a:off x="1451039" y="4477794"/>
            <a:ext cx="622286" cy="523220"/>
          </a:xfrm>
          <a:prstGeom prst="rect">
            <a:avLst/>
          </a:prstGeom>
          <a:noFill/>
          <a:ln w="9525">
            <a:noFill/>
            <a:miter lim="800000"/>
            <a:headEnd/>
            <a:tailEnd/>
          </a:ln>
        </p:spPr>
        <p:txBody>
          <a:bodyPr wrap="none" anchor="ctr">
            <a:spAutoFit/>
          </a:bodyPr>
          <a:lstStyle/>
          <a:p>
            <a:pPr algn="ctr"/>
            <a:r>
              <a:rPr lang="en-US" sz="2800" b="1" dirty="0" smtClean="0">
                <a:solidFill>
                  <a:schemeClr val="bg1"/>
                </a:solidFill>
                <a:latin typeface="Comic Sans MS" pitchFamily="66" charset="0"/>
              </a:rPr>
              <a:t>IV</a:t>
            </a:r>
            <a:endParaRPr lang="en-US" sz="2800" b="1" dirty="0">
              <a:solidFill>
                <a:schemeClr val="bg1"/>
              </a:solidFill>
              <a:latin typeface="Comic Sans MS" pitchFamily="66" charset="0"/>
            </a:endParaRPr>
          </a:p>
        </p:txBody>
      </p:sp>
      <p:sp>
        <p:nvSpPr>
          <p:cNvPr id="49" name="Rectangle 32"/>
          <p:cNvSpPr>
            <a:spLocks noChangeArrowheads="1"/>
          </p:cNvSpPr>
          <p:nvPr/>
        </p:nvSpPr>
        <p:spPr bwMode="auto">
          <a:xfrm>
            <a:off x="2526594" y="1804866"/>
            <a:ext cx="3755435" cy="523220"/>
          </a:xfrm>
          <a:prstGeom prst="rect">
            <a:avLst/>
          </a:prstGeom>
          <a:noFill/>
          <a:ln w="9525">
            <a:noFill/>
            <a:miter lim="800000"/>
            <a:headEnd/>
            <a:tailEnd/>
          </a:ln>
        </p:spPr>
        <p:txBody>
          <a:bodyPr wrap="square">
            <a:spAutoFit/>
          </a:bodyPr>
          <a:lstStyle/>
          <a:p>
            <a:r>
              <a:rPr lang="en-US" sz="2800" b="1" dirty="0" smtClean="0">
                <a:solidFill>
                  <a:schemeClr val="bg1"/>
                </a:solidFill>
                <a:latin typeface="Times New Roman" pitchFamily="18" charset="0"/>
                <a:cs typeface="Times New Roman" pitchFamily="18" charset="0"/>
              </a:rPr>
              <a:t>Đặt Vấn Đề</a:t>
            </a:r>
            <a:endParaRPr lang="en-US" sz="2800" b="1" dirty="0">
              <a:latin typeface="Times New Roman" pitchFamily="18" charset="0"/>
              <a:cs typeface="Times New Roman" pitchFamily="18" charset="0"/>
            </a:endParaRPr>
          </a:p>
        </p:txBody>
      </p:sp>
      <p:sp>
        <p:nvSpPr>
          <p:cNvPr id="50" name="Rectangle 37"/>
          <p:cNvSpPr>
            <a:spLocks noChangeArrowheads="1"/>
          </p:cNvSpPr>
          <p:nvPr/>
        </p:nvSpPr>
        <p:spPr bwMode="auto">
          <a:xfrm>
            <a:off x="2448026" y="2705077"/>
            <a:ext cx="3779837" cy="523220"/>
          </a:xfrm>
          <a:prstGeom prst="rect">
            <a:avLst/>
          </a:prstGeom>
          <a:noFill/>
          <a:ln w="9525">
            <a:noFill/>
            <a:miter lim="800000"/>
            <a:headEnd/>
            <a:tailEnd/>
          </a:ln>
        </p:spPr>
        <p:txBody>
          <a:bodyPr>
            <a:spAutoFit/>
          </a:bodyPr>
          <a:lstStyle/>
          <a:p>
            <a:r>
              <a:rPr lang="en-US" sz="2800" b="1" dirty="0" smtClean="0">
                <a:solidFill>
                  <a:schemeClr val="bg1"/>
                </a:solidFill>
                <a:latin typeface="Times New Roman" pitchFamily="18" charset="0"/>
                <a:cs typeface="Times New Roman" pitchFamily="18" charset="0"/>
              </a:rPr>
              <a:t>Nội Dung Nghiên Cứu</a:t>
            </a:r>
            <a:endParaRPr lang="en-US" sz="2800" b="1" dirty="0">
              <a:latin typeface="Times New Roman" pitchFamily="18" charset="0"/>
              <a:cs typeface="Times New Roman" pitchFamily="18" charset="0"/>
            </a:endParaRPr>
          </a:p>
        </p:txBody>
      </p:sp>
      <p:sp>
        <p:nvSpPr>
          <p:cNvPr id="51" name="Rectangle 38"/>
          <p:cNvSpPr>
            <a:spLocks noChangeArrowheads="1"/>
          </p:cNvSpPr>
          <p:nvPr/>
        </p:nvSpPr>
        <p:spPr bwMode="auto">
          <a:xfrm>
            <a:off x="2431271" y="3541957"/>
            <a:ext cx="4502929" cy="523220"/>
          </a:xfrm>
          <a:prstGeom prst="rect">
            <a:avLst/>
          </a:prstGeom>
          <a:noFill/>
          <a:ln w="9525">
            <a:noFill/>
            <a:miter lim="800000"/>
            <a:headEnd/>
            <a:tailEnd/>
          </a:ln>
        </p:spPr>
        <p:txBody>
          <a:bodyPr wrap="square">
            <a:spAutoFit/>
          </a:bodyPr>
          <a:lstStyle/>
          <a:p>
            <a:r>
              <a:rPr lang="en-US" sz="2800" b="1" dirty="0">
                <a:solidFill>
                  <a:schemeClr val="bg1"/>
                </a:solidFill>
                <a:latin typeface="Times New Roman" pitchFamily="18" charset="0"/>
                <a:cs typeface="Times New Roman" pitchFamily="18" charset="0"/>
              </a:rPr>
              <a:t>Thực Nghiệm Và Đánh Giá</a:t>
            </a:r>
          </a:p>
        </p:txBody>
      </p:sp>
      <p:sp>
        <p:nvSpPr>
          <p:cNvPr id="52" name="Rectangle 39"/>
          <p:cNvSpPr>
            <a:spLocks noChangeArrowheads="1"/>
          </p:cNvSpPr>
          <p:nvPr/>
        </p:nvSpPr>
        <p:spPr bwMode="auto">
          <a:xfrm>
            <a:off x="2496114" y="4489794"/>
            <a:ext cx="5504886" cy="523220"/>
          </a:xfrm>
          <a:prstGeom prst="rect">
            <a:avLst/>
          </a:prstGeom>
          <a:noFill/>
          <a:ln w="9525">
            <a:noFill/>
            <a:miter lim="800000"/>
            <a:headEnd/>
            <a:tailEnd/>
          </a:ln>
        </p:spPr>
        <p:txBody>
          <a:bodyPr wrap="square">
            <a:spAutoFit/>
          </a:bodyPr>
          <a:lstStyle/>
          <a:p>
            <a:r>
              <a:rPr lang="en-US" sz="2800" b="1" dirty="0">
                <a:solidFill>
                  <a:schemeClr val="bg1"/>
                </a:solidFill>
                <a:latin typeface="Times New Roman" pitchFamily="18" charset="0"/>
                <a:cs typeface="Times New Roman" pitchFamily="18" charset="0"/>
              </a:rPr>
              <a:t>Kết Luận Và Hướng Phát Triển</a:t>
            </a:r>
          </a:p>
        </p:txBody>
      </p:sp>
      <p:sp>
        <p:nvSpPr>
          <p:cNvPr id="21" name="Oval 20"/>
          <p:cNvSpPr/>
          <p:nvPr/>
        </p:nvSpPr>
        <p:spPr>
          <a:xfrm>
            <a:off x="8458200" y="6248400"/>
            <a:ext cx="609600" cy="4572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b="1" dirty="0" smtClean="0">
                <a:latin typeface="Arial" panose="020B0604020202020204" pitchFamily="34" charset="0"/>
                <a:cs typeface="Arial" panose="020B0604020202020204" pitchFamily="34" charset="0"/>
              </a:rPr>
              <a:t>29</a:t>
            </a:r>
            <a:endParaRPr lang="en-US" sz="1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3182475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ipe(down)">
                                      <p:cBhvr>
                                        <p:cTn id="7" dur="500"/>
                                        <p:tgtEl>
                                          <p:spTgt spid="33"/>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4"/>
                                        </p:tgtEl>
                                        <p:attrNameLst>
                                          <p:attrName>style.visibility</p:attrName>
                                        </p:attrNameLst>
                                      </p:cBhvr>
                                      <p:to>
                                        <p:strVal val="visible"/>
                                      </p:to>
                                    </p:set>
                                    <p:animEffect transition="in" filter="wipe(down)">
                                      <p:cBhvr>
                                        <p:cTn id="10" dur="500"/>
                                        <p:tgtEl>
                                          <p:spTgt spid="34"/>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35"/>
                                        </p:tgtEl>
                                        <p:attrNameLst>
                                          <p:attrName>style.visibility</p:attrName>
                                        </p:attrNameLst>
                                      </p:cBhvr>
                                      <p:to>
                                        <p:strVal val="visible"/>
                                      </p:to>
                                    </p:set>
                                    <p:animEffect transition="in" filter="wipe(down)">
                                      <p:cBhvr>
                                        <p:cTn id="13" dur="500"/>
                                        <p:tgtEl>
                                          <p:spTgt spid="35"/>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39"/>
                                        </p:tgtEl>
                                        <p:attrNameLst>
                                          <p:attrName>style.visibility</p:attrName>
                                        </p:attrNameLst>
                                      </p:cBhvr>
                                      <p:to>
                                        <p:strVal val="visible"/>
                                      </p:to>
                                    </p:set>
                                    <p:animEffect transition="in" filter="wipe(down)">
                                      <p:cBhvr>
                                        <p:cTn id="16" dur="500"/>
                                        <p:tgtEl>
                                          <p:spTgt spid="39"/>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animEffect transition="in" filter="wipe(down)">
                                      <p:cBhvr>
                                        <p:cTn id="19" dur="500"/>
                                        <p:tgtEl>
                                          <p:spTgt spid="40"/>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41"/>
                                        </p:tgtEl>
                                        <p:attrNameLst>
                                          <p:attrName>style.visibility</p:attrName>
                                        </p:attrNameLst>
                                      </p:cBhvr>
                                      <p:to>
                                        <p:strVal val="visible"/>
                                      </p:to>
                                    </p:set>
                                    <p:animEffect transition="in" filter="wipe(down)">
                                      <p:cBhvr>
                                        <p:cTn id="22" dur="500"/>
                                        <p:tgtEl>
                                          <p:spTgt spid="41"/>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42"/>
                                        </p:tgtEl>
                                        <p:attrNameLst>
                                          <p:attrName>style.visibility</p:attrName>
                                        </p:attrNameLst>
                                      </p:cBhvr>
                                      <p:to>
                                        <p:strVal val="visible"/>
                                      </p:to>
                                    </p:set>
                                    <p:animEffect transition="in" filter="wipe(down)">
                                      <p:cBhvr>
                                        <p:cTn id="25" dur="500"/>
                                        <p:tgtEl>
                                          <p:spTgt spid="42"/>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43"/>
                                        </p:tgtEl>
                                        <p:attrNameLst>
                                          <p:attrName>style.visibility</p:attrName>
                                        </p:attrNameLst>
                                      </p:cBhvr>
                                      <p:to>
                                        <p:strVal val="visible"/>
                                      </p:to>
                                    </p:set>
                                    <p:animEffect transition="in" filter="wipe(down)">
                                      <p:cBhvr>
                                        <p:cTn id="28" dur="500"/>
                                        <p:tgtEl>
                                          <p:spTgt spid="43"/>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45"/>
                                        </p:tgtEl>
                                        <p:attrNameLst>
                                          <p:attrName>style.visibility</p:attrName>
                                        </p:attrNameLst>
                                      </p:cBhvr>
                                      <p:to>
                                        <p:strVal val="visible"/>
                                      </p:to>
                                    </p:set>
                                    <p:animEffect transition="in" filter="wipe(down)">
                                      <p:cBhvr>
                                        <p:cTn id="31" dur="500"/>
                                        <p:tgtEl>
                                          <p:spTgt spid="45"/>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46"/>
                                        </p:tgtEl>
                                        <p:attrNameLst>
                                          <p:attrName>style.visibility</p:attrName>
                                        </p:attrNameLst>
                                      </p:cBhvr>
                                      <p:to>
                                        <p:strVal val="visible"/>
                                      </p:to>
                                    </p:set>
                                    <p:animEffect transition="in" filter="wipe(down)">
                                      <p:cBhvr>
                                        <p:cTn id="34" dur="500"/>
                                        <p:tgtEl>
                                          <p:spTgt spid="46"/>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47"/>
                                        </p:tgtEl>
                                        <p:attrNameLst>
                                          <p:attrName>style.visibility</p:attrName>
                                        </p:attrNameLst>
                                      </p:cBhvr>
                                      <p:to>
                                        <p:strVal val="visible"/>
                                      </p:to>
                                    </p:set>
                                    <p:animEffect transition="in" filter="wipe(down)">
                                      <p:cBhvr>
                                        <p:cTn id="37" dur="500"/>
                                        <p:tgtEl>
                                          <p:spTgt spid="47"/>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48"/>
                                        </p:tgtEl>
                                        <p:attrNameLst>
                                          <p:attrName>style.visibility</p:attrName>
                                        </p:attrNameLst>
                                      </p:cBhvr>
                                      <p:to>
                                        <p:strVal val="visible"/>
                                      </p:to>
                                    </p:set>
                                    <p:animEffect transition="in" filter="wipe(down)">
                                      <p:cBhvr>
                                        <p:cTn id="40" dur="500"/>
                                        <p:tgtEl>
                                          <p:spTgt spid="48"/>
                                        </p:tgtEl>
                                      </p:cBhvr>
                                    </p:animEffect>
                                  </p:childTnLst>
                                </p:cTn>
                              </p:par>
                              <p:par>
                                <p:cTn id="41" presetID="22" presetClass="entr" presetSubtype="4" fill="hold" grpId="0" nodeType="withEffect">
                                  <p:stCondLst>
                                    <p:cond delay="0"/>
                                  </p:stCondLst>
                                  <p:childTnLst>
                                    <p:set>
                                      <p:cBhvr>
                                        <p:cTn id="42" dur="1" fill="hold">
                                          <p:stCondLst>
                                            <p:cond delay="0"/>
                                          </p:stCondLst>
                                        </p:cTn>
                                        <p:tgtEl>
                                          <p:spTgt spid="49"/>
                                        </p:tgtEl>
                                        <p:attrNameLst>
                                          <p:attrName>style.visibility</p:attrName>
                                        </p:attrNameLst>
                                      </p:cBhvr>
                                      <p:to>
                                        <p:strVal val="visible"/>
                                      </p:to>
                                    </p:set>
                                    <p:animEffect transition="in" filter="wipe(down)">
                                      <p:cBhvr>
                                        <p:cTn id="43" dur="500"/>
                                        <p:tgtEl>
                                          <p:spTgt spid="49"/>
                                        </p:tgtEl>
                                      </p:cBhvr>
                                    </p:animEffect>
                                  </p:childTnLst>
                                </p:cTn>
                              </p:par>
                              <p:par>
                                <p:cTn id="44" presetID="22" presetClass="entr" presetSubtype="4" fill="hold" grpId="0" nodeType="withEffect">
                                  <p:stCondLst>
                                    <p:cond delay="0"/>
                                  </p:stCondLst>
                                  <p:childTnLst>
                                    <p:set>
                                      <p:cBhvr>
                                        <p:cTn id="45" dur="1" fill="hold">
                                          <p:stCondLst>
                                            <p:cond delay="0"/>
                                          </p:stCondLst>
                                        </p:cTn>
                                        <p:tgtEl>
                                          <p:spTgt spid="50"/>
                                        </p:tgtEl>
                                        <p:attrNameLst>
                                          <p:attrName>style.visibility</p:attrName>
                                        </p:attrNameLst>
                                      </p:cBhvr>
                                      <p:to>
                                        <p:strVal val="visible"/>
                                      </p:to>
                                    </p:set>
                                    <p:animEffect transition="in" filter="wipe(down)">
                                      <p:cBhvr>
                                        <p:cTn id="46" dur="500"/>
                                        <p:tgtEl>
                                          <p:spTgt spid="50"/>
                                        </p:tgtEl>
                                      </p:cBhvr>
                                    </p:animEffect>
                                  </p:childTnLst>
                                </p:cTn>
                              </p:par>
                              <p:par>
                                <p:cTn id="47" presetID="22" presetClass="entr" presetSubtype="4" fill="hold" grpId="0" nodeType="withEffect">
                                  <p:stCondLst>
                                    <p:cond delay="0"/>
                                  </p:stCondLst>
                                  <p:childTnLst>
                                    <p:set>
                                      <p:cBhvr>
                                        <p:cTn id="48" dur="1" fill="hold">
                                          <p:stCondLst>
                                            <p:cond delay="0"/>
                                          </p:stCondLst>
                                        </p:cTn>
                                        <p:tgtEl>
                                          <p:spTgt spid="51"/>
                                        </p:tgtEl>
                                        <p:attrNameLst>
                                          <p:attrName>style.visibility</p:attrName>
                                        </p:attrNameLst>
                                      </p:cBhvr>
                                      <p:to>
                                        <p:strVal val="visible"/>
                                      </p:to>
                                    </p:set>
                                    <p:animEffect transition="in" filter="wipe(down)">
                                      <p:cBhvr>
                                        <p:cTn id="49" dur="500"/>
                                        <p:tgtEl>
                                          <p:spTgt spid="51"/>
                                        </p:tgtEl>
                                      </p:cBhvr>
                                    </p:animEffect>
                                  </p:childTnLst>
                                </p:cTn>
                              </p:par>
                              <p:par>
                                <p:cTn id="50" presetID="22" presetClass="entr" presetSubtype="4" fill="hold" grpId="0" nodeType="withEffect">
                                  <p:stCondLst>
                                    <p:cond delay="0"/>
                                  </p:stCondLst>
                                  <p:childTnLst>
                                    <p:set>
                                      <p:cBhvr>
                                        <p:cTn id="51" dur="1" fill="hold">
                                          <p:stCondLst>
                                            <p:cond delay="0"/>
                                          </p:stCondLst>
                                        </p:cTn>
                                        <p:tgtEl>
                                          <p:spTgt spid="52"/>
                                        </p:tgtEl>
                                        <p:attrNameLst>
                                          <p:attrName>style.visibility</p:attrName>
                                        </p:attrNameLst>
                                      </p:cBhvr>
                                      <p:to>
                                        <p:strVal val="visible"/>
                                      </p:to>
                                    </p:set>
                                    <p:animEffect transition="in" filter="wipe(down)">
                                      <p:cBhvr>
                                        <p:cTn id="52" dur="500"/>
                                        <p:tgtEl>
                                          <p:spTgt spid="52"/>
                                        </p:tgtEl>
                                      </p:cBhvr>
                                    </p:animEffect>
                                  </p:childTnLst>
                                </p:cTn>
                              </p:par>
                              <p:par>
                                <p:cTn id="53" presetID="32" presetClass="emph" presetSubtype="0" fill="hold" grpId="1" nodeType="withEffect">
                                  <p:stCondLst>
                                    <p:cond delay="500"/>
                                  </p:stCondLst>
                                  <p:childTnLst>
                                    <p:animRot by="120000">
                                      <p:cBhvr>
                                        <p:cTn id="54" dur="100" fill="hold">
                                          <p:stCondLst>
                                            <p:cond delay="0"/>
                                          </p:stCondLst>
                                        </p:cTn>
                                        <p:tgtEl>
                                          <p:spTgt spid="48"/>
                                        </p:tgtEl>
                                        <p:attrNameLst>
                                          <p:attrName>r</p:attrName>
                                        </p:attrNameLst>
                                      </p:cBhvr>
                                    </p:animRot>
                                    <p:animRot by="-240000">
                                      <p:cBhvr>
                                        <p:cTn id="55" dur="200" fill="hold">
                                          <p:stCondLst>
                                            <p:cond delay="200"/>
                                          </p:stCondLst>
                                        </p:cTn>
                                        <p:tgtEl>
                                          <p:spTgt spid="48"/>
                                        </p:tgtEl>
                                        <p:attrNameLst>
                                          <p:attrName>r</p:attrName>
                                        </p:attrNameLst>
                                      </p:cBhvr>
                                    </p:animRot>
                                    <p:animRot by="240000">
                                      <p:cBhvr>
                                        <p:cTn id="56" dur="200" fill="hold">
                                          <p:stCondLst>
                                            <p:cond delay="400"/>
                                          </p:stCondLst>
                                        </p:cTn>
                                        <p:tgtEl>
                                          <p:spTgt spid="48"/>
                                        </p:tgtEl>
                                        <p:attrNameLst>
                                          <p:attrName>r</p:attrName>
                                        </p:attrNameLst>
                                      </p:cBhvr>
                                    </p:animRot>
                                    <p:animRot by="-240000">
                                      <p:cBhvr>
                                        <p:cTn id="57" dur="200" fill="hold">
                                          <p:stCondLst>
                                            <p:cond delay="600"/>
                                          </p:stCondLst>
                                        </p:cTn>
                                        <p:tgtEl>
                                          <p:spTgt spid="48"/>
                                        </p:tgtEl>
                                        <p:attrNameLst>
                                          <p:attrName>r</p:attrName>
                                        </p:attrNameLst>
                                      </p:cBhvr>
                                    </p:animRot>
                                    <p:animRot by="120000">
                                      <p:cBhvr>
                                        <p:cTn id="58" dur="200" fill="hold">
                                          <p:stCondLst>
                                            <p:cond delay="800"/>
                                          </p:stCondLst>
                                        </p:cTn>
                                        <p:tgtEl>
                                          <p:spTgt spid="48"/>
                                        </p:tgtEl>
                                        <p:attrNameLst>
                                          <p:attrName>r</p:attrName>
                                        </p:attrNameLst>
                                      </p:cBhvr>
                                    </p:animRot>
                                  </p:childTnLst>
                                </p:cTn>
                              </p:par>
                              <p:par>
                                <p:cTn id="59" presetID="32" presetClass="emph" presetSubtype="0" fill="hold" grpId="1" nodeType="withEffect">
                                  <p:stCondLst>
                                    <p:cond delay="500"/>
                                  </p:stCondLst>
                                  <p:childTnLst>
                                    <p:animRot by="120000">
                                      <p:cBhvr>
                                        <p:cTn id="60" dur="100" fill="hold">
                                          <p:stCondLst>
                                            <p:cond delay="0"/>
                                          </p:stCondLst>
                                        </p:cTn>
                                        <p:tgtEl>
                                          <p:spTgt spid="52"/>
                                        </p:tgtEl>
                                        <p:attrNameLst>
                                          <p:attrName>r</p:attrName>
                                        </p:attrNameLst>
                                      </p:cBhvr>
                                    </p:animRot>
                                    <p:animRot by="-240000">
                                      <p:cBhvr>
                                        <p:cTn id="61" dur="200" fill="hold">
                                          <p:stCondLst>
                                            <p:cond delay="200"/>
                                          </p:stCondLst>
                                        </p:cTn>
                                        <p:tgtEl>
                                          <p:spTgt spid="52"/>
                                        </p:tgtEl>
                                        <p:attrNameLst>
                                          <p:attrName>r</p:attrName>
                                        </p:attrNameLst>
                                      </p:cBhvr>
                                    </p:animRot>
                                    <p:animRot by="240000">
                                      <p:cBhvr>
                                        <p:cTn id="62" dur="200" fill="hold">
                                          <p:stCondLst>
                                            <p:cond delay="400"/>
                                          </p:stCondLst>
                                        </p:cTn>
                                        <p:tgtEl>
                                          <p:spTgt spid="52"/>
                                        </p:tgtEl>
                                        <p:attrNameLst>
                                          <p:attrName>r</p:attrName>
                                        </p:attrNameLst>
                                      </p:cBhvr>
                                    </p:animRot>
                                    <p:animRot by="-240000">
                                      <p:cBhvr>
                                        <p:cTn id="63" dur="200" fill="hold">
                                          <p:stCondLst>
                                            <p:cond delay="600"/>
                                          </p:stCondLst>
                                        </p:cTn>
                                        <p:tgtEl>
                                          <p:spTgt spid="52"/>
                                        </p:tgtEl>
                                        <p:attrNameLst>
                                          <p:attrName>r</p:attrName>
                                        </p:attrNameLst>
                                      </p:cBhvr>
                                    </p:animRot>
                                    <p:animRot by="120000">
                                      <p:cBhvr>
                                        <p:cTn id="64" dur="200" fill="hold">
                                          <p:stCondLst>
                                            <p:cond delay="800"/>
                                          </p:stCondLst>
                                        </p:cTn>
                                        <p:tgtEl>
                                          <p:spTgt spid="5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animBg="1"/>
      <p:bldP spid="35" grpId="0" animBg="1"/>
      <p:bldP spid="39" grpId="0" animBg="1"/>
      <p:bldP spid="40" grpId="0" animBg="1"/>
      <p:bldP spid="41" grpId="0" animBg="1"/>
      <p:bldP spid="42" grpId="0" animBg="1"/>
      <p:bldP spid="43" grpId="0" animBg="1"/>
      <p:bldP spid="45" grpId="0"/>
      <p:bldP spid="46" grpId="0"/>
      <p:bldP spid="47" grpId="0"/>
      <p:bldP spid="48" grpId="0"/>
      <p:bldP spid="48" grpId="1"/>
      <p:bldP spid="49" grpId="0"/>
      <p:bldP spid="50" grpId="0"/>
      <p:bldP spid="51" grpId="0"/>
      <p:bldP spid="52" grpId="0"/>
      <p:bldP spid="52" grpId="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590800" y="115134"/>
            <a:ext cx="6324600" cy="6468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25"/>
          <p:cNvSpPr>
            <a:spLocks noChangeArrowheads="1"/>
          </p:cNvSpPr>
          <p:nvPr/>
        </p:nvSpPr>
        <p:spPr bwMode="auto">
          <a:xfrm>
            <a:off x="2959646" y="161567"/>
            <a:ext cx="610815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itchFamily="18" charset="0"/>
                <a:cs typeface="Arial" charset="0"/>
              </a:defRPr>
            </a:lvl1pPr>
            <a:lvl2pPr marL="742950" indent="-285750" eaLnBrk="0" hangingPunct="0">
              <a:defRPr>
                <a:solidFill>
                  <a:schemeClr val="tx1"/>
                </a:solidFill>
                <a:latin typeface="Palatino Linotype" pitchFamily="18" charset="0"/>
                <a:cs typeface="Arial" charset="0"/>
              </a:defRPr>
            </a:lvl2pPr>
            <a:lvl3pPr marL="1143000" indent="-228600" eaLnBrk="0" hangingPunct="0">
              <a:defRPr>
                <a:solidFill>
                  <a:schemeClr val="tx1"/>
                </a:solidFill>
                <a:latin typeface="Palatino Linotype" pitchFamily="18" charset="0"/>
                <a:cs typeface="Arial" charset="0"/>
              </a:defRPr>
            </a:lvl3pPr>
            <a:lvl4pPr marL="1600200" indent="-228600" eaLnBrk="0" hangingPunct="0">
              <a:defRPr>
                <a:solidFill>
                  <a:schemeClr val="tx1"/>
                </a:solidFill>
                <a:latin typeface="Palatino Linotype" pitchFamily="18" charset="0"/>
                <a:cs typeface="Arial" charset="0"/>
              </a:defRPr>
            </a:lvl4pPr>
            <a:lvl5pPr marL="2057400" indent="-228600" eaLnBrk="0" hangingPunct="0">
              <a:defRPr>
                <a:solidFill>
                  <a:schemeClr val="tx1"/>
                </a:solidFill>
                <a:latin typeface="Palatino Linotype" pitchFamily="18" charset="0"/>
                <a:cs typeface="Arial" charset="0"/>
              </a:defRPr>
            </a:lvl5pPr>
            <a:lvl6pPr marL="2514600" indent="-228600" eaLnBrk="0" fontAlgn="base" hangingPunct="0">
              <a:spcBef>
                <a:spcPct val="0"/>
              </a:spcBef>
              <a:spcAft>
                <a:spcPct val="0"/>
              </a:spcAft>
              <a:defRPr>
                <a:solidFill>
                  <a:schemeClr val="tx1"/>
                </a:solidFill>
                <a:latin typeface="Palatino Linotype" pitchFamily="18" charset="0"/>
                <a:cs typeface="Arial" charset="0"/>
              </a:defRPr>
            </a:lvl6pPr>
            <a:lvl7pPr marL="2971800" indent="-228600" eaLnBrk="0" fontAlgn="base" hangingPunct="0">
              <a:spcBef>
                <a:spcPct val="0"/>
              </a:spcBef>
              <a:spcAft>
                <a:spcPct val="0"/>
              </a:spcAft>
              <a:defRPr>
                <a:solidFill>
                  <a:schemeClr val="tx1"/>
                </a:solidFill>
                <a:latin typeface="Palatino Linotype" pitchFamily="18" charset="0"/>
                <a:cs typeface="Arial" charset="0"/>
              </a:defRPr>
            </a:lvl7pPr>
            <a:lvl8pPr marL="3429000" indent="-228600" eaLnBrk="0" fontAlgn="base" hangingPunct="0">
              <a:spcBef>
                <a:spcPct val="0"/>
              </a:spcBef>
              <a:spcAft>
                <a:spcPct val="0"/>
              </a:spcAft>
              <a:defRPr>
                <a:solidFill>
                  <a:schemeClr val="tx1"/>
                </a:solidFill>
                <a:latin typeface="Palatino Linotype" pitchFamily="18" charset="0"/>
                <a:cs typeface="Arial" charset="0"/>
              </a:defRPr>
            </a:lvl8pPr>
            <a:lvl9pPr marL="3886200" indent="-228600" eaLnBrk="0" fontAlgn="base" hangingPunct="0">
              <a:spcBef>
                <a:spcPct val="0"/>
              </a:spcBef>
              <a:spcAft>
                <a:spcPct val="0"/>
              </a:spcAft>
              <a:defRPr>
                <a:solidFill>
                  <a:schemeClr val="tx1"/>
                </a:solidFill>
                <a:latin typeface="Palatino Linotype" pitchFamily="18" charset="0"/>
                <a:cs typeface="Arial" charset="0"/>
              </a:defRPr>
            </a:lvl9pPr>
          </a:lstStyle>
          <a:p>
            <a:r>
              <a:rPr lang="en-US" altLang="en-US" sz="2800" b="1" dirty="0" smtClean="0">
                <a:solidFill>
                  <a:srgbClr val="FFFFFF"/>
                </a:solidFill>
                <a:latin typeface="Times New Roman" pitchFamily="18" charset="0"/>
                <a:cs typeface="Times New Roman" pitchFamily="18" charset="0"/>
              </a:rPr>
              <a:t>IV</a:t>
            </a:r>
            <a:r>
              <a:rPr lang="vi-VN" altLang="en-US" sz="2800" b="1" dirty="0" smtClean="0">
                <a:solidFill>
                  <a:srgbClr val="FFFFFF"/>
                </a:solidFill>
                <a:latin typeface="Times New Roman" pitchFamily="18" charset="0"/>
                <a:cs typeface="Times New Roman" pitchFamily="18" charset="0"/>
              </a:rPr>
              <a:t>. </a:t>
            </a:r>
            <a:r>
              <a:rPr lang="en-US" sz="2800" b="1" dirty="0">
                <a:solidFill>
                  <a:schemeClr val="bg1"/>
                </a:solidFill>
                <a:latin typeface="Times New Roman" pitchFamily="18" charset="0"/>
                <a:cs typeface="Times New Roman" pitchFamily="18" charset="0"/>
              </a:rPr>
              <a:t>Kết Luận Và Hướng </a:t>
            </a:r>
            <a:r>
              <a:rPr lang="en-US" sz="2800" b="1" dirty="0" smtClean="0">
                <a:solidFill>
                  <a:schemeClr val="bg1"/>
                </a:solidFill>
                <a:latin typeface="Times New Roman" pitchFamily="18" charset="0"/>
                <a:cs typeface="Times New Roman" pitchFamily="18" charset="0"/>
              </a:rPr>
              <a:t>Phát Triển</a:t>
            </a:r>
            <a:endParaRPr lang="en-US" sz="2800" b="1" dirty="0">
              <a:solidFill>
                <a:schemeClr val="bg1"/>
              </a:solidFill>
              <a:latin typeface="Times New Roman" pitchFamily="18" charset="0"/>
              <a:cs typeface="Times New Roman" pitchFamily="18" charset="0"/>
            </a:endParaRPr>
          </a:p>
        </p:txBody>
      </p:sp>
      <p:sp>
        <p:nvSpPr>
          <p:cNvPr id="7" name="Oval 6"/>
          <p:cNvSpPr/>
          <p:nvPr/>
        </p:nvSpPr>
        <p:spPr>
          <a:xfrm>
            <a:off x="8458200" y="6248400"/>
            <a:ext cx="609600" cy="4572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b="1" dirty="0" smtClean="0">
                <a:latin typeface="Arial" panose="020B0604020202020204" pitchFamily="34" charset="0"/>
                <a:cs typeface="Arial" panose="020B0604020202020204" pitchFamily="34" charset="0"/>
              </a:rPr>
              <a:t>30</a:t>
            </a:r>
            <a:endParaRPr lang="en-US" sz="1400" b="1" dirty="0">
              <a:latin typeface="Arial" panose="020B0604020202020204" pitchFamily="34" charset="0"/>
              <a:cs typeface="Arial" panose="020B0604020202020204" pitchFamily="34" charset="0"/>
            </a:endParaRPr>
          </a:p>
        </p:txBody>
      </p:sp>
      <p:sp>
        <p:nvSpPr>
          <p:cNvPr id="2" name="Rectangle 1"/>
          <p:cNvSpPr/>
          <p:nvPr/>
        </p:nvSpPr>
        <p:spPr>
          <a:xfrm>
            <a:off x="377370" y="1590020"/>
            <a:ext cx="8690429" cy="3911135"/>
          </a:xfrm>
          <a:prstGeom prst="rect">
            <a:avLst/>
          </a:prstGeom>
        </p:spPr>
        <p:txBody>
          <a:bodyPr wrap="square">
            <a:spAutoFit/>
          </a:bodyPr>
          <a:lstStyle/>
          <a:p>
            <a:pPr marL="342900" lvl="0" indent="-342900">
              <a:lnSpc>
                <a:spcPct val="150000"/>
              </a:lnSpc>
              <a:buFont typeface="Wingdings" pitchFamily="2" charset="2"/>
              <a:buChar char="q"/>
            </a:pPr>
            <a:r>
              <a:rPr lang="vi-VN" sz="2400" dirty="0" smtClean="0">
                <a:latin typeface="+mj-lt"/>
              </a:rPr>
              <a:t>Xây </a:t>
            </a:r>
            <a:r>
              <a:rPr lang="vi-VN" sz="2400" dirty="0">
                <a:latin typeface="+mj-lt"/>
              </a:rPr>
              <a:t>dựng </a:t>
            </a:r>
            <a:r>
              <a:rPr lang="vi-VN" sz="2400" dirty="0" smtClean="0">
                <a:latin typeface="+mj-lt"/>
              </a:rPr>
              <a:t>thành </a:t>
            </a:r>
            <a:r>
              <a:rPr lang="vi-VN" sz="2400" dirty="0">
                <a:latin typeface="+mj-lt"/>
              </a:rPr>
              <a:t>công mô hình </a:t>
            </a:r>
            <a:r>
              <a:rPr lang="en-US" sz="2400" dirty="0" smtClean="0">
                <a:latin typeface="Times New Roman" pitchFamily="18" charset="0"/>
                <a:cs typeface="Times New Roman" pitchFamily="18" charset="0"/>
              </a:rPr>
              <a:t>dự đoán </a:t>
            </a:r>
            <a:r>
              <a:rPr lang="vi-VN" sz="2400" dirty="0" smtClean="0">
                <a:latin typeface="Times New Roman" pitchFamily="18" charset="0"/>
                <a:cs typeface="Times New Roman" pitchFamily="18" charset="0"/>
              </a:rPr>
              <a:t>ý </a:t>
            </a:r>
            <a:r>
              <a:rPr lang="vi-VN" sz="2400" dirty="0">
                <a:latin typeface="+mj-lt"/>
              </a:rPr>
              <a:t>kiến đánh giá </a:t>
            </a:r>
            <a:r>
              <a:rPr lang="vi-VN" sz="2400" dirty="0" smtClean="0">
                <a:latin typeface="+mj-lt"/>
              </a:rPr>
              <a:t>trong </a:t>
            </a:r>
            <a:r>
              <a:rPr lang="vi-VN" sz="2400" dirty="0">
                <a:latin typeface="+mj-lt"/>
              </a:rPr>
              <a:t>lĩnh vực giáo dục. Độ chính xác của mô hình lên đến </a:t>
            </a:r>
            <a:r>
              <a:rPr lang="vi-VN" sz="2400" b="1" dirty="0">
                <a:latin typeface="+mj-lt"/>
              </a:rPr>
              <a:t>83%</a:t>
            </a:r>
            <a:r>
              <a:rPr lang="vi-VN" sz="2400" dirty="0">
                <a:latin typeface="+mj-lt"/>
              </a:rPr>
              <a:t> với phương pháp phân lớp</a:t>
            </a:r>
            <a:r>
              <a:rPr lang="vi-VN" sz="2400" b="1" dirty="0">
                <a:latin typeface="+mj-lt"/>
              </a:rPr>
              <a:t> </a:t>
            </a:r>
            <a:r>
              <a:rPr lang="vi-VN" sz="2400" dirty="0">
                <a:latin typeface="+mj-lt"/>
              </a:rPr>
              <a:t>Naïve </a:t>
            </a:r>
            <a:r>
              <a:rPr lang="vi-VN" sz="2400" dirty="0" smtClean="0">
                <a:latin typeface="+mj-lt"/>
              </a:rPr>
              <a:t>Bayes</a:t>
            </a:r>
            <a:r>
              <a:rPr lang="vi-VN" sz="2400" b="1" dirty="0" smtClean="0">
                <a:latin typeface="+mj-lt"/>
              </a:rPr>
              <a:t>.</a:t>
            </a:r>
            <a:endParaRPr lang="en-US" sz="2400" b="1" dirty="0" smtClean="0">
              <a:latin typeface="+mj-lt"/>
            </a:endParaRPr>
          </a:p>
          <a:p>
            <a:pPr marL="342900" lvl="0" indent="-342900">
              <a:lnSpc>
                <a:spcPct val="150000"/>
              </a:lnSpc>
              <a:buFont typeface="Wingdings" pitchFamily="2" charset="2"/>
              <a:buChar char="q"/>
            </a:pPr>
            <a:endParaRPr lang="en-US" sz="2400" dirty="0">
              <a:latin typeface="+mj-lt"/>
            </a:endParaRPr>
          </a:p>
          <a:p>
            <a:pPr marL="342900" lvl="0" indent="-342900">
              <a:lnSpc>
                <a:spcPct val="150000"/>
              </a:lnSpc>
              <a:buFont typeface="Wingdings" pitchFamily="2" charset="2"/>
              <a:buChar char="q"/>
            </a:pPr>
            <a:r>
              <a:rPr lang="vi-VN" sz="2400" dirty="0" smtClean="0">
                <a:latin typeface="+mj-lt"/>
              </a:rPr>
              <a:t>So </a:t>
            </a:r>
            <a:r>
              <a:rPr lang="vi-VN" sz="2400" dirty="0">
                <a:latin typeface="+mj-lt"/>
              </a:rPr>
              <a:t>sánh độ hiệu quả giữa các phương pháp phân lớp với nhau trên cùng tập dữ liệu làm nguồn tài liệu tham khảo cho các nghiên cứu liên quan</a:t>
            </a:r>
            <a:r>
              <a:rPr lang="vi-VN" sz="2400" dirty="0" smtClean="0">
                <a:latin typeface="+mj-lt"/>
              </a:rPr>
              <a:t>.</a:t>
            </a:r>
            <a:endParaRPr lang="en-US" sz="2400" dirty="0">
              <a:latin typeface="+mj-lt"/>
            </a:endParaRPr>
          </a:p>
        </p:txBody>
      </p:sp>
      <p:sp>
        <p:nvSpPr>
          <p:cNvPr id="8" name="TextBox 7"/>
          <p:cNvSpPr txBox="1"/>
          <p:nvPr/>
        </p:nvSpPr>
        <p:spPr>
          <a:xfrm>
            <a:off x="228600" y="1066800"/>
            <a:ext cx="7239000" cy="523220"/>
          </a:xfrm>
          <a:prstGeom prst="rect">
            <a:avLst/>
          </a:prstGeom>
          <a:noFill/>
        </p:spPr>
        <p:txBody>
          <a:bodyPr wrap="square" rtlCol="0">
            <a:spAutoFit/>
          </a:bodyPr>
          <a:lstStyle/>
          <a:p>
            <a:r>
              <a:rPr lang="en-US" sz="2800" b="1" dirty="0" smtClean="0">
                <a:latin typeface="Times New Roman" pitchFamily="18" charset="0"/>
                <a:cs typeface="Times New Roman" pitchFamily="18" charset="0"/>
              </a:rPr>
              <a:t>Kết quả đạt được</a:t>
            </a:r>
            <a:endParaRPr lang="en-US" sz="2800" b="1" dirty="0">
              <a:latin typeface="Times New Roman" pitchFamily="18" charset="0"/>
              <a:cs typeface="Times New Roman" pitchFamily="18" charset="0"/>
            </a:endParaRPr>
          </a:p>
        </p:txBody>
      </p:sp>
    </p:spTree>
    <p:extLst>
      <p:ext uri="{BB962C8B-B14F-4D97-AF65-F5344CB8AC3E}">
        <p14:creationId xmlns:p14="http://schemas.microsoft.com/office/powerpoint/2010/main" val="4187880235"/>
      </p:ext>
    </p:extLst>
  </p:cSld>
  <p:clrMapOvr>
    <a:masterClrMapping/>
  </p:clrMapOvr>
  <p:transition spd="slow">
    <p:push dir="u"/>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590800" y="115134"/>
            <a:ext cx="6324600" cy="6468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25"/>
          <p:cNvSpPr>
            <a:spLocks noChangeArrowheads="1"/>
          </p:cNvSpPr>
          <p:nvPr/>
        </p:nvSpPr>
        <p:spPr bwMode="auto">
          <a:xfrm>
            <a:off x="2959646" y="161567"/>
            <a:ext cx="610815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itchFamily="18" charset="0"/>
                <a:cs typeface="Arial" charset="0"/>
              </a:defRPr>
            </a:lvl1pPr>
            <a:lvl2pPr marL="742950" indent="-285750" eaLnBrk="0" hangingPunct="0">
              <a:defRPr>
                <a:solidFill>
                  <a:schemeClr val="tx1"/>
                </a:solidFill>
                <a:latin typeface="Palatino Linotype" pitchFamily="18" charset="0"/>
                <a:cs typeface="Arial" charset="0"/>
              </a:defRPr>
            </a:lvl2pPr>
            <a:lvl3pPr marL="1143000" indent="-228600" eaLnBrk="0" hangingPunct="0">
              <a:defRPr>
                <a:solidFill>
                  <a:schemeClr val="tx1"/>
                </a:solidFill>
                <a:latin typeface="Palatino Linotype" pitchFamily="18" charset="0"/>
                <a:cs typeface="Arial" charset="0"/>
              </a:defRPr>
            </a:lvl3pPr>
            <a:lvl4pPr marL="1600200" indent="-228600" eaLnBrk="0" hangingPunct="0">
              <a:defRPr>
                <a:solidFill>
                  <a:schemeClr val="tx1"/>
                </a:solidFill>
                <a:latin typeface="Palatino Linotype" pitchFamily="18" charset="0"/>
                <a:cs typeface="Arial" charset="0"/>
              </a:defRPr>
            </a:lvl4pPr>
            <a:lvl5pPr marL="2057400" indent="-228600" eaLnBrk="0" hangingPunct="0">
              <a:defRPr>
                <a:solidFill>
                  <a:schemeClr val="tx1"/>
                </a:solidFill>
                <a:latin typeface="Palatino Linotype" pitchFamily="18" charset="0"/>
                <a:cs typeface="Arial" charset="0"/>
              </a:defRPr>
            </a:lvl5pPr>
            <a:lvl6pPr marL="2514600" indent="-228600" eaLnBrk="0" fontAlgn="base" hangingPunct="0">
              <a:spcBef>
                <a:spcPct val="0"/>
              </a:spcBef>
              <a:spcAft>
                <a:spcPct val="0"/>
              </a:spcAft>
              <a:defRPr>
                <a:solidFill>
                  <a:schemeClr val="tx1"/>
                </a:solidFill>
                <a:latin typeface="Palatino Linotype" pitchFamily="18" charset="0"/>
                <a:cs typeface="Arial" charset="0"/>
              </a:defRPr>
            </a:lvl6pPr>
            <a:lvl7pPr marL="2971800" indent="-228600" eaLnBrk="0" fontAlgn="base" hangingPunct="0">
              <a:spcBef>
                <a:spcPct val="0"/>
              </a:spcBef>
              <a:spcAft>
                <a:spcPct val="0"/>
              </a:spcAft>
              <a:defRPr>
                <a:solidFill>
                  <a:schemeClr val="tx1"/>
                </a:solidFill>
                <a:latin typeface="Palatino Linotype" pitchFamily="18" charset="0"/>
                <a:cs typeface="Arial" charset="0"/>
              </a:defRPr>
            </a:lvl7pPr>
            <a:lvl8pPr marL="3429000" indent="-228600" eaLnBrk="0" fontAlgn="base" hangingPunct="0">
              <a:spcBef>
                <a:spcPct val="0"/>
              </a:spcBef>
              <a:spcAft>
                <a:spcPct val="0"/>
              </a:spcAft>
              <a:defRPr>
                <a:solidFill>
                  <a:schemeClr val="tx1"/>
                </a:solidFill>
                <a:latin typeface="Palatino Linotype" pitchFamily="18" charset="0"/>
                <a:cs typeface="Arial" charset="0"/>
              </a:defRPr>
            </a:lvl8pPr>
            <a:lvl9pPr marL="3886200" indent="-228600" eaLnBrk="0" fontAlgn="base" hangingPunct="0">
              <a:spcBef>
                <a:spcPct val="0"/>
              </a:spcBef>
              <a:spcAft>
                <a:spcPct val="0"/>
              </a:spcAft>
              <a:defRPr>
                <a:solidFill>
                  <a:schemeClr val="tx1"/>
                </a:solidFill>
                <a:latin typeface="Palatino Linotype" pitchFamily="18" charset="0"/>
                <a:cs typeface="Arial" charset="0"/>
              </a:defRPr>
            </a:lvl9pPr>
          </a:lstStyle>
          <a:p>
            <a:r>
              <a:rPr lang="en-US" altLang="en-US" sz="2800" b="1" dirty="0" smtClean="0">
                <a:solidFill>
                  <a:srgbClr val="FFFFFF"/>
                </a:solidFill>
                <a:latin typeface="Times New Roman" pitchFamily="18" charset="0"/>
                <a:cs typeface="Times New Roman" pitchFamily="18" charset="0"/>
              </a:rPr>
              <a:t>IV</a:t>
            </a:r>
            <a:r>
              <a:rPr lang="vi-VN" altLang="en-US" sz="2800" b="1" dirty="0" smtClean="0">
                <a:solidFill>
                  <a:srgbClr val="FFFFFF"/>
                </a:solidFill>
                <a:latin typeface="Times New Roman" pitchFamily="18" charset="0"/>
                <a:cs typeface="Times New Roman" pitchFamily="18" charset="0"/>
              </a:rPr>
              <a:t>. </a:t>
            </a:r>
            <a:r>
              <a:rPr lang="en-US" sz="2800" b="1" dirty="0">
                <a:solidFill>
                  <a:schemeClr val="bg1"/>
                </a:solidFill>
                <a:latin typeface="Times New Roman" pitchFamily="18" charset="0"/>
                <a:cs typeface="Times New Roman" pitchFamily="18" charset="0"/>
              </a:rPr>
              <a:t>Kết Luận Và Hướng </a:t>
            </a:r>
            <a:r>
              <a:rPr lang="en-US" sz="2800" b="1" dirty="0" smtClean="0">
                <a:solidFill>
                  <a:schemeClr val="bg1"/>
                </a:solidFill>
                <a:latin typeface="Times New Roman" pitchFamily="18" charset="0"/>
                <a:cs typeface="Times New Roman" pitchFamily="18" charset="0"/>
              </a:rPr>
              <a:t>Phát Triển</a:t>
            </a:r>
            <a:endParaRPr lang="en-US" sz="2800" b="1" dirty="0">
              <a:solidFill>
                <a:schemeClr val="bg1"/>
              </a:solidFill>
              <a:latin typeface="Times New Roman" pitchFamily="18" charset="0"/>
              <a:cs typeface="Times New Roman" pitchFamily="18" charset="0"/>
            </a:endParaRPr>
          </a:p>
        </p:txBody>
      </p:sp>
      <p:sp>
        <p:nvSpPr>
          <p:cNvPr id="7" name="Oval 6"/>
          <p:cNvSpPr/>
          <p:nvPr/>
        </p:nvSpPr>
        <p:spPr>
          <a:xfrm>
            <a:off x="8458200" y="6248400"/>
            <a:ext cx="609600" cy="4572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b="1" dirty="0" smtClean="0">
                <a:latin typeface="Arial" panose="020B0604020202020204" pitchFamily="34" charset="0"/>
                <a:cs typeface="Arial" panose="020B0604020202020204" pitchFamily="34" charset="0"/>
              </a:rPr>
              <a:t>31</a:t>
            </a:r>
            <a:endParaRPr lang="en-US" sz="1400" b="1" dirty="0">
              <a:latin typeface="Arial" panose="020B0604020202020204" pitchFamily="34" charset="0"/>
              <a:cs typeface="Arial" panose="020B0604020202020204" pitchFamily="34" charset="0"/>
            </a:endParaRPr>
          </a:p>
        </p:txBody>
      </p:sp>
      <p:sp>
        <p:nvSpPr>
          <p:cNvPr id="2" name="Rectangle 1"/>
          <p:cNvSpPr/>
          <p:nvPr/>
        </p:nvSpPr>
        <p:spPr>
          <a:xfrm>
            <a:off x="304801" y="1600200"/>
            <a:ext cx="8458200" cy="3785652"/>
          </a:xfrm>
          <a:prstGeom prst="rect">
            <a:avLst/>
          </a:prstGeom>
        </p:spPr>
        <p:txBody>
          <a:bodyPr wrap="square">
            <a:spAutoFit/>
          </a:bodyPr>
          <a:lstStyle/>
          <a:p>
            <a:pPr marL="342900" lvl="0" indent="-342900">
              <a:lnSpc>
                <a:spcPct val="200000"/>
              </a:lnSpc>
              <a:buFont typeface="Wingdings" pitchFamily="2" charset="2"/>
              <a:buChar char="q"/>
            </a:pPr>
            <a:r>
              <a:rPr lang="vi-VN" sz="2400" dirty="0" smtClean="0">
                <a:latin typeface="+mj-lt"/>
              </a:rPr>
              <a:t>Chưa </a:t>
            </a:r>
            <a:r>
              <a:rPr lang="vi-VN" sz="2400" dirty="0">
                <a:latin typeface="+mj-lt"/>
              </a:rPr>
              <a:t>phân loại được các ý kiến mang ý kiến trung tính.</a:t>
            </a:r>
            <a:endParaRPr lang="en-US" sz="2400" dirty="0">
              <a:latin typeface="+mj-lt"/>
            </a:endParaRPr>
          </a:p>
          <a:p>
            <a:pPr marL="342900" lvl="0" indent="-342900">
              <a:lnSpc>
                <a:spcPct val="200000"/>
              </a:lnSpc>
              <a:buFont typeface="Wingdings" pitchFamily="2" charset="2"/>
              <a:buChar char="q"/>
            </a:pPr>
            <a:r>
              <a:rPr lang="vi-VN" sz="2400" dirty="0">
                <a:latin typeface="+mj-lt"/>
              </a:rPr>
              <a:t>Mô hình vẫn phụ thuộc vào việc lọc và gán nhãn dữ liệu thủ công.</a:t>
            </a:r>
            <a:endParaRPr lang="en-US" sz="2400" dirty="0">
              <a:latin typeface="+mj-lt"/>
            </a:endParaRPr>
          </a:p>
          <a:p>
            <a:pPr marL="342900" lvl="0" indent="-342900">
              <a:lnSpc>
                <a:spcPct val="200000"/>
              </a:lnSpc>
              <a:buFont typeface="Wingdings" pitchFamily="2" charset="2"/>
              <a:buChar char="q"/>
            </a:pPr>
            <a:r>
              <a:rPr lang="vi-VN" sz="2400" dirty="0">
                <a:latin typeface="+mj-lt"/>
              </a:rPr>
              <a:t>Việc biễu diễn văn bản thành vector chưa xét đến ngữ nghĩa trong câu.</a:t>
            </a:r>
            <a:endParaRPr lang="en-US" sz="2400" dirty="0">
              <a:latin typeface="+mj-lt"/>
            </a:endParaRPr>
          </a:p>
        </p:txBody>
      </p:sp>
      <p:sp>
        <p:nvSpPr>
          <p:cNvPr id="8" name="TextBox 7"/>
          <p:cNvSpPr txBox="1"/>
          <p:nvPr/>
        </p:nvSpPr>
        <p:spPr>
          <a:xfrm>
            <a:off x="228600" y="1066800"/>
            <a:ext cx="7239000" cy="523220"/>
          </a:xfrm>
          <a:prstGeom prst="rect">
            <a:avLst/>
          </a:prstGeom>
          <a:noFill/>
        </p:spPr>
        <p:txBody>
          <a:bodyPr wrap="square" rtlCol="0">
            <a:spAutoFit/>
          </a:bodyPr>
          <a:lstStyle/>
          <a:p>
            <a:r>
              <a:rPr lang="en-US" sz="2800" b="1" dirty="0" smtClean="0">
                <a:latin typeface="Times New Roman" pitchFamily="18" charset="0"/>
                <a:cs typeface="Times New Roman" pitchFamily="18" charset="0"/>
              </a:rPr>
              <a:t>Hạn chế</a:t>
            </a:r>
            <a:endParaRPr lang="en-US" sz="2800" b="1" dirty="0">
              <a:latin typeface="Times New Roman" pitchFamily="18" charset="0"/>
              <a:cs typeface="Times New Roman" pitchFamily="18" charset="0"/>
            </a:endParaRPr>
          </a:p>
        </p:txBody>
      </p:sp>
    </p:spTree>
    <p:extLst>
      <p:ext uri="{BB962C8B-B14F-4D97-AF65-F5344CB8AC3E}">
        <p14:creationId xmlns:p14="http://schemas.microsoft.com/office/powerpoint/2010/main" val="888093440"/>
      </p:ext>
    </p:extLst>
  </p:cSld>
  <p:clrMapOvr>
    <a:masterClrMapping/>
  </p:clrMapOvr>
  <p:transition spd="slow">
    <p:push dir="u"/>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590800" y="115134"/>
            <a:ext cx="6324600" cy="6468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25"/>
          <p:cNvSpPr>
            <a:spLocks noChangeArrowheads="1"/>
          </p:cNvSpPr>
          <p:nvPr/>
        </p:nvSpPr>
        <p:spPr bwMode="auto">
          <a:xfrm>
            <a:off x="2959646" y="161567"/>
            <a:ext cx="610815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itchFamily="18" charset="0"/>
                <a:cs typeface="Arial" charset="0"/>
              </a:defRPr>
            </a:lvl1pPr>
            <a:lvl2pPr marL="742950" indent="-285750" eaLnBrk="0" hangingPunct="0">
              <a:defRPr>
                <a:solidFill>
                  <a:schemeClr val="tx1"/>
                </a:solidFill>
                <a:latin typeface="Palatino Linotype" pitchFamily="18" charset="0"/>
                <a:cs typeface="Arial" charset="0"/>
              </a:defRPr>
            </a:lvl2pPr>
            <a:lvl3pPr marL="1143000" indent="-228600" eaLnBrk="0" hangingPunct="0">
              <a:defRPr>
                <a:solidFill>
                  <a:schemeClr val="tx1"/>
                </a:solidFill>
                <a:latin typeface="Palatino Linotype" pitchFamily="18" charset="0"/>
                <a:cs typeface="Arial" charset="0"/>
              </a:defRPr>
            </a:lvl3pPr>
            <a:lvl4pPr marL="1600200" indent="-228600" eaLnBrk="0" hangingPunct="0">
              <a:defRPr>
                <a:solidFill>
                  <a:schemeClr val="tx1"/>
                </a:solidFill>
                <a:latin typeface="Palatino Linotype" pitchFamily="18" charset="0"/>
                <a:cs typeface="Arial" charset="0"/>
              </a:defRPr>
            </a:lvl4pPr>
            <a:lvl5pPr marL="2057400" indent="-228600" eaLnBrk="0" hangingPunct="0">
              <a:defRPr>
                <a:solidFill>
                  <a:schemeClr val="tx1"/>
                </a:solidFill>
                <a:latin typeface="Palatino Linotype" pitchFamily="18" charset="0"/>
                <a:cs typeface="Arial" charset="0"/>
              </a:defRPr>
            </a:lvl5pPr>
            <a:lvl6pPr marL="2514600" indent="-228600" eaLnBrk="0" fontAlgn="base" hangingPunct="0">
              <a:spcBef>
                <a:spcPct val="0"/>
              </a:spcBef>
              <a:spcAft>
                <a:spcPct val="0"/>
              </a:spcAft>
              <a:defRPr>
                <a:solidFill>
                  <a:schemeClr val="tx1"/>
                </a:solidFill>
                <a:latin typeface="Palatino Linotype" pitchFamily="18" charset="0"/>
                <a:cs typeface="Arial" charset="0"/>
              </a:defRPr>
            </a:lvl6pPr>
            <a:lvl7pPr marL="2971800" indent="-228600" eaLnBrk="0" fontAlgn="base" hangingPunct="0">
              <a:spcBef>
                <a:spcPct val="0"/>
              </a:spcBef>
              <a:spcAft>
                <a:spcPct val="0"/>
              </a:spcAft>
              <a:defRPr>
                <a:solidFill>
                  <a:schemeClr val="tx1"/>
                </a:solidFill>
                <a:latin typeface="Palatino Linotype" pitchFamily="18" charset="0"/>
                <a:cs typeface="Arial" charset="0"/>
              </a:defRPr>
            </a:lvl7pPr>
            <a:lvl8pPr marL="3429000" indent="-228600" eaLnBrk="0" fontAlgn="base" hangingPunct="0">
              <a:spcBef>
                <a:spcPct val="0"/>
              </a:spcBef>
              <a:spcAft>
                <a:spcPct val="0"/>
              </a:spcAft>
              <a:defRPr>
                <a:solidFill>
                  <a:schemeClr val="tx1"/>
                </a:solidFill>
                <a:latin typeface="Palatino Linotype" pitchFamily="18" charset="0"/>
                <a:cs typeface="Arial" charset="0"/>
              </a:defRPr>
            </a:lvl8pPr>
            <a:lvl9pPr marL="3886200" indent="-228600" eaLnBrk="0" fontAlgn="base" hangingPunct="0">
              <a:spcBef>
                <a:spcPct val="0"/>
              </a:spcBef>
              <a:spcAft>
                <a:spcPct val="0"/>
              </a:spcAft>
              <a:defRPr>
                <a:solidFill>
                  <a:schemeClr val="tx1"/>
                </a:solidFill>
                <a:latin typeface="Palatino Linotype" pitchFamily="18" charset="0"/>
                <a:cs typeface="Arial" charset="0"/>
              </a:defRPr>
            </a:lvl9pPr>
          </a:lstStyle>
          <a:p>
            <a:r>
              <a:rPr lang="en-US" altLang="en-US" sz="2800" b="1" dirty="0" smtClean="0">
                <a:solidFill>
                  <a:srgbClr val="FFFFFF"/>
                </a:solidFill>
                <a:latin typeface="Times New Roman" pitchFamily="18" charset="0"/>
                <a:cs typeface="Times New Roman" pitchFamily="18" charset="0"/>
              </a:rPr>
              <a:t>IV</a:t>
            </a:r>
            <a:r>
              <a:rPr lang="vi-VN" altLang="en-US" sz="2800" b="1" dirty="0" smtClean="0">
                <a:solidFill>
                  <a:srgbClr val="FFFFFF"/>
                </a:solidFill>
                <a:latin typeface="Times New Roman" pitchFamily="18" charset="0"/>
                <a:cs typeface="Times New Roman" pitchFamily="18" charset="0"/>
              </a:rPr>
              <a:t>. </a:t>
            </a:r>
            <a:r>
              <a:rPr lang="en-US" sz="2800" b="1" dirty="0">
                <a:solidFill>
                  <a:schemeClr val="bg1"/>
                </a:solidFill>
                <a:latin typeface="Times New Roman" pitchFamily="18" charset="0"/>
                <a:cs typeface="Times New Roman" pitchFamily="18" charset="0"/>
              </a:rPr>
              <a:t>Kết Luận Và Hướng </a:t>
            </a:r>
            <a:r>
              <a:rPr lang="en-US" sz="2800" b="1" dirty="0" smtClean="0">
                <a:solidFill>
                  <a:schemeClr val="bg1"/>
                </a:solidFill>
                <a:latin typeface="Times New Roman" pitchFamily="18" charset="0"/>
                <a:cs typeface="Times New Roman" pitchFamily="18" charset="0"/>
              </a:rPr>
              <a:t>Phát Triển</a:t>
            </a:r>
            <a:endParaRPr lang="en-US" sz="2800" b="1" dirty="0">
              <a:solidFill>
                <a:schemeClr val="bg1"/>
              </a:solidFill>
              <a:latin typeface="Times New Roman" pitchFamily="18" charset="0"/>
              <a:cs typeface="Times New Roman" pitchFamily="18" charset="0"/>
            </a:endParaRPr>
          </a:p>
        </p:txBody>
      </p:sp>
      <p:sp>
        <p:nvSpPr>
          <p:cNvPr id="7" name="Oval 6"/>
          <p:cNvSpPr/>
          <p:nvPr/>
        </p:nvSpPr>
        <p:spPr>
          <a:xfrm>
            <a:off x="8458200" y="6248400"/>
            <a:ext cx="609600" cy="4572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b="1" dirty="0" smtClean="0">
                <a:latin typeface="Arial" panose="020B0604020202020204" pitchFamily="34" charset="0"/>
                <a:cs typeface="Arial" panose="020B0604020202020204" pitchFamily="34" charset="0"/>
              </a:rPr>
              <a:t>32</a:t>
            </a:r>
            <a:endParaRPr lang="en-US" sz="1400" b="1" dirty="0">
              <a:latin typeface="Arial" panose="020B0604020202020204" pitchFamily="34" charset="0"/>
              <a:cs typeface="Arial" panose="020B0604020202020204" pitchFamily="34" charset="0"/>
            </a:endParaRPr>
          </a:p>
        </p:txBody>
      </p:sp>
      <p:sp>
        <p:nvSpPr>
          <p:cNvPr id="2" name="Rectangle 1"/>
          <p:cNvSpPr/>
          <p:nvPr/>
        </p:nvSpPr>
        <p:spPr>
          <a:xfrm>
            <a:off x="304801" y="1600200"/>
            <a:ext cx="8458200" cy="3673121"/>
          </a:xfrm>
          <a:prstGeom prst="rect">
            <a:avLst/>
          </a:prstGeom>
        </p:spPr>
        <p:txBody>
          <a:bodyPr wrap="square">
            <a:spAutoFit/>
          </a:bodyPr>
          <a:lstStyle/>
          <a:p>
            <a:pPr marL="342900" lvl="0" indent="-342900">
              <a:lnSpc>
                <a:spcPct val="200000"/>
              </a:lnSpc>
              <a:buFont typeface="Wingdings" pitchFamily="2" charset="2"/>
              <a:buChar char="q"/>
            </a:pPr>
            <a:r>
              <a:rPr lang="vi-VN" sz="2400" dirty="0" smtClean="0">
                <a:latin typeface="+mj-lt"/>
              </a:rPr>
              <a:t>Tăng </a:t>
            </a:r>
            <a:r>
              <a:rPr lang="vi-VN" sz="2400" dirty="0">
                <a:latin typeface="+mj-lt"/>
              </a:rPr>
              <a:t>số lượng dữ liệu huấn </a:t>
            </a:r>
            <a:r>
              <a:rPr lang="vi-VN" sz="2400" dirty="0" smtClean="0">
                <a:latin typeface="+mj-lt"/>
              </a:rPr>
              <a:t>luyện</a:t>
            </a:r>
            <a:r>
              <a:rPr lang="en-US" sz="2400" dirty="0" smtClean="0">
                <a:latin typeface="Times New Roman" pitchFamily="18" charset="0"/>
                <a:cs typeface="Times New Roman" pitchFamily="18" charset="0"/>
              </a:rPr>
              <a:t> để cải thiện độ chính xác phân lớp</a:t>
            </a:r>
            <a:r>
              <a:rPr lang="vi-VN" sz="2400" dirty="0" smtClean="0">
                <a:latin typeface="+mj-lt"/>
              </a:rPr>
              <a:t>.</a:t>
            </a:r>
            <a:endParaRPr lang="en-US" sz="2400" dirty="0">
              <a:latin typeface="+mj-lt"/>
            </a:endParaRPr>
          </a:p>
          <a:p>
            <a:pPr marL="342900" lvl="0" indent="-342900">
              <a:lnSpc>
                <a:spcPct val="200000"/>
              </a:lnSpc>
              <a:buFont typeface="Wingdings" pitchFamily="2" charset="2"/>
              <a:buChar char="q"/>
            </a:pPr>
            <a:r>
              <a:rPr lang="vi-VN" sz="2400" dirty="0">
                <a:latin typeface="+mj-lt"/>
              </a:rPr>
              <a:t>Cải tiến phương pháp biễu diễn văn bản thành vector, cũng như giảm chiều vector.</a:t>
            </a:r>
            <a:endParaRPr lang="en-US" sz="2400" dirty="0">
              <a:latin typeface="+mj-lt"/>
            </a:endParaRPr>
          </a:p>
          <a:p>
            <a:pPr marL="342900" lvl="0" indent="-342900">
              <a:lnSpc>
                <a:spcPct val="200000"/>
              </a:lnSpc>
              <a:buFont typeface="Wingdings" pitchFamily="2" charset="2"/>
              <a:buChar char="q"/>
            </a:pPr>
            <a:r>
              <a:rPr lang="vi-VN" sz="2400" dirty="0">
                <a:latin typeface="+mj-lt"/>
              </a:rPr>
              <a:t>Thử nghiệm các phương pháp phân lớp mới</a:t>
            </a:r>
            <a:r>
              <a:rPr lang="vi-VN" sz="2400" dirty="0" smtClean="0">
                <a:latin typeface="+mj-lt"/>
              </a:rPr>
              <a:t>.</a:t>
            </a:r>
          </a:p>
        </p:txBody>
      </p:sp>
      <p:sp>
        <p:nvSpPr>
          <p:cNvPr id="8" name="TextBox 7"/>
          <p:cNvSpPr txBox="1"/>
          <p:nvPr/>
        </p:nvSpPr>
        <p:spPr>
          <a:xfrm>
            <a:off x="228600" y="1066800"/>
            <a:ext cx="7239000" cy="523220"/>
          </a:xfrm>
          <a:prstGeom prst="rect">
            <a:avLst/>
          </a:prstGeom>
          <a:noFill/>
        </p:spPr>
        <p:txBody>
          <a:bodyPr wrap="square" rtlCol="0">
            <a:spAutoFit/>
          </a:bodyPr>
          <a:lstStyle/>
          <a:p>
            <a:r>
              <a:rPr lang="en-US" sz="2800" b="1" dirty="0" smtClean="0">
                <a:latin typeface="Times New Roman" pitchFamily="18" charset="0"/>
                <a:cs typeface="Times New Roman" pitchFamily="18" charset="0"/>
              </a:rPr>
              <a:t>Hướng phát triển</a:t>
            </a:r>
            <a:endParaRPr lang="en-US" sz="2800" b="1" dirty="0">
              <a:latin typeface="Times New Roman" pitchFamily="18" charset="0"/>
              <a:cs typeface="Times New Roman" pitchFamily="18" charset="0"/>
            </a:endParaRPr>
          </a:p>
        </p:txBody>
      </p:sp>
    </p:spTree>
    <p:extLst>
      <p:ext uri="{BB962C8B-B14F-4D97-AF65-F5344CB8AC3E}">
        <p14:creationId xmlns:p14="http://schemas.microsoft.com/office/powerpoint/2010/main" val="410816875"/>
      </p:ext>
    </p:extLst>
  </p:cSld>
  <p:clrMapOvr>
    <a:masterClrMapping/>
  </p:clrMapOvr>
  <p:transition spd="slow">
    <p:push dir="u"/>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590800" y="115134"/>
            <a:ext cx="6324600" cy="6468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25"/>
          <p:cNvSpPr>
            <a:spLocks noChangeArrowheads="1"/>
          </p:cNvSpPr>
          <p:nvPr/>
        </p:nvSpPr>
        <p:spPr bwMode="auto">
          <a:xfrm>
            <a:off x="2959646" y="161567"/>
            <a:ext cx="610815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itchFamily="18" charset="0"/>
                <a:cs typeface="Arial" charset="0"/>
              </a:defRPr>
            </a:lvl1pPr>
            <a:lvl2pPr marL="742950" indent="-285750" eaLnBrk="0" hangingPunct="0">
              <a:defRPr>
                <a:solidFill>
                  <a:schemeClr val="tx1"/>
                </a:solidFill>
                <a:latin typeface="Palatino Linotype" pitchFamily="18" charset="0"/>
                <a:cs typeface="Arial" charset="0"/>
              </a:defRPr>
            </a:lvl2pPr>
            <a:lvl3pPr marL="1143000" indent="-228600" eaLnBrk="0" hangingPunct="0">
              <a:defRPr>
                <a:solidFill>
                  <a:schemeClr val="tx1"/>
                </a:solidFill>
                <a:latin typeface="Palatino Linotype" pitchFamily="18" charset="0"/>
                <a:cs typeface="Arial" charset="0"/>
              </a:defRPr>
            </a:lvl3pPr>
            <a:lvl4pPr marL="1600200" indent="-228600" eaLnBrk="0" hangingPunct="0">
              <a:defRPr>
                <a:solidFill>
                  <a:schemeClr val="tx1"/>
                </a:solidFill>
                <a:latin typeface="Palatino Linotype" pitchFamily="18" charset="0"/>
                <a:cs typeface="Arial" charset="0"/>
              </a:defRPr>
            </a:lvl4pPr>
            <a:lvl5pPr marL="2057400" indent="-228600" eaLnBrk="0" hangingPunct="0">
              <a:defRPr>
                <a:solidFill>
                  <a:schemeClr val="tx1"/>
                </a:solidFill>
                <a:latin typeface="Palatino Linotype" pitchFamily="18" charset="0"/>
                <a:cs typeface="Arial" charset="0"/>
              </a:defRPr>
            </a:lvl5pPr>
            <a:lvl6pPr marL="2514600" indent="-228600" eaLnBrk="0" fontAlgn="base" hangingPunct="0">
              <a:spcBef>
                <a:spcPct val="0"/>
              </a:spcBef>
              <a:spcAft>
                <a:spcPct val="0"/>
              </a:spcAft>
              <a:defRPr>
                <a:solidFill>
                  <a:schemeClr val="tx1"/>
                </a:solidFill>
                <a:latin typeface="Palatino Linotype" pitchFamily="18" charset="0"/>
                <a:cs typeface="Arial" charset="0"/>
              </a:defRPr>
            </a:lvl6pPr>
            <a:lvl7pPr marL="2971800" indent="-228600" eaLnBrk="0" fontAlgn="base" hangingPunct="0">
              <a:spcBef>
                <a:spcPct val="0"/>
              </a:spcBef>
              <a:spcAft>
                <a:spcPct val="0"/>
              </a:spcAft>
              <a:defRPr>
                <a:solidFill>
                  <a:schemeClr val="tx1"/>
                </a:solidFill>
                <a:latin typeface="Palatino Linotype" pitchFamily="18" charset="0"/>
                <a:cs typeface="Arial" charset="0"/>
              </a:defRPr>
            </a:lvl7pPr>
            <a:lvl8pPr marL="3429000" indent="-228600" eaLnBrk="0" fontAlgn="base" hangingPunct="0">
              <a:spcBef>
                <a:spcPct val="0"/>
              </a:spcBef>
              <a:spcAft>
                <a:spcPct val="0"/>
              </a:spcAft>
              <a:defRPr>
                <a:solidFill>
                  <a:schemeClr val="tx1"/>
                </a:solidFill>
                <a:latin typeface="Palatino Linotype" pitchFamily="18" charset="0"/>
                <a:cs typeface="Arial" charset="0"/>
              </a:defRPr>
            </a:lvl8pPr>
            <a:lvl9pPr marL="3886200" indent="-228600" eaLnBrk="0" fontAlgn="base" hangingPunct="0">
              <a:spcBef>
                <a:spcPct val="0"/>
              </a:spcBef>
              <a:spcAft>
                <a:spcPct val="0"/>
              </a:spcAft>
              <a:defRPr>
                <a:solidFill>
                  <a:schemeClr val="tx1"/>
                </a:solidFill>
                <a:latin typeface="Palatino Linotype" pitchFamily="18" charset="0"/>
                <a:cs typeface="Arial" charset="0"/>
              </a:defRPr>
            </a:lvl9pPr>
          </a:lstStyle>
          <a:p>
            <a:r>
              <a:rPr lang="en-US" altLang="en-US" sz="2800" b="1" dirty="0" smtClean="0">
                <a:solidFill>
                  <a:srgbClr val="FFFFFF"/>
                </a:solidFill>
                <a:latin typeface="Times New Roman" pitchFamily="18" charset="0"/>
                <a:cs typeface="Times New Roman" pitchFamily="18" charset="0"/>
              </a:rPr>
              <a:t>IV</a:t>
            </a:r>
            <a:r>
              <a:rPr lang="vi-VN" altLang="en-US" sz="2800" b="1" dirty="0" smtClean="0">
                <a:solidFill>
                  <a:srgbClr val="FFFFFF"/>
                </a:solidFill>
                <a:latin typeface="Times New Roman" pitchFamily="18" charset="0"/>
                <a:cs typeface="Times New Roman" pitchFamily="18" charset="0"/>
              </a:rPr>
              <a:t>. </a:t>
            </a:r>
            <a:r>
              <a:rPr lang="en-US" sz="2800" b="1" dirty="0">
                <a:solidFill>
                  <a:schemeClr val="bg1"/>
                </a:solidFill>
                <a:latin typeface="Times New Roman" pitchFamily="18" charset="0"/>
                <a:cs typeface="Times New Roman" pitchFamily="18" charset="0"/>
              </a:rPr>
              <a:t>Kết Luận Và Hướng </a:t>
            </a:r>
            <a:r>
              <a:rPr lang="en-US" sz="2800" b="1" dirty="0" smtClean="0">
                <a:solidFill>
                  <a:schemeClr val="bg1"/>
                </a:solidFill>
                <a:latin typeface="Times New Roman" pitchFamily="18" charset="0"/>
                <a:cs typeface="Times New Roman" pitchFamily="18" charset="0"/>
              </a:rPr>
              <a:t>Phát Triển</a:t>
            </a:r>
            <a:endParaRPr lang="en-US" sz="2800" b="1" dirty="0">
              <a:solidFill>
                <a:schemeClr val="bg1"/>
              </a:solidFill>
              <a:latin typeface="Times New Roman" pitchFamily="18" charset="0"/>
              <a:cs typeface="Times New Roman" pitchFamily="18" charset="0"/>
            </a:endParaRPr>
          </a:p>
        </p:txBody>
      </p:sp>
      <p:sp>
        <p:nvSpPr>
          <p:cNvPr id="7" name="Oval 6"/>
          <p:cNvSpPr/>
          <p:nvPr/>
        </p:nvSpPr>
        <p:spPr>
          <a:xfrm>
            <a:off x="8458200" y="6248400"/>
            <a:ext cx="609600" cy="4572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b="1" dirty="0" smtClean="0">
                <a:latin typeface="Arial" panose="020B0604020202020204" pitchFamily="34" charset="0"/>
                <a:cs typeface="Arial" panose="020B0604020202020204" pitchFamily="34" charset="0"/>
              </a:rPr>
              <a:t>33</a:t>
            </a:r>
            <a:endParaRPr lang="en-US" sz="1400" b="1" dirty="0">
              <a:latin typeface="Arial" panose="020B0604020202020204" pitchFamily="34" charset="0"/>
              <a:cs typeface="Arial" panose="020B0604020202020204" pitchFamily="34" charset="0"/>
            </a:endParaRPr>
          </a:p>
        </p:txBody>
      </p:sp>
      <p:sp>
        <p:nvSpPr>
          <p:cNvPr id="2" name="Rectangle 1"/>
          <p:cNvSpPr/>
          <p:nvPr/>
        </p:nvSpPr>
        <p:spPr>
          <a:xfrm>
            <a:off x="304801" y="1600200"/>
            <a:ext cx="8458200" cy="2862322"/>
          </a:xfrm>
          <a:prstGeom prst="rect">
            <a:avLst/>
          </a:prstGeom>
        </p:spPr>
        <p:txBody>
          <a:bodyPr wrap="square">
            <a:spAutoFit/>
          </a:bodyPr>
          <a:lstStyle/>
          <a:p>
            <a:pPr>
              <a:lnSpc>
                <a:spcPct val="150000"/>
              </a:lnSpc>
            </a:pPr>
            <a:r>
              <a:rPr lang="vi-VN" sz="2400" dirty="0" smtClean="0">
                <a:latin typeface="+mj-lt"/>
              </a:rPr>
              <a:t>Ngoài </a:t>
            </a:r>
            <a:r>
              <a:rPr lang="en-US" sz="2400" dirty="0" smtClean="0">
                <a:latin typeface="Times New Roman" pitchFamily="18" charset="0"/>
                <a:cs typeface="Times New Roman" pitchFamily="18" charset="0"/>
              </a:rPr>
              <a:t>ra</a:t>
            </a:r>
            <a:r>
              <a:rPr lang="en-US" sz="2400" dirty="0" smtClean="0">
                <a:latin typeface="+mj-lt"/>
              </a:rPr>
              <a:t> </a:t>
            </a:r>
            <a:r>
              <a:rPr lang="vi-VN" sz="2400" dirty="0" smtClean="0">
                <a:latin typeface="+mj-lt"/>
              </a:rPr>
              <a:t>luận văn có thể mở rộng và phát triển ở các hướng sau:</a:t>
            </a:r>
            <a:endParaRPr lang="en-US" sz="2400" dirty="0" smtClean="0">
              <a:latin typeface="+mj-lt"/>
            </a:endParaRPr>
          </a:p>
          <a:p>
            <a:pPr marL="342900" lvl="0" indent="-342900">
              <a:lnSpc>
                <a:spcPct val="150000"/>
              </a:lnSpc>
              <a:buFont typeface="Wingdings" pitchFamily="2" charset="2"/>
              <a:buChar char="q"/>
            </a:pPr>
            <a:r>
              <a:rPr lang="vi-VN" sz="2400" dirty="0" smtClean="0">
                <a:latin typeface="+mj-lt"/>
              </a:rPr>
              <a:t>Tăng số lớp dự đoán cảm xúc lên, tự động nhận diện các ý kiến không mang cảm xúc. </a:t>
            </a:r>
            <a:endParaRPr lang="en-US" sz="2400" dirty="0" smtClean="0">
              <a:latin typeface="+mj-lt"/>
            </a:endParaRPr>
          </a:p>
          <a:p>
            <a:pPr marL="342900" indent="-342900">
              <a:lnSpc>
                <a:spcPct val="150000"/>
              </a:lnSpc>
              <a:buFont typeface="Wingdings" pitchFamily="2" charset="2"/>
              <a:buChar char="q"/>
            </a:pPr>
            <a:r>
              <a:rPr lang="vi-VN" sz="2400" dirty="0" smtClean="0">
                <a:latin typeface="+mj-lt"/>
              </a:rPr>
              <a:t>Kết hợp nhiều phương pháp phân lớp khác nhau để nâng cao độ chính xác.</a:t>
            </a:r>
            <a:endParaRPr lang="en-US" sz="2400" dirty="0">
              <a:latin typeface="+mj-lt"/>
            </a:endParaRPr>
          </a:p>
        </p:txBody>
      </p:sp>
      <p:sp>
        <p:nvSpPr>
          <p:cNvPr id="8" name="TextBox 7"/>
          <p:cNvSpPr txBox="1"/>
          <p:nvPr/>
        </p:nvSpPr>
        <p:spPr>
          <a:xfrm>
            <a:off x="228600" y="1066800"/>
            <a:ext cx="7239000" cy="523220"/>
          </a:xfrm>
          <a:prstGeom prst="rect">
            <a:avLst/>
          </a:prstGeom>
          <a:noFill/>
        </p:spPr>
        <p:txBody>
          <a:bodyPr wrap="square" rtlCol="0">
            <a:spAutoFit/>
          </a:bodyPr>
          <a:lstStyle/>
          <a:p>
            <a:r>
              <a:rPr lang="en-US" sz="2800" b="1" dirty="0" smtClean="0">
                <a:latin typeface="Times New Roman" pitchFamily="18" charset="0"/>
                <a:cs typeface="Times New Roman" pitchFamily="18" charset="0"/>
              </a:rPr>
              <a:t>Hướng phát triển</a:t>
            </a:r>
            <a:endParaRPr lang="en-US" sz="2800" b="1" dirty="0">
              <a:latin typeface="Times New Roman" pitchFamily="18" charset="0"/>
              <a:cs typeface="Times New Roman" pitchFamily="18" charset="0"/>
            </a:endParaRPr>
          </a:p>
        </p:txBody>
      </p:sp>
    </p:spTree>
    <p:extLst>
      <p:ext uri="{BB962C8B-B14F-4D97-AF65-F5344CB8AC3E}">
        <p14:creationId xmlns:p14="http://schemas.microsoft.com/office/powerpoint/2010/main" val="1129538171"/>
      </p:ext>
    </p:extLst>
  </p:cSld>
  <p:clrMapOvr>
    <a:masterClrMapping/>
  </p:clrMapOvr>
  <p:transition spd="slow">
    <p:push dir="u"/>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4036938538"/>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0800" y="115134"/>
            <a:ext cx="5789229" cy="6468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5"/>
          <p:cNvSpPr>
            <a:spLocks noChangeArrowheads="1"/>
          </p:cNvSpPr>
          <p:nvPr/>
        </p:nvSpPr>
        <p:spPr bwMode="auto">
          <a:xfrm>
            <a:off x="2959646" y="161567"/>
            <a:ext cx="504135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itchFamily="18" charset="0"/>
                <a:cs typeface="Arial" charset="0"/>
              </a:defRPr>
            </a:lvl1pPr>
            <a:lvl2pPr marL="742950" indent="-285750" eaLnBrk="0" hangingPunct="0">
              <a:defRPr>
                <a:solidFill>
                  <a:schemeClr val="tx1"/>
                </a:solidFill>
                <a:latin typeface="Palatino Linotype" pitchFamily="18" charset="0"/>
                <a:cs typeface="Arial" charset="0"/>
              </a:defRPr>
            </a:lvl2pPr>
            <a:lvl3pPr marL="1143000" indent="-228600" eaLnBrk="0" hangingPunct="0">
              <a:defRPr>
                <a:solidFill>
                  <a:schemeClr val="tx1"/>
                </a:solidFill>
                <a:latin typeface="Palatino Linotype" pitchFamily="18" charset="0"/>
                <a:cs typeface="Arial" charset="0"/>
              </a:defRPr>
            </a:lvl3pPr>
            <a:lvl4pPr marL="1600200" indent="-228600" eaLnBrk="0" hangingPunct="0">
              <a:defRPr>
                <a:solidFill>
                  <a:schemeClr val="tx1"/>
                </a:solidFill>
                <a:latin typeface="Palatino Linotype" pitchFamily="18" charset="0"/>
                <a:cs typeface="Arial" charset="0"/>
              </a:defRPr>
            </a:lvl4pPr>
            <a:lvl5pPr marL="2057400" indent="-228600" eaLnBrk="0" hangingPunct="0">
              <a:defRPr>
                <a:solidFill>
                  <a:schemeClr val="tx1"/>
                </a:solidFill>
                <a:latin typeface="Palatino Linotype" pitchFamily="18" charset="0"/>
                <a:cs typeface="Arial" charset="0"/>
              </a:defRPr>
            </a:lvl5pPr>
            <a:lvl6pPr marL="2514600" indent="-228600" eaLnBrk="0" fontAlgn="base" hangingPunct="0">
              <a:spcBef>
                <a:spcPct val="0"/>
              </a:spcBef>
              <a:spcAft>
                <a:spcPct val="0"/>
              </a:spcAft>
              <a:defRPr>
                <a:solidFill>
                  <a:schemeClr val="tx1"/>
                </a:solidFill>
                <a:latin typeface="Palatino Linotype" pitchFamily="18" charset="0"/>
                <a:cs typeface="Arial" charset="0"/>
              </a:defRPr>
            </a:lvl6pPr>
            <a:lvl7pPr marL="2971800" indent="-228600" eaLnBrk="0" fontAlgn="base" hangingPunct="0">
              <a:spcBef>
                <a:spcPct val="0"/>
              </a:spcBef>
              <a:spcAft>
                <a:spcPct val="0"/>
              </a:spcAft>
              <a:defRPr>
                <a:solidFill>
                  <a:schemeClr val="tx1"/>
                </a:solidFill>
                <a:latin typeface="Palatino Linotype" pitchFamily="18" charset="0"/>
                <a:cs typeface="Arial" charset="0"/>
              </a:defRPr>
            </a:lvl7pPr>
            <a:lvl8pPr marL="3429000" indent="-228600" eaLnBrk="0" fontAlgn="base" hangingPunct="0">
              <a:spcBef>
                <a:spcPct val="0"/>
              </a:spcBef>
              <a:spcAft>
                <a:spcPct val="0"/>
              </a:spcAft>
              <a:defRPr>
                <a:solidFill>
                  <a:schemeClr val="tx1"/>
                </a:solidFill>
                <a:latin typeface="Palatino Linotype" pitchFamily="18" charset="0"/>
                <a:cs typeface="Arial" charset="0"/>
              </a:defRPr>
            </a:lvl8pPr>
            <a:lvl9pPr marL="3886200" indent="-228600" eaLnBrk="0" fontAlgn="base" hangingPunct="0">
              <a:spcBef>
                <a:spcPct val="0"/>
              </a:spcBef>
              <a:spcAft>
                <a:spcPct val="0"/>
              </a:spcAft>
              <a:defRPr>
                <a:solidFill>
                  <a:schemeClr val="tx1"/>
                </a:solidFill>
                <a:latin typeface="Palatino Linotype" pitchFamily="18" charset="0"/>
                <a:cs typeface="Arial" charset="0"/>
              </a:defRPr>
            </a:lvl9pPr>
          </a:lstStyle>
          <a:p>
            <a:pPr algn="ctr" eaLnBrk="1" hangingPunct="1"/>
            <a:r>
              <a:rPr lang="en-US" altLang="en-US" sz="3000" b="1" dirty="0">
                <a:solidFill>
                  <a:srgbClr val="FFFFFF"/>
                </a:solidFill>
                <a:latin typeface="Times New Roman" pitchFamily="18" charset="0"/>
                <a:cs typeface="Times New Roman" pitchFamily="18" charset="0"/>
              </a:rPr>
              <a:t>I</a:t>
            </a:r>
            <a:r>
              <a:rPr lang="vi-VN" altLang="en-US" sz="3000" b="1" dirty="0" smtClean="0">
                <a:solidFill>
                  <a:srgbClr val="FFFFFF"/>
                </a:solidFill>
                <a:latin typeface="Times New Roman" pitchFamily="18" charset="0"/>
                <a:cs typeface="Times New Roman" pitchFamily="18" charset="0"/>
              </a:rPr>
              <a:t>. </a:t>
            </a:r>
            <a:r>
              <a:rPr lang="en-US" sz="3200" b="1" dirty="0">
                <a:solidFill>
                  <a:schemeClr val="bg1"/>
                </a:solidFill>
                <a:latin typeface="Times New Roman" pitchFamily="18" charset="0"/>
                <a:cs typeface="Times New Roman" pitchFamily="18" charset="0"/>
              </a:rPr>
              <a:t>Giới Thiệu Đề </a:t>
            </a:r>
            <a:r>
              <a:rPr lang="en-US" sz="3200" b="1" dirty="0" smtClean="0">
                <a:solidFill>
                  <a:schemeClr val="bg1"/>
                </a:solidFill>
                <a:latin typeface="Times New Roman" pitchFamily="18" charset="0"/>
                <a:cs typeface="Times New Roman" pitchFamily="18" charset="0"/>
              </a:rPr>
              <a:t>Tài</a:t>
            </a:r>
            <a:endParaRPr lang="en-US" sz="3200" b="1" dirty="0">
              <a:latin typeface="Times New Roman" pitchFamily="18" charset="0"/>
              <a:cs typeface="Times New Roman" pitchFamily="18" charset="0"/>
            </a:endParaRPr>
          </a:p>
        </p:txBody>
      </p:sp>
      <p:sp>
        <p:nvSpPr>
          <p:cNvPr id="4" name="TextBox 3"/>
          <p:cNvSpPr txBox="1"/>
          <p:nvPr/>
        </p:nvSpPr>
        <p:spPr>
          <a:xfrm>
            <a:off x="228600" y="966655"/>
            <a:ext cx="8686800" cy="5632311"/>
          </a:xfrm>
          <a:prstGeom prst="rect">
            <a:avLst/>
          </a:prstGeom>
          <a:noFill/>
        </p:spPr>
        <p:txBody>
          <a:bodyPr wrap="square" rtlCol="0">
            <a:spAutoFit/>
          </a:bodyPr>
          <a:lstStyle/>
          <a:p>
            <a:pPr marL="342900" indent="-342900">
              <a:lnSpc>
                <a:spcPct val="150000"/>
              </a:lnSpc>
              <a:buFont typeface="Wingdings" pitchFamily="2" charset="2"/>
              <a:buChar char="v"/>
            </a:pPr>
            <a:r>
              <a:rPr lang="vi-VN" sz="2400" dirty="0" smtClean="0">
                <a:latin typeface="Times New Roman" pitchFamily="18" charset="0"/>
                <a:cs typeface="Times New Roman" pitchFamily="18" charset="0"/>
              </a:rPr>
              <a:t>Ngày nay việc thu thập  ý kiến, cảm xúc phản hồi đánh giá của con người trong trong các vấn đề là một việc rất phổ biến mà dựa vào đó ta có thể đưa ra những đánh giá, nhận xét cho các vấn đề liên quan.</a:t>
            </a:r>
          </a:p>
          <a:p>
            <a:pPr marL="342900" indent="-342900">
              <a:lnSpc>
                <a:spcPct val="150000"/>
              </a:lnSpc>
              <a:buFont typeface="Wingdings" pitchFamily="2" charset="2"/>
              <a:buChar char="v"/>
            </a:pPr>
            <a:r>
              <a:rPr lang="vi-VN" sz="2400" smtClean="0">
                <a:latin typeface="Times New Roman" pitchFamily="18" charset="0"/>
                <a:cs typeface="Times New Roman" pitchFamily="18" charset="0"/>
              </a:rPr>
              <a:t>Một vài lĩnh vực phổ biến cho việc thu thập và sử dụng ý kiến phản hồi như :</a:t>
            </a:r>
          </a:p>
          <a:p>
            <a:pPr marL="914400" lvl="1" indent="-457200">
              <a:lnSpc>
                <a:spcPct val="150000"/>
              </a:lnSpc>
              <a:buFont typeface="Wingdings" pitchFamily="2" charset="2"/>
              <a:buChar char="§"/>
            </a:pPr>
            <a:r>
              <a:rPr lang="vi-VN" sz="2400" dirty="0" smtClean="0">
                <a:latin typeface="Times New Roman" pitchFamily="18" charset="0"/>
                <a:cs typeface="Times New Roman" pitchFamily="18" charset="0"/>
              </a:rPr>
              <a:t>Kinh nghiệm cá nhân và ý kiến đánh giá, diễn đàn, blog, v.v.</a:t>
            </a:r>
          </a:p>
          <a:p>
            <a:pPr marL="914400" lvl="1" indent="-457200">
              <a:lnSpc>
                <a:spcPct val="150000"/>
              </a:lnSpc>
              <a:buFont typeface="Wingdings" pitchFamily="2" charset="2"/>
              <a:buChar char="§"/>
            </a:pPr>
            <a:r>
              <a:rPr lang="vi-VN" sz="2400" dirty="0" smtClean="0">
                <a:latin typeface="Times New Roman" pitchFamily="18" charset="0"/>
                <a:cs typeface="Times New Roman" pitchFamily="18" charset="0"/>
              </a:rPr>
              <a:t>Nhận xét về bài viết, vấn đề, chủ đề, bài đánh giá, v.v.</a:t>
            </a:r>
          </a:p>
          <a:p>
            <a:pPr marL="914400" lvl="1" indent="-457200">
              <a:lnSpc>
                <a:spcPct val="150000"/>
              </a:lnSpc>
              <a:buFont typeface="Wingdings" pitchFamily="2" charset="2"/>
              <a:buChar char="§"/>
            </a:pPr>
            <a:r>
              <a:rPr lang="vi-VN" sz="2400" dirty="0" smtClean="0">
                <a:latin typeface="Times New Roman" pitchFamily="18" charset="0"/>
                <a:cs typeface="Times New Roman" pitchFamily="18" charset="0"/>
              </a:rPr>
              <a:t>Thông tin phản hồi sản phẩm tại các trang bán hàng trực tuyến</a:t>
            </a:r>
            <a:endParaRPr lang="vi-VN" sz="2400" dirty="0">
              <a:latin typeface="Times New Roman" pitchFamily="18" charset="0"/>
              <a:cs typeface="Times New Roman" pitchFamily="18" charset="0"/>
            </a:endParaRPr>
          </a:p>
        </p:txBody>
      </p:sp>
      <p:sp>
        <p:nvSpPr>
          <p:cNvPr id="5" name="Oval 4"/>
          <p:cNvSpPr/>
          <p:nvPr/>
        </p:nvSpPr>
        <p:spPr>
          <a:xfrm>
            <a:off x="8534400" y="6248400"/>
            <a:ext cx="457200" cy="4572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vi-VN" sz="1400" b="1" dirty="0">
                <a:latin typeface="Arial" panose="020B0604020202020204" pitchFamily="34" charset="0"/>
                <a:cs typeface="Arial" panose="020B0604020202020204" pitchFamily="34" charset="0"/>
              </a:rPr>
              <a:t>2</a:t>
            </a:r>
            <a:endParaRPr lang="en-US" sz="1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1097678"/>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115134"/>
            <a:ext cx="5789229" cy="6468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5"/>
          <p:cNvSpPr>
            <a:spLocks noChangeArrowheads="1"/>
          </p:cNvSpPr>
          <p:nvPr/>
        </p:nvSpPr>
        <p:spPr bwMode="auto">
          <a:xfrm>
            <a:off x="2959646" y="161567"/>
            <a:ext cx="504135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itchFamily="18" charset="0"/>
                <a:cs typeface="Arial" charset="0"/>
              </a:defRPr>
            </a:lvl1pPr>
            <a:lvl2pPr marL="742950" indent="-285750" eaLnBrk="0" hangingPunct="0">
              <a:defRPr>
                <a:solidFill>
                  <a:schemeClr val="tx1"/>
                </a:solidFill>
                <a:latin typeface="Palatino Linotype" pitchFamily="18" charset="0"/>
                <a:cs typeface="Arial" charset="0"/>
              </a:defRPr>
            </a:lvl2pPr>
            <a:lvl3pPr marL="1143000" indent="-228600" eaLnBrk="0" hangingPunct="0">
              <a:defRPr>
                <a:solidFill>
                  <a:schemeClr val="tx1"/>
                </a:solidFill>
                <a:latin typeface="Palatino Linotype" pitchFamily="18" charset="0"/>
                <a:cs typeface="Arial" charset="0"/>
              </a:defRPr>
            </a:lvl3pPr>
            <a:lvl4pPr marL="1600200" indent="-228600" eaLnBrk="0" hangingPunct="0">
              <a:defRPr>
                <a:solidFill>
                  <a:schemeClr val="tx1"/>
                </a:solidFill>
                <a:latin typeface="Palatino Linotype" pitchFamily="18" charset="0"/>
                <a:cs typeface="Arial" charset="0"/>
              </a:defRPr>
            </a:lvl4pPr>
            <a:lvl5pPr marL="2057400" indent="-228600" eaLnBrk="0" hangingPunct="0">
              <a:defRPr>
                <a:solidFill>
                  <a:schemeClr val="tx1"/>
                </a:solidFill>
                <a:latin typeface="Palatino Linotype" pitchFamily="18" charset="0"/>
                <a:cs typeface="Arial" charset="0"/>
              </a:defRPr>
            </a:lvl5pPr>
            <a:lvl6pPr marL="2514600" indent="-228600" eaLnBrk="0" fontAlgn="base" hangingPunct="0">
              <a:spcBef>
                <a:spcPct val="0"/>
              </a:spcBef>
              <a:spcAft>
                <a:spcPct val="0"/>
              </a:spcAft>
              <a:defRPr>
                <a:solidFill>
                  <a:schemeClr val="tx1"/>
                </a:solidFill>
                <a:latin typeface="Palatino Linotype" pitchFamily="18" charset="0"/>
                <a:cs typeface="Arial" charset="0"/>
              </a:defRPr>
            </a:lvl6pPr>
            <a:lvl7pPr marL="2971800" indent="-228600" eaLnBrk="0" fontAlgn="base" hangingPunct="0">
              <a:spcBef>
                <a:spcPct val="0"/>
              </a:spcBef>
              <a:spcAft>
                <a:spcPct val="0"/>
              </a:spcAft>
              <a:defRPr>
                <a:solidFill>
                  <a:schemeClr val="tx1"/>
                </a:solidFill>
                <a:latin typeface="Palatino Linotype" pitchFamily="18" charset="0"/>
                <a:cs typeface="Arial" charset="0"/>
              </a:defRPr>
            </a:lvl7pPr>
            <a:lvl8pPr marL="3429000" indent="-228600" eaLnBrk="0" fontAlgn="base" hangingPunct="0">
              <a:spcBef>
                <a:spcPct val="0"/>
              </a:spcBef>
              <a:spcAft>
                <a:spcPct val="0"/>
              </a:spcAft>
              <a:defRPr>
                <a:solidFill>
                  <a:schemeClr val="tx1"/>
                </a:solidFill>
                <a:latin typeface="Palatino Linotype" pitchFamily="18" charset="0"/>
                <a:cs typeface="Arial" charset="0"/>
              </a:defRPr>
            </a:lvl8pPr>
            <a:lvl9pPr marL="3886200" indent="-228600" eaLnBrk="0" fontAlgn="base" hangingPunct="0">
              <a:spcBef>
                <a:spcPct val="0"/>
              </a:spcBef>
              <a:spcAft>
                <a:spcPct val="0"/>
              </a:spcAft>
              <a:defRPr>
                <a:solidFill>
                  <a:schemeClr val="tx1"/>
                </a:solidFill>
                <a:latin typeface="Palatino Linotype" pitchFamily="18" charset="0"/>
                <a:cs typeface="Arial" charset="0"/>
              </a:defRPr>
            </a:lvl9pPr>
          </a:lstStyle>
          <a:p>
            <a:pPr algn="ctr" eaLnBrk="1" hangingPunct="1"/>
            <a:r>
              <a:rPr lang="en-US" altLang="en-US" sz="3000" b="1" dirty="0">
                <a:solidFill>
                  <a:srgbClr val="FFFFFF"/>
                </a:solidFill>
                <a:latin typeface="Times New Roman" pitchFamily="18" charset="0"/>
                <a:cs typeface="Times New Roman" pitchFamily="18" charset="0"/>
              </a:rPr>
              <a:t>I</a:t>
            </a:r>
            <a:r>
              <a:rPr lang="vi-VN" altLang="en-US" sz="3000" b="1" dirty="0" smtClean="0">
                <a:solidFill>
                  <a:srgbClr val="FFFFFF"/>
                </a:solidFill>
                <a:latin typeface="Times New Roman" pitchFamily="18" charset="0"/>
                <a:cs typeface="Times New Roman" pitchFamily="18" charset="0"/>
              </a:rPr>
              <a:t>. </a:t>
            </a:r>
            <a:r>
              <a:rPr lang="en-US" sz="3200" b="1" dirty="0">
                <a:solidFill>
                  <a:schemeClr val="bg1"/>
                </a:solidFill>
                <a:latin typeface="Times New Roman" pitchFamily="18" charset="0"/>
                <a:cs typeface="Times New Roman" pitchFamily="18" charset="0"/>
              </a:rPr>
              <a:t>Giới Thiệu Đề </a:t>
            </a:r>
            <a:r>
              <a:rPr lang="en-US" sz="3200" b="1" dirty="0" smtClean="0">
                <a:solidFill>
                  <a:schemeClr val="bg1"/>
                </a:solidFill>
                <a:latin typeface="Times New Roman" pitchFamily="18" charset="0"/>
                <a:cs typeface="Times New Roman" pitchFamily="18" charset="0"/>
              </a:rPr>
              <a:t>Tài</a:t>
            </a:r>
            <a:endParaRPr lang="en-US" sz="3200" b="1" dirty="0">
              <a:latin typeface="Times New Roman" pitchFamily="18" charset="0"/>
              <a:cs typeface="Times New Roman" pitchFamily="18" charset="0"/>
            </a:endParaRPr>
          </a:p>
        </p:txBody>
      </p:sp>
      <p:sp>
        <p:nvSpPr>
          <p:cNvPr id="4" name="TextBox 3"/>
          <p:cNvSpPr txBox="1"/>
          <p:nvPr/>
        </p:nvSpPr>
        <p:spPr>
          <a:xfrm>
            <a:off x="228600" y="1600200"/>
            <a:ext cx="8686800" cy="3970318"/>
          </a:xfrm>
          <a:prstGeom prst="rect">
            <a:avLst/>
          </a:prstGeom>
          <a:noFill/>
        </p:spPr>
        <p:txBody>
          <a:bodyPr wrap="square" rtlCol="0">
            <a:spAutoFit/>
          </a:bodyPr>
          <a:lstStyle/>
          <a:p>
            <a:pPr marL="342900" lvl="0" indent="-342900">
              <a:lnSpc>
                <a:spcPct val="150000"/>
              </a:lnSpc>
              <a:buFont typeface="Wingdings" pitchFamily="2" charset="2"/>
              <a:buChar char="v"/>
            </a:pPr>
            <a:r>
              <a:rPr lang="en-US" sz="2400" dirty="0">
                <a:latin typeface="Times New Roman" pitchFamily="18" charset="0"/>
                <a:cs typeface="Times New Roman" pitchFamily="18" charset="0"/>
              </a:rPr>
              <a:t>Các doanh nghiệp và tổ chức</a:t>
            </a:r>
          </a:p>
          <a:p>
            <a:pPr marL="800100" lvl="1" indent="-342900">
              <a:lnSpc>
                <a:spcPct val="150000"/>
              </a:lnSpc>
              <a:buFont typeface="Wingdings" pitchFamily="2" charset="2"/>
              <a:buChar char="§"/>
            </a:pPr>
            <a:r>
              <a:rPr lang="en-US" sz="2400" dirty="0">
                <a:latin typeface="Times New Roman" pitchFamily="18" charset="0"/>
                <a:cs typeface="Times New Roman" pitchFamily="18" charset="0"/>
              </a:rPr>
              <a:t>Các sản phẩm và dịch vụ ,</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thông tin thị trường.</a:t>
            </a:r>
          </a:p>
          <a:p>
            <a:pPr marL="800100" lvl="1" indent="-342900">
              <a:lnSpc>
                <a:spcPct val="150000"/>
              </a:lnSpc>
              <a:buFont typeface="Wingdings" pitchFamily="2" charset="2"/>
              <a:buChar char="§"/>
            </a:pPr>
            <a:r>
              <a:rPr lang="en-US" sz="2400" dirty="0">
                <a:latin typeface="Times New Roman" pitchFamily="18" charset="0"/>
                <a:cs typeface="Times New Roman" pitchFamily="18" charset="0"/>
              </a:rPr>
              <a:t>Các doanh nghiệp </a:t>
            </a:r>
            <a:r>
              <a:rPr lang="en-US" sz="2400" dirty="0" smtClean="0">
                <a:latin typeface="Times New Roman" pitchFamily="18" charset="0"/>
                <a:cs typeface="Times New Roman" pitchFamily="18" charset="0"/>
              </a:rPr>
              <a:t>tìm </a:t>
            </a:r>
            <a:r>
              <a:rPr lang="en-US" sz="2400" dirty="0">
                <a:latin typeface="Times New Roman" pitchFamily="18" charset="0"/>
                <a:cs typeface="Times New Roman" pitchFamily="18" charset="0"/>
              </a:rPr>
              <a:t>kiếm ý kiến của người tiêu dùng bằng cách sử dụng tư vấn, khảo sát và nhóm tập trung, v.v.</a:t>
            </a:r>
          </a:p>
          <a:p>
            <a:pPr marL="342900" lvl="0" indent="-342900">
              <a:lnSpc>
                <a:spcPct val="150000"/>
              </a:lnSpc>
              <a:buFont typeface="Wingdings" pitchFamily="2" charset="2"/>
              <a:buChar char="v"/>
            </a:pPr>
            <a:r>
              <a:rPr lang="en-US" sz="2400" dirty="0">
                <a:latin typeface="Times New Roman" pitchFamily="18" charset="0"/>
                <a:cs typeface="Times New Roman" pitchFamily="18" charset="0"/>
              </a:rPr>
              <a:t>Cá nhân</a:t>
            </a:r>
          </a:p>
          <a:p>
            <a:pPr marL="800100" lvl="1" indent="-342900">
              <a:lnSpc>
                <a:spcPct val="150000"/>
              </a:lnSpc>
              <a:buFont typeface="Wingdings" pitchFamily="2" charset="2"/>
              <a:buChar char="§"/>
            </a:pPr>
            <a:r>
              <a:rPr lang="en-US" sz="2400" dirty="0">
                <a:latin typeface="Times New Roman" pitchFamily="18" charset="0"/>
                <a:cs typeface="Times New Roman" pitchFamily="18" charset="0"/>
              </a:rPr>
              <a:t>Ra quyết định mua sản phẩm hoặc sử dụng dịch vụ.</a:t>
            </a:r>
          </a:p>
          <a:p>
            <a:pPr marL="800100" lvl="1" indent="-342900">
              <a:lnSpc>
                <a:spcPct val="150000"/>
              </a:lnSpc>
              <a:buFont typeface="Wingdings" pitchFamily="2" charset="2"/>
              <a:buChar char="§"/>
            </a:pPr>
            <a:r>
              <a:rPr lang="en-US" sz="2400" dirty="0">
                <a:latin typeface="Times New Roman" pitchFamily="18" charset="0"/>
                <a:cs typeface="Times New Roman" pitchFamily="18" charset="0"/>
              </a:rPr>
              <a:t>Tìm ý kiến công chúng về các ứng cử viên và vấn đề chính trị.</a:t>
            </a:r>
          </a:p>
        </p:txBody>
      </p:sp>
      <p:sp>
        <p:nvSpPr>
          <p:cNvPr id="5" name="TextBox 4"/>
          <p:cNvSpPr txBox="1"/>
          <p:nvPr/>
        </p:nvSpPr>
        <p:spPr>
          <a:xfrm>
            <a:off x="228600" y="1066800"/>
            <a:ext cx="7239000" cy="523220"/>
          </a:xfrm>
          <a:prstGeom prst="rect">
            <a:avLst/>
          </a:prstGeom>
          <a:noFill/>
        </p:spPr>
        <p:txBody>
          <a:bodyPr wrap="square" rtlCol="0">
            <a:spAutoFit/>
          </a:bodyPr>
          <a:lstStyle/>
          <a:p>
            <a:r>
              <a:rPr lang="en-US" sz="2800" b="1" dirty="0" smtClean="0">
                <a:latin typeface="Times New Roman" pitchFamily="18" charset="0"/>
                <a:cs typeface="Times New Roman" pitchFamily="18" charset="0"/>
              </a:rPr>
              <a:t>Ứng dụng của việc phân tích ý kiến</a:t>
            </a:r>
            <a:endParaRPr lang="en-US" sz="2800" b="1" dirty="0">
              <a:latin typeface="Times New Roman" pitchFamily="18" charset="0"/>
              <a:cs typeface="Times New Roman" pitchFamily="18" charset="0"/>
            </a:endParaRPr>
          </a:p>
        </p:txBody>
      </p:sp>
      <p:sp>
        <p:nvSpPr>
          <p:cNvPr id="6" name="Oval 5"/>
          <p:cNvSpPr/>
          <p:nvPr/>
        </p:nvSpPr>
        <p:spPr>
          <a:xfrm>
            <a:off x="8534400" y="6248400"/>
            <a:ext cx="457200" cy="4572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b="1" dirty="0" smtClean="0">
                <a:latin typeface="Arial" panose="020B0604020202020204" pitchFamily="34" charset="0"/>
                <a:cs typeface="Arial" panose="020B0604020202020204" pitchFamily="34" charset="0"/>
              </a:rPr>
              <a:t>3</a:t>
            </a:r>
            <a:endParaRPr lang="en-US" sz="1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99117414"/>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115134"/>
            <a:ext cx="5789229" cy="6468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5"/>
          <p:cNvSpPr>
            <a:spLocks noChangeArrowheads="1"/>
          </p:cNvSpPr>
          <p:nvPr/>
        </p:nvSpPr>
        <p:spPr bwMode="auto">
          <a:xfrm>
            <a:off x="2959646" y="161567"/>
            <a:ext cx="504135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itchFamily="18" charset="0"/>
                <a:cs typeface="Arial" charset="0"/>
              </a:defRPr>
            </a:lvl1pPr>
            <a:lvl2pPr marL="742950" indent="-285750" eaLnBrk="0" hangingPunct="0">
              <a:defRPr>
                <a:solidFill>
                  <a:schemeClr val="tx1"/>
                </a:solidFill>
                <a:latin typeface="Palatino Linotype" pitchFamily="18" charset="0"/>
                <a:cs typeface="Arial" charset="0"/>
              </a:defRPr>
            </a:lvl2pPr>
            <a:lvl3pPr marL="1143000" indent="-228600" eaLnBrk="0" hangingPunct="0">
              <a:defRPr>
                <a:solidFill>
                  <a:schemeClr val="tx1"/>
                </a:solidFill>
                <a:latin typeface="Palatino Linotype" pitchFamily="18" charset="0"/>
                <a:cs typeface="Arial" charset="0"/>
              </a:defRPr>
            </a:lvl3pPr>
            <a:lvl4pPr marL="1600200" indent="-228600" eaLnBrk="0" hangingPunct="0">
              <a:defRPr>
                <a:solidFill>
                  <a:schemeClr val="tx1"/>
                </a:solidFill>
                <a:latin typeface="Palatino Linotype" pitchFamily="18" charset="0"/>
                <a:cs typeface="Arial" charset="0"/>
              </a:defRPr>
            </a:lvl4pPr>
            <a:lvl5pPr marL="2057400" indent="-228600" eaLnBrk="0" hangingPunct="0">
              <a:defRPr>
                <a:solidFill>
                  <a:schemeClr val="tx1"/>
                </a:solidFill>
                <a:latin typeface="Palatino Linotype" pitchFamily="18" charset="0"/>
                <a:cs typeface="Arial" charset="0"/>
              </a:defRPr>
            </a:lvl5pPr>
            <a:lvl6pPr marL="2514600" indent="-228600" eaLnBrk="0" fontAlgn="base" hangingPunct="0">
              <a:spcBef>
                <a:spcPct val="0"/>
              </a:spcBef>
              <a:spcAft>
                <a:spcPct val="0"/>
              </a:spcAft>
              <a:defRPr>
                <a:solidFill>
                  <a:schemeClr val="tx1"/>
                </a:solidFill>
                <a:latin typeface="Palatino Linotype" pitchFamily="18" charset="0"/>
                <a:cs typeface="Arial" charset="0"/>
              </a:defRPr>
            </a:lvl6pPr>
            <a:lvl7pPr marL="2971800" indent="-228600" eaLnBrk="0" fontAlgn="base" hangingPunct="0">
              <a:spcBef>
                <a:spcPct val="0"/>
              </a:spcBef>
              <a:spcAft>
                <a:spcPct val="0"/>
              </a:spcAft>
              <a:defRPr>
                <a:solidFill>
                  <a:schemeClr val="tx1"/>
                </a:solidFill>
                <a:latin typeface="Palatino Linotype" pitchFamily="18" charset="0"/>
                <a:cs typeface="Arial" charset="0"/>
              </a:defRPr>
            </a:lvl7pPr>
            <a:lvl8pPr marL="3429000" indent="-228600" eaLnBrk="0" fontAlgn="base" hangingPunct="0">
              <a:spcBef>
                <a:spcPct val="0"/>
              </a:spcBef>
              <a:spcAft>
                <a:spcPct val="0"/>
              </a:spcAft>
              <a:defRPr>
                <a:solidFill>
                  <a:schemeClr val="tx1"/>
                </a:solidFill>
                <a:latin typeface="Palatino Linotype" pitchFamily="18" charset="0"/>
                <a:cs typeface="Arial" charset="0"/>
              </a:defRPr>
            </a:lvl8pPr>
            <a:lvl9pPr marL="3886200" indent="-228600" eaLnBrk="0" fontAlgn="base" hangingPunct="0">
              <a:spcBef>
                <a:spcPct val="0"/>
              </a:spcBef>
              <a:spcAft>
                <a:spcPct val="0"/>
              </a:spcAft>
              <a:defRPr>
                <a:solidFill>
                  <a:schemeClr val="tx1"/>
                </a:solidFill>
                <a:latin typeface="Palatino Linotype" pitchFamily="18" charset="0"/>
                <a:cs typeface="Arial" charset="0"/>
              </a:defRPr>
            </a:lvl9pPr>
          </a:lstStyle>
          <a:p>
            <a:pPr algn="ctr" eaLnBrk="1" hangingPunct="1"/>
            <a:r>
              <a:rPr lang="en-US" altLang="en-US" sz="3000" b="1" dirty="0">
                <a:solidFill>
                  <a:srgbClr val="FFFFFF"/>
                </a:solidFill>
                <a:latin typeface="Times New Roman" pitchFamily="18" charset="0"/>
                <a:cs typeface="Times New Roman" pitchFamily="18" charset="0"/>
              </a:rPr>
              <a:t>I</a:t>
            </a:r>
            <a:r>
              <a:rPr lang="vi-VN" altLang="en-US" sz="3000" b="1" dirty="0" smtClean="0">
                <a:solidFill>
                  <a:srgbClr val="FFFFFF"/>
                </a:solidFill>
                <a:latin typeface="Times New Roman" pitchFamily="18" charset="0"/>
                <a:cs typeface="Times New Roman" pitchFamily="18" charset="0"/>
              </a:rPr>
              <a:t>. </a:t>
            </a:r>
            <a:r>
              <a:rPr lang="en-US" sz="3200" b="1" dirty="0">
                <a:solidFill>
                  <a:schemeClr val="bg1"/>
                </a:solidFill>
                <a:latin typeface="Times New Roman" pitchFamily="18" charset="0"/>
                <a:cs typeface="Times New Roman" pitchFamily="18" charset="0"/>
              </a:rPr>
              <a:t>Giới Thiệu Đề </a:t>
            </a:r>
            <a:r>
              <a:rPr lang="en-US" sz="3200" b="1" dirty="0" smtClean="0">
                <a:solidFill>
                  <a:schemeClr val="bg1"/>
                </a:solidFill>
                <a:latin typeface="Times New Roman" pitchFamily="18" charset="0"/>
                <a:cs typeface="Times New Roman" pitchFamily="18" charset="0"/>
              </a:rPr>
              <a:t>Tài</a:t>
            </a:r>
            <a:endParaRPr lang="en-US" sz="3200" b="1" dirty="0">
              <a:latin typeface="Times New Roman" pitchFamily="18" charset="0"/>
              <a:cs typeface="Times New Roman" pitchFamily="18" charset="0"/>
            </a:endParaRPr>
          </a:p>
        </p:txBody>
      </p:sp>
      <p:sp>
        <p:nvSpPr>
          <p:cNvPr id="4" name="TextBox 3"/>
          <p:cNvSpPr txBox="1"/>
          <p:nvPr/>
        </p:nvSpPr>
        <p:spPr>
          <a:xfrm>
            <a:off x="228600" y="1600200"/>
            <a:ext cx="8686800" cy="3970318"/>
          </a:xfrm>
          <a:prstGeom prst="rect">
            <a:avLst/>
          </a:prstGeom>
          <a:noFill/>
        </p:spPr>
        <p:txBody>
          <a:bodyPr wrap="square" rtlCol="0">
            <a:spAutoFit/>
          </a:bodyPr>
          <a:lstStyle/>
          <a:p>
            <a:pPr marL="342900" lvl="0" indent="-342900">
              <a:lnSpc>
                <a:spcPct val="150000"/>
              </a:lnSpc>
              <a:buFont typeface="Wingdings" pitchFamily="2" charset="2"/>
              <a:buChar char="v"/>
            </a:pPr>
            <a:r>
              <a:rPr lang="en-US" sz="2400" dirty="0" smtClean="0">
                <a:latin typeface="Times New Roman" pitchFamily="18" charset="0"/>
                <a:cs typeface="Times New Roman" pitchFamily="18" charset="0"/>
              </a:rPr>
              <a:t>Việc khai thác dữ liệu trong lĩnh vực giáo dục gần đây chú trọng và quan tâm góp phần lớn cải thiện chất lượng giáo dục.</a:t>
            </a:r>
          </a:p>
          <a:p>
            <a:pPr marL="342900" lvl="0" indent="-342900">
              <a:lnSpc>
                <a:spcPct val="150000"/>
              </a:lnSpc>
              <a:buFont typeface="Wingdings" pitchFamily="2" charset="2"/>
              <a:buChar char="v"/>
            </a:pPr>
            <a:endParaRPr lang="en-US" sz="2400" dirty="0" smtClean="0">
              <a:latin typeface="Times New Roman" pitchFamily="18" charset="0"/>
              <a:cs typeface="Times New Roman" pitchFamily="18" charset="0"/>
            </a:endParaRPr>
          </a:p>
          <a:p>
            <a:pPr marL="342900" lvl="0" indent="-342900">
              <a:lnSpc>
                <a:spcPct val="150000"/>
              </a:lnSpc>
              <a:buFont typeface="Wingdings" pitchFamily="2" charset="2"/>
              <a:buChar char="v"/>
            </a:pPr>
            <a:r>
              <a:rPr lang="en-US" sz="2400" dirty="0" smtClean="0">
                <a:latin typeface="Times New Roman" pitchFamily="18" charset="0"/>
                <a:cs typeface="Times New Roman" pitchFamily="18" charset="0"/>
              </a:rPr>
              <a:t>Từ những thực tế ở trường Đại học Công Nghệ TP.HCM là việc phân tích đánh giá </a:t>
            </a:r>
            <a:r>
              <a:rPr lang="en-US" sz="2400" dirty="0">
                <a:latin typeface="Times New Roman" pitchFamily="18" charset="0"/>
                <a:cs typeface="Times New Roman" pitchFamily="18" charset="0"/>
              </a:rPr>
              <a:t>ý kiến</a:t>
            </a:r>
            <a:r>
              <a:rPr lang="en-US" sz="2400" dirty="0" smtClean="0">
                <a:latin typeface="Times New Roman" pitchFamily="18" charset="0"/>
                <a:cs typeface="Times New Roman" pitchFamily="18" charset="0"/>
              </a:rPr>
              <a:t> khảo sát sinh viên về chất lượng giảng dạy mỗi học kỳ đều được làm thủ công. Vì thế nhu cầu về một hệ thống phân tích ý kiến đánh giá tự động và hiệu quả là có thật.</a:t>
            </a:r>
            <a:endParaRPr lang="en-US" sz="2400" dirty="0">
              <a:latin typeface="Times New Roman" pitchFamily="18" charset="0"/>
              <a:cs typeface="Times New Roman" pitchFamily="18" charset="0"/>
            </a:endParaRPr>
          </a:p>
        </p:txBody>
      </p:sp>
      <p:sp>
        <p:nvSpPr>
          <p:cNvPr id="5" name="TextBox 4"/>
          <p:cNvSpPr txBox="1"/>
          <p:nvPr/>
        </p:nvSpPr>
        <p:spPr>
          <a:xfrm>
            <a:off x="228600" y="1066800"/>
            <a:ext cx="7239000" cy="523220"/>
          </a:xfrm>
          <a:prstGeom prst="rect">
            <a:avLst/>
          </a:prstGeom>
          <a:noFill/>
        </p:spPr>
        <p:txBody>
          <a:bodyPr wrap="square" rtlCol="0">
            <a:spAutoFit/>
          </a:bodyPr>
          <a:lstStyle/>
          <a:p>
            <a:r>
              <a:rPr lang="en-US" sz="2800" b="1" dirty="0" smtClean="0">
                <a:latin typeface="Times New Roman" pitchFamily="18" charset="0"/>
                <a:cs typeface="Times New Roman" pitchFamily="18" charset="0"/>
              </a:rPr>
              <a:t>Lý do chọn đề tài</a:t>
            </a:r>
            <a:endParaRPr lang="en-US" sz="2800" b="1" dirty="0">
              <a:latin typeface="Times New Roman" pitchFamily="18" charset="0"/>
              <a:cs typeface="Times New Roman" pitchFamily="18" charset="0"/>
            </a:endParaRPr>
          </a:p>
        </p:txBody>
      </p:sp>
      <p:sp>
        <p:nvSpPr>
          <p:cNvPr id="6" name="Oval 5"/>
          <p:cNvSpPr/>
          <p:nvPr/>
        </p:nvSpPr>
        <p:spPr>
          <a:xfrm>
            <a:off x="8534400" y="6248400"/>
            <a:ext cx="457200" cy="4572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b="1" dirty="0" smtClean="0">
                <a:latin typeface="Arial" panose="020B0604020202020204" pitchFamily="34" charset="0"/>
                <a:cs typeface="Arial" panose="020B0604020202020204" pitchFamily="34" charset="0"/>
              </a:rPr>
              <a:t>4</a:t>
            </a:r>
            <a:endParaRPr lang="en-US" sz="1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08359566"/>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115134"/>
            <a:ext cx="5789229" cy="6468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5"/>
          <p:cNvSpPr>
            <a:spLocks noChangeArrowheads="1"/>
          </p:cNvSpPr>
          <p:nvPr/>
        </p:nvSpPr>
        <p:spPr bwMode="auto">
          <a:xfrm>
            <a:off x="2959646" y="161567"/>
            <a:ext cx="504135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itchFamily="18" charset="0"/>
                <a:cs typeface="Arial" charset="0"/>
              </a:defRPr>
            </a:lvl1pPr>
            <a:lvl2pPr marL="742950" indent="-285750" eaLnBrk="0" hangingPunct="0">
              <a:defRPr>
                <a:solidFill>
                  <a:schemeClr val="tx1"/>
                </a:solidFill>
                <a:latin typeface="Palatino Linotype" pitchFamily="18" charset="0"/>
                <a:cs typeface="Arial" charset="0"/>
              </a:defRPr>
            </a:lvl2pPr>
            <a:lvl3pPr marL="1143000" indent="-228600" eaLnBrk="0" hangingPunct="0">
              <a:defRPr>
                <a:solidFill>
                  <a:schemeClr val="tx1"/>
                </a:solidFill>
                <a:latin typeface="Palatino Linotype" pitchFamily="18" charset="0"/>
                <a:cs typeface="Arial" charset="0"/>
              </a:defRPr>
            </a:lvl3pPr>
            <a:lvl4pPr marL="1600200" indent="-228600" eaLnBrk="0" hangingPunct="0">
              <a:defRPr>
                <a:solidFill>
                  <a:schemeClr val="tx1"/>
                </a:solidFill>
                <a:latin typeface="Palatino Linotype" pitchFamily="18" charset="0"/>
                <a:cs typeface="Arial" charset="0"/>
              </a:defRPr>
            </a:lvl4pPr>
            <a:lvl5pPr marL="2057400" indent="-228600" eaLnBrk="0" hangingPunct="0">
              <a:defRPr>
                <a:solidFill>
                  <a:schemeClr val="tx1"/>
                </a:solidFill>
                <a:latin typeface="Palatino Linotype" pitchFamily="18" charset="0"/>
                <a:cs typeface="Arial" charset="0"/>
              </a:defRPr>
            </a:lvl5pPr>
            <a:lvl6pPr marL="2514600" indent="-228600" eaLnBrk="0" fontAlgn="base" hangingPunct="0">
              <a:spcBef>
                <a:spcPct val="0"/>
              </a:spcBef>
              <a:spcAft>
                <a:spcPct val="0"/>
              </a:spcAft>
              <a:defRPr>
                <a:solidFill>
                  <a:schemeClr val="tx1"/>
                </a:solidFill>
                <a:latin typeface="Palatino Linotype" pitchFamily="18" charset="0"/>
                <a:cs typeface="Arial" charset="0"/>
              </a:defRPr>
            </a:lvl6pPr>
            <a:lvl7pPr marL="2971800" indent="-228600" eaLnBrk="0" fontAlgn="base" hangingPunct="0">
              <a:spcBef>
                <a:spcPct val="0"/>
              </a:spcBef>
              <a:spcAft>
                <a:spcPct val="0"/>
              </a:spcAft>
              <a:defRPr>
                <a:solidFill>
                  <a:schemeClr val="tx1"/>
                </a:solidFill>
                <a:latin typeface="Palatino Linotype" pitchFamily="18" charset="0"/>
                <a:cs typeface="Arial" charset="0"/>
              </a:defRPr>
            </a:lvl7pPr>
            <a:lvl8pPr marL="3429000" indent="-228600" eaLnBrk="0" fontAlgn="base" hangingPunct="0">
              <a:spcBef>
                <a:spcPct val="0"/>
              </a:spcBef>
              <a:spcAft>
                <a:spcPct val="0"/>
              </a:spcAft>
              <a:defRPr>
                <a:solidFill>
                  <a:schemeClr val="tx1"/>
                </a:solidFill>
                <a:latin typeface="Palatino Linotype" pitchFamily="18" charset="0"/>
                <a:cs typeface="Arial" charset="0"/>
              </a:defRPr>
            </a:lvl8pPr>
            <a:lvl9pPr marL="3886200" indent="-228600" eaLnBrk="0" fontAlgn="base" hangingPunct="0">
              <a:spcBef>
                <a:spcPct val="0"/>
              </a:spcBef>
              <a:spcAft>
                <a:spcPct val="0"/>
              </a:spcAft>
              <a:defRPr>
                <a:solidFill>
                  <a:schemeClr val="tx1"/>
                </a:solidFill>
                <a:latin typeface="Palatino Linotype" pitchFamily="18" charset="0"/>
                <a:cs typeface="Arial" charset="0"/>
              </a:defRPr>
            </a:lvl9pPr>
          </a:lstStyle>
          <a:p>
            <a:pPr algn="ctr" eaLnBrk="1" hangingPunct="1"/>
            <a:r>
              <a:rPr lang="en-US" altLang="en-US" sz="3000" b="1" dirty="0">
                <a:solidFill>
                  <a:srgbClr val="FFFFFF"/>
                </a:solidFill>
                <a:latin typeface="Times New Roman" pitchFamily="18" charset="0"/>
                <a:cs typeface="Times New Roman" pitchFamily="18" charset="0"/>
              </a:rPr>
              <a:t>I</a:t>
            </a:r>
            <a:r>
              <a:rPr lang="vi-VN" altLang="en-US" sz="3000" b="1" dirty="0" smtClean="0">
                <a:solidFill>
                  <a:srgbClr val="FFFFFF"/>
                </a:solidFill>
                <a:latin typeface="Times New Roman" pitchFamily="18" charset="0"/>
                <a:cs typeface="Times New Roman" pitchFamily="18" charset="0"/>
              </a:rPr>
              <a:t>. </a:t>
            </a:r>
            <a:r>
              <a:rPr lang="en-US" sz="3200" b="1" dirty="0">
                <a:solidFill>
                  <a:schemeClr val="bg1"/>
                </a:solidFill>
                <a:latin typeface="Times New Roman" pitchFamily="18" charset="0"/>
                <a:cs typeface="Times New Roman" pitchFamily="18" charset="0"/>
              </a:rPr>
              <a:t>Giới Thiệu Đề </a:t>
            </a:r>
            <a:r>
              <a:rPr lang="en-US" sz="3200" b="1" dirty="0" smtClean="0">
                <a:solidFill>
                  <a:schemeClr val="bg1"/>
                </a:solidFill>
                <a:latin typeface="Times New Roman" pitchFamily="18" charset="0"/>
                <a:cs typeface="Times New Roman" pitchFamily="18" charset="0"/>
              </a:rPr>
              <a:t>Tài</a:t>
            </a:r>
            <a:endParaRPr lang="en-US" sz="3200" b="1" dirty="0">
              <a:latin typeface="Times New Roman" pitchFamily="18" charset="0"/>
              <a:cs typeface="Times New Roman" pitchFamily="18" charset="0"/>
            </a:endParaRPr>
          </a:p>
        </p:txBody>
      </p:sp>
      <p:sp>
        <p:nvSpPr>
          <p:cNvPr id="4" name="TextBox 3"/>
          <p:cNvSpPr txBox="1"/>
          <p:nvPr/>
        </p:nvSpPr>
        <p:spPr>
          <a:xfrm>
            <a:off x="228600" y="1600200"/>
            <a:ext cx="8686800" cy="3970318"/>
          </a:xfrm>
          <a:prstGeom prst="rect">
            <a:avLst/>
          </a:prstGeom>
          <a:noFill/>
        </p:spPr>
        <p:txBody>
          <a:bodyPr wrap="square" rtlCol="0">
            <a:spAutoFit/>
          </a:bodyPr>
          <a:lstStyle/>
          <a:p>
            <a:pPr marL="342900" lvl="0" indent="-342900">
              <a:lnSpc>
                <a:spcPct val="150000"/>
              </a:lnSpc>
              <a:buFont typeface="Wingdings" pitchFamily="2" charset="2"/>
              <a:buChar char="v"/>
            </a:pPr>
            <a:r>
              <a:rPr lang="en-US" sz="2400" dirty="0" smtClean="0">
                <a:latin typeface="Times New Roman" pitchFamily="18" charset="0"/>
                <a:cs typeface="Times New Roman" pitchFamily="18" charset="0"/>
              </a:rPr>
              <a:t>Tìm hiểu về các phương pháp phân tích ý kiến phân lớp dữ liệu.</a:t>
            </a:r>
          </a:p>
          <a:p>
            <a:pPr marL="342900" lvl="0" indent="-342900">
              <a:lnSpc>
                <a:spcPct val="150000"/>
              </a:lnSpc>
              <a:buFont typeface="Wingdings" pitchFamily="2" charset="2"/>
              <a:buChar char="v"/>
            </a:pPr>
            <a:endParaRPr lang="en-US" sz="2400" dirty="0" smtClean="0">
              <a:latin typeface="Times New Roman" pitchFamily="18" charset="0"/>
              <a:cs typeface="Times New Roman" pitchFamily="18" charset="0"/>
            </a:endParaRPr>
          </a:p>
          <a:p>
            <a:pPr marL="342900" lvl="0" indent="-342900">
              <a:lnSpc>
                <a:spcPct val="150000"/>
              </a:lnSpc>
              <a:buFont typeface="Wingdings" pitchFamily="2" charset="2"/>
              <a:buChar char="v"/>
            </a:pPr>
            <a:r>
              <a:rPr lang="en-US" sz="2400" dirty="0" smtClean="0">
                <a:latin typeface="Times New Roman" pitchFamily="18" charset="0"/>
                <a:cs typeface="Times New Roman" pitchFamily="18" charset="0"/>
              </a:rPr>
              <a:t>Giải quyết bài toán phân tích ý kiến khảo sát chất lượng giảng dạy của giảng viên tại Trường Đại học Công Nghệ TP.HCM.</a:t>
            </a:r>
          </a:p>
          <a:p>
            <a:pPr marL="342900" lvl="0" indent="-342900">
              <a:lnSpc>
                <a:spcPct val="150000"/>
              </a:lnSpc>
              <a:buFont typeface="Wingdings" pitchFamily="2" charset="2"/>
              <a:buChar char="v"/>
            </a:pPr>
            <a:endParaRPr lang="en-US" sz="2400" dirty="0" smtClean="0">
              <a:latin typeface="Times New Roman" pitchFamily="18" charset="0"/>
              <a:cs typeface="Times New Roman" pitchFamily="18" charset="0"/>
            </a:endParaRPr>
          </a:p>
          <a:p>
            <a:pPr marL="342900" lvl="0" indent="-342900">
              <a:lnSpc>
                <a:spcPct val="150000"/>
              </a:lnSpc>
              <a:buFont typeface="Wingdings" pitchFamily="2" charset="2"/>
              <a:buChar char="v"/>
            </a:pPr>
            <a:r>
              <a:rPr lang="en-US" sz="2400" dirty="0" smtClean="0">
                <a:latin typeface="Times New Roman" pitchFamily="18" charset="0"/>
                <a:cs typeface="Times New Roman" pitchFamily="18" charset="0"/>
              </a:rPr>
              <a:t>So sánh độ hiệu quả của các phương pháp phân lớp khác nhau trên bài toán phân tích ý kiến khảo sát chất lượng giảng dạy.</a:t>
            </a:r>
            <a:endParaRPr lang="en-US" sz="2400" dirty="0">
              <a:latin typeface="Times New Roman" pitchFamily="18" charset="0"/>
              <a:cs typeface="Times New Roman" pitchFamily="18" charset="0"/>
            </a:endParaRPr>
          </a:p>
        </p:txBody>
      </p:sp>
      <p:sp>
        <p:nvSpPr>
          <p:cNvPr id="5" name="TextBox 4"/>
          <p:cNvSpPr txBox="1"/>
          <p:nvPr/>
        </p:nvSpPr>
        <p:spPr>
          <a:xfrm>
            <a:off x="228600" y="1066800"/>
            <a:ext cx="7239000" cy="954107"/>
          </a:xfrm>
          <a:prstGeom prst="rect">
            <a:avLst/>
          </a:prstGeom>
          <a:noFill/>
        </p:spPr>
        <p:txBody>
          <a:bodyPr wrap="square" rtlCol="0">
            <a:spAutoFit/>
          </a:bodyPr>
          <a:lstStyle/>
          <a:p>
            <a:r>
              <a:rPr lang="en-US" sz="2800" b="1" dirty="0" smtClean="0">
                <a:latin typeface="Times New Roman" pitchFamily="18" charset="0"/>
                <a:cs typeface="Times New Roman" pitchFamily="18" charset="0"/>
              </a:rPr>
              <a:t>Mục tiêu luận văn</a:t>
            </a:r>
          </a:p>
          <a:p>
            <a:endParaRPr lang="en-US" sz="2800" b="1" dirty="0">
              <a:latin typeface="Times New Roman" pitchFamily="18" charset="0"/>
              <a:cs typeface="Times New Roman" pitchFamily="18" charset="0"/>
            </a:endParaRPr>
          </a:p>
        </p:txBody>
      </p:sp>
      <p:sp>
        <p:nvSpPr>
          <p:cNvPr id="6" name="Oval 5"/>
          <p:cNvSpPr/>
          <p:nvPr/>
        </p:nvSpPr>
        <p:spPr>
          <a:xfrm>
            <a:off x="8534400" y="6248400"/>
            <a:ext cx="457200" cy="4572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b="1" dirty="0" smtClean="0">
                <a:latin typeface="Arial" panose="020B0604020202020204" pitchFamily="34" charset="0"/>
                <a:cs typeface="Arial" panose="020B0604020202020204" pitchFamily="34" charset="0"/>
              </a:rPr>
              <a:t>5</a:t>
            </a:r>
            <a:endParaRPr lang="en-US" sz="1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46602936"/>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19"/>
          <p:cNvSpPr txBox="1">
            <a:spLocks noChangeArrowheads="1"/>
          </p:cNvSpPr>
          <p:nvPr/>
        </p:nvSpPr>
        <p:spPr bwMode="auto">
          <a:xfrm>
            <a:off x="2677789" y="89748"/>
            <a:ext cx="585661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itchFamily="18" charset="0"/>
                <a:cs typeface="Arial" charset="0"/>
              </a:defRPr>
            </a:lvl1pPr>
            <a:lvl2pPr marL="742950" indent="-285750" eaLnBrk="0" hangingPunct="0">
              <a:defRPr>
                <a:solidFill>
                  <a:schemeClr val="tx1"/>
                </a:solidFill>
                <a:latin typeface="Palatino Linotype" pitchFamily="18" charset="0"/>
                <a:cs typeface="Arial" charset="0"/>
              </a:defRPr>
            </a:lvl2pPr>
            <a:lvl3pPr marL="1143000" indent="-228600" eaLnBrk="0" hangingPunct="0">
              <a:defRPr>
                <a:solidFill>
                  <a:schemeClr val="tx1"/>
                </a:solidFill>
                <a:latin typeface="Palatino Linotype" pitchFamily="18" charset="0"/>
                <a:cs typeface="Arial" charset="0"/>
              </a:defRPr>
            </a:lvl3pPr>
            <a:lvl4pPr marL="1600200" indent="-228600" eaLnBrk="0" hangingPunct="0">
              <a:defRPr>
                <a:solidFill>
                  <a:schemeClr val="tx1"/>
                </a:solidFill>
                <a:latin typeface="Palatino Linotype" pitchFamily="18" charset="0"/>
                <a:cs typeface="Arial" charset="0"/>
              </a:defRPr>
            </a:lvl4pPr>
            <a:lvl5pPr marL="2057400" indent="-228600" eaLnBrk="0" hangingPunct="0">
              <a:defRPr>
                <a:solidFill>
                  <a:schemeClr val="tx1"/>
                </a:solidFill>
                <a:latin typeface="Palatino Linotype" pitchFamily="18" charset="0"/>
                <a:cs typeface="Arial" charset="0"/>
              </a:defRPr>
            </a:lvl5pPr>
            <a:lvl6pPr marL="2514600" indent="-228600" eaLnBrk="0" fontAlgn="base" hangingPunct="0">
              <a:spcBef>
                <a:spcPct val="0"/>
              </a:spcBef>
              <a:spcAft>
                <a:spcPct val="0"/>
              </a:spcAft>
              <a:defRPr>
                <a:solidFill>
                  <a:schemeClr val="tx1"/>
                </a:solidFill>
                <a:latin typeface="Palatino Linotype" pitchFamily="18" charset="0"/>
                <a:cs typeface="Arial" charset="0"/>
              </a:defRPr>
            </a:lvl6pPr>
            <a:lvl7pPr marL="2971800" indent="-228600" eaLnBrk="0" fontAlgn="base" hangingPunct="0">
              <a:spcBef>
                <a:spcPct val="0"/>
              </a:spcBef>
              <a:spcAft>
                <a:spcPct val="0"/>
              </a:spcAft>
              <a:defRPr>
                <a:solidFill>
                  <a:schemeClr val="tx1"/>
                </a:solidFill>
                <a:latin typeface="Palatino Linotype" pitchFamily="18" charset="0"/>
                <a:cs typeface="Arial" charset="0"/>
              </a:defRPr>
            </a:lvl7pPr>
            <a:lvl8pPr marL="3429000" indent="-228600" eaLnBrk="0" fontAlgn="base" hangingPunct="0">
              <a:spcBef>
                <a:spcPct val="0"/>
              </a:spcBef>
              <a:spcAft>
                <a:spcPct val="0"/>
              </a:spcAft>
              <a:defRPr>
                <a:solidFill>
                  <a:schemeClr val="tx1"/>
                </a:solidFill>
                <a:latin typeface="Palatino Linotype" pitchFamily="18" charset="0"/>
                <a:cs typeface="Arial" charset="0"/>
              </a:defRPr>
            </a:lvl8pPr>
            <a:lvl9pPr marL="3886200" indent="-228600" eaLnBrk="0" fontAlgn="base" hangingPunct="0">
              <a:spcBef>
                <a:spcPct val="0"/>
              </a:spcBef>
              <a:spcAft>
                <a:spcPct val="0"/>
              </a:spcAft>
              <a:defRPr>
                <a:solidFill>
                  <a:schemeClr val="tx1"/>
                </a:solidFill>
                <a:latin typeface="Palatino Linotype" pitchFamily="18" charset="0"/>
                <a:cs typeface="Arial" charset="0"/>
              </a:defRPr>
            </a:lvl9pPr>
          </a:lstStyle>
          <a:p>
            <a:pPr algn="ctr" eaLnBrk="1" hangingPunct="1"/>
            <a:r>
              <a:rPr lang="vi-VN" altLang="en-US" sz="3600" b="1" dirty="0" smtClean="0">
                <a:solidFill>
                  <a:srgbClr val="404040"/>
                </a:solidFill>
                <a:latin typeface="Arial" charset="0"/>
              </a:rPr>
              <a:t>Nội Dung Trình  Bày</a:t>
            </a:r>
            <a:endParaRPr lang="en-US" altLang="en-US" sz="3600" b="1" dirty="0">
              <a:solidFill>
                <a:srgbClr val="404040"/>
              </a:solidFill>
              <a:latin typeface="Arial" charset="0"/>
            </a:endParaRPr>
          </a:p>
        </p:txBody>
      </p:sp>
      <p:sp>
        <p:nvSpPr>
          <p:cNvPr id="33" name="Round Same Side Corner Rectangle 32"/>
          <p:cNvSpPr/>
          <p:nvPr/>
        </p:nvSpPr>
        <p:spPr>
          <a:xfrm rot="5400000">
            <a:off x="4695641" y="-561824"/>
            <a:ext cx="699337" cy="5166062"/>
          </a:xfrm>
          <a:prstGeom prst="round2SameRect">
            <a:avLst>
              <a:gd name="adj1" fmla="val 23321"/>
              <a:gd name="adj2" fmla="val 0"/>
            </a:avLst>
          </a:prstGeom>
          <a:solidFill>
            <a:srgbClr val="00B0F0"/>
          </a:solidFill>
          <a:ln w="3175">
            <a:noFill/>
          </a:ln>
          <a:effectLst>
            <a:outerShdw blurRad="50800" dist="381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4" name="Round Same Side Corner Rectangle 33"/>
          <p:cNvSpPr/>
          <p:nvPr/>
        </p:nvSpPr>
        <p:spPr>
          <a:xfrm rot="16200000" flipH="1">
            <a:off x="1554453" y="1518762"/>
            <a:ext cx="699335" cy="1004888"/>
          </a:xfrm>
          <a:prstGeom prst="round2SameRect">
            <a:avLst>
              <a:gd name="adj1" fmla="val 34679"/>
              <a:gd name="adj2" fmla="val 0"/>
            </a:avLst>
          </a:prstGeom>
          <a:solidFill>
            <a:srgbClr val="00B0F0"/>
          </a:solidFill>
          <a:ln w="3175">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5" name="Round Same Side Corner Rectangle 34"/>
          <p:cNvSpPr/>
          <p:nvPr/>
        </p:nvSpPr>
        <p:spPr>
          <a:xfrm rot="5400000">
            <a:off x="4695285" y="325216"/>
            <a:ext cx="685798" cy="5180315"/>
          </a:xfrm>
          <a:prstGeom prst="round2SameRect">
            <a:avLst>
              <a:gd name="adj1" fmla="val 23321"/>
              <a:gd name="adj2" fmla="val 0"/>
            </a:avLst>
          </a:prstGeom>
          <a:ln/>
        </p:spPr>
        <p:style>
          <a:lnRef idx="1">
            <a:schemeClr val="accent4"/>
          </a:lnRef>
          <a:fillRef idx="3">
            <a:schemeClr val="accent4"/>
          </a:fillRef>
          <a:effectRef idx="2">
            <a:schemeClr val="accent4"/>
          </a:effectRef>
          <a:fontRef idx="minor">
            <a:schemeClr val="lt1"/>
          </a:fontRef>
        </p:style>
        <p:txBody>
          <a:bodyPr anchor="ctr"/>
          <a:lstStyle/>
          <a:p>
            <a:pPr algn="ctr" fontAlgn="auto">
              <a:spcBef>
                <a:spcPts val="0"/>
              </a:spcBef>
              <a:spcAft>
                <a:spcPts val="0"/>
              </a:spcAft>
              <a:defRPr/>
            </a:pPr>
            <a:endParaRPr lang="en-US" dirty="0"/>
          </a:p>
        </p:txBody>
      </p:sp>
      <p:sp>
        <p:nvSpPr>
          <p:cNvPr id="39" name="Round Same Side Corner Rectangle 38"/>
          <p:cNvSpPr/>
          <p:nvPr/>
        </p:nvSpPr>
        <p:spPr>
          <a:xfrm rot="16200000" flipH="1">
            <a:off x="1544002" y="2429191"/>
            <a:ext cx="707098" cy="1004888"/>
          </a:xfrm>
          <a:prstGeom prst="round2SameRect">
            <a:avLst>
              <a:gd name="adj1" fmla="val 34679"/>
              <a:gd name="adj2" fmla="val 0"/>
            </a:avLst>
          </a:prstGeom>
          <a:ln/>
        </p:spPr>
        <p:style>
          <a:lnRef idx="1">
            <a:schemeClr val="accent4"/>
          </a:lnRef>
          <a:fillRef idx="3">
            <a:schemeClr val="accent4"/>
          </a:fillRef>
          <a:effectRef idx="2">
            <a:schemeClr val="accent4"/>
          </a:effectRef>
          <a:fontRef idx="minor">
            <a:schemeClr val="lt1"/>
          </a:fontRef>
        </p:style>
        <p:txBody>
          <a:bodyPr anchor="ctr"/>
          <a:lstStyle/>
          <a:p>
            <a:pPr algn="ctr" fontAlgn="auto">
              <a:spcBef>
                <a:spcPts val="0"/>
              </a:spcBef>
              <a:spcAft>
                <a:spcPts val="0"/>
              </a:spcAft>
              <a:defRPr/>
            </a:pPr>
            <a:endParaRPr lang="en-US" dirty="0"/>
          </a:p>
        </p:txBody>
      </p:sp>
      <p:sp>
        <p:nvSpPr>
          <p:cNvPr id="40" name="Round Same Side Corner Rectangle 39"/>
          <p:cNvSpPr/>
          <p:nvPr/>
        </p:nvSpPr>
        <p:spPr>
          <a:xfrm rot="5400000">
            <a:off x="4683957" y="1241324"/>
            <a:ext cx="722701" cy="5166062"/>
          </a:xfrm>
          <a:prstGeom prst="round2SameRect">
            <a:avLst>
              <a:gd name="adj1" fmla="val 23321"/>
              <a:gd name="adj2" fmla="val 0"/>
            </a:avLst>
          </a:prstGeom>
          <a:gradFill flip="none" rotWithShape="1">
            <a:gsLst>
              <a:gs pos="0">
                <a:schemeClr val="tx2"/>
              </a:gs>
              <a:gs pos="99000">
                <a:schemeClr val="tx2">
                  <a:lumMod val="75000"/>
                </a:schemeClr>
              </a:gs>
            </a:gsLst>
            <a:lin ang="5400000" scaled="1"/>
            <a:tileRect/>
          </a:gradFill>
          <a:ln w="3175">
            <a:noFill/>
          </a:ln>
          <a:effectLst>
            <a:outerShdw blurRad="50800" dist="381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41" name="Round Same Side Corner Rectangle 40"/>
          <p:cNvSpPr/>
          <p:nvPr/>
        </p:nvSpPr>
        <p:spPr>
          <a:xfrm rot="16200000" flipH="1">
            <a:off x="1542771" y="3317586"/>
            <a:ext cx="722701" cy="1004888"/>
          </a:xfrm>
          <a:prstGeom prst="round2SameRect">
            <a:avLst>
              <a:gd name="adj1" fmla="val 34679"/>
              <a:gd name="adj2" fmla="val 0"/>
            </a:avLst>
          </a:prstGeom>
          <a:gradFill flip="none" rotWithShape="1">
            <a:gsLst>
              <a:gs pos="0">
                <a:schemeClr val="tx2">
                  <a:lumMod val="75000"/>
                </a:schemeClr>
              </a:gs>
              <a:gs pos="100000">
                <a:schemeClr val="tx2"/>
              </a:gs>
            </a:gsLst>
            <a:lin ang="16200000" scaled="1"/>
            <a:tileRect/>
          </a:gradFill>
          <a:ln w="3175">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42" name="Round Same Side Corner Rectangle 41"/>
          <p:cNvSpPr/>
          <p:nvPr/>
        </p:nvSpPr>
        <p:spPr>
          <a:xfrm rot="5400000">
            <a:off x="4713519" y="2190581"/>
            <a:ext cx="663575" cy="5166062"/>
          </a:xfrm>
          <a:prstGeom prst="round2SameRect">
            <a:avLst>
              <a:gd name="adj1" fmla="val 23321"/>
              <a:gd name="adj2" fmla="val 0"/>
            </a:avLst>
          </a:prstGeom>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fontAlgn="auto">
              <a:spcBef>
                <a:spcPts val="0"/>
              </a:spcBef>
              <a:spcAft>
                <a:spcPts val="0"/>
              </a:spcAft>
              <a:defRPr/>
            </a:pPr>
            <a:endParaRPr lang="en-US" dirty="0"/>
          </a:p>
        </p:txBody>
      </p:sp>
      <p:sp>
        <p:nvSpPr>
          <p:cNvPr id="43" name="Round Same Side Corner Rectangle 42"/>
          <p:cNvSpPr/>
          <p:nvPr/>
        </p:nvSpPr>
        <p:spPr>
          <a:xfrm rot="16200000" flipH="1">
            <a:off x="1563396" y="4271168"/>
            <a:ext cx="663573" cy="1004888"/>
          </a:xfrm>
          <a:prstGeom prst="round2SameRect">
            <a:avLst>
              <a:gd name="adj1" fmla="val 34679"/>
              <a:gd name="adj2" fmla="val 0"/>
            </a:avLst>
          </a:prstGeom>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fontAlgn="auto">
              <a:spcBef>
                <a:spcPts val="0"/>
              </a:spcBef>
              <a:spcAft>
                <a:spcPts val="0"/>
              </a:spcAft>
              <a:defRPr/>
            </a:pPr>
            <a:endParaRPr lang="en-US" dirty="0"/>
          </a:p>
        </p:txBody>
      </p:sp>
      <p:sp>
        <p:nvSpPr>
          <p:cNvPr id="45" name="TextBox 8"/>
          <p:cNvSpPr txBox="1">
            <a:spLocks noChangeArrowheads="1"/>
          </p:cNvSpPr>
          <p:nvPr/>
        </p:nvSpPr>
        <p:spPr bwMode="auto">
          <a:xfrm rot="10800000">
            <a:off x="1507904" y="1778817"/>
            <a:ext cx="380232" cy="523220"/>
          </a:xfrm>
          <a:prstGeom prst="rect">
            <a:avLst/>
          </a:prstGeom>
          <a:noFill/>
          <a:ln w="9525">
            <a:noFill/>
            <a:miter lim="800000"/>
            <a:headEnd/>
            <a:tailEnd/>
          </a:ln>
        </p:spPr>
        <p:txBody>
          <a:bodyPr wrap="none" anchor="ctr">
            <a:spAutoFit/>
          </a:bodyPr>
          <a:lstStyle/>
          <a:p>
            <a:pPr algn="ctr"/>
            <a:r>
              <a:rPr lang="en-US" sz="2800" b="1" dirty="0" smtClean="0">
                <a:solidFill>
                  <a:schemeClr val="bg1"/>
                </a:solidFill>
                <a:latin typeface="Comic Sans MS" pitchFamily="66" charset="0"/>
              </a:rPr>
              <a:t>I</a:t>
            </a:r>
            <a:endParaRPr lang="en-US" sz="2800" b="1" dirty="0">
              <a:solidFill>
                <a:schemeClr val="bg1"/>
              </a:solidFill>
              <a:latin typeface="Comic Sans MS" pitchFamily="66" charset="0"/>
            </a:endParaRPr>
          </a:p>
        </p:txBody>
      </p:sp>
      <p:sp>
        <p:nvSpPr>
          <p:cNvPr id="46" name="TextBox 33"/>
          <p:cNvSpPr txBox="1">
            <a:spLocks noChangeArrowheads="1"/>
          </p:cNvSpPr>
          <p:nvPr/>
        </p:nvSpPr>
        <p:spPr bwMode="auto">
          <a:xfrm rot="10800000">
            <a:off x="1457389" y="2650866"/>
            <a:ext cx="578928" cy="523220"/>
          </a:xfrm>
          <a:prstGeom prst="rect">
            <a:avLst/>
          </a:prstGeom>
          <a:noFill/>
          <a:ln w="9525">
            <a:noFill/>
            <a:miter lim="800000"/>
            <a:headEnd/>
            <a:tailEnd/>
          </a:ln>
        </p:spPr>
        <p:txBody>
          <a:bodyPr wrap="square" anchor="ctr">
            <a:spAutoFit/>
          </a:bodyPr>
          <a:lstStyle/>
          <a:p>
            <a:pPr algn="ctr"/>
            <a:r>
              <a:rPr lang="en-US" sz="2800" b="1" dirty="0" smtClean="0">
                <a:solidFill>
                  <a:schemeClr val="bg1"/>
                </a:solidFill>
                <a:latin typeface="Comic Sans MS" pitchFamily="66" charset="0"/>
              </a:rPr>
              <a:t>II</a:t>
            </a:r>
            <a:endParaRPr lang="en-US" sz="2800" b="1" dirty="0">
              <a:solidFill>
                <a:schemeClr val="bg1"/>
              </a:solidFill>
              <a:latin typeface="Comic Sans MS" pitchFamily="66" charset="0"/>
            </a:endParaRPr>
          </a:p>
        </p:txBody>
      </p:sp>
      <p:sp>
        <p:nvSpPr>
          <p:cNvPr id="47" name="TextBox 34"/>
          <p:cNvSpPr txBox="1">
            <a:spLocks noChangeArrowheads="1"/>
          </p:cNvSpPr>
          <p:nvPr/>
        </p:nvSpPr>
        <p:spPr bwMode="auto">
          <a:xfrm rot="10800000">
            <a:off x="1460300" y="3541957"/>
            <a:ext cx="771366" cy="523220"/>
          </a:xfrm>
          <a:prstGeom prst="rect">
            <a:avLst/>
          </a:prstGeom>
          <a:noFill/>
          <a:ln w="9525">
            <a:noFill/>
            <a:miter lim="800000"/>
            <a:headEnd/>
            <a:tailEnd/>
          </a:ln>
        </p:spPr>
        <p:txBody>
          <a:bodyPr wrap="none" anchor="ctr">
            <a:spAutoFit/>
          </a:bodyPr>
          <a:lstStyle/>
          <a:p>
            <a:pPr algn="ctr"/>
            <a:r>
              <a:rPr lang="en-US" sz="2800" b="1" dirty="0" smtClean="0">
                <a:solidFill>
                  <a:schemeClr val="bg1"/>
                </a:solidFill>
                <a:latin typeface="Comic Sans MS" pitchFamily="66" charset="0"/>
              </a:rPr>
              <a:t>III</a:t>
            </a:r>
            <a:endParaRPr lang="en-US" sz="2800" b="1" dirty="0">
              <a:solidFill>
                <a:schemeClr val="bg1"/>
              </a:solidFill>
              <a:latin typeface="Comic Sans MS" pitchFamily="66" charset="0"/>
            </a:endParaRPr>
          </a:p>
        </p:txBody>
      </p:sp>
      <p:sp>
        <p:nvSpPr>
          <p:cNvPr id="48" name="TextBox 35"/>
          <p:cNvSpPr txBox="1">
            <a:spLocks noChangeArrowheads="1"/>
          </p:cNvSpPr>
          <p:nvPr/>
        </p:nvSpPr>
        <p:spPr bwMode="auto">
          <a:xfrm>
            <a:off x="1451039" y="4477794"/>
            <a:ext cx="622286" cy="523220"/>
          </a:xfrm>
          <a:prstGeom prst="rect">
            <a:avLst/>
          </a:prstGeom>
          <a:noFill/>
          <a:ln w="9525">
            <a:noFill/>
            <a:miter lim="800000"/>
            <a:headEnd/>
            <a:tailEnd/>
          </a:ln>
        </p:spPr>
        <p:txBody>
          <a:bodyPr wrap="none" anchor="ctr">
            <a:spAutoFit/>
          </a:bodyPr>
          <a:lstStyle/>
          <a:p>
            <a:pPr algn="ctr"/>
            <a:r>
              <a:rPr lang="en-US" sz="2800" b="1" dirty="0" smtClean="0">
                <a:solidFill>
                  <a:schemeClr val="bg1"/>
                </a:solidFill>
                <a:latin typeface="Comic Sans MS" pitchFamily="66" charset="0"/>
              </a:rPr>
              <a:t>IV</a:t>
            </a:r>
            <a:endParaRPr lang="en-US" sz="2800" b="1" dirty="0">
              <a:solidFill>
                <a:schemeClr val="bg1"/>
              </a:solidFill>
              <a:latin typeface="Comic Sans MS" pitchFamily="66" charset="0"/>
            </a:endParaRPr>
          </a:p>
        </p:txBody>
      </p:sp>
      <p:sp>
        <p:nvSpPr>
          <p:cNvPr id="49" name="Rectangle 32"/>
          <p:cNvSpPr>
            <a:spLocks noChangeArrowheads="1"/>
          </p:cNvSpPr>
          <p:nvPr/>
        </p:nvSpPr>
        <p:spPr bwMode="auto">
          <a:xfrm>
            <a:off x="2526594" y="1804866"/>
            <a:ext cx="3755435" cy="523220"/>
          </a:xfrm>
          <a:prstGeom prst="rect">
            <a:avLst/>
          </a:prstGeom>
          <a:noFill/>
          <a:ln w="9525">
            <a:noFill/>
            <a:miter lim="800000"/>
            <a:headEnd/>
            <a:tailEnd/>
          </a:ln>
        </p:spPr>
        <p:txBody>
          <a:bodyPr wrap="square">
            <a:spAutoFit/>
          </a:bodyPr>
          <a:lstStyle/>
          <a:p>
            <a:r>
              <a:rPr lang="en-US" sz="2800" b="1" smtClean="0">
                <a:solidFill>
                  <a:schemeClr val="bg1"/>
                </a:solidFill>
                <a:latin typeface="Times New Roman" pitchFamily="18" charset="0"/>
                <a:cs typeface="Times New Roman" pitchFamily="18" charset="0"/>
              </a:rPr>
              <a:t>Giới Thiệu Đề Tài</a:t>
            </a:r>
            <a:endParaRPr lang="en-US" sz="2800" b="1" dirty="0">
              <a:latin typeface="Times New Roman" pitchFamily="18" charset="0"/>
              <a:cs typeface="Times New Roman" pitchFamily="18" charset="0"/>
            </a:endParaRPr>
          </a:p>
        </p:txBody>
      </p:sp>
      <p:sp>
        <p:nvSpPr>
          <p:cNvPr id="50" name="Rectangle 37"/>
          <p:cNvSpPr>
            <a:spLocks noChangeArrowheads="1"/>
          </p:cNvSpPr>
          <p:nvPr/>
        </p:nvSpPr>
        <p:spPr bwMode="auto">
          <a:xfrm>
            <a:off x="2448026" y="2705077"/>
            <a:ext cx="3779837" cy="523220"/>
          </a:xfrm>
          <a:prstGeom prst="rect">
            <a:avLst/>
          </a:prstGeom>
          <a:noFill/>
          <a:ln w="9525">
            <a:noFill/>
            <a:miter lim="800000"/>
            <a:headEnd/>
            <a:tailEnd/>
          </a:ln>
        </p:spPr>
        <p:txBody>
          <a:bodyPr>
            <a:spAutoFit/>
          </a:bodyPr>
          <a:lstStyle/>
          <a:p>
            <a:r>
              <a:rPr lang="en-US" sz="2800" b="1" dirty="0" smtClean="0">
                <a:solidFill>
                  <a:schemeClr val="bg1"/>
                </a:solidFill>
                <a:latin typeface="Times New Roman" pitchFamily="18" charset="0"/>
                <a:cs typeface="Times New Roman" pitchFamily="18" charset="0"/>
              </a:rPr>
              <a:t>Nội Dung Nghiên Cứu</a:t>
            </a:r>
            <a:endParaRPr lang="en-US" sz="2800" b="1" dirty="0">
              <a:latin typeface="Times New Roman" pitchFamily="18" charset="0"/>
              <a:cs typeface="Times New Roman" pitchFamily="18" charset="0"/>
            </a:endParaRPr>
          </a:p>
        </p:txBody>
      </p:sp>
      <p:sp>
        <p:nvSpPr>
          <p:cNvPr id="51" name="Rectangle 38"/>
          <p:cNvSpPr>
            <a:spLocks noChangeArrowheads="1"/>
          </p:cNvSpPr>
          <p:nvPr/>
        </p:nvSpPr>
        <p:spPr bwMode="auto">
          <a:xfrm>
            <a:off x="2431271" y="3541957"/>
            <a:ext cx="4502929" cy="523220"/>
          </a:xfrm>
          <a:prstGeom prst="rect">
            <a:avLst/>
          </a:prstGeom>
          <a:noFill/>
          <a:ln w="9525">
            <a:noFill/>
            <a:miter lim="800000"/>
            <a:headEnd/>
            <a:tailEnd/>
          </a:ln>
        </p:spPr>
        <p:txBody>
          <a:bodyPr wrap="square">
            <a:spAutoFit/>
          </a:bodyPr>
          <a:lstStyle/>
          <a:p>
            <a:r>
              <a:rPr lang="en-US" sz="2800" b="1" dirty="0">
                <a:solidFill>
                  <a:schemeClr val="bg1"/>
                </a:solidFill>
                <a:latin typeface="Times New Roman" pitchFamily="18" charset="0"/>
                <a:cs typeface="Times New Roman" pitchFamily="18" charset="0"/>
              </a:rPr>
              <a:t>Thực Nghiệm Và Đánh Giá</a:t>
            </a:r>
          </a:p>
        </p:txBody>
      </p:sp>
      <p:sp>
        <p:nvSpPr>
          <p:cNvPr id="52" name="Rectangle 39"/>
          <p:cNvSpPr>
            <a:spLocks noChangeArrowheads="1"/>
          </p:cNvSpPr>
          <p:nvPr/>
        </p:nvSpPr>
        <p:spPr bwMode="auto">
          <a:xfrm>
            <a:off x="2496114" y="4489794"/>
            <a:ext cx="5504886" cy="523220"/>
          </a:xfrm>
          <a:prstGeom prst="rect">
            <a:avLst/>
          </a:prstGeom>
          <a:noFill/>
          <a:ln w="9525">
            <a:noFill/>
            <a:miter lim="800000"/>
            <a:headEnd/>
            <a:tailEnd/>
          </a:ln>
        </p:spPr>
        <p:txBody>
          <a:bodyPr wrap="square">
            <a:spAutoFit/>
          </a:bodyPr>
          <a:lstStyle/>
          <a:p>
            <a:r>
              <a:rPr lang="en-US" sz="2800" b="1" dirty="0">
                <a:solidFill>
                  <a:schemeClr val="bg1"/>
                </a:solidFill>
                <a:latin typeface="Times New Roman" pitchFamily="18" charset="0"/>
                <a:cs typeface="Times New Roman" pitchFamily="18" charset="0"/>
              </a:rPr>
              <a:t>Kết Luận Và Hướng Phát Triển</a:t>
            </a:r>
          </a:p>
        </p:txBody>
      </p:sp>
      <p:sp>
        <p:nvSpPr>
          <p:cNvPr id="20" name="Oval 19"/>
          <p:cNvSpPr/>
          <p:nvPr/>
        </p:nvSpPr>
        <p:spPr>
          <a:xfrm>
            <a:off x="8534400" y="6248400"/>
            <a:ext cx="457200" cy="4572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vi-VN" sz="1400" b="1" dirty="0">
                <a:latin typeface="Arial" panose="020B0604020202020204" pitchFamily="34" charset="0"/>
                <a:cs typeface="Arial" panose="020B0604020202020204" pitchFamily="34" charset="0"/>
              </a:rPr>
              <a:t>6</a:t>
            </a:r>
            <a:endParaRPr lang="en-US" sz="1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3451335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ipe(down)">
                                      <p:cBhvr>
                                        <p:cTn id="7" dur="500"/>
                                        <p:tgtEl>
                                          <p:spTgt spid="33"/>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4"/>
                                        </p:tgtEl>
                                        <p:attrNameLst>
                                          <p:attrName>style.visibility</p:attrName>
                                        </p:attrNameLst>
                                      </p:cBhvr>
                                      <p:to>
                                        <p:strVal val="visible"/>
                                      </p:to>
                                    </p:set>
                                    <p:animEffect transition="in" filter="wipe(down)">
                                      <p:cBhvr>
                                        <p:cTn id="10" dur="500"/>
                                        <p:tgtEl>
                                          <p:spTgt spid="34"/>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35"/>
                                        </p:tgtEl>
                                        <p:attrNameLst>
                                          <p:attrName>style.visibility</p:attrName>
                                        </p:attrNameLst>
                                      </p:cBhvr>
                                      <p:to>
                                        <p:strVal val="visible"/>
                                      </p:to>
                                    </p:set>
                                    <p:animEffect transition="in" filter="wipe(down)">
                                      <p:cBhvr>
                                        <p:cTn id="13" dur="500"/>
                                        <p:tgtEl>
                                          <p:spTgt spid="35"/>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39"/>
                                        </p:tgtEl>
                                        <p:attrNameLst>
                                          <p:attrName>style.visibility</p:attrName>
                                        </p:attrNameLst>
                                      </p:cBhvr>
                                      <p:to>
                                        <p:strVal val="visible"/>
                                      </p:to>
                                    </p:set>
                                    <p:animEffect transition="in" filter="wipe(down)">
                                      <p:cBhvr>
                                        <p:cTn id="16" dur="500"/>
                                        <p:tgtEl>
                                          <p:spTgt spid="39"/>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animEffect transition="in" filter="wipe(down)">
                                      <p:cBhvr>
                                        <p:cTn id="19" dur="500"/>
                                        <p:tgtEl>
                                          <p:spTgt spid="40"/>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41"/>
                                        </p:tgtEl>
                                        <p:attrNameLst>
                                          <p:attrName>style.visibility</p:attrName>
                                        </p:attrNameLst>
                                      </p:cBhvr>
                                      <p:to>
                                        <p:strVal val="visible"/>
                                      </p:to>
                                    </p:set>
                                    <p:animEffect transition="in" filter="wipe(down)">
                                      <p:cBhvr>
                                        <p:cTn id="22" dur="500"/>
                                        <p:tgtEl>
                                          <p:spTgt spid="41"/>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42"/>
                                        </p:tgtEl>
                                        <p:attrNameLst>
                                          <p:attrName>style.visibility</p:attrName>
                                        </p:attrNameLst>
                                      </p:cBhvr>
                                      <p:to>
                                        <p:strVal val="visible"/>
                                      </p:to>
                                    </p:set>
                                    <p:animEffect transition="in" filter="wipe(down)">
                                      <p:cBhvr>
                                        <p:cTn id="25" dur="500"/>
                                        <p:tgtEl>
                                          <p:spTgt spid="42"/>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43"/>
                                        </p:tgtEl>
                                        <p:attrNameLst>
                                          <p:attrName>style.visibility</p:attrName>
                                        </p:attrNameLst>
                                      </p:cBhvr>
                                      <p:to>
                                        <p:strVal val="visible"/>
                                      </p:to>
                                    </p:set>
                                    <p:animEffect transition="in" filter="wipe(down)">
                                      <p:cBhvr>
                                        <p:cTn id="28" dur="500"/>
                                        <p:tgtEl>
                                          <p:spTgt spid="43"/>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45"/>
                                        </p:tgtEl>
                                        <p:attrNameLst>
                                          <p:attrName>style.visibility</p:attrName>
                                        </p:attrNameLst>
                                      </p:cBhvr>
                                      <p:to>
                                        <p:strVal val="visible"/>
                                      </p:to>
                                    </p:set>
                                    <p:animEffect transition="in" filter="wipe(down)">
                                      <p:cBhvr>
                                        <p:cTn id="31" dur="500"/>
                                        <p:tgtEl>
                                          <p:spTgt spid="45"/>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46"/>
                                        </p:tgtEl>
                                        <p:attrNameLst>
                                          <p:attrName>style.visibility</p:attrName>
                                        </p:attrNameLst>
                                      </p:cBhvr>
                                      <p:to>
                                        <p:strVal val="visible"/>
                                      </p:to>
                                    </p:set>
                                    <p:animEffect transition="in" filter="wipe(down)">
                                      <p:cBhvr>
                                        <p:cTn id="34" dur="500"/>
                                        <p:tgtEl>
                                          <p:spTgt spid="46"/>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47"/>
                                        </p:tgtEl>
                                        <p:attrNameLst>
                                          <p:attrName>style.visibility</p:attrName>
                                        </p:attrNameLst>
                                      </p:cBhvr>
                                      <p:to>
                                        <p:strVal val="visible"/>
                                      </p:to>
                                    </p:set>
                                    <p:animEffect transition="in" filter="wipe(down)">
                                      <p:cBhvr>
                                        <p:cTn id="37" dur="500"/>
                                        <p:tgtEl>
                                          <p:spTgt spid="47"/>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48"/>
                                        </p:tgtEl>
                                        <p:attrNameLst>
                                          <p:attrName>style.visibility</p:attrName>
                                        </p:attrNameLst>
                                      </p:cBhvr>
                                      <p:to>
                                        <p:strVal val="visible"/>
                                      </p:to>
                                    </p:set>
                                    <p:animEffect transition="in" filter="wipe(down)">
                                      <p:cBhvr>
                                        <p:cTn id="40" dur="500"/>
                                        <p:tgtEl>
                                          <p:spTgt spid="48"/>
                                        </p:tgtEl>
                                      </p:cBhvr>
                                    </p:animEffect>
                                  </p:childTnLst>
                                </p:cTn>
                              </p:par>
                              <p:par>
                                <p:cTn id="41" presetID="22" presetClass="entr" presetSubtype="4" fill="hold" grpId="0" nodeType="withEffect">
                                  <p:stCondLst>
                                    <p:cond delay="0"/>
                                  </p:stCondLst>
                                  <p:childTnLst>
                                    <p:set>
                                      <p:cBhvr>
                                        <p:cTn id="42" dur="1" fill="hold">
                                          <p:stCondLst>
                                            <p:cond delay="0"/>
                                          </p:stCondLst>
                                        </p:cTn>
                                        <p:tgtEl>
                                          <p:spTgt spid="49"/>
                                        </p:tgtEl>
                                        <p:attrNameLst>
                                          <p:attrName>style.visibility</p:attrName>
                                        </p:attrNameLst>
                                      </p:cBhvr>
                                      <p:to>
                                        <p:strVal val="visible"/>
                                      </p:to>
                                    </p:set>
                                    <p:animEffect transition="in" filter="wipe(down)">
                                      <p:cBhvr>
                                        <p:cTn id="43" dur="500"/>
                                        <p:tgtEl>
                                          <p:spTgt spid="49"/>
                                        </p:tgtEl>
                                      </p:cBhvr>
                                    </p:animEffect>
                                  </p:childTnLst>
                                </p:cTn>
                              </p:par>
                              <p:par>
                                <p:cTn id="44" presetID="22" presetClass="entr" presetSubtype="4" fill="hold" grpId="0" nodeType="withEffect">
                                  <p:stCondLst>
                                    <p:cond delay="0"/>
                                  </p:stCondLst>
                                  <p:childTnLst>
                                    <p:set>
                                      <p:cBhvr>
                                        <p:cTn id="45" dur="1" fill="hold">
                                          <p:stCondLst>
                                            <p:cond delay="0"/>
                                          </p:stCondLst>
                                        </p:cTn>
                                        <p:tgtEl>
                                          <p:spTgt spid="50"/>
                                        </p:tgtEl>
                                        <p:attrNameLst>
                                          <p:attrName>style.visibility</p:attrName>
                                        </p:attrNameLst>
                                      </p:cBhvr>
                                      <p:to>
                                        <p:strVal val="visible"/>
                                      </p:to>
                                    </p:set>
                                    <p:animEffect transition="in" filter="wipe(down)">
                                      <p:cBhvr>
                                        <p:cTn id="46" dur="500"/>
                                        <p:tgtEl>
                                          <p:spTgt spid="50"/>
                                        </p:tgtEl>
                                      </p:cBhvr>
                                    </p:animEffect>
                                  </p:childTnLst>
                                </p:cTn>
                              </p:par>
                              <p:par>
                                <p:cTn id="47" presetID="22" presetClass="entr" presetSubtype="4" fill="hold" grpId="0" nodeType="withEffect">
                                  <p:stCondLst>
                                    <p:cond delay="0"/>
                                  </p:stCondLst>
                                  <p:childTnLst>
                                    <p:set>
                                      <p:cBhvr>
                                        <p:cTn id="48" dur="1" fill="hold">
                                          <p:stCondLst>
                                            <p:cond delay="0"/>
                                          </p:stCondLst>
                                        </p:cTn>
                                        <p:tgtEl>
                                          <p:spTgt spid="51"/>
                                        </p:tgtEl>
                                        <p:attrNameLst>
                                          <p:attrName>style.visibility</p:attrName>
                                        </p:attrNameLst>
                                      </p:cBhvr>
                                      <p:to>
                                        <p:strVal val="visible"/>
                                      </p:to>
                                    </p:set>
                                    <p:animEffect transition="in" filter="wipe(down)">
                                      <p:cBhvr>
                                        <p:cTn id="49" dur="500"/>
                                        <p:tgtEl>
                                          <p:spTgt spid="51"/>
                                        </p:tgtEl>
                                      </p:cBhvr>
                                    </p:animEffect>
                                  </p:childTnLst>
                                </p:cTn>
                              </p:par>
                              <p:par>
                                <p:cTn id="50" presetID="22" presetClass="entr" presetSubtype="4" fill="hold" grpId="0" nodeType="withEffect">
                                  <p:stCondLst>
                                    <p:cond delay="0"/>
                                  </p:stCondLst>
                                  <p:childTnLst>
                                    <p:set>
                                      <p:cBhvr>
                                        <p:cTn id="51" dur="1" fill="hold">
                                          <p:stCondLst>
                                            <p:cond delay="0"/>
                                          </p:stCondLst>
                                        </p:cTn>
                                        <p:tgtEl>
                                          <p:spTgt spid="52"/>
                                        </p:tgtEl>
                                        <p:attrNameLst>
                                          <p:attrName>style.visibility</p:attrName>
                                        </p:attrNameLst>
                                      </p:cBhvr>
                                      <p:to>
                                        <p:strVal val="visible"/>
                                      </p:to>
                                    </p:set>
                                    <p:animEffect transition="in" filter="wipe(down)">
                                      <p:cBhvr>
                                        <p:cTn id="52" dur="500"/>
                                        <p:tgtEl>
                                          <p:spTgt spid="52"/>
                                        </p:tgtEl>
                                      </p:cBhvr>
                                    </p:animEffect>
                                  </p:childTnLst>
                                </p:cTn>
                              </p:par>
                              <p:par>
                                <p:cTn id="53" presetID="32" presetClass="emph" presetSubtype="0" fill="hold" grpId="1" nodeType="withEffect">
                                  <p:stCondLst>
                                    <p:cond delay="500"/>
                                  </p:stCondLst>
                                  <p:childTnLst>
                                    <p:animRot by="120000">
                                      <p:cBhvr>
                                        <p:cTn id="54" dur="100" fill="hold">
                                          <p:stCondLst>
                                            <p:cond delay="0"/>
                                          </p:stCondLst>
                                        </p:cTn>
                                        <p:tgtEl>
                                          <p:spTgt spid="35"/>
                                        </p:tgtEl>
                                        <p:attrNameLst>
                                          <p:attrName>r</p:attrName>
                                        </p:attrNameLst>
                                      </p:cBhvr>
                                    </p:animRot>
                                    <p:animRot by="-240000">
                                      <p:cBhvr>
                                        <p:cTn id="55" dur="200" fill="hold">
                                          <p:stCondLst>
                                            <p:cond delay="200"/>
                                          </p:stCondLst>
                                        </p:cTn>
                                        <p:tgtEl>
                                          <p:spTgt spid="35"/>
                                        </p:tgtEl>
                                        <p:attrNameLst>
                                          <p:attrName>r</p:attrName>
                                        </p:attrNameLst>
                                      </p:cBhvr>
                                    </p:animRot>
                                    <p:animRot by="240000">
                                      <p:cBhvr>
                                        <p:cTn id="56" dur="200" fill="hold">
                                          <p:stCondLst>
                                            <p:cond delay="400"/>
                                          </p:stCondLst>
                                        </p:cTn>
                                        <p:tgtEl>
                                          <p:spTgt spid="35"/>
                                        </p:tgtEl>
                                        <p:attrNameLst>
                                          <p:attrName>r</p:attrName>
                                        </p:attrNameLst>
                                      </p:cBhvr>
                                    </p:animRot>
                                    <p:animRot by="-240000">
                                      <p:cBhvr>
                                        <p:cTn id="57" dur="200" fill="hold">
                                          <p:stCondLst>
                                            <p:cond delay="600"/>
                                          </p:stCondLst>
                                        </p:cTn>
                                        <p:tgtEl>
                                          <p:spTgt spid="35"/>
                                        </p:tgtEl>
                                        <p:attrNameLst>
                                          <p:attrName>r</p:attrName>
                                        </p:attrNameLst>
                                      </p:cBhvr>
                                    </p:animRot>
                                    <p:animRot by="120000">
                                      <p:cBhvr>
                                        <p:cTn id="58" dur="200" fill="hold">
                                          <p:stCondLst>
                                            <p:cond delay="800"/>
                                          </p:stCondLst>
                                        </p:cTn>
                                        <p:tgtEl>
                                          <p:spTgt spid="35"/>
                                        </p:tgtEl>
                                        <p:attrNameLst>
                                          <p:attrName>r</p:attrName>
                                        </p:attrNameLst>
                                      </p:cBhvr>
                                    </p:animRot>
                                  </p:childTnLst>
                                </p:cTn>
                              </p:par>
                              <p:par>
                                <p:cTn id="59" presetID="32" presetClass="emph" presetSubtype="0" fill="hold" grpId="1" nodeType="withEffect">
                                  <p:stCondLst>
                                    <p:cond delay="500"/>
                                  </p:stCondLst>
                                  <p:childTnLst>
                                    <p:animRot by="120000">
                                      <p:cBhvr>
                                        <p:cTn id="60" dur="100" fill="hold">
                                          <p:stCondLst>
                                            <p:cond delay="0"/>
                                          </p:stCondLst>
                                        </p:cTn>
                                        <p:tgtEl>
                                          <p:spTgt spid="39"/>
                                        </p:tgtEl>
                                        <p:attrNameLst>
                                          <p:attrName>r</p:attrName>
                                        </p:attrNameLst>
                                      </p:cBhvr>
                                    </p:animRot>
                                    <p:animRot by="-240000">
                                      <p:cBhvr>
                                        <p:cTn id="61" dur="200" fill="hold">
                                          <p:stCondLst>
                                            <p:cond delay="200"/>
                                          </p:stCondLst>
                                        </p:cTn>
                                        <p:tgtEl>
                                          <p:spTgt spid="39"/>
                                        </p:tgtEl>
                                        <p:attrNameLst>
                                          <p:attrName>r</p:attrName>
                                        </p:attrNameLst>
                                      </p:cBhvr>
                                    </p:animRot>
                                    <p:animRot by="240000">
                                      <p:cBhvr>
                                        <p:cTn id="62" dur="200" fill="hold">
                                          <p:stCondLst>
                                            <p:cond delay="400"/>
                                          </p:stCondLst>
                                        </p:cTn>
                                        <p:tgtEl>
                                          <p:spTgt spid="39"/>
                                        </p:tgtEl>
                                        <p:attrNameLst>
                                          <p:attrName>r</p:attrName>
                                        </p:attrNameLst>
                                      </p:cBhvr>
                                    </p:animRot>
                                    <p:animRot by="-240000">
                                      <p:cBhvr>
                                        <p:cTn id="63" dur="200" fill="hold">
                                          <p:stCondLst>
                                            <p:cond delay="600"/>
                                          </p:stCondLst>
                                        </p:cTn>
                                        <p:tgtEl>
                                          <p:spTgt spid="39"/>
                                        </p:tgtEl>
                                        <p:attrNameLst>
                                          <p:attrName>r</p:attrName>
                                        </p:attrNameLst>
                                      </p:cBhvr>
                                    </p:animRot>
                                    <p:animRot by="120000">
                                      <p:cBhvr>
                                        <p:cTn id="64" dur="200" fill="hold">
                                          <p:stCondLst>
                                            <p:cond delay="800"/>
                                          </p:stCondLst>
                                        </p:cTn>
                                        <p:tgtEl>
                                          <p:spTgt spid="39"/>
                                        </p:tgtEl>
                                        <p:attrNameLst>
                                          <p:attrName>r</p:attrName>
                                        </p:attrNameLst>
                                      </p:cBhvr>
                                    </p:animRot>
                                  </p:childTnLst>
                                </p:cTn>
                              </p:par>
                              <p:par>
                                <p:cTn id="65" presetID="32" presetClass="emph" presetSubtype="0" fill="hold" grpId="1" nodeType="withEffect">
                                  <p:stCondLst>
                                    <p:cond delay="500"/>
                                  </p:stCondLst>
                                  <p:childTnLst>
                                    <p:animRot by="120000">
                                      <p:cBhvr>
                                        <p:cTn id="66" dur="100" fill="hold">
                                          <p:stCondLst>
                                            <p:cond delay="0"/>
                                          </p:stCondLst>
                                        </p:cTn>
                                        <p:tgtEl>
                                          <p:spTgt spid="46"/>
                                        </p:tgtEl>
                                        <p:attrNameLst>
                                          <p:attrName>r</p:attrName>
                                        </p:attrNameLst>
                                      </p:cBhvr>
                                    </p:animRot>
                                    <p:animRot by="-240000">
                                      <p:cBhvr>
                                        <p:cTn id="67" dur="200" fill="hold">
                                          <p:stCondLst>
                                            <p:cond delay="200"/>
                                          </p:stCondLst>
                                        </p:cTn>
                                        <p:tgtEl>
                                          <p:spTgt spid="46"/>
                                        </p:tgtEl>
                                        <p:attrNameLst>
                                          <p:attrName>r</p:attrName>
                                        </p:attrNameLst>
                                      </p:cBhvr>
                                    </p:animRot>
                                    <p:animRot by="240000">
                                      <p:cBhvr>
                                        <p:cTn id="68" dur="200" fill="hold">
                                          <p:stCondLst>
                                            <p:cond delay="400"/>
                                          </p:stCondLst>
                                        </p:cTn>
                                        <p:tgtEl>
                                          <p:spTgt spid="46"/>
                                        </p:tgtEl>
                                        <p:attrNameLst>
                                          <p:attrName>r</p:attrName>
                                        </p:attrNameLst>
                                      </p:cBhvr>
                                    </p:animRot>
                                    <p:animRot by="-240000">
                                      <p:cBhvr>
                                        <p:cTn id="69" dur="200" fill="hold">
                                          <p:stCondLst>
                                            <p:cond delay="600"/>
                                          </p:stCondLst>
                                        </p:cTn>
                                        <p:tgtEl>
                                          <p:spTgt spid="46"/>
                                        </p:tgtEl>
                                        <p:attrNameLst>
                                          <p:attrName>r</p:attrName>
                                        </p:attrNameLst>
                                      </p:cBhvr>
                                    </p:animRot>
                                    <p:animRot by="120000">
                                      <p:cBhvr>
                                        <p:cTn id="70" dur="200" fill="hold">
                                          <p:stCondLst>
                                            <p:cond delay="800"/>
                                          </p:stCondLst>
                                        </p:cTn>
                                        <p:tgtEl>
                                          <p:spTgt spid="46"/>
                                        </p:tgtEl>
                                        <p:attrNameLst>
                                          <p:attrName>r</p:attrName>
                                        </p:attrNameLst>
                                      </p:cBhvr>
                                    </p:animRot>
                                  </p:childTnLst>
                                </p:cTn>
                              </p:par>
                              <p:par>
                                <p:cTn id="71" presetID="32" presetClass="emph" presetSubtype="0" fill="hold" grpId="1" nodeType="withEffect">
                                  <p:stCondLst>
                                    <p:cond delay="500"/>
                                  </p:stCondLst>
                                  <p:childTnLst>
                                    <p:animRot by="120000">
                                      <p:cBhvr>
                                        <p:cTn id="72" dur="100" fill="hold">
                                          <p:stCondLst>
                                            <p:cond delay="0"/>
                                          </p:stCondLst>
                                        </p:cTn>
                                        <p:tgtEl>
                                          <p:spTgt spid="50"/>
                                        </p:tgtEl>
                                        <p:attrNameLst>
                                          <p:attrName>r</p:attrName>
                                        </p:attrNameLst>
                                      </p:cBhvr>
                                    </p:animRot>
                                    <p:animRot by="-240000">
                                      <p:cBhvr>
                                        <p:cTn id="73" dur="200" fill="hold">
                                          <p:stCondLst>
                                            <p:cond delay="200"/>
                                          </p:stCondLst>
                                        </p:cTn>
                                        <p:tgtEl>
                                          <p:spTgt spid="50"/>
                                        </p:tgtEl>
                                        <p:attrNameLst>
                                          <p:attrName>r</p:attrName>
                                        </p:attrNameLst>
                                      </p:cBhvr>
                                    </p:animRot>
                                    <p:animRot by="240000">
                                      <p:cBhvr>
                                        <p:cTn id="74" dur="200" fill="hold">
                                          <p:stCondLst>
                                            <p:cond delay="400"/>
                                          </p:stCondLst>
                                        </p:cTn>
                                        <p:tgtEl>
                                          <p:spTgt spid="50"/>
                                        </p:tgtEl>
                                        <p:attrNameLst>
                                          <p:attrName>r</p:attrName>
                                        </p:attrNameLst>
                                      </p:cBhvr>
                                    </p:animRot>
                                    <p:animRot by="-240000">
                                      <p:cBhvr>
                                        <p:cTn id="75" dur="200" fill="hold">
                                          <p:stCondLst>
                                            <p:cond delay="600"/>
                                          </p:stCondLst>
                                        </p:cTn>
                                        <p:tgtEl>
                                          <p:spTgt spid="50"/>
                                        </p:tgtEl>
                                        <p:attrNameLst>
                                          <p:attrName>r</p:attrName>
                                        </p:attrNameLst>
                                      </p:cBhvr>
                                    </p:animRot>
                                    <p:animRot by="120000">
                                      <p:cBhvr>
                                        <p:cTn id="76" dur="200" fill="hold">
                                          <p:stCondLst>
                                            <p:cond delay="800"/>
                                          </p:stCondLst>
                                        </p:cTn>
                                        <p:tgtEl>
                                          <p:spTgt spid="5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animBg="1"/>
      <p:bldP spid="35" grpId="0" animBg="1"/>
      <p:bldP spid="35" grpId="1" animBg="1"/>
      <p:bldP spid="39" grpId="0" animBg="1"/>
      <p:bldP spid="39" grpId="1" animBg="1"/>
      <p:bldP spid="40" grpId="0" animBg="1"/>
      <p:bldP spid="41" grpId="0" animBg="1"/>
      <p:bldP spid="42" grpId="0" animBg="1"/>
      <p:bldP spid="43" grpId="0" animBg="1"/>
      <p:bldP spid="45" grpId="0"/>
      <p:bldP spid="46" grpId="0"/>
      <p:bldP spid="46" grpId="1"/>
      <p:bldP spid="47" grpId="0"/>
      <p:bldP spid="48" grpId="0"/>
      <p:bldP spid="49" grpId="0"/>
      <p:bldP spid="50" grpId="0"/>
      <p:bldP spid="50" grpId="1"/>
      <p:bldP spid="51" grpId="0"/>
      <p:bldP spid="5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959646" y="115134"/>
            <a:ext cx="5422353" cy="6468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25"/>
          <p:cNvSpPr>
            <a:spLocks noChangeArrowheads="1"/>
          </p:cNvSpPr>
          <p:nvPr/>
        </p:nvSpPr>
        <p:spPr bwMode="auto">
          <a:xfrm>
            <a:off x="3112046" y="161567"/>
            <a:ext cx="504135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itchFamily="18" charset="0"/>
                <a:cs typeface="Arial" charset="0"/>
              </a:defRPr>
            </a:lvl1pPr>
            <a:lvl2pPr marL="742950" indent="-285750" eaLnBrk="0" hangingPunct="0">
              <a:defRPr>
                <a:solidFill>
                  <a:schemeClr val="tx1"/>
                </a:solidFill>
                <a:latin typeface="Palatino Linotype" pitchFamily="18" charset="0"/>
                <a:cs typeface="Arial" charset="0"/>
              </a:defRPr>
            </a:lvl2pPr>
            <a:lvl3pPr marL="1143000" indent="-228600" eaLnBrk="0" hangingPunct="0">
              <a:defRPr>
                <a:solidFill>
                  <a:schemeClr val="tx1"/>
                </a:solidFill>
                <a:latin typeface="Palatino Linotype" pitchFamily="18" charset="0"/>
                <a:cs typeface="Arial" charset="0"/>
              </a:defRPr>
            </a:lvl3pPr>
            <a:lvl4pPr marL="1600200" indent="-228600" eaLnBrk="0" hangingPunct="0">
              <a:defRPr>
                <a:solidFill>
                  <a:schemeClr val="tx1"/>
                </a:solidFill>
                <a:latin typeface="Palatino Linotype" pitchFamily="18" charset="0"/>
                <a:cs typeface="Arial" charset="0"/>
              </a:defRPr>
            </a:lvl4pPr>
            <a:lvl5pPr marL="2057400" indent="-228600" eaLnBrk="0" hangingPunct="0">
              <a:defRPr>
                <a:solidFill>
                  <a:schemeClr val="tx1"/>
                </a:solidFill>
                <a:latin typeface="Palatino Linotype" pitchFamily="18" charset="0"/>
                <a:cs typeface="Arial" charset="0"/>
              </a:defRPr>
            </a:lvl5pPr>
            <a:lvl6pPr marL="2514600" indent="-228600" eaLnBrk="0" fontAlgn="base" hangingPunct="0">
              <a:spcBef>
                <a:spcPct val="0"/>
              </a:spcBef>
              <a:spcAft>
                <a:spcPct val="0"/>
              </a:spcAft>
              <a:defRPr>
                <a:solidFill>
                  <a:schemeClr val="tx1"/>
                </a:solidFill>
                <a:latin typeface="Palatino Linotype" pitchFamily="18" charset="0"/>
                <a:cs typeface="Arial" charset="0"/>
              </a:defRPr>
            </a:lvl6pPr>
            <a:lvl7pPr marL="2971800" indent="-228600" eaLnBrk="0" fontAlgn="base" hangingPunct="0">
              <a:spcBef>
                <a:spcPct val="0"/>
              </a:spcBef>
              <a:spcAft>
                <a:spcPct val="0"/>
              </a:spcAft>
              <a:defRPr>
                <a:solidFill>
                  <a:schemeClr val="tx1"/>
                </a:solidFill>
                <a:latin typeface="Palatino Linotype" pitchFamily="18" charset="0"/>
                <a:cs typeface="Arial" charset="0"/>
              </a:defRPr>
            </a:lvl7pPr>
            <a:lvl8pPr marL="3429000" indent="-228600" eaLnBrk="0" fontAlgn="base" hangingPunct="0">
              <a:spcBef>
                <a:spcPct val="0"/>
              </a:spcBef>
              <a:spcAft>
                <a:spcPct val="0"/>
              </a:spcAft>
              <a:defRPr>
                <a:solidFill>
                  <a:schemeClr val="tx1"/>
                </a:solidFill>
                <a:latin typeface="Palatino Linotype" pitchFamily="18" charset="0"/>
                <a:cs typeface="Arial" charset="0"/>
              </a:defRPr>
            </a:lvl8pPr>
            <a:lvl9pPr marL="3886200" indent="-228600" eaLnBrk="0" fontAlgn="base" hangingPunct="0">
              <a:spcBef>
                <a:spcPct val="0"/>
              </a:spcBef>
              <a:spcAft>
                <a:spcPct val="0"/>
              </a:spcAft>
              <a:defRPr>
                <a:solidFill>
                  <a:schemeClr val="tx1"/>
                </a:solidFill>
                <a:latin typeface="Palatino Linotype" pitchFamily="18" charset="0"/>
                <a:cs typeface="Arial" charset="0"/>
              </a:defRPr>
            </a:lvl9pPr>
          </a:lstStyle>
          <a:p>
            <a:pPr algn="ctr" eaLnBrk="1" hangingPunct="1"/>
            <a:r>
              <a:rPr lang="en-US" altLang="en-US" sz="3000" b="1" dirty="0" smtClean="0">
                <a:solidFill>
                  <a:srgbClr val="FFFFFF"/>
                </a:solidFill>
                <a:latin typeface="+mj-lt"/>
              </a:rPr>
              <a:t>II</a:t>
            </a:r>
            <a:r>
              <a:rPr lang="vi-VN" altLang="en-US" sz="3000" b="1" dirty="0" smtClean="0">
                <a:solidFill>
                  <a:srgbClr val="FFFFFF"/>
                </a:solidFill>
                <a:latin typeface="+mj-lt"/>
              </a:rPr>
              <a:t>. </a:t>
            </a:r>
            <a:r>
              <a:rPr lang="en-US" altLang="en-US" sz="3200" b="1" dirty="0" smtClean="0">
                <a:solidFill>
                  <a:schemeClr val="bg1"/>
                </a:solidFill>
                <a:latin typeface="Times New Roman" pitchFamily="18" charset="0"/>
                <a:cs typeface="Times New Roman" pitchFamily="18" charset="0"/>
              </a:rPr>
              <a:t>Nội Dung Nghiên Cứu</a:t>
            </a:r>
            <a:endParaRPr lang="en-US" sz="3200" b="1" dirty="0">
              <a:latin typeface="Times New Roman" pitchFamily="18" charset="0"/>
              <a:cs typeface="Times New Roman" pitchFamily="18" charset="0"/>
            </a:endParaRPr>
          </a:p>
        </p:txBody>
      </p:sp>
      <p:sp>
        <p:nvSpPr>
          <p:cNvPr id="7" name="TextBox 6"/>
          <p:cNvSpPr txBox="1"/>
          <p:nvPr/>
        </p:nvSpPr>
        <p:spPr>
          <a:xfrm>
            <a:off x="228600" y="1524000"/>
            <a:ext cx="8915400" cy="3785652"/>
          </a:xfrm>
          <a:prstGeom prst="rect">
            <a:avLst/>
          </a:prstGeom>
          <a:noFill/>
        </p:spPr>
        <p:txBody>
          <a:bodyPr wrap="square" rtlCol="0">
            <a:spAutoFit/>
          </a:bodyPr>
          <a:lstStyle/>
          <a:p>
            <a:pPr>
              <a:lnSpc>
                <a:spcPct val="200000"/>
              </a:lnSpc>
            </a:pPr>
            <a:r>
              <a:rPr lang="en-US" sz="2400" dirty="0">
                <a:latin typeface="Times New Roman" pitchFamily="18" charset="0"/>
                <a:cs typeface="Times New Roman" pitchFamily="18" charset="0"/>
              </a:rPr>
              <a:t>P</a:t>
            </a:r>
            <a:r>
              <a:rPr lang="vi-VN" sz="2400" dirty="0" smtClean="0">
                <a:latin typeface="Times New Roman" pitchFamily="18" charset="0"/>
                <a:cs typeface="Times New Roman" pitchFamily="18" charset="0"/>
              </a:rPr>
              <a:t>hân </a:t>
            </a:r>
            <a:r>
              <a:rPr lang="vi-VN" sz="2400" dirty="0">
                <a:latin typeface="Times New Roman" pitchFamily="18" charset="0"/>
                <a:cs typeface="Times New Roman" pitchFamily="18" charset="0"/>
              </a:rPr>
              <a:t>tích ý kiến được chia làm 4 hướng nghiên cứu </a:t>
            </a:r>
            <a:r>
              <a:rPr lang="vi-VN" sz="2400" dirty="0" smtClean="0">
                <a:latin typeface="Times New Roman" pitchFamily="18" charset="0"/>
                <a:cs typeface="Times New Roman" pitchFamily="18" charset="0"/>
              </a:rPr>
              <a:t>chính:</a:t>
            </a:r>
            <a:endParaRPr lang="vi-VN" sz="2400" dirty="0">
              <a:latin typeface="Times New Roman" pitchFamily="18" charset="0"/>
              <a:cs typeface="Times New Roman" pitchFamily="18" charset="0"/>
            </a:endParaRPr>
          </a:p>
          <a:p>
            <a:pPr marL="342900" indent="-342900">
              <a:lnSpc>
                <a:spcPct val="200000"/>
              </a:lnSpc>
              <a:buFont typeface="Wingdings" pitchFamily="2" charset="2"/>
              <a:buChar char="v"/>
            </a:pPr>
            <a:r>
              <a:rPr lang="vi-VN" sz="2400" dirty="0" smtClean="0">
                <a:latin typeface="Times New Roman" pitchFamily="18" charset="0"/>
                <a:cs typeface="Times New Roman" pitchFamily="18" charset="0"/>
              </a:rPr>
              <a:t>Phân </a:t>
            </a:r>
            <a:r>
              <a:rPr lang="vi-VN" sz="2400" dirty="0">
                <a:latin typeface="Times New Roman" pitchFamily="18" charset="0"/>
                <a:cs typeface="Times New Roman" pitchFamily="18" charset="0"/>
              </a:rPr>
              <a:t>lớp chủ </a:t>
            </a:r>
            <a:r>
              <a:rPr lang="vi-VN" sz="2400" dirty="0" smtClean="0">
                <a:latin typeface="Times New Roman" pitchFamily="18" charset="0"/>
                <a:cs typeface="Times New Roman" pitchFamily="18" charset="0"/>
              </a:rPr>
              <a:t>quan.</a:t>
            </a:r>
            <a:endParaRPr lang="en-US" sz="2400" dirty="0" smtClean="0">
              <a:latin typeface="Times New Roman" pitchFamily="18" charset="0"/>
              <a:cs typeface="Times New Roman" pitchFamily="18" charset="0"/>
            </a:endParaRPr>
          </a:p>
          <a:p>
            <a:pPr marL="342900" indent="-342900">
              <a:lnSpc>
                <a:spcPct val="200000"/>
              </a:lnSpc>
              <a:buFont typeface="Wingdings" pitchFamily="2" charset="2"/>
              <a:buChar char="v"/>
            </a:pPr>
            <a:r>
              <a:rPr lang="vi-VN" sz="2400" b="1" dirty="0" smtClean="0">
                <a:latin typeface="Times New Roman" pitchFamily="18" charset="0"/>
                <a:cs typeface="Times New Roman" pitchFamily="18" charset="0"/>
              </a:rPr>
              <a:t>Phân </a:t>
            </a:r>
            <a:r>
              <a:rPr lang="vi-VN" sz="2400" b="1" dirty="0">
                <a:latin typeface="Times New Roman" pitchFamily="18" charset="0"/>
                <a:cs typeface="Times New Roman" pitchFamily="18" charset="0"/>
              </a:rPr>
              <a:t>lớp cảm </a:t>
            </a:r>
            <a:r>
              <a:rPr lang="vi-VN" sz="2400" b="1" dirty="0" smtClean="0">
                <a:latin typeface="Times New Roman" pitchFamily="18" charset="0"/>
                <a:cs typeface="Times New Roman" pitchFamily="18" charset="0"/>
              </a:rPr>
              <a:t>xúc.</a:t>
            </a:r>
            <a:endParaRPr lang="en-US" sz="2400" b="1" dirty="0" smtClean="0">
              <a:latin typeface="Times New Roman" pitchFamily="18" charset="0"/>
              <a:cs typeface="Times New Roman" pitchFamily="18" charset="0"/>
            </a:endParaRPr>
          </a:p>
          <a:p>
            <a:pPr marL="342900" indent="-342900">
              <a:lnSpc>
                <a:spcPct val="200000"/>
              </a:lnSpc>
              <a:buFont typeface="Wingdings" pitchFamily="2" charset="2"/>
              <a:buChar char="v"/>
            </a:pPr>
            <a:r>
              <a:rPr lang="vi-VN" sz="2400" dirty="0" smtClean="0">
                <a:latin typeface="Times New Roman" pitchFamily="18" charset="0"/>
                <a:cs typeface="Times New Roman" pitchFamily="18" charset="0"/>
              </a:rPr>
              <a:t>Tóm </a:t>
            </a:r>
            <a:r>
              <a:rPr lang="vi-VN" sz="2400" dirty="0">
                <a:latin typeface="Times New Roman" pitchFamily="18" charset="0"/>
                <a:cs typeface="Times New Roman" pitchFamily="18" charset="0"/>
              </a:rPr>
              <a:t>tắt ý </a:t>
            </a:r>
            <a:r>
              <a:rPr lang="vi-VN" sz="2400" dirty="0" smtClean="0">
                <a:latin typeface="Times New Roman" pitchFamily="18" charset="0"/>
                <a:cs typeface="Times New Roman" pitchFamily="18" charset="0"/>
              </a:rPr>
              <a:t>kiến.</a:t>
            </a:r>
            <a:endParaRPr lang="en-US" sz="2400" dirty="0" smtClean="0">
              <a:latin typeface="Times New Roman" pitchFamily="18" charset="0"/>
              <a:cs typeface="Times New Roman" pitchFamily="18" charset="0"/>
            </a:endParaRPr>
          </a:p>
          <a:p>
            <a:pPr marL="342900" indent="-342900">
              <a:lnSpc>
                <a:spcPct val="200000"/>
              </a:lnSpc>
              <a:buFont typeface="Wingdings" pitchFamily="2" charset="2"/>
              <a:buChar char="v"/>
            </a:pPr>
            <a:r>
              <a:rPr lang="vi-VN" sz="2400" dirty="0" smtClean="0">
                <a:latin typeface="Times New Roman" pitchFamily="18" charset="0"/>
                <a:cs typeface="Times New Roman" pitchFamily="18" charset="0"/>
              </a:rPr>
              <a:t>Khai </a:t>
            </a:r>
            <a:r>
              <a:rPr lang="vi-VN" sz="2400" dirty="0">
                <a:latin typeface="Times New Roman" pitchFamily="18" charset="0"/>
                <a:cs typeface="Times New Roman" pitchFamily="18" charset="0"/>
              </a:rPr>
              <a:t>thác ý kiến trên đặc </a:t>
            </a:r>
            <a:r>
              <a:rPr lang="vi-VN" sz="2400" dirty="0" smtClean="0">
                <a:latin typeface="Times New Roman" pitchFamily="18" charset="0"/>
                <a:cs typeface="Times New Roman" pitchFamily="18" charset="0"/>
              </a:rPr>
              <a:t>trưng.</a:t>
            </a:r>
            <a:endParaRPr lang="en-US" sz="2400" dirty="0">
              <a:latin typeface="Times New Roman" pitchFamily="18" charset="0"/>
              <a:cs typeface="Times New Roman" pitchFamily="18" charset="0"/>
            </a:endParaRPr>
          </a:p>
        </p:txBody>
      </p:sp>
      <p:sp>
        <p:nvSpPr>
          <p:cNvPr id="8" name="Oval 7"/>
          <p:cNvSpPr/>
          <p:nvPr/>
        </p:nvSpPr>
        <p:spPr>
          <a:xfrm>
            <a:off x="8534400" y="6248400"/>
            <a:ext cx="457200" cy="4572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vi-VN" sz="1400" b="1" dirty="0">
                <a:latin typeface="Arial" panose="020B0604020202020204" pitchFamily="34" charset="0"/>
                <a:cs typeface="Arial" panose="020B0604020202020204" pitchFamily="34" charset="0"/>
              </a:rPr>
              <a:t>7</a:t>
            </a:r>
            <a:endParaRPr lang="en-US" sz="1400" b="1" dirty="0">
              <a:latin typeface="Arial" panose="020B0604020202020204" pitchFamily="34" charset="0"/>
              <a:cs typeface="Arial" panose="020B0604020202020204" pitchFamily="34" charset="0"/>
            </a:endParaRPr>
          </a:p>
        </p:txBody>
      </p:sp>
      <p:sp>
        <p:nvSpPr>
          <p:cNvPr id="9" name="TextBox 8"/>
          <p:cNvSpPr txBox="1"/>
          <p:nvPr/>
        </p:nvSpPr>
        <p:spPr>
          <a:xfrm>
            <a:off x="228600" y="1066800"/>
            <a:ext cx="7239000" cy="523220"/>
          </a:xfrm>
          <a:prstGeom prst="rect">
            <a:avLst/>
          </a:prstGeom>
          <a:noFill/>
        </p:spPr>
        <p:txBody>
          <a:bodyPr wrap="square" rtlCol="0">
            <a:spAutoFit/>
          </a:bodyPr>
          <a:lstStyle/>
          <a:p>
            <a:r>
              <a:rPr lang="en-US" sz="2800" b="1" dirty="0" smtClean="0">
                <a:latin typeface="Times New Roman" pitchFamily="18" charset="0"/>
                <a:cs typeface="Times New Roman" pitchFamily="18" charset="0"/>
              </a:rPr>
              <a:t>Phân tích ý kiến</a:t>
            </a:r>
            <a:endParaRPr lang="en-US" sz="2800" b="1" dirty="0">
              <a:latin typeface="Times New Roman" pitchFamily="18" charset="0"/>
              <a:cs typeface="Times New Roman" pitchFamily="18" charset="0"/>
            </a:endParaRPr>
          </a:p>
        </p:txBody>
      </p:sp>
    </p:spTree>
    <p:extLst>
      <p:ext uri="{BB962C8B-B14F-4D97-AF65-F5344CB8AC3E}">
        <p14:creationId xmlns:p14="http://schemas.microsoft.com/office/powerpoint/2010/main" val="2638036101"/>
      </p:ext>
    </p:extLst>
  </p:cSld>
  <p:clrMapOvr>
    <a:masterClrMapping/>
  </p:clrMapOvr>
  <p:transition spd="slow">
    <p:push dir="u"/>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5565</TotalTime>
  <Words>1975</Words>
  <Application>Microsoft Office PowerPoint</Application>
  <PresentationFormat>On-screen Show (4:3)</PresentationFormat>
  <Paragraphs>409</Paragraphs>
  <Slides>36</Slides>
  <Notes>5</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Vo Minh Quan</dc:creator>
  <cp:lastModifiedBy>MinQua</cp:lastModifiedBy>
  <cp:revision>539</cp:revision>
  <cp:lastPrinted>2018-09-29T03:41:54Z</cp:lastPrinted>
  <dcterms:created xsi:type="dcterms:W3CDTF">2006-08-16T00:00:00Z</dcterms:created>
  <dcterms:modified xsi:type="dcterms:W3CDTF">2021-01-09T14:37:05Z</dcterms:modified>
</cp:coreProperties>
</file>