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2e9dc8f3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2e9dc8f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e9dc8f3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2e9dc8f3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2e9dc8f3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2e9dc8f3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2e9dc8f3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2e9dc8f3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2e9dc8f3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2e9dc8f3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e9dc8f3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2e9dc8f3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2e9dc8f3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2e9dc8f3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2e9dc8f3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2e9dc8f3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2e9dc8f3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2e9dc8f3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2e9dc8f3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2e9dc8f3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e9dc8f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e9dc8f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2e9dc8f3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2e9dc8f3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e9dc8f3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e9dc8f3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2e9dc8f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2e9dc8f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2e9dc8f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2e9dc8f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2e9dc8f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2e9dc8f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2e9dc8f3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2e9dc8f3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2e9dc8f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2e9dc8f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2e9dc8f3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2e9dc8f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Transitioning to Scrum-Agile at ChadaTech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Lessons Learned from the SNHU Travel Project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147175" y="4388925"/>
            <a:ext cx="56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Vonds Auguste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08/14/2024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Process and Comparison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325" y="2078875"/>
            <a:ext cx="37743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linear, sequential approach with distinct phases that must be completed before moving on to the next (Royce, 1970).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Example: Inflexibility in adapting to changes after the design phase, making late-stage changes costly and time-consuming.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643600" y="2078875"/>
            <a:ext cx="37743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Challenges: Major flaws discovered late in the process can cause delays and increase costs, as changes are difficult to implement after initial phases are complete (Royce, 1970).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vs. Agile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Waterfall</a:t>
            </a:r>
            <a:r>
              <a:rPr lang="en" sz="3040"/>
              <a:t> Approach</a:t>
            </a:r>
            <a:endParaRPr sz="304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suited for projects with well-defined, unchanging requirements (Royce, 1970).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Offers minimal flexibility once the project plan is set.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Agile</a:t>
            </a:r>
            <a:r>
              <a:rPr lang="en" sz="3040"/>
              <a:t> Approach</a:t>
            </a:r>
            <a:endParaRPr sz="304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Ideal for projects with evolving requirements and a need for frequent client feedback (Cohn, 2010).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flexibility in delivering incremental value throughout the project.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Experience</a:t>
            </a:r>
            <a:endParaRPr sz="304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SNHU Travel project demonstrated the advantages of Agile, particularly its adaptability and client engagement, making it a more effective approach than Waterfall for this scenario.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391500" y="1280375"/>
            <a:ext cx="241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Roles Contribution</a:t>
            </a:r>
            <a:endParaRPr sz="1840"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12450" y="18155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Scrum Master, Product Owner, and Development Team roles were pivotal in the project’s success (Schwaber &amp; Sutherland, 2020).</a:t>
            </a:r>
            <a:endParaRPr sz="1800"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4486750" y="18155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Agile approach enabled the timely completion of high-priority user stories, with continuous refinement ensuring alignment with client needs (Rubin, 2012).</a:t>
            </a:r>
            <a:endParaRPr sz="1800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4901950" y="1280375"/>
            <a:ext cx="29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User Stories Completion</a:t>
            </a:r>
            <a:endParaRPr sz="1840"/>
          </a:p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712450" y="37109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Agile's flexibility allowed the team to adapt to changes without derailing the project, maintaining progress and meeting deadlines (Cohn, 2010).</a:t>
            </a:r>
            <a:endParaRPr sz="1800"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1197400" y="3244175"/>
            <a:ext cx="2804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Handling Interruptions</a:t>
            </a:r>
            <a:endParaRPr sz="1840"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4486750" y="37109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Daily stand-ups, Jira, and Confluence facilitated transparent and efficient communication, supporting collaboration and quick decision-making (Schwaber &amp; Sutherland, 2020).</a:t>
            </a:r>
            <a:endParaRPr sz="1800"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4792750" y="3244175"/>
            <a:ext cx="3162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Effective Communication</a:t>
            </a:r>
            <a:endParaRPr sz="18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Organizational Tools and Scrum Events</a:t>
            </a:r>
            <a:endParaRPr sz="234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325" y="2078875"/>
            <a:ext cx="37743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endParaRPr b="1"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Jira, Confluence, and Trello were instrumental in organizing sprints, tracking progress, and documenting knowledge (Rubin, 2012).</a:t>
            </a:r>
            <a:endParaRPr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Jira managed the backlog and tracked the completion of user stories.</a:t>
            </a:r>
            <a:endParaRPr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2" type="body"/>
          </p:nvPr>
        </p:nvSpPr>
        <p:spPr>
          <a:xfrm>
            <a:off x="4643600" y="2078875"/>
            <a:ext cx="37743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Events: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Planning, Daily Stand-ups, Sprint Reviews, and Retrospectives were crucial in maintaining focus, encouraging collaboration, and supporting continuous improvement (Schwaber &amp; Sutherland, 2020).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Scrum-Agile Process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37743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provided flexibility in adapting to changes and ensured continuous client feedback, which kept the project aligned with evolving requirements (Cohn, 2010).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creep due to frequent changes was a challenge, requiring strong discipline in managing the backlog and prioritizing tasks (Rubin, 2012)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4643600" y="2078875"/>
            <a:ext cx="37743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Assessment: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the Scrum-Agile approach proved effective for the SNHU Travel project, offering a robust framework for managing dynamic, evolving projects (Schwaber &amp; Sutherland, 2020).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iterative and flexible Scrum-Agile approach was successful in the SNHU Travel project, demonstrating its effectiveness in handling evolving requirements and continuous client engagement (Schwaber &amp; Sutherland, 2020).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success of this pilot, it is recommended that ChadaTech consider adopting Scrum-Agile across all teams, particularly for projects with dynamic requirements (Cohn, 2010).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Introduction</a:t>
            </a:r>
            <a:endParaRPr sz="30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ChadaTech is transitioning from a Waterfall development model to Scrum-Agile.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SNHU Travel project serves as a pilot for this transition.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Purpose: Share insights and lessons learned from applying the Scrum-Agile approach to this project (Schwaber &amp; Sutherland, 2020).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Cohn, M. (2010).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Succeeding with Agile: Software development using Scrum.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Addison-Wesley Professional.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Royce, W. W. (1970). Managing the development of large software systems.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IEEE WESCON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1-9.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Rubin, K. S. (2012).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Scrum: A practical guide to the most popular Agile process.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Addison-Wesley Professional.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Schwaber, K., &amp; Sutherland, J. (2020).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Scrum guide.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Scrum.org. Retrieved from https://scrumguides.org/scrum-guide.html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Scrum Master</a:t>
            </a:r>
            <a:endParaRPr sz="30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Facilitates Scrum processes, removes obstacles, and ensures adherence to Agile principles.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Guided Sprint Planning and maintained focus on the sprint goal (Schwaber &amp; Sutherland, 2020).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Product Owner</a:t>
            </a:r>
            <a:endParaRPr sz="30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Manages the Product Backlog and prioritizes work according to client needs.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Refined user stories based on client feedback, ensuring alignment with SNHU Travel's objectives (Rubin, 2012).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Development Team</a:t>
            </a:r>
            <a:endParaRPr sz="30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78260"/>
              <a:buChar char="●"/>
            </a:pPr>
            <a:r>
              <a:rPr lang="en" sz="2300"/>
              <a:t>A cross-functional team responsible for delivering potentially shippable </a:t>
            </a:r>
            <a:r>
              <a:rPr lang="en" sz="2143"/>
              <a:t>increments at the end of each sprint.</a:t>
            </a:r>
            <a:endParaRPr sz="2143"/>
          </a:p>
          <a:p>
            <a:pPr indent="-3340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43"/>
              <a:t>Example: Adapted to new requirements during sprints through close collaboration and daily stand-ups (Schwaber &amp; Sutherland, 2020).</a:t>
            </a:r>
            <a:endParaRPr sz="214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12450" y="761925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Gathering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12450" y="1522150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Conducted continuously through regular interaction with stakeholders (Schwaber &amp; Sutherland, 2020).</a:t>
            </a:r>
            <a:endParaRPr sz="1800"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486750" y="1522150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Evolving and flexible, allowing for adjustments based on iterative feedback (Rubin, 2012).</a:t>
            </a:r>
            <a:endParaRPr sz="1800"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4486750" y="761925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712575" y="37109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Incremental, focusing on delivering small, workable parts of the project during each sprint (Schwaber &amp; Sutherland, 2020).</a:t>
            </a:r>
            <a:endParaRPr sz="1800"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12575" y="3175775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572000" y="3710975"/>
            <a:ext cx="3774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Integrated throughout the sprint, allowing for immediate feedback and quick adjustments (Cohn, 2010).</a:t>
            </a:r>
            <a:endParaRPr sz="1800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0" y="3175775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30000" y="1318650"/>
            <a:ext cx="33009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30000" y="2141050"/>
            <a:ext cx="33009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Frequent releases of potentially shippable products, ensuring regular delivery of value to the client (Schwaber &amp; Sutherland, 2020).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