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notesMasterIdLst>
    <p:notesMasterId r:id="rId11"/>
  </p:notesMasterIdLst>
  <p:sldIdLst>
    <p:sldId id="264" r:id="rId2"/>
    <p:sldId id="257" r:id="rId3"/>
    <p:sldId id="263" r:id="rId4"/>
    <p:sldId id="258" r:id="rId5"/>
    <p:sldId id="260" r:id="rId6"/>
    <p:sldId id="261" r:id="rId7"/>
    <p:sldId id="262"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9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745C2E-29D5-3543-B1D8-F10ECF5511BF}" type="datetimeFigureOut">
              <a:rPr lang="en-US" smtClean="0"/>
              <a:t>5/5/14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BE3D67-E84A-6F4F-8E3B-3BC46E162796}" type="slidenum">
              <a:rPr lang="en-US" smtClean="0"/>
              <a:t>‹#›</a:t>
            </a:fld>
            <a:endParaRPr lang="en-US"/>
          </a:p>
        </p:txBody>
      </p:sp>
    </p:spTree>
    <p:extLst>
      <p:ext uri="{BB962C8B-B14F-4D97-AF65-F5344CB8AC3E}">
        <p14:creationId xmlns:p14="http://schemas.microsoft.com/office/powerpoint/2010/main" val="13386313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only one process may use a resource at a time.</a:t>
            </a:r>
          </a:p>
          <a:p>
            <a:pPr marL="171450" indent="-171450">
              <a:buFontTx/>
              <a:buChar char="-"/>
            </a:pPr>
            <a:r>
              <a:rPr lang="en-US" dirty="0" smtClean="0"/>
              <a:t>A process can continue to hold a resource while requesting another.</a:t>
            </a:r>
          </a:p>
          <a:p>
            <a:pPr marL="171450" indent="-171450">
              <a:buFontTx/>
              <a:buChar char="-"/>
            </a:pPr>
            <a:r>
              <a:rPr lang="en-US" dirty="0" smtClean="0"/>
              <a:t>A process cannot be forced to give up resources before it chooses to give them up.</a:t>
            </a:r>
          </a:p>
          <a:p>
            <a:pPr marL="171450" indent="-171450">
              <a:buFontTx/>
              <a:buChar char="-"/>
            </a:pPr>
            <a:r>
              <a:rPr lang="en-US" dirty="0" smtClean="0"/>
              <a:t>There is a cycle of hold-and-wait relationships.</a:t>
            </a:r>
          </a:p>
          <a:p>
            <a:pPr marL="0" indent="0">
              <a:buFontTx/>
              <a:buNone/>
            </a:pP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a:t>
            </a:fld>
            <a:endParaRPr lang="en-US"/>
          </a:p>
        </p:txBody>
      </p:sp>
    </p:spTree>
    <p:extLst>
      <p:ext uri="{BB962C8B-B14F-4D97-AF65-F5344CB8AC3E}">
        <p14:creationId xmlns:p14="http://schemas.microsoft.com/office/powerpoint/2010/main" val="2194686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Deadlock comes from contention between processes (or threads) for resources. So, to understand deadlock we need to understand resources.</a:t>
            </a:r>
          </a:p>
          <a:p>
            <a:r>
              <a:rPr lang="en-US" dirty="0" smtClean="0"/>
              <a:t>Examples of Reusable</a:t>
            </a:r>
            <a:r>
              <a:rPr lang="en-US" baseline="0" dirty="0" smtClean="0"/>
              <a:t> - Processors, I/O channels, main and secondary memory, files, databases, and semaphores</a:t>
            </a:r>
          </a:p>
          <a:p>
            <a:r>
              <a:rPr lang="en-US" dirty="0" smtClean="0"/>
              <a:t>Examples of Consumable - Hardware interrupts, Unix signals, messages, and information in I/O buffers.</a:t>
            </a:r>
          </a:p>
          <a:p>
            <a:r>
              <a:rPr lang="en-US" dirty="0" smtClean="0"/>
              <a:t>The pseudo code for reusable shows two processes, each of which has nested critical sections for the same pair of resources. They request the resources in a different order, so there is a possibility of deadlock. Suppose P1 requests R1, and that is granted. Then P2 requests R2, and that is granted. Then P1 requests R2, and that cannot be granted because R2 is held by P2, so P1 blocks. Then P2 requests R1, and that cannot be granted because R1 is held by P1, so P2 blocks. The two processes are now deadlocked.</a:t>
            </a:r>
          </a:p>
          <a:p>
            <a:endParaRPr lang="en-US" dirty="0" smtClean="0"/>
          </a:p>
          <a:p>
            <a:r>
              <a:rPr lang="en-US" dirty="0" smtClean="0"/>
              <a:t>Consumable</a:t>
            </a:r>
          </a:p>
          <a:p>
            <a:r>
              <a:rPr lang="en-US" dirty="0" smtClean="0"/>
              <a:t>Deadlock occurs if the </a:t>
            </a:r>
            <a:r>
              <a:rPr lang="en-US" dirty="0" err="1" smtClean="0"/>
              <a:t>receivefrom</a:t>
            </a:r>
            <a:r>
              <a:rPr lang="en-US" dirty="0" smtClean="0"/>
              <a:t> operation is blocking.</a:t>
            </a:r>
          </a:p>
          <a:p>
            <a:r>
              <a:rPr lang="en-US" dirty="0" smtClean="0"/>
              <a:t>The pseudo code above shows how deadlock is possible with message passing. Process P1 and P2 each wait for a message from the other, and while they are waiting neither is able to send the message that the other is waiting for. This kind of deadlock is difficult to prevent unless one imposes some constraints (protocols) on the sending and receiving of messages.</a:t>
            </a:r>
          </a:p>
          <a:p>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3</a:t>
            </a:fld>
            <a:endParaRPr lang="en-US"/>
          </a:p>
        </p:txBody>
      </p:sp>
    </p:spTree>
    <p:extLst>
      <p:ext uri="{BB962C8B-B14F-4D97-AF65-F5344CB8AC3E}">
        <p14:creationId xmlns:p14="http://schemas.microsoft.com/office/powerpoint/2010/main" val="314479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four conditions are necessary for deadlock to occur. Hence, by preventing any one of them we prevent deadlock.</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4</a:t>
            </a:fld>
            <a:endParaRPr lang="en-US"/>
          </a:p>
        </p:txBody>
      </p:sp>
    </p:spTree>
    <p:extLst>
      <p:ext uri="{BB962C8B-B14F-4D97-AF65-F5344CB8AC3E}">
        <p14:creationId xmlns:p14="http://schemas.microsoft.com/office/powerpoint/2010/main" val="1955673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all processes always request resources in a fixed order, there can be no hold-and-wait cycle.</a:t>
            </a:r>
          </a:p>
          <a:p>
            <a:pPr marL="171450" indent="-171450">
              <a:buFontTx/>
              <a:buChar char="-"/>
            </a:pPr>
            <a:r>
              <a:rPr lang="en-US" dirty="0" smtClean="0"/>
              <a:t>This is usually not a burdensome restriction. It still allows us to have critical sections that involve more than one resource, and use simple lock and unlock operations on individual resources to implement them.</a:t>
            </a:r>
          </a:p>
        </p:txBody>
      </p:sp>
      <p:sp>
        <p:nvSpPr>
          <p:cNvPr id="4" name="Slide Number Placeholder 3"/>
          <p:cNvSpPr>
            <a:spLocks noGrp="1"/>
          </p:cNvSpPr>
          <p:nvPr>
            <p:ph type="sldNum" sz="quarter" idx="10"/>
          </p:nvPr>
        </p:nvSpPr>
        <p:spPr/>
        <p:txBody>
          <a:bodyPr/>
          <a:lstStyle/>
          <a:p>
            <a:fld id="{56BE3D67-E84A-6F4F-8E3B-3BC46E162796}" type="slidenum">
              <a:rPr lang="en-US" smtClean="0"/>
              <a:t>5</a:t>
            </a:fld>
            <a:endParaRPr lang="en-US"/>
          </a:p>
        </p:txBody>
      </p:sp>
    </p:spTree>
    <p:extLst>
      <p:ext uri="{BB962C8B-B14F-4D97-AF65-F5344CB8AC3E}">
        <p14:creationId xmlns:p14="http://schemas.microsoft.com/office/powerpoint/2010/main" val="3137412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release one resource before requesting another, there can be no hold-and-wait.</a:t>
            </a:r>
          </a:p>
          <a:p>
            <a:pPr marL="171450" indent="-171450">
              <a:buFontTx/>
              <a:buChar char="-"/>
            </a:pPr>
            <a:r>
              <a:rPr lang="en-US" dirty="0" smtClean="0"/>
              <a:t>This is a tougher restriction. It rules out critical sections that involve more than one resource.</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6</a:t>
            </a:fld>
            <a:endParaRPr lang="en-US"/>
          </a:p>
        </p:txBody>
      </p:sp>
    </p:spTree>
    <p:extLst>
      <p:ext uri="{BB962C8B-B14F-4D97-AF65-F5344CB8AC3E}">
        <p14:creationId xmlns:p14="http://schemas.microsoft.com/office/powerpoint/2010/main" val="268896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request all resources they will need at once, there can be no hold-and-wait</a:t>
            </a:r>
          </a:p>
          <a:p>
            <a:pPr marL="171450" indent="-171450">
              <a:buFontTx/>
              <a:buChar char="-"/>
            </a:pPr>
            <a:r>
              <a:rPr lang="en-US" dirty="0" smtClean="0"/>
              <a:t>This allows critical sections that involve more than one resource, but requires the operating system (or resource manager) to provide a way to atomically request several resources at once. Some batch and real-time operating systems support this, but it is not supported, for example, by the POSIX thread </a:t>
            </a:r>
            <a:r>
              <a:rPr lang="en-US" dirty="0" err="1" smtClean="0"/>
              <a:t>mutex</a:t>
            </a:r>
            <a:r>
              <a:rPr lang="en-US" dirty="0" smtClean="0"/>
              <a:t> API.</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7</a:t>
            </a:fld>
            <a:endParaRPr lang="en-US"/>
          </a:p>
        </p:txBody>
      </p:sp>
    </p:spTree>
    <p:extLst>
      <p:ext uri="{BB962C8B-B14F-4D97-AF65-F5344CB8AC3E}">
        <p14:creationId xmlns:p14="http://schemas.microsoft.com/office/powerpoint/2010/main" val="60337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Starvation</a:t>
            </a:r>
          </a:p>
          <a:p>
            <a:r>
              <a:rPr lang="en-US" dirty="0" smtClean="0"/>
              <a:t>For example, suppose an object provides a synchronized method that often takes a long time to return. If one thread invokes this method frequently, other threads that also need frequent synchronized access to the same object will often be blocked.</a:t>
            </a:r>
          </a:p>
          <a:p>
            <a:r>
              <a:rPr lang="en-US" dirty="0" err="1" smtClean="0"/>
              <a:t>Livelock</a:t>
            </a:r>
            <a:endParaRPr lang="en-US" dirty="0" smtClean="0"/>
          </a:p>
          <a:p>
            <a:r>
              <a:rPr lang="en-US" dirty="0" smtClean="0"/>
              <a:t>This is comparable to two people attempting to pass each other in a corridor: Bob moves to his left to let Emma pass, while Emma moves to his right to let Bob pass. Seeing that they are still blocking each other, Bob moves to his right, while Emma moves to his left. They're still blocking each other, so...</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8</a:t>
            </a:fld>
            <a:endParaRPr lang="en-US"/>
          </a:p>
        </p:txBody>
      </p:sp>
    </p:spTree>
    <p:extLst>
      <p:ext uri="{BB962C8B-B14F-4D97-AF65-F5344CB8AC3E}">
        <p14:creationId xmlns:p14="http://schemas.microsoft.com/office/powerpoint/2010/main" val="295919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5AE17C7-B787-4E50-994D-5E804113A1E9}" type="datetime4">
              <a:rPr lang="en-US" smtClean="0"/>
              <a:pPr/>
              <a:t>May 5, 2014</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5/5/14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8995D68B-21AC-438B-BECE-4F17DA129F19}" type="datetime4">
              <a:rPr lang="en-US" smtClean="0"/>
              <a:pPr/>
              <a:t>May 5, 2014</a:t>
            </a:fld>
            <a:endParaRPr lang="en-US" dirty="0"/>
          </a:p>
        </p:txBody>
      </p:sp>
      <p:sp>
        <p:nvSpPr>
          <p:cNvPr id="12" name="Slide Number Placeholder 11"/>
          <p:cNvSpPr>
            <a:spLocks noGrp="1"/>
          </p:cNvSpPr>
          <p:nvPr>
            <p:ph type="sldNum" sz="quarter" idx="15"/>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79F0FCF-2EA5-4FF5-AF14-1CA9C8854AAB}" type="datetime4">
              <a:rPr lang="en-US" smtClean="0"/>
              <a:pPr/>
              <a:t>May 5, 2014</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9E781C6-1634-4A56-B2BE-62150BE83935}" type="datetime4">
              <a:rPr lang="en-US" smtClean="0"/>
              <a:pPr/>
              <a:t>May 5, 2014</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A9372AC2-3C75-4F5F-A929-48958086FE36}" type="datetime4">
              <a:rPr lang="en-US" smtClean="0"/>
              <a:pPr/>
              <a:t>May 5, 2014</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7509CF4-4C1A-45DC-BADA-6EFF91CB9ABB}" type="datetime4">
              <a:rPr lang="en-US" smtClean="0"/>
              <a:pPr/>
              <a:t>May 5, 2014</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53951C0-B478-4858-ABC7-96406A1C0480}" type="datetime4">
              <a:rPr lang="en-US" smtClean="0"/>
              <a:pPr/>
              <a:t>May 5, 2014</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B867641A-9D94-4BD6-862F-F651067079BC}" type="datetime4">
              <a:rPr lang="en-US" smtClean="0"/>
              <a:pPr/>
              <a:t>May 5, 2014</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D74F0C02-0EF4-4745-9D82-E8D3F59464E3}" type="datetime4">
              <a:rPr lang="en-US" smtClean="0"/>
              <a:pPr/>
              <a:t>May 5, 2014</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7367800-479D-41B0-B3F2-2DCE95BA1381}" type="datetime4">
              <a:rPr lang="en-US" smtClean="0"/>
              <a:pPr/>
              <a:t>May 5, 2014</a:t>
            </a:fld>
            <a:endParaRPr lang="en-US" dirty="0"/>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744759D-0EFF-4FB2-9CCE-04E00944F0FE}" type="slidenum">
              <a:rPr lang="en-US" smtClean="0"/>
              <a:pPr/>
              <a:t>‹#›</a:t>
            </a:fld>
            <a:endParaRPr lang="en-US" dirty="0"/>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PITFALLS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791595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marL="342900" indent="-342900" algn="l">
              <a:buFont typeface="Arial"/>
              <a:buChar char="•"/>
            </a:pPr>
            <a:r>
              <a:rPr lang="en-US" dirty="0">
                <a:latin typeface="Comic Sans MS"/>
                <a:cs typeface="Comic Sans MS"/>
              </a:rPr>
              <a:t>Permanent blocking of set of processes that either compete for system resources or communicate with each </a:t>
            </a:r>
            <a:r>
              <a:rPr lang="en-US" dirty="0" smtClean="0">
                <a:latin typeface="Comic Sans MS"/>
                <a:cs typeface="Comic Sans MS"/>
              </a:rPr>
              <a:t>other.</a:t>
            </a:r>
            <a:endParaRPr lang="en-US" dirty="0">
              <a:latin typeface="Comic Sans MS"/>
              <a:cs typeface="Comic Sans MS"/>
            </a:endParaRPr>
          </a:p>
          <a:p>
            <a:pPr algn="l"/>
            <a:endParaRPr lang="en-US" dirty="0" smtClean="0">
              <a:latin typeface="Comic Sans MS"/>
              <a:cs typeface="Comic Sans MS"/>
            </a:endParaRPr>
          </a:p>
          <a:p>
            <a:pPr algn="l"/>
            <a:r>
              <a:rPr lang="en-US" dirty="0" smtClean="0">
                <a:latin typeface="Comic Sans MS"/>
                <a:cs typeface="Comic Sans MS"/>
              </a:rPr>
              <a:t>The </a:t>
            </a:r>
            <a:r>
              <a:rPr lang="en-US" dirty="0">
                <a:latin typeface="Comic Sans MS"/>
                <a:cs typeface="Comic Sans MS"/>
              </a:rPr>
              <a:t>4 Necessary Conditions for Deadlock</a:t>
            </a:r>
          </a:p>
          <a:p>
            <a:pPr algn="l"/>
            <a:endParaRPr lang="en-US" dirty="0">
              <a:latin typeface="Comic Sans MS"/>
              <a:cs typeface="Comic Sans MS"/>
            </a:endParaRPr>
          </a:p>
          <a:p>
            <a:pPr marL="342900" indent="-342900" algn="l">
              <a:buFont typeface="Arial"/>
              <a:buChar char="•"/>
            </a:pPr>
            <a:r>
              <a:rPr lang="en-US" dirty="0">
                <a:latin typeface="Comic Sans MS"/>
                <a:cs typeface="Comic Sans MS"/>
              </a:rPr>
              <a:t>Exclusive access (mutual exclusion</a:t>
            </a:r>
            <a:r>
              <a:rPr lang="en-US" dirty="0" smtClean="0">
                <a:latin typeface="Comic Sans MS"/>
                <a:cs typeface="Comic Sans MS"/>
              </a:rPr>
              <a:t>)</a:t>
            </a:r>
          </a:p>
          <a:p>
            <a:pPr algn="l"/>
            <a:r>
              <a:rPr lang="en-US" dirty="0" smtClean="0">
                <a:latin typeface="Comic Sans MS"/>
                <a:cs typeface="Comic Sans MS"/>
              </a:rPr>
              <a:t>	</a:t>
            </a:r>
            <a:endParaRPr lang="en-US" dirty="0">
              <a:latin typeface="Comic Sans MS"/>
              <a:cs typeface="Comic Sans MS"/>
            </a:endParaRPr>
          </a:p>
          <a:p>
            <a:pPr marL="342900" indent="-342900" algn="l">
              <a:buFont typeface="Arial"/>
              <a:buChar char="•"/>
            </a:pPr>
            <a:r>
              <a:rPr lang="en-US" dirty="0">
                <a:latin typeface="Comic Sans MS"/>
                <a:cs typeface="Comic Sans MS"/>
              </a:rPr>
              <a:t>Wait while holding (hold-and-wait)</a:t>
            </a:r>
          </a:p>
          <a:p>
            <a:pPr algn="l"/>
            <a:r>
              <a:rPr lang="en-US" dirty="0" smtClean="0">
                <a:latin typeface="Comic Sans MS"/>
                <a:cs typeface="Comic Sans MS"/>
              </a:rPr>
              <a:t>	</a:t>
            </a:r>
          </a:p>
          <a:p>
            <a:pPr marL="342900" indent="-342900" algn="l">
              <a:buFont typeface="Arial"/>
              <a:buChar char="•"/>
            </a:pPr>
            <a:r>
              <a:rPr lang="en-US" dirty="0" smtClean="0">
                <a:latin typeface="Comic Sans MS"/>
                <a:cs typeface="Comic Sans MS"/>
              </a:rPr>
              <a:t>No preemption</a:t>
            </a:r>
          </a:p>
          <a:p>
            <a:pPr algn="l"/>
            <a:r>
              <a:rPr lang="en-US" dirty="0" smtClean="0">
                <a:latin typeface="Comic Sans MS"/>
                <a:cs typeface="Comic Sans MS"/>
              </a:rPr>
              <a:t>	</a:t>
            </a:r>
          </a:p>
          <a:p>
            <a:pPr marL="342900" indent="-342900" algn="l">
              <a:buFont typeface="Arial"/>
              <a:buChar char="•"/>
            </a:pPr>
            <a:r>
              <a:rPr lang="en-US" dirty="0" smtClean="0">
                <a:latin typeface="Comic Sans MS"/>
                <a:cs typeface="Comic Sans MS"/>
              </a:rPr>
              <a:t>Circular wait</a:t>
            </a:r>
          </a:p>
          <a:p>
            <a:pPr algn="l"/>
            <a:endParaRPr lang="en-US" dirty="0">
              <a:latin typeface="Comic Sans MS"/>
              <a:cs typeface="Comic Sans MS"/>
            </a:endParaRPr>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DEADLOCK</a:t>
            </a:r>
            <a:endParaRPr lang="en-US" sz="2500" dirty="0">
              <a:latin typeface="Comic Sans MS"/>
              <a:cs typeface="Comic Sans MS"/>
            </a:endParaRPr>
          </a:p>
        </p:txBody>
      </p:sp>
    </p:spTree>
    <p:extLst>
      <p:ext uri="{BB962C8B-B14F-4D97-AF65-F5344CB8AC3E}">
        <p14:creationId xmlns:p14="http://schemas.microsoft.com/office/powerpoint/2010/main" val="1767879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strips(down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p:tgtEl>
                                          <p:spTgt spid="2">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circle(in)">
                                      <p:cBhvr>
                                        <p:cTn id="31" dur="20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 calcmode="lin" valueType="num">
                                      <p:cBhvr>
                                        <p:cTn id="36" dur="1000" fill="hold"/>
                                        <p:tgtEl>
                                          <p:spTgt spid="2">
                                            <p:txEl>
                                              <p:pRg st="8" end="8"/>
                                            </p:txEl>
                                          </p:spTgt>
                                        </p:tgtEl>
                                        <p:attrNameLst>
                                          <p:attrName>ppt_w</p:attrName>
                                        </p:attrNameLst>
                                      </p:cBhvr>
                                      <p:tavLst>
                                        <p:tav tm="0">
                                          <p:val>
                                            <p:strVal val="#ppt_w*0.70"/>
                                          </p:val>
                                        </p:tav>
                                        <p:tav tm="100000">
                                          <p:val>
                                            <p:strVal val="#ppt_w"/>
                                          </p:val>
                                        </p:tav>
                                      </p:tavLst>
                                    </p:anim>
                                    <p:anim calcmode="lin" valueType="num">
                                      <p:cBhvr>
                                        <p:cTn id="37" dur="1000" fill="hold"/>
                                        <p:tgtEl>
                                          <p:spTgt spid="2">
                                            <p:txEl>
                                              <p:pRg st="8" end="8"/>
                                            </p:txEl>
                                          </p:spTgt>
                                        </p:tgtEl>
                                        <p:attrNameLst>
                                          <p:attrName>ppt_h</p:attrName>
                                        </p:attrNameLst>
                                      </p:cBhvr>
                                      <p:tavLst>
                                        <p:tav tm="0">
                                          <p:val>
                                            <p:strVal val="#ppt_h"/>
                                          </p:val>
                                        </p:tav>
                                        <p:tav tm="100000">
                                          <p:val>
                                            <p:strVal val="#ppt_h"/>
                                          </p:val>
                                        </p:tav>
                                      </p:tavLst>
                                    </p:anim>
                                    <p:animEffect transition="in" filter="fade">
                                      <p:cBhvr>
                                        <p:cTn id="38" dur="10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wheel(1)">
                                      <p:cBhvr>
                                        <p:cTn id="43"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15461" y="2020824"/>
            <a:ext cx="4222528" cy="4709336"/>
          </a:xfrm>
        </p:spPr>
        <p:txBody>
          <a:bodyPr>
            <a:normAutofit/>
          </a:bodyPr>
          <a:lstStyle/>
          <a:p>
            <a:r>
              <a:rPr lang="en-US" dirty="0" smtClean="0"/>
              <a:t>Reusable</a:t>
            </a:r>
            <a:endParaRPr lang="en-US" dirty="0"/>
          </a:p>
          <a:p>
            <a:pPr algn="l"/>
            <a:r>
              <a:rPr lang="en-US" dirty="0"/>
              <a:t>Process P1:</a:t>
            </a:r>
          </a:p>
          <a:p>
            <a:pPr algn="l"/>
            <a:r>
              <a:rPr lang="en-US" dirty="0"/>
              <a:t>request(R1)</a:t>
            </a:r>
            <a:r>
              <a:rPr lang="en-US" dirty="0" smtClean="0"/>
              <a:t>;…request</a:t>
            </a:r>
            <a:r>
              <a:rPr lang="en-US" dirty="0"/>
              <a:t>(R2)</a:t>
            </a:r>
            <a:r>
              <a:rPr lang="en-US" dirty="0" smtClean="0"/>
              <a:t>;...release</a:t>
            </a:r>
            <a:r>
              <a:rPr lang="en-US" dirty="0"/>
              <a:t>(R2)</a:t>
            </a:r>
            <a:r>
              <a:rPr lang="en-US" dirty="0" smtClean="0"/>
              <a:t>;...release</a:t>
            </a:r>
            <a:r>
              <a:rPr lang="en-US" dirty="0"/>
              <a:t>(R1)</a:t>
            </a:r>
            <a:r>
              <a:rPr lang="en-US" dirty="0" smtClean="0"/>
              <a:t>;</a:t>
            </a:r>
          </a:p>
          <a:p>
            <a:pPr algn="l"/>
            <a:endParaRPr lang="en-US" dirty="0"/>
          </a:p>
          <a:p>
            <a:pPr algn="l"/>
            <a:endParaRPr lang="en-US" dirty="0" smtClean="0"/>
          </a:p>
          <a:p>
            <a:pPr algn="l"/>
            <a:endParaRPr lang="en-US" dirty="0" smtClean="0"/>
          </a:p>
          <a:p>
            <a:pPr algn="l"/>
            <a:r>
              <a:rPr lang="en-US" dirty="0" smtClean="0"/>
              <a:t>Process </a:t>
            </a:r>
            <a:r>
              <a:rPr lang="en-US" dirty="0"/>
              <a:t>P2:</a:t>
            </a:r>
          </a:p>
          <a:p>
            <a:pPr algn="l"/>
            <a:r>
              <a:rPr lang="en-US" dirty="0"/>
              <a:t>request(R2);...request(R1);...release(R1);...release(R2);</a:t>
            </a:r>
          </a:p>
          <a:p>
            <a:pPr algn="l"/>
            <a:endParaRPr lang="en-US" dirty="0"/>
          </a:p>
        </p:txBody>
      </p:sp>
      <p:sp>
        <p:nvSpPr>
          <p:cNvPr id="3" name="Content Placeholder 2"/>
          <p:cNvSpPr>
            <a:spLocks noGrp="1"/>
          </p:cNvSpPr>
          <p:nvPr>
            <p:ph sz="quarter" idx="14"/>
          </p:nvPr>
        </p:nvSpPr>
        <p:spPr/>
        <p:txBody>
          <a:bodyPr/>
          <a:lstStyle/>
          <a:p>
            <a:r>
              <a:rPr lang="is-IS" dirty="0" smtClean="0"/>
              <a:t>Consumable</a:t>
            </a:r>
          </a:p>
          <a:p>
            <a:endParaRPr lang="is-IS" dirty="0" smtClean="0"/>
          </a:p>
        </p:txBody>
      </p:sp>
      <p:sp>
        <p:nvSpPr>
          <p:cNvPr id="4" name="Title 3"/>
          <p:cNvSpPr>
            <a:spLocks noGrp="1"/>
          </p:cNvSpPr>
          <p:nvPr>
            <p:ph type="title"/>
          </p:nvPr>
        </p:nvSpPr>
        <p:spPr/>
        <p:txBody>
          <a:bodyPr>
            <a:normAutofit/>
          </a:bodyPr>
          <a:lstStyle/>
          <a:p>
            <a:r>
              <a:rPr lang="en-US" sz="2500" dirty="0">
                <a:latin typeface="Comic Sans MS"/>
                <a:cs typeface="Comic Sans MS"/>
              </a:rPr>
              <a:t>Types of Resources</a:t>
            </a:r>
          </a:p>
        </p:txBody>
      </p:sp>
      <p:sp>
        <p:nvSpPr>
          <p:cNvPr id="5" name="Rectangle 4"/>
          <p:cNvSpPr/>
          <p:nvPr/>
        </p:nvSpPr>
        <p:spPr>
          <a:xfrm>
            <a:off x="115461" y="3579522"/>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6" name="Rectangle 5"/>
          <p:cNvSpPr/>
          <p:nvPr/>
        </p:nvSpPr>
        <p:spPr>
          <a:xfrm>
            <a:off x="923678" y="407438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Rectangle 7"/>
          <p:cNvSpPr/>
          <p:nvPr/>
        </p:nvSpPr>
        <p:spPr>
          <a:xfrm>
            <a:off x="923678" y="578350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9" name="Rectangle 8"/>
          <p:cNvSpPr/>
          <p:nvPr/>
        </p:nvSpPr>
        <p:spPr>
          <a:xfrm>
            <a:off x="115461" y="6146407"/>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578912554"/>
              </p:ext>
            </p:extLst>
          </p:nvPr>
        </p:nvGraphicFramePr>
        <p:xfrm>
          <a:off x="5179194" y="2756194"/>
          <a:ext cx="3678218" cy="3027311"/>
        </p:xfrm>
        <a:graphic>
          <a:graphicData uri="http://schemas.openxmlformats.org/drawingml/2006/table">
            <a:tbl>
              <a:tblPr firstRow="1" bandRow="1">
                <a:tableStyleId>{5C22544A-7EE6-4342-B048-85BDC9FD1C3A}</a:tableStyleId>
              </a:tblPr>
              <a:tblGrid>
                <a:gridCol w="1839109"/>
                <a:gridCol w="1839109"/>
              </a:tblGrid>
              <a:tr h="526489">
                <a:tc>
                  <a:txBody>
                    <a:bodyPr/>
                    <a:lstStyle/>
                    <a:p>
                      <a:r>
                        <a:rPr lang="en-US" dirty="0" smtClean="0"/>
                        <a:t>P1</a:t>
                      </a:r>
                      <a:endParaRPr lang="en-US" dirty="0"/>
                    </a:p>
                  </a:txBody>
                  <a:tcPr/>
                </a:tc>
                <a:tc>
                  <a:txBody>
                    <a:bodyPr/>
                    <a:lstStyle/>
                    <a:p>
                      <a:r>
                        <a:rPr lang="en-US" dirty="0" smtClean="0"/>
                        <a:t>P2</a:t>
                      </a:r>
                      <a:endParaRPr lang="en-US" dirty="0"/>
                    </a:p>
                  </a:txBody>
                  <a:tcPr/>
                </a:tc>
              </a:tr>
              <a:tr h="526489">
                <a:tc>
                  <a:txBody>
                    <a:bodyPr/>
                    <a:lstStyle/>
                    <a:p>
                      <a:r>
                        <a:rPr lang="en-US" dirty="0" smtClean="0"/>
                        <a:t>…</a:t>
                      </a:r>
                      <a:endParaRPr lang="en-US" dirty="0"/>
                    </a:p>
                  </a:txBody>
                  <a:tcPr/>
                </a:tc>
                <a:tc>
                  <a:txBody>
                    <a:bodyPr/>
                    <a:lstStyle/>
                    <a:p>
                      <a:r>
                        <a:rPr lang="en-US" dirty="0" smtClean="0"/>
                        <a:t>…</a:t>
                      </a:r>
                      <a:endParaRPr lang="en-US" dirty="0"/>
                    </a:p>
                  </a:txBody>
                  <a:tcPr/>
                </a:tc>
              </a:tr>
              <a:tr h="921355">
                <a:tc>
                  <a:txBody>
                    <a:bodyPr/>
                    <a:lstStyle/>
                    <a:p>
                      <a:r>
                        <a:rPr lang="en-US" dirty="0" err="1" smtClean="0"/>
                        <a:t>receivefrom</a:t>
                      </a:r>
                      <a:r>
                        <a:rPr lang="en-US" dirty="0" smtClean="0"/>
                        <a:t>(P2, &amp;M2);</a:t>
                      </a:r>
                      <a:endParaRPr lang="en-US" dirty="0"/>
                    </a:p>
                  </a:txBody>
                  <a:tcPr/>
                </a:tc>
                <a:tc>
                  <a:txBody>
                    <a:bodyPr/>
                    <a:lstStyle/>
                    <a:p>
                      <a:r>
                        <a:rPr lang="en-US" dirty="0" err="1" smtClean="0"/>
                        <a:t>receivefrom</a:t>
                      </a:r>
                      <a:r>
                        <a:rPr lang="en-US" dirty="0" smtClean="0"/>
                        <a:t>(P1, &amp;M1);</a:t>
                      </a:r>
                      <a:endParaRPr lang="en-US" dirty="0"/>
                    </a:p>
                  </a:txBody>
                  <a:tcPr/>
                </a:tc>
              </a:tr>
              <a:tr h="526489">
                <a:tc>
                  <a:txBody>
                    <a:bodyPr/>
                    <a:lstStyle/>
                    <a:p>
                      <a:r>
                        <a:rPr lang="en-US" dirty="0" smtClean="0"/>
                        <a:t>…</a:t>
                      </a:r>
                      <a:endParaRPr lang="en-US" dirty="0"/>
                    </a:p>
                  </a:txBody>
                  <a:tcPr/>
                </a:tc>
                <a:tc>
                  <a:txBody>
                    <a:bodyPr/>
                    <a:lstStyle/>
                    <a:p>
                      <a:r>
                        <a:rPr lang="en-US" dirty="0" smtClean="0"/>
                        <a:t>…</a:t>
                      </a:r>
                      <a:endParaRPr lang="en-US" dirty="0"/>
                    </a:p>
                  </a:txBody>
                  <a:tcPr/>
                </a:tc>
              </a:tr>
              <a:tr h="526489">
                <a:tc>
                  <a:txBody>
                    <a:bodyPr/>
                    <a:lstStyle/>
                    <a:p>
                      <a:r>
                        <a:rPr lang="da-DK" dirty="0" err="1" smtClean="0"/>
                        <a:t>sendto</a:t>
                      </a:r>
                      <a:r>
                        <a:rPr lang="da-DK" dirty="0" smtClean="0"/>
                        <a:t>(P2, M1);</a:t>
                      </a:r>
                      <a:endParaRPr lang="en-US" dirty="0"/>
                    </a:p>
                  </a:txBody>
                  <a:tcPr/>
                </a:tc>
                <a:tc>
                  <a:txBody>
                    <a:bodyPr/>
                    <a:lstStyle/>
                    <a:p>
                      <a:r>
                        <a:rPr lang="da-DK" dirty="0" err="1" smtClean="0"/>
                        <a:t>sendto</a:t>
                      </a:r>
                      <a:r>
                        <a:rPr lang="da-DK" dirty="0" smtClean="0"/>
                        <a:t>(P1, M2);</a:t>
                      </a:r>
                      <a:endParaRPr lang="en-US" dirty="0"/>
                    </a:p>
                  </a:txBody>
                  <a:tcPr/>
                </a:tc>
              </a:tr>
            </a:tbl>
          </a:graphicData>
        </a:graphic>
      </p:graphicFrame>
    </p:spTree>
    <p:extLst>
      <p:ext uri="{BB962C8B-B14F-4D97-AF65-F5344CB8AC3E}">
        <p14:creationId xmlns:p14="http://schemas.microsoft.com/office/powerpoint/2010/main" val="4204245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p"/>
      <p:bldP spid="5" grpId="0" animBg="1"/>
      <p:bldP spid="6"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342900" indent="-342900" algn="l">
              <a:buFont typeface="Arial"/>
              <a:buChar char="•"/>
            </a:pPr>
            <a:r>
              <a:rPr lang="en-US" dirty="0">
                <a:latin typeface="Comic Sans MS"/>
                <a:cs typeface="Comic Sans MS"/>
              </a:rPr>
              <a:t>Exclusive access (mutual exclusion)</a:t>
            </a:r>
          </a:p>
          <a:p>
            <a:pPr algn="l"/>
            <a:r>
              <a:rPr lang="en-US" dirty="0">
                <a:latin typeface="Comic Sans MS"/>
                <a:cs typeface="Comic Sans MS"/>
              </a:rPr>
              <a:t>	redesign to eliminate the need for mutual </a:t>
            </a:r>
            <a:r>
              <a:rPr lang="en-US" dirty="0" smtClean="0">
                <a:latin typeface="Comic Sans MS"/>
                <a:cs typeface="Comic Sans MS"/>
              </a:rPr>
              <a:t>exclusion</a:t>
            </a:r>
            <a:endParaRPr lang="en-US" dirty="0">
              <a:latin typeface="Comic Sans MS"/>
              <a:cs typeface="Comic Sans MS"/>
            </a:endParaRPr>
          </a:p>
          <a:p>
            <a:pPr marL="342900" indent="-342900" algn="l">
              <a:buFont typeface="Arial"/>
              <a:buChar char="•"/>
            </a:pPr>
            <a:r>
              <a:rPr lang="en-US" dirty="0">
                <a:latin typeface="Comic Sans MS"/>
                <a:cs typeface="Comic Sans MS"/>
              </a:rPr>
              <a:t>Wait while holding (hold-and-wait)</a:t>
            </a:r>
          </a:p>
          <a:p>
            <a:pPr algn="l"/>
            <a:r>
              <a:rPr lang="en-US" dirty="0" smtClean="0">
                <a:latin typeface="Comic Sans MS"/>
                <a:cs typeface="Comic Sans MS"/>
              </a:rPr>
              <a:t>	If </a:t>
            </a:r>
            <a:r>
              <a:rPr lang="en-US" dirty="0">
                <a:latin typeface="Comic Sans MS"/>
                <a:cs typeface="Comic Sans MS"/>
              </a:rPr>
              <a:t>a process holding resources is denied a further request, the process </a:t>
            </a:r>
            <a:r>
              <a:rPr lang="en-US" dirty="0" smtClean="0">
                <a:latin typeface="Comic Sans MS"/>
                <a:cs typeface="Comic Sans MS"/>
              </a:rPr>
              <a:t>	must </a:t>
            </a:r>
            <a:r>
              <a:rPr lang="en-US" dirty="0">
                <a:latin typeface="Comic Sans MS"/>
                <a:cs typeface="Comic Sans MS"/>
              </a:rPr>
              <a:t>release all its resources and </a:t>
            </a:r>
            <a:r>
              <a:rPr lang="en-US" dirty="0" err="1">
                <a:latin typeface="Comic Sans MS"/>
                <a:cs typeface="Comic Sans MS"/>
              </a:rPr>
              <a:t>rerequest</a:t>
            </a:r>
            <a:r>
              <a:rPr lang="en-US" dirty="0">
                <a:latin typeface="Comic Sans MS"/>
                <a:cs typeface="Comic Sans MS"/>
              </a:rPr>
              <a:t> them</a:t>
            </a:r>
          </a:p>
          <a:p>
            <a:pPr algn="l"/>
            <a:r>
              <a:rPr lang="en-US" dirty="0" smtClean="0">
                <a:latin typeface="Comic Sans MS"/>
                <a:cs typeface="Comic Sans MS"/>
              </a:rPr>
              <a:t>	Require </a:t>
            </a:r>
            <a:r>
              <a:rPr lang="en-US" dirty="0">
                <a:latin typeface="Comic Sans MS"/>
                <a:cs typeface="Comic Sans MS"/>
              </a:rPr>
              <a:t>that a process request all of its required resources at one </a:t>
            </a:r>
            <a:r>
              <a:rPr lang="en-US" dirty="0" smtClean="0">
                <a:latin typeface="Comic Sans MS"/>
                <a:cs typeface="Comic Sans MS"/>
              </a:rPr>
              <a:t>time</a:t>
            </a:r>
            <a:endParaRPr lang="en-US" dirty="0">
              <a:latin typeface="Comic Sans MS"/>
              <a:cs typeface="Comic Sans MS"/>
            </a:endParaRPr>
          </a:p>
          <a:p>
            <a:pPr marL="342900" indent="-342900" algn="l">
              <a:buFont typeface="Arial"/>
              <a:buChar char="•"/>
            </a:pPr>
            <a:r>
              <a:rPr lang="en-US" dirty="0">
                <a:latin typeface="Comic Sans MS"/>
                <a:cs typeface="Comic Sans MS"/>
              </a:rPr>
              <a:t>No preemption</a:t>
            </a:r>
          </a:p>
          <a:p>
            <a:pPr algn="l"/>
            <a:r>
              <a:rPr lang="en-US" dirty="0">
                <a:latin typeface="Comic Sans MS"/>
                <a:cs typeface="Comic Sans MS"/>
              </a:rPr>
              <a:t>	</a:t>
            </a:r>
            <a:r>
              <a:rPr lang="en-US" dirty="0" smtClean="0">
                <a:latin typeface="Comic Sans MS"/>
                <a:cs typeface="Comic Sans MS"/>
              </a:rPr>
              <a:t>If </a:t>
            </a:r>
            <a:r>
              <a:rPr lang="en-US" dirty="0">
                <a:latin typeface="Comic Sans MS"/>
                <a:cs typeface="Comic Sans MS"/>
              </a:rPr>
              <a:t>a process requests a resource that is currently held by another </a:t>
            </a:r>
            <a:r>
              <a:rPr lang="en-US" dirty="0" smtClean="0">
                <a:latin typeface="Comic Sans MS"/>
                <a:cs typeface="Comic Sans MS"/>
              </a:rPr>
              <a:t>	process</a:t>
            </a:r>
            <a:r>
              <a:rPr lang="en-US" dirty="0">
                <a:latin typeface="Comic Sans MS"/>
                <a:cs typeface="Comic Sans MS"/>
              </a:rPr>
              <a:t>, </a:t>
            </a:r>
            <a:r>
              <a:rPr lang="en-US" dirty="0" smtClean="0">
                <a:latin typeface="Comic Sans MS"/>
                <a:cs typeface="Comic Sans MS"/>
              </a:rPr>
              <a:t>	the </a:t>
            </a:r>
            <a:r>
              <a:rPr lang="en-US" dirty="0">
                <a:latin typeface="Comic Sans MS"/>
                <a:cs typeface="Comic Sans MS"/>
              </a:rPr>
              <a:t>OS preempts the second process and requires it </a:t>
            </a:r>
            <a:r>
              <a:rPr lang="en-US" dirty="0" smtClean="0">
                <a:latin typeface="Comic Sans MS"/>
                <a:cs typeface="Comic Sans MS"/>
              </a:rPr>
              <a:t>to</a:t>
            </a:r>
            <a:r>
              <a:rPr lang="en-US" dirty="0">
                <a:latin typeface="Comic Sans MS"/>
                <a:cs typeface="Comic Sans MS"/>
              </a:rPr>
              <a:t> </a:t>
            </a:r>
            <a:r>
              <a:rPr lang="en-US" dirty="0" smtClean="0">
                <a:latin typeface="Comic Sans MS"/>
                <a:cs typeface="Comic Sans MS"/>
              </a:rPr>
              <a:t>release its 	resources</a:t>
            </a:r>
            <a:endParaRPr lang="en-US" dirty="0">
              <a:latin typeface="Comic Sans MS"/>
              <a:cs typeface="Comic Sans MS"/>
            </a:endParaRPr>
          </a:p>
          <a:p>
            <a:pPr marL="342900" indent="-342900" algn="l">
              <a:buFont typeface="Arial"/>
              <a:buChar char="•"/>
            </a:pPr>
            <a:r>
              <a:rPr lang="en-US" dirty="0">
                <a:latin typeface="Comic Sans MS"/>
                <a:cs typeface="Comic Sans MS"/>
              </a:rPr>
              <a:t>Circular </a:t>
            </a:r>
            <a:r>
              <a:rPr lang="en-US" dirty="0" smtClean="0">
                <a:latin typeface="Comic Sans MS"/>
                <a:cs typeface="Comic Sans MS"/>
              </a:rPr>
              <a:t>wait</a:t>
            </a:r>
          </a:p>
          <a:p>
            <a:pPr algn="l"/>
            <a:r>
              <a:rPr lang="en-US" dirty="0" smtClean="0">
                <a:latin typeface="Comic Sans MS"/>
                <a:cs typeface="Comic Sans MS"/>
              </a:rPr>
              <a:t>	Define </a:t>
            </a:r>
            <a:r>
              <a:rPr lang="en-US" dirty="0">
                <a:latin typeface="Comic Sans MS"/>
                <a:cs typeface="Comic Sans MS"/>
              </a:rPr>
              <a:t>a linear ordering of resources and require allocations be </a:t>
            </a:r>
            <a:r>
              <a:rPr lang="en-US" dirty="0" smtClean="0">
                <a:latin typeface="Comic Sans MS"/>
                <a:cs typeface="Comic Sans MS"/>
              </a:rPr>
              <a:t>	requested </a:t>
            </a:r>
            <a:r>
              <a:rPr lang="en-US" dirty="0">
                <a:latin typeface="Comic Sans MS"/>
                <a:cs typeface="Comic Sans MS"/>
              </a:rPr>
              <a:t>only in this order</a:t>
            </a:r>
          </a:p>
        </p:txBody>
      </p:sp>
      <p:sp>
        <p:nvSpPr>
          <p:cNvPr id="3" name="Title 2"/>
          <p:cNvSpPr>
            <a:spLocks noGrp="1"/>
          </p:cNvSpPr>
          <p:nvPr>
            <p:ph type="title"/>
          </p:nvPr>
        </p:nvSpPr>
        <p:spPr/>
        <p:txBody>
          <a:bodyPr>
            <a:normAutofit/>
          </a:bodyPr>
          <a:lstStyle/>
          <a:p>
            <a:r>
              <a:rPr lang="en-US" sz="2000" dirty="0">
                <a:latin typeface="Comic Sans MS"/>
                <a:cs typeface="Comic Sans MS"/>
              </a:rPr>
              <a:t>Deadlock Prevention Approaches</a:t>
            </a:r>
          </a:p>
        </p:txBody>
      </p:sp>
    </p:spTree>
    <p:extLst>
      <p:ext uri="{BB962C8B-B14F-4D97-AF65-F5344CB8AC3E}">
        <p14:creationId xmlns:p14="http://schemas.microsoft.com/office/powerpoint/2010/main" val="18667521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8" presetClass="emph" presetSubtype="0" fill="hold" grpId="0" nodeType="clickEffect">
                                  <p:stCondLst>
                                    <p:cond delay="0"/>
                                  </p:stCondLst>
                                  <p:iterate type="lt">
                                    <p:tmPct val="10000"/>
                                  </p:iterate>
                                  <p:childTnLst>
                                    <p:animClr clrSpc="rgb" dir="cw">
                                      <p:cBhvr override="childStyle">
                                        <p:cTn id="18" dur="500" fill="hold"/>
                                        <p:tgtEl>
                                          <p:spTgt spid="2">
                                            <p:txEl>
                                              <p:pRg st="0" end="0"/>
                                            </p:txEl>
                                          </p:spTgt>
                                        </p:tgtEl>
                                        <p:attrNameLst>
                                          <p:attrName>style.color</p:attrName>
                                        </p:attrNameLst>
                                      </p:cBhvr>
                                      <p:to>
                                        <a:schemeClr val="accent2"/>
                                      </p:to>
                                    </p:animClr>
                                    <p:animClr clrSpc="rgb" dir="cw">
                                      <p:cBhvr>
                                        <p:cTn id="19" dur="500" fill="hold"/>
                                        <p:tgtEl>
                                          <p:spTgt spid="2">
                                            <p:txEl>
                                              <p:pRg st="0" end="0"/>
                                            </p:txEl>
                                          </p:spTgt>
                                        </p:tgtEl>
                                        <p:attrNameLst>
                                          <p:attrName>fillcolor</p:attrName>
                                        </p:attrNameLst>
                                      </p:cBhvr>
                                      <p:to>
                                        <a:schemeClr val="accent2"/>
                                      </p:to>
                                    </p:animClr>
                                    <p:set>
                                      <p:cBhvr>
                                        <p:cTn id="20" dur="500" fill="hold"/>
                                        <p:tgtEl>
                                          <p:spTgt spid="2">
                                            <p:txEl>
                                              <p:pRg st="0" end="0"/>
                                            </p:txEl>
                                          </p:spTgt>
                                        </p:tgtEl>
                                        <p:attrNameLst>
                                          <p:attrName>fill.type</p:attrName>
                                        </p:attrNameLst>
                                      </p:cBhvr>
                                      <p:to>
                                        <p:strVal val="solid"/>
                                      </p:to>
                                    </p:set>
                                    <p:anim to="1.5" calcmode="lin" valueType="num">
                                      <p:cBhvr override="childStyle">
                                        <p:cTn id="21" dur="500" fill="hold"/>
                                        <p:tgtEl>
                                          <p:spTgt spid="2">
                                            <p:txEl>
                                              <p:pRg st="0" end="0"/>
                                            </p:txEl>
                                          </p:spTgt>
                                        </p:tgtEl>
                                        <p:attrNameLst>
                                          <p:attrName>style.fontSize</p:attrName>
                                        </p:attrNameLst>
                                      </p:cBhvr>
                                    </p:anim>
                                  </p:childTnLst>
                                </p:cTn>
                              </p:par>
                              <p:par>
                                <p:cTn id="22" presetID="3" presetClass="entr" presetSubtype="10" fill="hold" grpId="1" nodeType="with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linds(horizontal)">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6" presetClass="emph" presetSubtype="0" fill="hold" grpId="0" nodeType="clickEffect">
                                  <p:stCondLst>
                                    <p:cond delay="0"/>
                                  </p:stCondLst>
                                  <p:iterate type="lt">
                                    <p:tmPct val="10000"/>
                                  </p:iterate>
                                  <p:childTnLst>
                                    <p:animScale>
                                      <p:cBhvr>
                                        <p:cTn id="28" dur="250" autoRev="1" fill="hold">
                                          <p:stCondLst>
                                            <p:cond delay="0"/>
                                          </p:stCondLst>
                                        </p:cTn>
                                        <p:tgtEl>
                                          <p:spTgt spid="2">
                                            <p:txEl>
                                              <p:pRg st="2" end="2"/>
                                            </p:txEl>
                                          </p:spTgt>
                                        </p:tgtEl>
                                      </p:cBhvr>
                                      <p:to x="80000" y="100000"/>
                                    </p:animScale>
                                    <p:anim by="(#ppt_w*0.10)" calcmode="lin" valueType="num">
                                      <p:cBhvr>
                                        <p:cTn id="29" dur="250" autoRev="1" fill="hold">
                                          <p:stCondLst>
                                            <p:cond delay="0"/>
                                          </p:stCondLst>
                                        </p:cTn>
                                        <p:tgtEl>
                                          <p:spTgt spid="2">
                                            <p:txEl>
                                              <p:pRg st="2" end="2"/>
                                            </p:txEl>
                                          </p:spTgt>
                                        </p:tgtEl>
                                        <p:attrNameLst>
                                          <p:attrName>ppt_x</p:attrName>
                                        </p:attrNameLst>
                                      </p:cBhvr>
                                    </p:anim>
                                    <p:anim by="(-#ppt_w*0.10)" calcmode="lin" valueType="num">
                                      <p:cBhvr>
                                        <p:cTn id="30" dur="250" autoRev="1" fill="hold">
                                          <p:stCondLst>
                                            <p:cond delay="0"/>
                                          </p:stCondLst>
                                        </p:cTn>
                                        <p:tgtEl>
                                          <p:spTgt spid="2">
                                            <p:txEl>
                                              <p:pRg st="2" end="2"/>
                                            </p:txEl>
                                          </p:spTgt>
                                        </p:tgtEl>
                                        <p:attrNameLst>
                                          <p:attrName>ppt_y</p:attrName>
                                        </p:attrNameLst>
                                      </p:cBhvr>
                                    </p:anim>
                                    <p:animRot by="-480000">
                                      <p:cBhvr>
                                        <p:cTn id="31" dur="250" autoRev="1" fill="hold">
                                          <p:stCondLst>
                                            <p:cond delay="0"/>
                                          </p:stCondLst>
                                        </p:cTn>
                                        <p:tgtEl>
                                          <p:spTgt spid="2">
                                            <p:txEl>
                                              <p:pRg st="2" end="2"/>
                                            </p:txEl>
                                          </p:spTgt>
                                        </p:tgtEl>
                                        <p:attrNameLst>
                                          <p:attrName>r</p:attrName>
                                        </p:attrNameLst>
                                      </p:cBhvr>
                                    </p:animRot>
                                  </p:childTnLst>
                                </p:cTn>
                              </p:par>
                              <p:par>
                                <p:cTn id="32" presetID="5" presetClass="entr" presetSubtype="10" fill="hold" grpId="1" nodeType="with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checkerboard(across)">
                                      <p:cBhvr>
                                        <p:cTn id="34" dur="500"/>
                                        <p:tgtEl>
                                          <p:spTgt spid="2">
                                            <p:txEl>
                                              <p:pRg st="3" end="3"/>
                                            </p:txEl>
                                          </p:spTgt>
                                        </p:tgtEl>
                                      </p:cBhvr>
                                    </p:animEffect>
                                  </p:childTnLst>
                                </p:cTn>
                              </p:par>
                              <p:par>
                                <p:cTn id="35" presetID="5" presetClass="entr" presetSubtype="10" fill="hold" grpId="1" nodeType="with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checkerboard(across)">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2" presetClass="emph" presetSubtype="0" fill="hold" grpId="0" nodeType="clickEffect">
                                  <p:stCondLst>
                                    <p:cond delay="0"/>
                                  </p:stCondLst>
                                  <p:childTnLst>
                                    <p:animRot by="120000">
                                      <p:cBhvr>
                                        <p:cTn id="41" dur="100" fill="hold">
                                          <p:stCondLst>
                                            <p:cond delay="0"/>
                                          </p:stCondLst>
                                        </p:cTn>
                                        <p:tgtEl>
                                          <p:spTgt spid="2">
                                            <p:txEl>
                                              <p:pRg st="5" end="5"/>
                                            </p:txEl>
                                          </p:spTgt>
                                        </p:tgtEl>
                                        <p:attrNameLst>
                                          <p:attrName>r</p:attrName>
                                        </p:attrNameLst>
                                      </p:cBhvr>
                                    </p:animRot>
                                    <p:animRot by="-240000">
                                      <p:cBhvr>
                                        <p:cTn id="42" dur="200" fill="hold">
                                          <p:stCondLst>
                                            <p:cond delay="200"/>
                                          </p:stCondLst>
                                        </p:cTn>
                                        <p:tgtEl>
                                          <p:spTgt spid="2">
                                            <p:txEl>
                                              <p:pRg st="5" end="5"/>
                                            </p:txEl>
                                          </p:spTgt>
                                        </p:tgtEl>
                                        <p:attrNameLst>
                                          <p:attrName>r</p:attrName>
                                        </p:attrNameLst>
                                      </p:cBhvr>
                                    </p:animRot>
                                    <p:animRot by="240000">
                                      <p:cBhvr>
                                        <p:cTn id="43" dur="200" fill="hold">
                                          <p:stCondLst>
                                            <p:cond delay="400"/>
                                          </p:stCondLst>
                                        </p:cTn>
                                        <p:tgtEl>
                                          <p:spTgt spid="2">
                                            <p:txEl>
                                              <p:pRg st="5" end="5"/>
                                            </p:txEl>
                                          </p:spTgt>
                                        </p:tgtEl>
                                        <p:attrNameLst>
                                          <p:attrName>r</p:attrName>
                                        </p:attrNameLst>
                                      </p:cBhvr>
                                    </p:animRot>
                                    <p:animRot by="-240000">
                                      <p:cBhvr>
                                        <p:cTn id="44" dur="200" fill="hold">
                                          <p:stCondLst>
                                            <p:cond delay="600"/>
                                          </p:stCondLst>
                                        </p:cTn>
                                        <p:tgtEl>
                                          <p:spTgt spid="2">
                                            <p:txEl>
                                              <p:pRg st="5" end="5"/>
                                            </p:txEl>
                                          </p:spTgt>
                                        </p:tgtEl>
                                        <p:attrNameLst>
                                          <p:attrName>r</p:attrName>
                                        </p:attrNameLst>
                                      </p:cBhvr>
                                    </p:animRot>
                                    <p:animRot by="120000">
                                      <p:cBhvr>
                                        <p:cTn id="45" dur="200" fill="hold">
                                          <p:stCondLst>
                                            <p:cond delay="800"/>
                                          </p:stCondLst>
                                        </p:cTn>
                                        <p:tgtEl>
                                          <p:spTgt spid="2">
                                            <p:txEl>
                                              <p:pRg st="5" end="5"/>
                                            </p:txEl>
                                          </p:spTgt>
                                        </p:tgtEl>
                                        <p:attrNameLst>
                                          <p:attrName>r</p:attrName>
                                        </p:attrNameLst>
                                      </p:cBhvr>
                                    </p:animRot>
                                  </p:childTnLst>
                                </p:cTn>
                              </p:par>
                              <p:par>
                                <p:cTn id="46" presetID="9" presetClass="entr" presetSubtype="0" fill="hold" grpId="1" nodeType="with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dissolve">
                                      <p:cBhvr>
                                        <p:cTn id="48" dur="500"/>
                                        <p:tgtEl>
                                          <p:spTgt spid="2">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4" presetClass="emph" presetSubtype="0" fill="hold" grpId="0" nodeType="clickEffect">
                                  <p:stCondLst>
                                    <p:cond delay="0"/>
                                  </p:stCondLst>
                                  <p:iterate type="lt">
                                    <p:tmPct val="10000"/>
                                  </p:iterate>
                                  <p:childTnLst>
                                    <p:animMotion origin="layout" path="M 0.0 0.0 L 0.0 -0.07213" pathEditMode="relative" ptsTypes="">
                                      <p:cBhvr>
                                        <p:cTn id="52" dur="250" accel="50000" decel="50000" autoRev="1" fill="hold">
                                          <p:stCondLst>
                                            <p:cond delay="0"/>
                                          </p:stCondLst>
                                        </p:cTn>
                                        <p:tgtEl>
                                          <p:spTgt spid="2">
                                            <p:txEl>
                                              <p:pRg st="7" end="7"/>
                                            </p:txEl>
                                          </p:spTgt>
                                        </p:tgtEl>
                                        <p:attrNameLst>
                                          <p:attrName>ppt_x</p:attrName>
                                          <p:attrName>ppt_y</p:attrName>
                                        </p:attrNameLst>
                                      </p:cBhvr>
                                    </p:animMotion>
                                    <p:animRot by="1500000">
                                      <p:cBhvr>
                                        <p:cTn id="53" dur="125" fill="hold">
                                          <p:stCondLst>
                                            <p:cond delay="0"/>
                                          </p:stCondLst>
                                        </p:cTn>
                                        <p:tgtEl>
                                          <p:spTgt spid="2">
                                            <p:txEl>
                                              <p:pRg st="7" end="7"/>
                                            </p:txEl>
                                          </p:spTgt>
                                        </p:tgtEl>
                                        <p:attrNameLst>
                                          <p:attrName>r</p:attrName>
                                        </p:attrNameLst>
                                      </p:cBhvr>
                                    </p:animRot>
                                    <p:animRot by="-1500000">
                                      <p:cBhvr>
                                        <p:cTn id="54" dur="125" fill="hold">
                                          <p:stCondLst>
                                            <p:cond delay="125"/>
                                          </p:stCondLst>
                                        </p:cTn>
                                        <p:tgtEl>
                                          <p:spTgt spid="2">
                                            <p:txEl>
                                              <p:pRg st="7" end="7"/>
                                            </p:txEl>
                                          </p:spTgt>
                                        </p:tgtEl>
                                        <p:attrNameLst>
                                          <p:attrName>r</p:attrName>
                                        </p:attrNameLst>
                                      </p:cBhvr>
                                    </p:animRot>
                                    <p:animRot by="-1500000">
                                      <p:cBhvr>
                                        <p:cTn id="55" dur="125" fill="hold">
                                          <p:stCondLst>
                                            <p:cond delay="250"/>
                                          </p:stCondLst>
                                        </p:cTn>
                                        <p:tgtEl>
                                          <p:spTgt spid="2">
                                            <p:txEl>
                                              <p:pRg st="7" end="7"/>
                                            </p:txEl>
                                          </p:spTgt>
                                        </p:tgtEl>
                                        <p:attrNameLst>
                                          <p:attrName>r</p:attrName>
                                        </p:attrNameLst>
                                      </p:cBhvr>
                                    </p:animRot>
                                    <p:animRot by="1500000">
                                      <p:cBhvr>
                                        <p:cTn id="56" dur="125" fill="hold">
                                          <p:stCondLst>
                                            <p:cond delay="375"/>
                                          </p:stCondLst>
                                        </p:cTn>
                                        <p:tgtEl>
                                          <p:spTgt spid="2">
                                            <p:txEl>
                                              <p:pRg st="7" end="7"/>
                                            </p:txEl>
                                          </p:spTgt>
                                        </p:tgtEl>
                                        <p:attrNameLst>
                                          <p:attrName>r</p:attrName>
                                        </p:attrNameLst>
                                      </p:cBhvr>
                                    </p:animRot>
                                  </p:childTnLst>
                                </p:cTn>
                              </p:par>
                              <p:par>
                                <p:cTn id="57" presetID="10" presetClass="entr" presetSubtype="0" fill="hold" grpId="2" nodeType="with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animEffect transition="in" filter="fade">
                                      <p:cBhvr>
                                        <p:cTn id="5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build="p"/>
      <p:bldP spid="2" grpId="2" uiExpand="1" build="p"/>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request(R1);…request(R2);...release(R2);...release(R1);</a:t>
            </a:r>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a:t>
            </a:r>
            <a:r>
              <a:rPr lang="en-US" dirty="0"/>
              <a:t>;...request(</a:t>
            </a:r>
            <a:r>
              <a:rPr lang="en-US" dirty="0" smtClean="0"/>
              <a:t>R2)</a:t>
            </a:r>
            <a:r>
              <a:rPr lang="en-US" dirty="0"/>
              <a:t>;...release(</a:t>
            </a:r>
            <a:r>
              <a:rPr lang="en-US" dirty="0" smtClean="0"/>
              <a:t>R2)</a:t>
            </a:r>
            <a:r>
              <a:rPr lang="en-US" dirty="0"/>
              <a:t>;...release(</a:t>
            </a:r>
            <a:r>
              <a:rPr lang="en-US" dirty="0" smtClean="0"/>
              <a:t>R1)</a:t>
            </a:r>
            <a:r>
              <a:rPr lang="en-US" dirty="0"/>
              <a:t>;</a:t>
            </a:r>
          </a:p>
          <a:p>
            <a:pPr algn="l"/>
            <a:endParaRPr lang="en-US" dirty="0"/>
          </a:p>
          <a:p>
            <a:endParaRPr lang="en-US" dirty="0"/>
          </a:p>
        </p:txBody>
      </p:sp>
      <p:sp>
        <p:nvSpPr>
          <p:cNvPr id="3" name="Title 2"/>
          <p:cNvSpPr>
            <a:spLocks noGrp="1"/>
          </p:cNvSpPr>
          <p:nvPr>
            <p:ph type="title"/>
          </p:nvPr>
        </p:nvSpPr>
        <p:spPr/>
        <p:txBody>
          <a:bodyPr/>
          <a:lstStyle/>
          <a:p>
            <a:r>
              <a:rPr lang="en-US" dirty="0" smtClean="0"/>
              <a:t>Ordered Allocation</a:t>
            </a:r>
            <a:endParaRPr lang="en-US" dirty="0"/>
          </a:p>
        </p:txBody>
      </p:sp>
      <p:sp>
        <p:nvSpPr>
          <p:cNvPr id="4" name="Rectangle 3"/>
          <p:cNvSpPr/>
          <p:nvPr/>
        </p:nvSpPr>
        <p:spPr>
          <a:xfrm>
            <a:off x="1171093" y="2820729"/>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95804" y="331559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323493" y="4853614"/>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7" name="Rectangle 6"/>
          <p:cNvSpPr/>
          <p:nvPr/>
        </p:nvSpPr>
        <p:spPr>
          <a:xfrm>
            <a:off x="1995804" y="5381472"/>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Oval 7"/>
          <p:cNvSpPr/>
          <p:nvPr/>
        </p:nvSpPr>
        <p:spPr>
          <a:xfrm>
            <a:off x="7521378" y="2639278"/>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a:t>
            </a:r>
            <a:endParaRPr lang="en-US" dirty="0"/>
          </a:p>
        </p:txBody>
      </p:sp>
      <p:sp>
        <p:nvSpPr>
          <p:cNvPr id="10" name="Rectangle 9"/>
          <p:cNvSpPr/>
          <p:nvPr/>
        </p:nvSpPr>
        <p:spPr>
          <a:xfrm>
            <a:off x="6432758"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2" name="Oval 11"/>
          <p:cNvSpPr/>
          <p:nvPr/>
        </p:nvSpPr>
        <p:spPr>
          <a:xfrm>
            <a:off x="7521378" y="4787634"/>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a:t>
            </a:r>
            <a:endParaRPr lang="en-US" dirty="0"/>
          </a:p>
        </p:txBody>
      </p:sp>
      <p:sp>
        <p:nvSpPr>
          <p:cNvPr id="13" name="Rectangle 12"/>
          <p:cNvSpPr/>
          <p:nvPr/>
        </p:nvSpPr>
        <p:spPr>
          <a:xfrm>
            <a:off x="8484230"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cxnSp>
        <p:nvCxnSpPr>
          <p:cNvPr id="15" name="Straight Arrow Connector 14"/>
          <p:cNvCxnSpPr>
            <a:stCxn id="8" idx="2"/>
            <a:endCxn id="10" idx="0"/>
          </p:cNvCxnSpPr>
          <p:nvPr/>
        </p:nvCxnSpPr>
        <p:spPr>
          <a:xfrm flipH="1">
            <a:off x="6746149" y="2936197"/>
            <a:ext cx="775229" cy="709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2" idx="1"/>
          </p:cNvCxnSpPr>
          <p:nvPr/>
        </p:nvCxnSpPr>
        <p:spPr>
          <a:xfrm>
            <a:off x="6746149" y="4288829"/>
            <a:ext cx="879675" cy="58577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8234583" y="3101152"/>
            <a:ext cx="563038" cy="544353"/>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9374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a:t>
            </a:r>
            <a:r>
              <a:rPr lang="en-US" dirty="0" smtClean="0"/>
              <a:t>;…		release</a:t>
            </a:r>
            <a:r>
              <a:rPr lang="en-US" dirty="0"/>
              <a:t>(R1</a:t>
            </a:r>
            <a:r>
              <a:rPr lang="en-US" dirty="0" smtClean="0"/>
              <a:t>); request</a:t>
            </a:r>
            <a:r>
              <a:rPr lang="en-US" dirty="0"/>
              <a:t>(R2);..</a:t>
            </a:r>
            <a:r>
              <a:rPr lang="en-US" dirty="0" smtClean="0"/>
              <a:t>.		release</a:t>
            </a:r>
            <a:r>
              <a:rPr lang="en-US" dirty="0"/>
              <a:t>(R2</a:t>
            </a:r>
            <a:r>
              <a:rPr lang="en-US" dirty="0" smtClean="0"/>
              <a:t>);</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R2)</a:t>
            </a:r>
            <a:r>
              <a:rPr lang="en-US" dirty="0"/>
              <a:t>;..</a:t>
            </a:r>
            <a:r>
              <a:rPr lang="en-US" dirty="0" smtClean="0"/>
              <a:t>.		</a:t>
            </a:r>
            <a:r>
              <a:rPr lang="en-US" dirty="0"/>
              <a:t>release(R2)</a:t>
            </a:r>
            <a:r>
              <a:rPr lang="en-US" dirty="0" smtClean="0"/>
              <a:t>; request</a:t>
            </a:r>
            <a:r>
              <a:rPr lang="en-US" dirty="0"/>
              <a:t>(</a:t>
            </a:r>
            <a:r>
              <a:rPr lang="en-US" dirty="0" smtClean="0"/>
              <a:t>R1);	…	release</a:t>
            </a:r>
            <a:r>
              <a:rPr lang="en-US" dirty="0"/>
              <a:t>(R1)</a:t>
            </a:r>
            <a:r>
              <a:rPr lang="en-US" dirty="0" smtClean="0"/>
              <a:t>;</a:t>
            </a:r>
            <a:endParaRPr lang="en-US" dirty="0"/>
          </a:p>
        </p:txBody>
      </p:sp>
      <p:sp>
        <p:nvSpPr>
          <p:cNvPr id="3" name="Title 2"/>
          <p:cNvSpPr>
            <a:spLocks noGrp="1"/>
          </p:cNvSpPr>
          <p:nvPr>
            <p:ph type="title"/>
          </p:nvPr>
        </p:nvSpPr>
        <p:spPr/>
        <p:txBody>
          <a:bodyPr/>
          <a:lstStyle/>
          <a:p>
            <a:r>
              <a:rPr lang="en-US" dirty="0"/>
              <a:t>Release Before Request</a:t>
            </a:r>
          </a:p>
        </p:txBody>
      </p:sp>
      <p:sp>
        <p:nvSpPr>
          <p:cNvPr id="4" name="Rectangle 3"/>
          <p:cNvSpPr/>
          <p:nvPr/>
        </p:nvSpPr>
        <p:spPr>
          <a:xfrm>
            <a:off x="1054515" y="2870217"/>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4761769" y="287021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054515" y="485361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4761769" y="4853616"/>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28364263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a:t>
            </a:r>
            <a:r>
              <a:rPr lang="en-US" dirty="0" smtClean="0"/>
              <a:t>R1,R2);…		release</a:t>
            </a:r>
            <a:r>
              <a:rPr lang="en-US" dirty="0"/>
              <a:t>(</a:t>
            </a:r>
            <a:r>
              <a:rPr lang="en-US" dirty="0" smtClean="0"/>
              <a:t>R1,R2);</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(R1,R2)</a:t>
            </a:r>
            <a:r>
              <a:rPr lang="en-US" dirty="0"/>
              <a:t>;..</a:t>
            </a:r>
            <a:r>
              <a:rPr lang="en-US" dirty="0" smtClean="0"/>
              <a:t>.			release</a:t>
            </a:r>
            <a:r>
              <a:rPr lang="en-US" dirty="0"/>
              <a:t>(</a:t>
            </a:r>
            <a:r>
              <a:rPr lang="en-US" dirty="0" smtClean="0"/>
              <a:t>R2,R1); </a:t>
            </a:r>
            <a:endParaRPr lang="en-US" dirty="0"/>
          </a:p>
        </p:txBody>
      </p:sp>
      <p:sp>
        <p:nvSpPr>
          <p:cNvPr id="3" name="Title 2"/>
          <p:cNvSpPr>
            <a:spLocks noGrp="1"/>
          </p:cNvSpPr>
          <p:nvPr>
            <p:ph type="title"/>
          </p:nvPr>
        </p:nvSpPr>
        <p:spPr/>
        <p:txBody>
          <a:bodyPr/>
          <a:lstStyle/>
          <a:p>
            <a:r>
              <a:rPr lang="en-US" dirty="0" smtClean="0"/>
              <a:t>Request ALL At once</a:t>
            </a:r>
            <a:endParaRPr lang="en-US" dirty="0"/>
          </a:p>
        </p:txBody>
      </p:sp>
      <p:sp>
        <p:nvSpPr>
          <p:cNvPr id="4" name="Rectangle 3"/>
          <p:cNvSpPr/>
          <p:nvPr/>
        </p:nvSpPr>
        <p:spPr>
          <a:xfrm>
            <a:off x="1978193" y="2886714"/>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78193" y="334858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978193" y="554642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1978193" y="5018571"/>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39994470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STARVATION</a:t>
            </a:r>
          </a:p>
          <a:p>
            <a:r>
              <a:rPr lang="en-US" dirty="0" smtClean="0"/>
              <a:t>Starvation </a:t>
            </a:r>
            <a:r>
              <a:rPr lang="en-US" dirty="0"/>
              <a:t>describes a situation where a thread is unable to gain regular access to shared resources and is unable to make progress. This happens when shared resources are made unavailable for long periods by "greedy" threads. </a:t>
            </a:r>
            <a:endParaRPr lang="en-US" dirty="0" smtClean="0"/>
          </a:p>
          <a:p>
            <a:endParaRPr lang="en-US" dirty="0"/>
          </a:p>
          <a:p>
            <a:r>
              <a:rPr lang="en-US" dirty="0" smtClean="0"/>
              <a:t>LIVELOCK</a:t>
            </a:r>
          </a:p>
          <a:p>
            <a:r>
              <a:rPr lang="en-US" dirty="0"/>
              <a:t>A thread often acts in response to the action of another thread. If the other thread's action is also a response to the action of another thread, then </a:t>
            </a:r>
            <a:r>
              <a:rPr lang="en-US" dirty="0" err="1"/>
              <a:t>livelock</a:t>
            </a:r>
            <a:r>
              <a:rPr lang="en-US" dirty="0"/>
              <a:t> may result. As with deadlock, </a:t>
            </a:r>
            <a:r>
              <a:rPr lang="en-US" dirty="0" err="1"/>
              <a:t>livelocked</a:t>
            </a:r>
            <a:r>
              <a:rPr lang="en-US" dirty="0"/>
              <a:t> threads are unable to make further progress. However, the threads are not blocked — they are simply too busy responding to each other to resume work.</a:t>
            </a:r>
          </a:p>
        </p:txBody>
      </p:sp>
      <p:sp>
        <p:nvSpPr>
          <p:cNvPr id="3" name="Title 2"/>
          <p:cNvSpPr>
            <a:spLocks noGrp="1"/>
          </p:cNvSpPr>
          <p:nvPr>
            <p:ph type="title"/>
          </p:nvPr>
        </p:nvSpPr>
        <p:spPr/>
        <p:txBody>
          <a:bodyPr>
            <a:noAutofit/>
          </a:bodyPr>
          <a:lstStyle/>
          <a:p>
            <a:r>
              <a:rPr lang="en-US" sz="2000" dirty="0" smtClean="0">
                <a:latin typeface="Comic Sans MS"/>
                <a:cs typeface="Comic Sans MS"/>
              </a:rPr>
              <a:t>Starvation &amp; </a:t>
            </a:r>
            <a:r>
              <a:rPr lang="en-US" sz="2000" dirty="0" err="1" smtClean="0">
                <a:latin typeface="Comic Sans MS"/>
                <a:cs typeface="Comic Sans MS"/>
              </a:rPr>
              <a:t>livelock</a:t>
            </a:r>
            <a:endParaRPr lang="en-US" sz="2000" dirty="0">
              <a:latin typeface="Comic Sans MS"/>
              <a:cs typeface="Comic Sans MS"/>
            </a:endParaRPr>
          </a:p>
        </p:txBody>
      </p:sp>
    </p:spTree>
    <p:extLst>
      <p:ext uri="{BB962C8B-B14F-4D97-AF65-F5344CB8AC3E}">
        <p14:creationId xmlns:p14="http://schemas.microsoft.com/office/powerpoint/2010/main" val="3207778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2">
                                            <p:txEl>
                                              <p:pRg st="0" end="0"/>
                                            </p:txEl>
                                          </p:spTgt>
                                        </p:tgtEl>
                                        <p:attrNameLst>
                                          <p:attrName>ppt_h</p:attrName>
                                        </p:attrNameLst>
                                      </p:cBhvr>
                                      <p:tavLst>
                                        <p:tav tm="0">
                                          <p:val>
                                            <p:strVal val="#ppt_h"/>
                                          </p:val>
                                        </p:tav>
                                        <p:tav tm="100000">
                                          <p:val>
                                            <p:strVal val="#ppt_h"/>
                                          </p:val>
                                        </p:tav>
                                      </p:tavLst>
                                    </p:anim>
                                  </p:childTnLst>
                                </p:cTn>
                              </p:par>
                              <p:par>
                                <p:cTn id="9" presetID="52"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Scale>
                                      <p:cBhvr>
                                        <p:cTn id="11" dur="1000" decel="50000" fill="hold">
                                          <p:stCondLst>
                                            <p:cond delay="0"/>
                                          </p:stCondLst>
                                        </p:cTn>
                                        <p:tgtEl>
                                          <p:spTgt spid="2">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
                                            <p:txEl>
                                              <p:pRg st="1" end="1"/>
                                            </p:txEl>
                                          </p:spTgt>
                                        </p:tgtEl>
                                        <p:attrNameLst>
                                          <p:attrName>ppt_x</p:attrName>
                                          <p:attrName>ppt_y</p:attrName>
                                        </p:attrNameLst>
                                      </p:cBhvr>
                                    </p:animMotion>
                                    <p:animEffect transition="in" filter="fade">
                                      <p:cBhvr>
                                        <p:cTn id="13" dur="10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5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9" dur="5000" fill="hold"/>
                                        <p:tgtEl>
                                          <p:spTgt spid="2">
                                            <p:txEl>
                                              <p:pRg st="3" end="3"/>
                                            </p:txEl>
                                          </p:spTgt>
                                        </p:tgtEl>
                                        <p:attrNameLst>
                                          <p:attrName>ppt_h</p:attrName>
                                        </p:attrNameLst>
                                      </p:cBhvr>
                                      <p:tavLst>
                                        <p:tav tm="0">
                                          <p:val>
                                            <p:strVal val="#ppt_h"/>
                                          </p:val>
                                        </p:tav>
                                        <p:tav tm="100000">
                                          <p:val>
                                            <p:strVal val="#ppt_h"/>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br>
              <a:rPr lang="en-US" dirty="0" smtClean="0"/>
            </a:br>
            <a:endParaRPr lang="en-US" dirty="0"/>
          </a:p>
        </p:txBody>
      </p:sp>
      <p:sp>
        <p:nvSpPr>
          <p:cNvPr id="3" name="Subtitle 2"/>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3649923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213</TotalTime>
  <Words>1036</Words>
  <Application>Microsoft Macintosh PowerPoint</Application>
  <PresentationFormat>On-screen Show (4:3)</PresentationFormat>
  <Paragraphs>126</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Black Tie</vt:lpstr>
      <vt:lpstr>PARALLEL PROGRAMMING PITFALLS</vt:lpstr>
      <vt:lpstr>DEADLOCK</vt:lpstr>
      <vt:lpstr>Types of Resources</vt:lpstr>
      <vt:lpstr>Deadlock Prevention Approaches</vt:lpstr>
      <vt:lpstr>Ordered Allocation</vt:lpstr>
      <vt:lpstr>Release Before Request</vt:lpstr>
      <vt:lpstr>Request ALL At once</vt:lpstr>
      <vt:lpstr>Starvation &amp; livelock</vt:lpstr>
      <vt:lpstr>Thank you </vt:lpstr>
    </vt:vector>
  </TitlesOfParts>
  <Company>Amdocs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PITFALLS</dc:title>
  <dc:creator>Nancy Watta</dc:creator>
  <cp:lastModifiedBy>Nancy Watta</cp:lastModifiedBy>
  <cp:revision>72</cp:revision>
  <dcterms:created xsi:type="dcterms:W3CDTF">2014-05-04T08:41:47Z</dcterms:created>
  <dcterms:modified xsi:type="dcterms:W3CDTF">2014-05-05T00:03:30Z</dcterms:modified>
</cp:coreProperties>
</file>