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9" r:id="rId1"/>
  </p:sldMasterIdLst>
  <p:notesMasterIdLst>
    <p:notesMasterId r:id="rId27"/>
  </p:notesMasterIdLst>
  <p:sldIdLst>
    <p:sldId id="266" r:id="rId2"/>
    <p:sldId id="271" r:id="rId3"/>
    <p:sldId id="282" r:id="rId4"/>
    <p:sldId id="270" r:id="rId5"/>
    <p:sldId id="268" r:id="rId6"/>
    <p:sldId id="272" r:id="rId7"/>
    <p:sldId id="299" r:id="rId8"/>
    <p:sldId id="273" r:id="rId9"/>
    <p:sldId id="298" r:id="rId10"/>
    <p:sldId id="296" r:id="rId11"/>
    <p:sldId id="275" r:id="rId12"/>
    <p:sldId id="285" r:id="rId13"/>
    <p:sldId id="297" r:id="rId14"/>
    <p:sldId id="300" r:id="rId15"/>
    <p:sldId id="286" r:id="rId16"/>
    <p:sldId id="289" r:id="rId17"/>
    <p:sldId id="301" r:id="rId18"/>
    <p:sldId id="290" r:id="rId19"/>
    <p:sldId id="291" r:id="rId20"/>
    <p:sldId id="292" r:id="rId21"/>
    <p:sldId id="279" r:id="rId22"/>
    <p:sldId id="284" r:id="rId23"/>
    <p:sldId id="280" r:id="rId24"/>
    <p:sldId id="283" r:id="rId25"/>
    <p:sldId id="26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4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D79F5D-9931-426A-B669-B5BEF7A8CB2A}" type="doc">
      <dgm:prSet loTypeId="urn:microsoft.com/office/officeart/2005/8/layout/vProcess5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051D639B-9540-49CA-B2FE-59596106A0A5}">
      <dgm:prSet phldrT="[Text]"/>
      <dgm:spPr/>
      <dgm:t>
        <a:bodyPr/>
        <a:lstStyle/>
        <a:p>
          <a:r>
            <a:rPr lang="en-NZ" dirty="0" smtClean="0">
              <a:solidFill>
                <a:schemeClr val="bg1"/>
              </a:solidFill>
            </a:rPr>
            <a:t>Source Code</a:t>
          </a:r>
          <a:endParaRPr lang="en-GB" dirty="0">
            <a:solidFill>
              <a:schemeClr val="bg1"/>
            </a:solidFill>
          </a:endParaRPr>
        </a:p>
      </dgm:t>
    </dgm:pt>
    <dgm:pt modelId="{F0039EB1-2518-4A9D-8C56-8BBD69D7639C}" type="parTrans" cxnId="{0D9AF34A-188C-4EAD-B738-59B597E77A61}">
      <dgm:prSet/>
      <dgm:spPr/>
      <dgm:t>
        <a:bodyPr/>
        <a:lstStyle/>
        <a:p>
          <a:endParaRPr lang="en-GB"/>
        </a:p>
      </dgm:t>
    </dgm:pt>
    <dgm:pt modelId="{14C59C04-0774-49DC-92F8-8CCD4F26B60A}" type="sibTrans" cxnId="{0D9AF34A-188C-4EAD-B738-59B597E77A61}">
      <dgm:prSet/>
      <dgm:spPr/>
      <dgm:t>
        <a:bodyPr/>
        <a:lstStyle/>
        <a:p>
          <a:endParaRPr lang="en-GB"/>
        </a:p>
      </dgm:t>
    </dgm:pt>
    <dgm:pt modelId="{98BAC4C6-25D8-45DD-B216-10036A6EE41A}">
      <dgm:prSet phldrT="[Text]"/>
      <dgm:spPr/>
      <dgm:t>
        <a:bodyPr/>
        <a:lstStyle/>
        <a:p>
          <a:r>
            <a:rPr lang="en-NZ" dirty="0" smtClean="0"/>
            <a:t>Compiler</a:t>
          </a:r>
          <a:endParaRPr lang="en-GB" dirty="0"/>
        </a:p>
      </dgm:t>
    </dgm:pt>
    <dgm:pt modelId="{24759866-9B0B-467A-A97F-F98A10176916}" type="parTrans" cxnId="{F58F18F9-E9FE-4B9B-BD77-400B4F780D73}">
      <dgm:prSet/>
      <dgm:spPr/>
      <dgm:t>
        <a:bodyPr/>
        <a:lstStyle/>
        <a:p>
          <a:endParaRPr lang="en-GB"/>
        </a:p>
      </dgm:t>
    </dgm:pt>
    <dgm:pt modelId="{4AB9B9E1-0E17-4B9A-9E84-EBD70D080BD2}" type="sibTrans" cxnId="{F58F18F9-E9FE-4B9B-BD77-400B4F780D73}">
      <dgm:prSet/>
      <dgm:spPr/>
      <dgm:t>
        <a:bodyPr/>
        <a:lstStyle/>
        <a:p>
          <a:endParaRPr lang="en-GB"/>
        </a:p>
      </dgm:t>
    </dgm:pt>
    <dgm:pt modelId="{3AA3768D-3D9A-436E-B602-C5A59FFBAFEC}">
      <dgm:prSet phldrT="[Text]"/>
      <dgm:spPr/>
      <dgm:t>
        <a:bodyPr/>
        <a:lstStyle/>
        <a:p>
          <a:r>
            <a:rPr lang="en-NZ" dirty="0" smtClean="0"/>
            <a:t>Processor</a:t>
          </a:r>
          <a:endParaRPr lang="en-GB" dirty="0"/>
        </a:p>
      </dgm:t>
    </dgm:pt>
    <dgm:pt modelId="{69D1AD42-D6FA-4265-A5B6-21AE5DE52F49}" type="parTrans" cxnId="{403D09CB-3DEF-427C-84A3-2D15D76B7A53}">
      <dgm:prSet/>
      <dgm:spPr/>
      <dgm:t>
        <a:bodyPr/>
        <a:lstStyle/>
        <a:p>
          <a:endParaRPr lang="en-GB"/>
        </a:p>
      </dgm:t>
    </dgm:pt>
    <dgm:pt modelId="{2BBBA67C-FB53-420E-A852-4FFB9F36C3D8}" type="sibTrans" cxnId="{403D09CB-3DEF-427C-84A3-2D15D76B7A53}">
      <dgm:prSet/>
      <dgm:spPr/>
      <dgm:t>
        <a:bodyPr/>
        <a:lstStyle/>
        <a:p>
          <a:endParaRPr lang="en-GB"/>
        </a:p>
      </dgm:t>
    </dgm:pt>
    <dgm:pt modelId="{19F66229-03FD-4C0D-813E-0BBEDEFFF908}">
      <dgm:prSet phldrT="[Text]"/>
      <dgm:spPr/>
      <dgm:t>
        <a:bodyPr/>
        <a:lstStyle/>
        <a:p>
          <a:r>
            <a:rPr lang="en-NZ" dirty="0" smtClean="0"/>
            <a:t>Cache</a:t>
          </a:r>
          <a:endParaRPr lang="en-GB" dirty="0"/>
        </a:p>
      </dgm:t>
    </dgm:pt>
    <dgm:pt modelId="{AB547BD5-E52F-4825-B13C-D43FC409A135}" type="parTrans" cxnId="{473AA0C4-5308-499D-92F2-02581DCDFAA9}">
      <dgm:prSet/>
      <dgm:spPr/>
      <dgm:t>
        <a:bodyPr/>
        <a:lstStyle/>
        <a:p>
          <a:endParaRPr lang="en-GB"/>
        </a:p>
      </dgm:t>
    </dgm:pt>
    <dgm:pt modelId="{4A4A86F0-2078-45AB-A42B-5F48DC625232}" type="sibTrans" cxnId="{473AA0C4-5308-499D-92F2-02581DCDFAA9}">
      <dgm:prSet/>
      <dgm:spPr/>
      <dgm:t>
        <a:bodyPr/>
        <a:lstStyle/>
        <a:p>
          <a:endParaRPr lang="en-GB"/>
        </a:p>
      </dgm:t>
    </dgm:pt>
    <dgm:pt modelId="{B65907B1-A1E2-4DB5-AD4F-8C30C2899521}">
      <dgm:prSet phldrT="[Text]"/>
      <dgm:spPr/>
      <dgm:t>
        <a:bodyPr/>
        <a:lstStyle/>
        <a:p>
          <a:r>
            <a:rPr lang="en-NZ" dirty="0" smtClean="0">
              <a:solidFill>
                <a:schemeClr val="bg1"/>
              </a:solidFill>
            </a:rPr>
            <a:t>Actual Execution</a:t>
          </a:r>
          <a:endParaRPr lang="en-GB" dirty="0">
            <a:solidFill>
              <a:schemeClr val="bg1"/>
            </a:solidFill>
          </a:endParaRPr>
        </a:p>
      </dgm:t>
    </dgm:pt>
    <dgm:pt modelId="{39B4ECE5-5733-43A9-A214-4AACF91DAEC4}" type="parTrans" cxnId="{5C3138CF-98D4-4C71-837F-BC2F6F3BCBCE}">
      <dgm:prSet/>
      <dgm:spPr/>
      <dgm:t>
        <a:bodyPr/>
        <a:lstStyle/>
        <a:p>
          <a:endParaRPr lang="en-GB"/>
        </a:p>
      </dgm:t>
    </dgm:pt>
    <dgm:pt modelId="{1D74D4DF-4B48-47D4-A252-AFD482730346}" type="sibTrans" cxnId="{5C3138CF-98D4-4C71-837F-BC2F6F3BCBCE}">
      <dgm:prSet/>
      <dgm:spPr/>
      <dgm:t>
        <a:bodyPr/>
        <a:lstStyle/>
        <a:p>
          <a:endParaRPr lang="en-GB"/>
        </a:p>
      </dgm:t>
    </dgm:pt>
    <dgm:pt modelId="{2E4E9672-C2E6-4EEF-8F64-5BFC044E5F77}" type="pres">
      <dgm:prSet presAssocID="{40D79F5D-9931-426A-B669-B5BEF7A8CB2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8324587-9774-4EEB-9558-078246AAD598}" type="pres">
      <dgm:prSet presAssocID="{40D79F5D-9931-426A-B669-B5BEF7A8CB2A}" presName="dummyMaxCanvas" presStyleCnt="0">
        <dgm:presLayoutVars/>
      </dgm:prSet>
      <dgm:spPr/>
    </dgm:pt>
    <dgm:pt modelId="{239B7340-6B83-4B51-857E-8C0055E2A94D}" type="pres">
      <dgm:prSet presAssocID="{40D79F5D-9931-426A-B669-B5BEF7A8CB2A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B72FD27-49CA-4EA6-B9E7-8CFEE2146117}" type="pres">
      <dgm:prSet presAssocID="{40D79F5D-9931-426A-B669-B5BEF7A8CB2A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993AE0D-00D5-4833-B7EE-98DC82C8871A}" type="pres">
      <dgm:prSet presAssocID="{40D79F5D-9931-426A-B669-B5BEF7A8CB2A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E34178A-4C11-4913-88C3-98CD679EBDA2}" type="pres">
      <dgm:prSet presAssocID="{40D79F5D-9931-426A-B669-B5BEF7A8CB2A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B5C20D8-F3D2-4A91-9863-5048A6822435}" type="pres">
      <dgm:prSet presAssocID="{40D79F5D-9931-426A-B669-B5BEF7A8CB2A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FFB4B13-9E00-456A-AB61-E8FBB5B48DF0}" type="pres">
      <dgm:prSet presAssocID="{40D79F5D-9931-426A-B669-B5BEF7A8CB2A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832F444-92D2-47E6-98A0-8BDAC29754BB}" type="pres">
      <dgm:prSet presAssocID="{40D79F5D-9931-426A-B669-B5BEF7A8CB2A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AF31F0F-1CE8-48B1-8271-6AF3337DF40D}" type="pres">
      <dgm:prSet presAssocID="{40D79F5D-9931-426A-B669-B5BEF7A8CB2A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4B6E5F5-23FD-4BCB-8A3C-F74042048EC7}" type="pres">
      <dgm:prSet presAssocID="{40D79F5D-9931-426A-B669-B5BEF7A8CB2A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5946C7F-3C49-435A-83E1-7F03E6D9115B}" type="pres">
      <dgm:prSet presAssocID="{40D79F5D-9931-426A-B669-B5BEF7A8CB2A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2521164-133C-4FE3-8FE4-95C2B86AEB4C}" type="pres">
      <dgm:prSet presAssocID="{40D79F5D-9931-426A-B669-B5BEF7A8CB2A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2984757-C35D-419F-951B-D474C0F6B932}" type="pres">
      <dgm:prSet presAssocID="{40D79F5D-9931-426A-B669-B5BEF7A8CB2A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E8CF6F3-7A8C-4EF9-8E2A-D144EF88CEE6}" type="pres">
      <dgm:prSet presAssocID="{40D79F5D-9931-426A-B669-B5BEF7A8CB2A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A38F754-A13E-4CE4-9DB0-0E6A06416449}" type="pres">
      <dgm:prSet presAssocID="{40D79F5D-9931-426A-B669-B5BEF7A8CB2A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03D09CB-3DEF-427C-84A3-2D15D76B7A53}" srcId="{40D79F5D-9931-426A-B669-B5BEF7A8CB2A}" destId="{3AA3768D-3D9A-436E-B602-C5A59FFBAFEC}" srcOrd="2" destOrd="0" parTransId="{69D1AD42-D6FA-4265-A5B6-21AE5DE52F49}" sibTransId="{2BBBA67C-FB53-420E-A852-4FFB9F36C3D8}"/>
    <dgm:cxn modelId="{D94C8215-C6ED-E94E-97C7-9EC189E60289}" type="presOf" srcId="{3AA3768D-3D9A-436E-B602-C5A59FFBAFEC}" destId="{3993AE0D-00D5-4833-B7EE-98DC82C8871A}" srcOrd="0" destOrd="0" presId="urn:microsoft.com/office/officeart/2005/8/layout/vProcess5"/>
    <dgm:cxn modelId="{CEA9DEB2-927A-864D-BB3E-A70895BDBF39}" type="presOf" srcId="{4AB9B9E1-0E17-4B9A-9E84-EBD70D080BD2}" destId="{0832F444-92D2-47E6-98A0-8BDAC29754BB}" srcOrd="0" destOrd="0" presId="urn:microsoft.com/office/officeart/2005/8/layout/vProcess5"/>
    <dgm:cxn modelId="{3C767E61-B610-1C42-B900-6FB3B87304BF}" type="presOf" srcId="{B65907B1-A1E2-4DB5-AD4F-8C30C2899521}" destId="{0B5C20D8-F3D2-4A91-9863-5048A6822435}" srcOrd="0" destOrd="0" presId="urn:microsoft.com/office/officeart/2005/8/layout/vProcess5"/>
    <dgm:cxn modelId="{0D4DCFDE-4EFA-1243-AA2E-C41C28463EC9}" type="presOf" srcId="{3AA3768D-3D9A-436E-B602-C5A59FFBAFEC}" destId="{42984757-C35D-419F-951B-D474C0F6B932}" srcOrd="1" destOrd="0" presId="urn:microsoft.com/office/officeart/2005/8/layout/vProcess5"/>
    <dgm:cxn modelId="{473AA0C4-5308-499D-92F2-02581DCDFAA9}" srcId="{40D79F5D-9931-426A-B669-B5BEF7A8CB2A}" destId="{19F66229-03FD-4C0D-813E-0BBEDEFFF908}" srcOrd="3" destOrd="0" parTransId="{AB547BD5-E52F-4825-B13C-D43FC409A135}" sibTransId="{4A4A86F0-2078-45AB-A42B-5F48DC625232}"/>
    <dgm:cxn modelId="{0D9AF34A-188C-4EAD-B738-59B597E77A61}" srcId="{40D79F5D-9931-426A-B669-B5BEF7A8CB2A}" destId="{051D639B-9540-49CA-B2FE-59596106A0A5}" srcOrd="0" destOrd="0" parTransId="{F0039EB1-2518-4A9D-8C56-8BBD69D7639C}" sibTransId="{14C59C04-0774-49DC-92F8-8CCD4F26B60A}"/>
    <dgm:cxn modelId="{152E41D8-AFF3-9B49-9F13-39DC9DC9551B}" type="presOf" srcId="{14C59C04-0774-49DC-92F8-8CCD4F26B60A}" destId="{7FFB4B13-9E00-456A-AB61-E8FBB5B48DF0}" srcOrd="0" destOrd="0" presId="urn:microsoft.com/office/officeart/2005/8/layout/vProcess5"/>
    <dgm:cxn modelId="{8A96F974-D67F-9542-A5E0-D44346BAB564}" type="presOf" srcId="{B65907B1-A1E2-4DB5-AD4F-8C30C2899521}" destId="{1A38F754-A13E-4CE4-9DB0-0E6A06416449}" srcOrd="1" destOrd="0" presId="urn:microsoft.com/office/officeart/2005/8/layout/vProcess5"/>
    <dgm:cxn modelId="{F58F18F9-E9FE-4B9B-BD77-400B4F780D73}" srcId="{40D79F5D-9931-426A-B669-B5BEF7A8CB2A}" destId="{98BAC4C6-25D8-45DD-B216-10036A6EE41A}" srcOrd="1" destOrd="0" parTransId="{24759866-9B0B-467A-A97F-F98A10176916}" sibTransId="{4AB9B9E1-0E17-4B9A-9E84-EBD70D080BD2}"/>
    <dgm:cxn modelId="{8CC23907-41D8-B541-8329-5B7F611DE963}" type="presOf" srcId="{98BAC4C6-25D8-45DD-B216-10036A6EE41A}" destId="{1B72FD27-49CA-4EA6-B9E7-8CFEE2146117}" srcOrd="0" destOrd="0" presId="urn:microsoft.com/office/officeart/2005/8/layout/vProcess5"/>
    <dgm:cxn modelId="{930B0CC0-F6BE-0D45-B87A-63F267E290AB}" type="presOf" srcId="{4A4A86F0-2078-45AB-A42B-5F48DC625232}" destId="{74B6E5F5-23FD-4BCB-8A3C-F74042048EC7}" srcOrd="0" destOrd="0" presId="urn:microsoft.com/office/officeart/2005/8/layout/vProcess5"/>
    <dgm:cxn modelId="{61025FFD-3628-2447-8F1E-12383D4608EE}" type="presOf" srcId="{98BAC4C6-25D8-45DD-B216-10036A6EE41A}" destId="{62521164-133C-4FE3-8FE4-95C2B86AEB4C}" srcOrd="1" destOrd="0" presId="urn:microsoft.com/office/officeart/2005/8/layout/vProcess5"/>
    <dgm:cxn modelId="{5C3138CF-98D4-4C71-837F-BC2F6F3BCBCE}" srcId="{40D79F5D-9931-426A-B669-B5BEF7A8CB2A}" destId="{B65907B1-A1E2-4DB5-AD4F-8C30C2899521}" srcOrd="4" destOrd="0" parTransId="{39B4ECE5-5733-43A9-A214-4AACF91DAEC4}" sibTransId="{1D74D4DF-4B48-47D4-A252-AFD482730346}"/>
    <dgm:cxn modelId="{0F9BDCE4-8BB3-AB42-BFF8-4F8B9CCACA5A}" type="presOf" srcId="{19F66229-03FD-4C0D-813E-0BBEDEFFF908}" destId="{7E8CF6F3-7A8C-4EF9-8E2A-D144EF88CEE6}" srcOrd="1" destOrd="0" presId="urn:microsoft.com/office/officeart/2005/8/layout/vProcess5"/>
    <dgm:cxn modelId="{3A9EFFC9-1492-6D44-A260-265BBE21C150}" type="presOf" srcId="{40D79F5D-9931-426A-B669-B5BEF7A8CB2A}" destId="{2E4E9672-C2E6-4EEF-8F64-5BFC044E5F77}" srcOrd="0" destOrd="0" presId="urn:microsoft.com/office/officeart/2005/8/layout/vProcess5"/>
    <dgm:cxn modelId="{A254F4E9-2E1D-7646-8253-70F19F3EF2B2}" type="presOf" srcId="{19F66229-03FD-4C0D-813E-0BBEDEFFF908}" destId="{AE34178A-4C11-4913-88C3-98CD679EBDA2}" srcOrd="0" destOrd="0" presId="urn:microsoft.com/office/officeart/2005/8/layout/vProcess5"/>
    <dgm:cxn modelId="{17FFC33B-8297-D34D-A9D7-6C10439CD0B1}" type="presOf" srcId="{051D639B-9540-49CA-B2FE-59596106A0A5}" destId="{65946C7F-3C49-435A-83E1-7F03E6D9115B}" srcOrd="1" destOrd="0" presId="urn:microsoft.com/office/officeart/2005/8/layout/vProcess5"/>
    <dgm:cxn modelId="{AF537D14-1330-814F-954E-BF4F3AE00D9A}" type="presOf" srcId="{2BBBA67C-FB53-420E-A852-4FFB9F36C3D8}" destId="{1AF31F0F-1CE8-48B1-8271-6AF3337DF40D}" srcOrd="0" destOrd="0" presId="urn:microsoft.com/office/officeart/2005/8/layout/vProcess5"/>
    <dgm:cxn modelId="{2A7F98D3-93FC-E349-8E75-401DF60028D9}" type="presOf" srcId="{051D639B-9540-49CA-B2FE-59596106A0A5}" destId="{239B7340-6B83-4B51-857E-8C0055E2A94D}" srcOrd="0" destOrd="0" presId="urn:microsoft.com/office/officeart/2005/8/layout/vProcess5"/>
    <dgm:cxn modelId="{1B81EBE8-E2D1-C541-9997-3031CC93CAFB}" type="presParOf" srcId="{2E4E9672-C2E6-4EEF-8F64-5BFC044E5F77}" destId="{18324587-9774-4EEB-9558-078246AAD598}" srcOrd="0" destOrd="0" presId="urn:microsoft.com/office/officeart/2005/8/layout/vProcess5"/>
    <dgm:cxn modelId="{307F365D-4E2E-E241-ABF1-6BE37D7AC165}" type="presParOf" srcId="{2E4E9672-C2E6-4EEF-8F64-5BFC044E5F77}" destId="{239B7340-6B83-4B51-857E-8C0055E2A94D}" srcOrd="1" destOrd="0" presId="urn:microsoft.com/office/officeart/2005/8/layout/vProcess5"/>
    <dgm:cxn modelId="{A40287FC-123D-454A-A3AD-995560AB097D}" type="presParOf" srcId="{2E4E9672-C2E6-4EEF-8F64-5BFC044E5F77}" destId="{1B72FD27-49CA-4EA6-B9E7-8CFEE2146117}" srcOrd="2" destOrd="0" presId="urn:microsoft.com/office/officeart/2005/8/layout/vProcess5"/>
    <dgm:cxn modelId="{3E39A72E-4329-7A42-B0FA-A3DC6A147F80}" type="presParOf" srcId="{2E4E9672-C2E6-4EEF-8F64-5BFC044E5F77}" destId="{3993AE0D-00D5-4833-B7EE-98DC82C8871A}" srcOrd="3" destOrd="0" presId="urn:microsoft.com/office/officeart/2005/8/layout/vProcess5"/>
    <dgm:cxn modelId="{9D11ED12-BA49-884A-9202-78A77BEA73C3}" type="presParOf" srcId="{2E4E9672-C2E6-4EEF-8F64-5BFC044E5F77}" destId="{AE34178A-4C11-4913-88C3-98CD679EBDA2}" srcOrd="4" destOrd="0" presId="urn:microsoft.com/office/officeart/2005/8/layout/vProcess5"/>
    <dgm:cxn modelId="{DCE4164E-7421-484E-96D5-EFD3F4B728D8}" type="presParOf" srcId="{2E4E9672-C2E6-4EEF-8F64-5BFC044E5F77}" destId="{0B5C20D8-F3D2-4A91-9863-5048A6822435}" srcOrd="5" destOrd="0" presId="urn:microsoft.com/office/officeart/2005/8/layout/vProcess5"/>
    <dgm:cxn modelId="{1C9A8E58-AA0F-5E44-AD3D-FDD8DA158BD5}" type="presParOf" srcId="{2E4E9672-C2E6-4EEF-8F64-5BFC044E5F77}" destId="{7FFB4B13-9E00-456A-AB61-E8FBB5B48DF0}" srcOrd="6" destOrd="0" presId="urn:microsoft.com/office/officeart/2005/8/layout/vProcess5"/>
    <dgm:cxn modelId="{F1B58D0E-4C25-8641-A305-A57079B47D40}" type="presParOf" srcId="{2E4E9672-C2E6-4EEF-8F64-5BFC044E5F77}" destId="{0832F444-92D2-47E6-98A0-8BDAC29754BB}" srcOrd="7" destOrd="0" presId="urn:microsoft.com/office/officeart/2005/8/layout/vProcess5"/>
    <dgm:cxn modelId="{018C9E32-A43E-6F46-B359-7ACF57859000}" type="presParOf" srcId="{2E4E9672-C2E6-4EEF-8F64-5BFC044E5F77}" destId="{1AF31F0F-1CE8-48B1-8271-6AF3337DF40D}" srcOrd="8" destOrd="0" presId="urn:microsoft.com/office/officeart/2005/8/layout/vProcess5"/>
    <dgm:cxn modelId="{308E6E77-D20F-D942-9AAA-CD91F4A030D4}" type="presParOf" srcId="{2E4E9672-C2E6-4EEF-8F64-5BFC044E5F77}" destId="{74B6E5F5-23FD-4BCB-8A3C-F74042048EC7}" srcOrd="9" destOrd="0" presId="urn:microsoft.com/office/officeart/2005/8/layout/vProcess5"/>
    <dgm:cxn modelId="{655FEC1F-4160-2E4A-BA81-A187910B0B7B}" type="presParOf" srcId="{2E4E9672-C2E6-4EEF-8F64-5BFC044E5F77}" destId="{65946C7F-3C49-435A-83E1-7F03E6D9115B}" srcOrd="10" destOrd="0" presId="urn:microsoft.com/office/officeart/2005/8/layout/vProcess5"/>
    <dgm:cxn modelId="{99CCC04A-22A0-2042-AD05-282F112F2E1F}" type="presParOf" srcId="{2E4E9672-C2E6-4EEF-8F64-5BFC044E5F77}" destId="{62521164-133C-4FE3-8FE4-95C2B86AEB4C}" srcOrd="11" destOrd="0" presId="urn:microsoft.com/office/officeart/2005/8/layout/vProcess5"/>
    <dgm:cxn modelId="{003A756B-18B7-8B40-9F89-52EE31ED42D1}" type="presParOf" srcId="{2E4E9672-C2E6-4EEF-8F64-5BFC044E5F77}" destId="{42984757-C35D-419F-951B-D474C0F6B932}" srcOrd="12" destOrd="0" presId="urn:microsoft.com/office/officeart/2005/8/layout/vProcess5"/>
    <dgm:cxn modelId="{82ED99C0-8F03-E940-8E36-4F45BD9274AE}" type="presParOf" srcId="{2E4E9672-C2E6-4EEF-8F64-5BFC044E5F77}" destId="{7E8CF6F3-7A8C-4EF9-8E2A-D144EF88CEE6}" srcOrd="13" destOrd="0" presId="urn:microsoft.com/office/officeart/2005/8/layout/vProcess5"/>
    <dgm:cxn modelId="{411A8300-9041-3B44-9D2D-F4656AEC1DEA}" type="presParOf" srcId="{2E4E9672-C2E6-4EEF-8F64-5BFC044E5F77}" destId="{1A38F754-A13E-4CE4-9DB0-0E6A0641644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B7340-6B83-4B51-857E-8C0055E2A94D}">
      <dsp:nvSpPr>
        <dsp:cNvPr id="0" name=""/>
        <dsp:cNvSpPr/>
      </dsp:nvSpPr>
      <dsp:spPr>
        <a:xfrm>
          <a:off x="0" y="0"/>
          <a:ext cx="2889187" cy="4285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73000">
              <a:schemeClr val="accent2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</a:gsLst>
          <a:lin ang="950000" scaled="1"/>
        </a:gradFill>
        <a:ln>
          <a:noFill/>
        </a:ln>
        <a:effectLst>
          <a:outerShdw blurRad="57150" dist="38100" dir="5400000" algn="br" rotWithShape="0">
            <a:srgbClr val="000000">
              <a:alpha val="57000"/>
            </a:srgbClr>
          </a:outerShdw>
        </a:effectLst>
        <a:scene3d>
          <a:camera prst="orthographicFront">
            <a:rot lat="0" lon="0" rev="0"/>
          </a:camera>
          <a:lightRig rig="twoPt" dir="t">
            <a:rot lat="0" lon="0" rev="1800000"/>
          </a:lightRig>
        </a:scene3d>
        <a:sp3d>
          <a:bevelT w="44450" h="3175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>
              <a:solidFill>
                <a:schemeClr val="bg1"/>
              </a:solidFill>
            </a:rPr>
            <a:t>Source Code</a:t>
          </a:r>
          <a:endParaRPr lang="en-GB" sz="1800" kern="1200" dirty="0">
            <a:solidFill>
              <a:schemeClr val="bg1"/>
            </a:solidFill>
          </a:endParaRPr>
        </a:p>
      </dsp:txBody>
      <dsp:txXfrm>
        <a:off x="12551" y="12551"/>
        <a:ext cx="2376659" cy="403404"/>
      </dsp:txXfrm>
    </dsp:sp>
    <dsp:sp modelId="{1B72FD27-49CA-4EA6-B9E7-8CFEE2146117}">
      <dsp:nvSpPr>
        <dsp:cNvPr id="0" name=""/>
        <dsp:cNvSpPr/>
      </dsp:nvSpPr>
      <dsp:spPr>
        <a:xfrm>
          <a:off x="215751" y="488021"/>
          <a:ext cx="2889187" cy="4285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</a:gsLst>
          <a:lin ang="950000" scaled="1"/>
        </a:gradFill>
        <a:ln>
          <a:noFill/>
        </a:ln>
        <a:effectLst>
          <a:outerShdw blurRad="57150" dist="38100" dir="5400000" algn="br" rotWithShape="0">
            <a:srgbClr val="000000">
              <a:alpha val="57000"/>
            </a:srgbClr>
          </a:outerShdw>
        </a:effectLst>
        <a:scene3d>
          <a:camera prst="orthographicFront">
            <a:rot lat="0" lon="0" rev="0"/>
          </a:camera>
          <a:lightRig rig="twoPt" dir="t">
            <a:rot lat="0" lon="0" rev="1800000"/>
          </a:lightRig>
        </a:scene3d>
        <a:sp3d>
          <a:bevelT w="44450" h="3175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/>
            <a:t>Compiler</a:t>
          </a:r>
          <a:endParaRPr lang="en-GB" sz="1800" kern="1200" dirty="0"/>
        </a:p>
      </dsp:txBody>
      <dsp:txXfrm>
        <a:off x="228302" y="500572"/>
        <a:ext cx="2369805" cy="403404"/>
      </dsp:txXfrm>
    </dsp:sp>
    <dsp:sp modelId="{3993AE0D-00D5-4833-B7EE-98DC82C8871A}">
      <dsp:nvSpPr>
        <dsp:cNvPr id="0" name=""/>
        <dsp:cNvSpPr/>
      </dsp:nvSpPr>
      <dsp:spPr>
        <a:xfrm>
          <a:off x="431502" y="976043"/>
          <a:ext cx="2889187" cy="4285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  <a:gs pos="30000">
              <a:schemeClr val="accent4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45000">
              <a:schemeClr val="accent4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73000">
              <a:schemeClr val="accent4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</a:gsLst>
          <a:lin ang="950000" scaled="1"/>
        </a:gradFill>
        <a:ln>
          <a:noFill/>
        </a:ln>
        <a:effectLst>
          <a:outerShdw blurRad="57150" dist="38100" dir="5400000" algn="br" rotWithShape="0">
            <a:srgbClr val="000000">
              <a:alpha val="57000"/>
            </a:srgbClr>
          </a:outerShdw>
        </a:effectLst>
        <a:scene3d>
          <a:camera prst="orthographicFront">
            <a:rot lat="0" lon="0" rev="0"/>
          </a:camera>
          <a:lightRig rig="twoPt" dir="t">
            <a:rot lat="0" lon="0" rev="1800000"/>
          </a:lightRig>
        </a:scene3d>
        <a:sp3d>
          <a:bevelT w="44450" h="3175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/>
            <a:t>Processor</a:t>
          </a:r>
          <a:endParaRPr lang="en-GB" sz="1800" kern="1200" dirty="0"/>
        </a:p>
      </dsp:txBody>
      <dsp:txXfrm>
        <a:off x="444053" y="988594"/>
        <a:ext cx="2369805" cy="403404"/>
      </dsp:txXfrm>
    </dsp:sp>
    <dsp:sp modelId="{AE34178A-4C11-4913-88C3-98CD679EBDA2}">
      <dsp:nvSpPr>
        <dsp:cNvPr id="0" name=""/>
        <dsp:cNvSpPr/>
      </dsp:nvSpPr>
      <dsp:spPr>
        <a:xfrm>
          <a:off x="647253" y="1464064"/>
          <a:ext cx="2889187" cy="4285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  <a:gs pos="30000">
              <a:schemeClr val="accent5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73000">
              <a:schemeClr val="accent5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</a:gsLst>
          <a:lin ang="950000" scaled="1"/>
        </a:gradFill>
        <a:ln>
          <a:noFill/>
        </a:ln>
        <a:effectLst>
          <a:outerShdw blurRad="57150" dist="38100" dir="5400000" algn="br" rotWithShape="0">
            <a:srgbClr val="000000">
              <a:alpha val="57000"/>
            </a:srgbClr>
          </a:outerShdw>
        </a:effectLst>
        <a:scene3d>
          <a:camera prst="orthographicFront">
            <a:rot lat="0" lon="0" rev="0"/>
          </a:camera>
          <a:lightRig rig="twoPt" dir="t">
            <a:rot lat="0" lon="0" rev="1800000"/>
          </a:lightRig>
        </a:scene3d>
        <a:sp3d>
          <a:bevelT w="44450" h="3175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/>
            <a:t>Cache</a:t>
          </a:r>
          <a:endParaRPr lang="en-GB" sz="1800" kern="1200" dirty="0"/>
        </a:p>
      </dsp:txBody>
      <dsp:txXfrm>
        <a:off x="659804" y="1476615"/>
        <a:ext cx="2369805" cy="403404"/>
      </dsp:txXfrm>
    </dsp:sp>
    <dsp:sp modelId="{0B5C20D8-F3D2-4A91-9863-5048A6822435}">
      <dsp:nvSpPr>
        <dsp:cNvPr id="0" name=""/>
        <dsp:cNvSpPr/>
      </dsp:nvSpPr>
      <dsp:spPr>
        <a:xfrm>
          <a:off x="863004" y="1952086"/>
          <a:ext cx="2889187" cy="4285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  <a:gs pos="30000">
              <a:schemeClr val="accent6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45000">
              <a:schemeClr val="accent6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73000">
              <a:schemeClr val="accent6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</a:gsLst>
          <a:lin ang="950000" scaled="1"/>
        </a:gradFill>
        <a:ln>
          <a:noFill/>
        </a:ln>
        <a:effectLst>
          <a:outerShdw blurRad="57150" dist="38100" dir="5400000" algn="br" rotWithShape="0">
            <a:srgbClr val="000000">
              <a:alpha val="57000"/>
            </a:srgbClr>
          </a:outerShdw>
        </a:effectLst>
        <a:scene3d>
          <a:camera prst="orthographicFront">
            <a:rot lat="0" lon="0" rev="0"/>
          </a:camera>
          <a:lightRig rig="twoPt" dir="t">
            <a:rot lat="0" lon="0" rev="1800000"/>
          </a:lightRig>
        </a:scene3d>
        <a:sp3d>
          <a:bevelT w="44450" h="3175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>
              <a:solidFill>
                <a:schemeClr val="bg1"/>
              </a:solidFill>
            </a:rPr>
            <a:t>Actual Execution</a:t>
          </a:r>
          <a:endParaRPr lang="en-GB" sz="1800" kern="1200" dirty="0">
            <a:solidFill>
              <a:schemeClr val="bg1"/>
            </a:solidFill>
          </a:endParaRPr>
        </a:p>
      </dsp:txBody>
      <dsp:txXfrm>
        <a:off x="875555" y="1964637"/>
        <a:ext cx="2369805" cy="403404"/>
      </dsp:txXfrm>
    </dsp:sp>
    <dsp:sp modelId="{7FFB4B13-9E00-456A-AB61-E8FBB5B48DF0}">
      <dsp:nvSpPr>
        <dsp:cNvPr id="0" name=""/>
        <dsp:cNvSpPr/>
      </dsp:nvSpPr>
      <dsp:spPr>
        <a:xfrm>
          <a:off x="2610658" y="313047"/>
          <a:ext cx="278529" cy="2785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1909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>
        <a:off x="2673327" y="313047"/>
        <a:ext cx="153191" cy="209593"/>
      </dsp:txXfrm>
    </dsp:sp>
    <dsp:sp modelId="{0832F444-92D2-47E6-98A0-8BDAC29754BB}">
      <dsp:nvSpPr>
        <dsp:cNvPr id="0" name=""/>
        <dsp:cNvSpPr/>
      </dsp:nvSpPr>
      <dsp:spPr>
        <a:xfrm>
          <a:off x="2826409" y="801069"/>
          <a:ext cx="278529" cy="27852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1909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>
        <a:off x="2889078" y="801069"/>
        <a:ext cx="153191" cy="209593"/>
      </dsp:txXfrm>
    </dsp:sp>
    <dsp:sp modelId="{1AF31F0F-1CE8-48B1-8271-6AF3337DF40D}">
      <dsp:nvSpPr>
        <dsp:cNvPr id="0" name=""/>
        <dsp:cNvSpPr/>
      </dsp:nvSpPr>
      <dsp:spPr>
        <a:xfrm>
          <a:off x="3042160" y="1281949"/>
          <a:ext cx="278529" cy="27852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1909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>
        <a:off x="3104829" y="1281949"/>
        <a:ext cx="153191" cy="209593"/>
      </dsp:txXfrm>
    </dsp:sp>
    <dsp:sp modelId="{74B6E5F5-23FD-4BCB-8A3C-F74042048EC7}">
      <dsp:nvSpPr>
        <dsp:cNvPr id="0" name=""/>
        <dsp:cNvSpPr/>
      </dsp:nvSpPr>
      <dsp:spPr>
        <a:xfrm>
          <a:off x="3257911" y="1774732"/>
          <a:ext cx="278529" cy="27852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1909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>
        <a:off x="3320580" y="1774732"/>
        <a:ext cx="153191" cy="209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A1F60-D46C-C04D-A60B-2230C10FC134}" type="datetimeFigureOut">
              <a:rPr lang="en-US" smtClean="0"/>
              <a:t>5/20/14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DE452-D96A-B043-A19B-3F6D5B1B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9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Lack of experience with parallel systems.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Developing correct multi threaded</a:t>
            </a:r>
            <a:r>
              <a:rPr lang="en-US" baseline="0" dirty="0" smtClean="0"/>
              <a:t> codes is difficult because</a:t>
            </a:r>
            <a:r>
              <a:rPr lang="en-US" dirty="0" smtClean="0"/>
              <a:t> threads may interact with each other in unpredictable ways</a:t>
            </a:r>
          </a:p>
          <a:p>
            <a:pPr marL="0" indent="0" algn="l">
              <a:buFont typeface="Wingdings" charset="2"/>
              <a:buNone/>
            </a:pPr>
            <a:r>
              <a:rPr lang="en-US" dirty="0" smtClean="0"/>
              <a:t>The high overhead of communication relative to that of processing.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DE452-D96A-B043-A19B-3F6D5B1BBA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51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DE452-D96A-B043-A19B-3F6D5B1BBA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80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Help developer to</a:t>
            </a:r>
            <a:r>
              <a:rPr lang="en-US" strike="noStrike" dirty="0" smtClean="0"/>
              <a:t>: To properly balance synchronicity and efficiency.</a:t>
            </a:r>
          </a:p>
          <a:p>
            <a:pPr marL="342900" indent="-342900" algn="l">
              <a:buFont typeface="Wingdings" charset="2"/>
              <a:buChar char="u"/>
            </a:pPr>
            <a:r>
              <a:rPr lang="en-US" dirty="0" smtClean="0"/>
              <a:t>Recognize the </a:t>
            </a:r>
            <a:r>
              <a:rPr lang="en-US" strike="noStrike" dirty="0" smtClean="0"/>
              <a:t>problems associated with creating a parallel program</a:t>
            </a:r>
          </a:p>
          <a:p>
            <a:pPr marL="342900" indent="-342900" algn="l">
              <a:buFont typeface="Wingdings" charset="2"/>
              <a:buChar char="u"/>
            </a:pPr>
            <a:r>
              <a:rPr lang="en-US" dirty="0" smtClean="0"/>
              <a:t>Suggest possible solutions for solving or alleviating these issues (Future Work).</a:t>
            </a:r>
          </a:p>
          <a:p>
            <a:pPr marL="342900" indent="-342900" algn="l">
              <a:buFont typeface="Wingdings" charset="2"/>
              <a:buChar char="u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DE452-D96A-B043-A19B-3F6D5B1BBA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83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apps do not require developers to submit their app to any app store for approval.</a:t>
            </a:r>
          </a:p>
          <a:p>
            <a:r>
              <a:rPr lang="en-US" dirty="0" smtClean="0"/>
              <a:t>Web apps are much easier to maintain as they have a common code base across multiple mobile platforms.</a:t>
            </a:r>
          </a:p>
          <a:p>
            <a:r>
              <a:rPr lang="en-US" dirty="0" smtClean="0"/>
              <a:t>Web apps do not require developers to submit their app to any app store for approval.</a:t>
            </a:r>
          </a:p>
          <a:p>
            <a:r>
              <a:rPr lang="en-US" dirty="0" smtClean="0"/>
              <a:t>Web app can run on pretty much any platform with a modern, standards-compliant web browser.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DE452-D96A-B043-A19B-3F6D5B1BBA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73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the four conditions are necessary for deadlock to occur. Hence, by preventing any one of them we prevent deadlock.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E3D67-E84A-6F4F-8E3B-3BC46E1627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73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E3D67-E84A-6F4F-8E3B-3BC46E1627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79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E3D67-E84A-6F4F-8E3B-3BC46E1627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12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- If processes always release one resource before requesting another, there can be no hold-and-wait.</a:t>
            </a:r>
          </a:p>
          <a:p>
            <a:pPr marL="0" indent="0">
              <a:buFontTx/>
              <a:buNone/>
            </a:pPr>
            <a:r>
              <a:rPr lang="en-US" dirty="0" smtClean="0"/>
              <a:t>This is a tougher restriction. It rules out critical sections that involve more than one resource.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E3D67-E84A-6F4F-8E3B-3BC46E1627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67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DE452-D96A-B043-A19B-3F6D5B1BBA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22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90% is</a:t>
            </a:r>
            <a:r>
              <a:rPr lang="en-US" baseline="0" dirty="0" smtClean="0"/>
              <a:t> a dummy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DE452-D96A-B043-A19B-3F6D5B1BBA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05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>
          <a:xfrm>
            <a:off x="2981325" y="131705"/>
            <a:ext cx="3181350" cy="292100"/>
          </a:xfrm>
          <a:prstGeom prst="rect">
            <a:avLst/>
          </a:prstGeom>
        </p:spPr>
        <p:txBody>
          <a:bodyPr/>
          <a:lstStyle/>
          <a:p>
            <a:fld id="{25AE17C7-B787-4E50-994D-5E804113A1E9}" type="datetime4">
              <a:rPr lang="en-US" smtClean="0"/>
              <a:pPr/>
              <a:t>May 20, 2014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81325" y="131705"/>
            <a:ext cx="3181350" cy="292100"/>
          </a:xfrm>
          <a:prstGeom prst="rect">
            <a:avLst/>
          </a:prstGeom>
        </p:spPr>
        <p:txBody>
          <a:bodyPr/>
          <a:lstStyle/>
          <a:p>
            <a:fld id="{AFDD7A28-FA93-4136-BDC1-BCCB2687E678}" type="datetimeFigureOut">
              <a:rPr lang="en-US" smtClean="0"/>
              <a:pPr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FBC0-13B8-4B1E-B170-BBEED4A77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81325" y="131705"/>
            <a:ext cx="3181350" cy="292100"/>
          </a:xfrm>
          <a:prstGeom prst="rect">
            <a:avLst/>
          </a:prstGeom>
        </p:spPr>
        <p:txBody>
          <a:bodyPr/>
          <a:lstStyle/>
          <a:p>
            <a:fld id="{AFDD7A28-FA93-4136-BDC1-BCCB2687E678}" type="datetimeFigureOut">
              <a:rPr lang="en-US" smtClean="0"/>
              <a:pPr/>
              <a:t>5/20/14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FBC0-13B8-4B1E-B170-BBEED4A77C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1477207"/>
            <a:ext cx="8229600" cy="484627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4211585" y="6503253"/>
            <a:ext cx="73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D4EE4AE-DBD3-9141-ADF5-415CE2335B76}" type="slidenum">
              <a:rPr lang="en-US" sz="1200" smtClean="0"/>
              <a:pPr/>
              <a:t>‹#›</a:t>
            </a:fld>
            <a:r>
              <a:rPr lang="en-US" sz="1200" dirty="0" smtClean="0"/>
              <a:t> / 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2981325" y="131705"/>
            <a:ext cx="3181350" cy="292100"/>
          </a:xfrm>
          <a:prstGeom prst="rect">
            <a:avLst/>
          </a:prstGeom>
        </p:spPr>
        <p:txBody>
          <a:bodyPr/>
          <a:lstStyle/>
          <a:p>
            <a:fld id="{679F0FCF-2EA5-4FF5-AF14-1CA9C8854AAB}" type="datetime4">
              <a:rPr lang="en-US" smtClean="0"/>
              <a:pPr/>
              <a:t>May 20, 2014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>
          <a:xfrm>
            <a:off x="2981325" y="131705"/>
            <a:ext cx="3181350" cy="292100"/>
          </a:xfrm>
          <a:prstGeom prst="rect">
            <a:avLst/>
          </a:prstGeom>
        </p:spPr>
        <p:txBody>
          <a:bodyPr/>
          <a:lstStyle/>
          <a:p>
            <a:fld id="{F9E781C6-1634-4A56-B2BE-62150BE83935}" type="datetime4">
              <a:rPr lang="en-US" smtClean="0"/>
              <a:pPr/>
              <a:t>May 20, 2014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>
          <a:xfrm>
            <a:off x="2981325" y="131705"/>
            <a:ext cx="3181350" cy="292100"/>
          </a:xfrm>
          <a:prstGeom prst="rect">
            <a:avLst/>
          </a:prstGeom>
        </p:spPr>
        <p:txBody>
          <a:bodyPr/>
          <a:lstStyle/>
          <a:p>
            <a:fld id="{A9372AC2-3C75-4F5F-A929-48958086FE36}" type="datetime4">
              <a:rPr lang="en-US" smtClean="0"/>
              <a:pPr/>
              <a:t>May 20, 2014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2981325" y="131705"/>
            <a:ext cx="3181350" cy="292100"/>
          </a:xfrm>
          <a:prstGeom prst="rect">
            <a:avLst/>
          </a:prstGeom>
        </p:spPr>
        <p:txBody>
          <a:bodyPr/>
          <a:lstStyle/>
          <a:p>
            <a:fld id="{17509CF4-4C1A-45DC-BADA-6EFF91CB9ABB}" type="datetime4">
              <a:rPr lang="en-US" smtClean="0"/>
              <a:pPr/>
              <a:t>May 20, 2014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981325" y="131705"/>
            <a:ext cx="3181350" cy="292100"/>
          </a:xfrm>
          <a:prstGeom prst="rect">
            <a:avLst/>
          </a:prstGeom>
        </p:spPr>
        <p:txBody>
          <a:bodyPr/>
          <a:lstStyle/>
          <a:p>
            <a:fld id="{C53951C0-B478-4858-ABC7-96406A1C0480}" type="datetime4">
              <a:rPr lang="en-US" smtClean="0"/>
              <a:pPr/>
              <a:t>May 20, 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>
          <a:xfrm>
            <a:off x="2981325" y="131705"/>
            <a:ext cx="3181350" cy="292100"/>
          </a:xfrm>
          <a:prstGeom prst="rect">
            <a:avLst/>
          </a:prstGeom>
        </p:spPr>
        <p:txBody>
          <a:bodyPr/>
          <a:lstStyle/>
          <a:p>
            <a:fld id="{B867641A-9D94-4BD6-862F-F651067079BC}" type="datetime4">
              <a:rPr lang="en-US" smtClean="0"/>
              <a:pPr/>
              <a:t>May 20, 2014</a:t>
            </a:fld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/>
          <a:lstStyle/>
          <a:p>
            <a:fld id="{D74F0C02-0EF4-4745-9D82-E8D3F59464E3}" type="datetime4">
              <a:rPr lang="en-US" smtClean="0"/>
              <a:pPr/>
              <a:t>May 20, 2014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723998"/>
            <a:ext cx="9144000" cy="6135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30421"/>
            <a:ext cx="8229600" cy="4706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553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D4EE4AE-DBD3-9141-ADF5-415CE2335B76}" type="slidenum">
              <a:rPr lang="en-US" smtClean="0"/>
              <a:pPr/>
              <a:t>‹#›</a:t>
            </a:fld>
            <a:r>
              <a:rPr lang="en-US" dirty="0" smtClean="0"/>
              <a:t> / 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2241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3739" y="388731"/>
            <a:ext cx="6894041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10" r:id="rId1"/>
    <p:sldLayoutId id="2147484211" r:id="rId2"/>
    <p:sldLayoutId id="2147484212" r:id="rId3"/>
    <p:sldLayoutId id="2147484213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</p:sldLayoutIdLst>
  <p:hf sldNum="0" hdr="0" ftr="0" dt="0"/>
  <p:txStyles>
    <p:titleStyle>
      <a:lvl1pPr algn="ctr" defTabSz="914400" rtl="0" eaLnBrk="1" latinLnBrk="0" hangingPunct="1">
        <a:spcBef>
          <a:spcPts val="400"/>
        </a:spcBef>
        <a:buNone/>
        <a:defRPr sz="24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/>
        <a:buNone/>
        <a:defRPr sz="25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285750" indent="-28575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285750" indent="-28575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285750" indent="-28575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285750" indent="-28575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Arial"/>
        <a:buChar char="•"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PROGRAMMING PITFALLS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Team: Victor, Nancy, </a:t>
            </a:r>
            <a:r>
              <a:rPr lang="en-US" dirty="0" err="1" smtClean="0"/>
              <a:t>Aravind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52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88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 smtClean="0"/>
              <a:t>IBM researcher [6] explains that, Mutual Exclusion is:</a:t>
            </a:r>
          </a:p>
          <a:p>
            <a:pPr marL="628650" lvl="1" indent="-342900"/>
            <a:r>
              <a:rPr lang="en-US" dirty="0" smtClean="0"/>
              <a:t>Used to avoid simultaneously accessed to shared data</a:t>
            </a:r>
          </a:p>
          <a:p>
            <a:pPr marL="628650" lvl="1" indent="-342900"/>
            <a:r>
              <a:rPr lang="en-US" dirty="0" smtClean="0"/>
              <a:t>A way to solve </a:t>
            </a:r>
            <a:r>
              <a:rPr lang="en-US" dirty="0"/>
              <a:t>Race </a:t>
            </a:r>
            <a:r>
              <a:rPr lang="en-US" dirty="0" smtClean="0"/>
              <a:t>Condition</a:t>
            </a:r>
          </a:p>
          <a:p>
            <a:pPr marL="628650" lvl="1" indent="-342900"/>
            <a:r>
              <a:rPr lang="en-US" dirty="0" err="1" smtClean="0"/>
              <a:t>a.k.a</a:t>
            </a:r>
            <a:r>
              <a:rPr lang="en-US" dirty="0" smtClean="0"/>
              <a:t> Critical Section, Monitor, Synchronization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But, it can lead to other problems:</a:t>
            </a:r>
          </a:p>
          <a:p>
            <a:pPr marL="628650" lvl="1" indent="-342900"/>
            <a:r>
              <a:rPr lang="en-US" dirty="0" smtClean="0"/>
              <a:t>Deadlock</a:t>
            </a:r>
          </a:p>
          <a:p>
            <a:pPr marL="628650" lvl="1" indent="-342900"/>
            <a:r>
              <a:rPr lang="en-US" dirty="0" smtClean="0"/>
              <a:t>Starvation</a:t>
            </a:r>
          </a:p>
          <a:p>
            <a:pPr marL="628650" lvl="1" indent="-342900"/>
            <a:r>
              <a:rPr lang="en-US" dirty="0" smtClean="0"/>
              <a:t>Lock </a:t>
            </a:r>
            <a:r>
              <a:rPr lang="en-US" dirty="0" err="1" smtClean="0"/>
              <a:t>contendency</a:t>
            </a:r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exclusion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39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EXCUSION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2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Permanent blocking of set of processes that either compete for system resources or communicate with each other.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The 4 Necessary Conditions for </a:t>
            </a:r>
            <a:r>
              <a:rPr lang="en-US" dirty="0" smtClean="0"/>
              <a:t>Deadlock</a:t>
            </a:r>
            <a:endParaRPr lang="en-US" dirty="0"/>
          </a:p>
          <a:p>
            <a:pPr marL="628650" lvl="1" indent="-342900"/>
            <a:r>
              <a:rPr lang="en-US" dirty="0"/>
              <a:t>Exclusive access (mutual exclusion</a:t>
            </a:r>
            <a:r>
              <a:rPr lang="en-US" dirty="0" smtClean="0"/>
              <a:t>)</a:t>
            </a:r>
            <a:endParaRPr lang="en-US" dirty="0"/>
          </a:p>
          <a:p>
            <a:pPr marL="628650" lvl="1" indent="-342900"/>
            <a:r>
              <a:rPr lang="en-US" dirty="0"/>
              <a:t>Wait while holding (hold-and-wait</a:t>
            </a:r>
            <a:r>
              <a:rPr lang="en-US" dirty="0" smtClean="0"/>
              <a:t>)</a:t>
            </a:r>
            <a:endParaRPr lang="en-US" dirty="0"/>
          </a:p>
          <a:p>
            <a:pPr marL="628650" lvl="1" indent="-342900"/>
            <a:r>
              <a:rPr lang="en-US" dirty="0"/>
              <a:t>No </a:t>
            </a:r>
            <a:r>
              <a:rPr lang="en-US" dirty="0" smtClean="0"/>
              <a:t>preemption</a:t>
            </a:r>
            <a:endParaRPr lang="en-US" dirty="0"/>
          </a:p>
          <a:p>
            <a:pPr marL="628650" lvl="1" indent="-342900"/>
            <a:r>
              <a:rPr lang="en-US" dirty="0"/>
              <a:t>Circular </a:t>
            </a:r>
            <a:r>
              <a:rPr lang="en-US" dirty="0" smtClean="0"/>
              <a:t>wait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16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>
                <a:latin typeface="Comic Sans MS"/>
                <a:cs typeface="Comic Sans MS"/>
              </a:rPr>
              <a:t>Exclusive access (mutual exclusion)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latin typeface="Comic Sans MS"/>
                <a:cs typeface="Comic Sans MS"/>
              </a:rPr>
              <a:t>Wait </a:t>
            </a:r>
            <a:r>
              <a:rPr lang="en-US" dirty="0">
                <a:latin typeface="Comic Sans MS"/>
                <a:cs typeface="Comic Sans MS"/>
              </a:rPr>
              <a:t>while holding (hold-and-wait)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latin typeface="Comic Sans MS"/>
                <a:cs typeface="Comic Sans MS"/>
              </a:rPr>
              <a:t>No </a:t>
            </a:r>
            <a:r>
              <a:rPr lang="en-US" dirty="0">
                <a:latin typeface="Comic Sans MS"/>
                <a:cs typeface="Comic Sans MS"/>
              </a:rPr>
              <a:t>preemption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latin typeface="Comic Sans MS"/>
                <a:cs typeface="Comic Sans MS"/>
              </a:rPr>
              <a:t>Circular </a:t>
            </a:r>
            <a:r>
              <a:rPr lang="en-US" dirty="0" smtClean="0">
                <a:latin typeface="Comic Sans MS"/>
                <a:cs typeface="Comic Sans MS"/>
              </a:rPr>
              <a:t>wait</a:t>
            </a:r>
          </a:p>
          <a:p>
            <a:pPr algn="l"/>
            <a:r>
              <a:rPr lang="en-US" dirty="0" smtClean="0">
                <a:latin typeface="Comic Sans MS"/>
                <a:cs typeface="Comic Sans MS"/>
              </a:rPr>
              <a:t>	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omic Sans MS"/>
                <a:cs typeface="Comic Sans MS"/>
              </a:rPr>
              <a:t>Deadlock Prevention Approaches</a:t>
            </a:r>
          </a:p>
        </p:txBody>
      </p:sp>
    </p:spTree>
    <p:extLst>
      <p:ext uri="{BB962C8B-B14F-4D97-AF65-F5344CB8AC3E}">
        <p14:creationId xmlns:p14="http://schemas.microsoft.com/office/powerpoint/2010/main" val="2532494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uiExpand="1" build="p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smtClean="0">
                <a:latin typeface="Comic Sans MS"/>
                <a:cs typeface="Comic Sans MS"/>
              </a:rPr>
              <a:t>DEADLOCK</a:t>
            </a:r>
            <a:endParaRPr lang="en-US" sz="25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618051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/>
              <a:t>Process P1:</a:t>
            </a:r>
          </a:p>
          <a:p>
            <a:pPr algn="l"/>
            <a:r>
              <a:rPr lang="en-US" dirty="0"/>
              <a:t>request(</a:t>
            </a:r>
            <a:r>
              <a:rPr lang="en-US" dirty="0" smtClean="0"/>
              <a:t>R1,R2);…		release</a:t>
            </a:r>
            <a:r>
              <a:rPr lang="en-US" dirty="0"/>
              <a:t>(</a:t>
            </a:r>
            <a:r>
              <a:rPr lang="en-US" dirty="0" smtClean="0"/>
              <a:t>R1,R2);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Process P2:</a:t>
            </a:r>
          </a:p>
          <a:p>
            <a:pPr algn="l"/>
            <a:r>
              <a:rPr lang="en-US" dirty="0"/>
              <a:t>request</a:t>
            </a:r>
            <a:r>
              <a:rPr lang="en-US" dirty="0" smtClean="0"/>
              <a:t>(R1,R2)</a:t>
            </a:r>
            <a:r>
              <a:rPr lang="en-US" dirty="0"/>
              <a:t>;..</a:t>
            </a:r>
            <a:r>
              <a:rPr lang="en-US" dirty="0" smtClean="0"/>
              <a:t>.			release</a:t>
            </a:r>
            <a:r>
              <a:rPr lang="en-US" dirty="0"/>
              <a:t>(</a:t>
            </a:r>
            <a:r>
              <a:rPr lang="en-US" dirty="0" smtClean="0"/>
              <a:t>R2,R1);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ALL At once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78193" y="2886714"/>
            <a:ext cx="2144253" cy="3299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Critical Section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78193" y="3348586"/>
            <a:ext cx="2144253" cy="3299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 Critical Section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78193" y="5546427"/>
            <a:ext cx="2144253" cy="3299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 Critical Section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78193" y="5018571"/>
            <a:ext cx="2144253" cy="3299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Critical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77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/>
              <a:t>Process P1:</a:t>
            </a:r>
          </a:p>
          <a:p>
            <a:pPr algn="l"/>
            <a:r>
              <a:rPr lang="en-US" dirty="0"/>
              <a:t>request(R1);…request(R2);...release(R2);...release(R1);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Process P2:</a:t>
            </a:r>
          </a:p>
          <a:p>
            <a:pPr algn="l"/>
            <a:r>
              <a:rPr lang="en-US" dirty="0"/>
              <a:t>request(</a:t>
            </a:r>
            <a:r>
              <a:rPr lang="en-US" dirty="0" smtClean="0"/>
              <a:t>R1)</a:t>
            </a:r>
            <a:r>
              <a:rPr lang="en-US" dirty="0"/>
              <a:t>;...request(</a:t>
            </a:r>
            <a:r>
              <a:rPr lang="en-US" dirty="0" smtClean="0"/>
              <a:t>R2)</a:t>
            </a:r>
            <a:r>
              <a:rPr lang="en-US" dirty="0"/>
              <a:t>;...release(</a:t>
            </a:r>
            <a:r>
              <a:rPr lang="en-US" dirty="0" smtClean="0"/>
              <a:t>R2)</a:t>
            </a:r>
            <a:r>
              <a:rPr lang="en-US" dirty="0"/>
              <a:t>;...release(</a:t>
            </a:r>
            <a:r>
              <a:rPr lang="en-US" dirty="0" smtClean="0"/>
              <a:t>R1)</a:t>
            </a:r>
            <a:r>
              <a:rPr lang="en-US" dirty="0"/>
              <a:t>;</a:t>
            </a:r>
          </a:p>
          <a:p>
            <a:pPr algn="l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Allocation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71093" y="2820729"/>
            <a:ext cx="3876148" cy="41238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Critical Section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95804" y="3315595"/>
            <a:ext cx="2144253" cy="3299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 Critical Section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23493" y="4853614"/>
            <a:ext cx="3876148" cy="41238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Critical Section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95804" y="5381472"/>
            <a:ext cx="2144253" cy="3299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 Critical Section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521378" y="2639278"/>
            <a:ext cx="713205" cy="59383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32758" y="3645505"/>
            <a:ext cx="626781" cy="643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521378" y="4787634"/>
            <a:ext cx="713205" cy="59383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484230" y="3645505"/>
            <a:ext cx="626781" cy="643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8" idx="2"/>
            <a:endCxn id="10" idx="0"/>
          </p:cNvCxnSpPr>
          <p:nvPr/>
        </p:nvCxnSpPr>
        <p:spPr>
          <a:xfrm flipH="1">
            <a:off x="6746149" y="2936197"/>
            <a:ext cx="775229" cy="7093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12" idx="1"/>
          </p:cNvCxnSpPr>
          <p:nvPr/>
        </p:nvCxnSpPr>
        <p:spPr>
          <a:xfrm>
            <a:off x="6746149" y="4288829"/>
            <a:ext cx="879675" cy="58577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0"/>
          </p:cNvCxnSpPr>
          <p:nvPr/>
        </p:nvCxnSpPr>
        <p:spPr>
          <a:xfrm flipH="1" flipV="1">
            <a:off x="8234583" y="3101152"/>
            <a:ext cx="563038" cy="54435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510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/>
              <a:t>Process P1:</a:t>
            </a:r>
          </a:p>
          <a:p>
            <a:pPr algn="l"/>
            <a:r>
              <a:rPr lang="en-US" dirty="0"/>
              <a:t>request(R1)</a:t>
            </a:r>
            <a:r>
              <a:rPr lang="en-US" dirty="0" smtClean="0"/>
              <a:t>;…	release</a:t>
            </a:r>
            <a:r>
              <a:rPr lang="en-US" dirty="0"/>
              <a:t>(R1</a:t>
            </a:r>
            <a:r>
              <a:rPr lang="en-US" dirty="0" smtClean="0"/>
              <a:t>); request</a:t>
            </a:r>
            <a:r>
              <a:rPr lang="en-US" dirty="0"/>
              <a:t>(R2)</a:t>
            </a:r>
            <a:r>
              <a:rPr lang="en-US" dirty="0" smtClean="0"/>
              <a:t>;…	release</a:t>
            </a:r>
            <a:r>
              <a:rPr lang="en-US" dirty="0"/>
              <a:t>(R2</a:t>
            </a:r>
            <a:r>
              <a:rPr lang="en-US" dirty="0" smtClean="0"/>
              <a:t>);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Process P2:</a:t>
            </a:r>
          </a:p>
          <a:p>
            <a:pPr algn="l"/>
            <a:r>
              <a:rPr lang="en-US" dirty="0"/>
              <a:t>request(</a:t>
            </a:r>
            <a:r>
              <a:rPr lang="en-US" dirty="0" smtClean="0"/>
              <a:t>R2)</a:t>
            </a:r>
            <a:r>
              <a:rPr lang="en-US" dirty="0"/>
              <a:t>;..</a:t>
            </a:r>
            <a:r>
              <a:rPr lang="en-US" dirty="0" smtClean="0"/>
              <a:t>.		</a:t>
            </a:r>
            <a:r>
              <a:rPr lang="en-US" dirty="0"/>
              <a:t>release(R2)</a:t>
            </a:r>
            <a:r>
              <a:rPr lang="en-US" dirty="0" smtClean="0"/>
              <a:t>; request</a:t>
            </a:r>
            <a:r>
              <a:rPr lang="en-US" dirty="0"/>
              <a:t>(</a:t>
            </a:r>
            <a:r>
              <a:rPr lang="en-US" dirty="0" smtClean="0"/>
              <a:t>R1);	release</a:t>
            </a:r>
            <a:r>
              <a:rPr lang="en-US" dirty="0"/>
              <a:t>(R1)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Before Request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8825" y="2540307"/>
            <a:ext cx="2144253" cy="3299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Critical Section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20505" y="2540307"/>
            <a:ext cx="2144253" cy="3299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 Critical Section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98825" y="5002075"/>
            <a:ext cx="2144253" cy="3299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 Critical Section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20505" y="5002075"/>
            <a:ext cx="2144253" cy="3299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Critical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81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Convoy is created.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Serializes the processing.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Slows down High priority threads.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Solution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Priority Inversion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Replicating the resource.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Partitioning the resource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Heavily contended 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88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Why there are pitfalls in Parallel Programming?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Related works.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Our contributions.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Why we chose to do what we doing?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Chosen pitfalls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Demo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Evaluation and initial results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Challenges and future works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50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Heavily contended locks</a:t>
            </a:r>
          </a:p>
        </p:txBody>
      </p:sp>
    </p:spTree>
    <p:extLst>
      <p:ext uri="{BB962C8B-B14F-4D97-AF65-F5344CB8AC3E}">
        <p14:creationId xmlns:p14="http://schemas.microsoft.com/office/powerpoint/2010/main" val="259066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1). Students play with the app</a:t>
            </a:r>
          </a:p>
          <a:p>
            <a:r>
              <a:rPr lang="en-US" dirty="0" smtClean="0"/>
              <a:t>2). Quiz</a:t>
            </a:r>
          </a:p>
          <a:p>
            <a:r>
              <a:rPr lang="en-US" dirty="0" smtClean="0"/>
              <a:t>3). Survey to collect feedback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To determine:</a:t>
            </a:r>
            <a:r>
              <a:rPr lang="en-US" dirty="0"/>
              <a:t>	</a:t>
            </a:r>
            <a:endParaRPr lang="en-US" dirty="0" smtClean="0"/>
          </a:p>
          <a:p>
            <a:pPr algn="l"/>
            <a:r>
              <a:rPr lang="en-US" sz="2000" dirty="0" smtClean="0"/>
              <a:t>1). Usability.</a:t>
            </a:r>
          </a:p>
          <a:p>
            <a:pPr algn="l"/>
            <a:r>
              <a:rPr lang="en-US" sz="2000" dirty="0" smtClean="0"/>
              <a:t>2). Interactivity.</a:t>
            </a:r>
          </a:p>
          <a:p>
            <a:pPr algn="l"/>
            <a:r>
              <a:rPr lang="en-US" sz="2000" dirty="0" smtClean="0"/>
              <a:t>3). Students’ understanding in the 3 pitfalls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24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Usability:		6/6 students agreed that it is easy to use.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Interactivity:	4/6 like the way they interact with the pitfalls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Student understanding: 	</a:t>
            </a:r>
            <a:r>
              <a:rPr lang="en-US" dirty="0"/>
              <a:t>5</a:t>
            </a:r>
            <a:r>
              <a:rPr lang="en-US" dirty="0" smtClean="0"/>
              <a:t>/</a:t>
            </a:r>
            <a:r>
              <a:rPr lang="en-US" dirty="0"/>
              <a:t>6</a:t>
            </a:r>
            <a:r>
              <a:rPr lang="en-US" dirty="0" smtClean="0"/>
              <a:t> Students </a:t>
            </a:r>
            <a:r>
              <a:rPr lang="en-US" dirty="0"/>
              <a:t>answered all questions correctly </a:t>
            </a:r>
            <a:r>
              <a:rPr lang="en-US" dirty="0" smtClean="0"/>
              <a:t>.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Nasser suggests that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40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Challenges: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Support multiple browser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Next Few </a:t>
            </a:r>
            <a:r>
              <a:rPr lang="en-US" dirty="0"/>
              <a:t>D</a:t>
            </a:r>
            <a:r>
              <a:rPr lang="en-US" dirty="0" smtClean="0"/>
              <a:t>ays: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olve different browser compatibility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Improve our implementation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W</a:t>
            </a:r>
            <a:r>
              <a:rPr lang="en-US" dirty="0" smtClean="0"/>
              <a:t>rite report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Extension: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Incorporate solution to the pitfalls in our app </a:t>
            </a:r>
            <a:endParaRPr lang="en-US" dirty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Extend the app to cover other pitfalls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future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43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1477207"/>
            <a:ext cx="8229600" cy="5198036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/>
              <a:t>[1] John W. McCormick. 2007. MA1: real-time and parallel processing in </a:t>
            </a:r>
            <a:r>
              <a:rPr lang="en-US" sz="1600" dirty="0" err="1"/>
              <a:t>ada</a:t>
            </a:r>
            <a:r>
              <a:rPr lang="en-US" sz="1600" dirty="0"/>
              <a:t>. </a:t>
            </a:r>
            <a:r>
              <a:rPr lang="en-US" sz="1600" i="1" dirty="0"/>
              <a:t>Ada </a:t>
            </a:r>
            <a:r>
              <a:rPr lang="en-US" sz="1600" i="1" dirty="0" err="1"/>
              <a:t>Lett</a:t>
            </a:r>
            <a:r>
              <a:rPr lang="en-US" sz="1600" i="1" dirty="0"/>
              <a:t>.</a:t>
            </a:r>
            <a:r>
              <a:rPr lang="en-US" sz="1600" dirty="0"/>
              <a:t> XXVII, 3 (November 2007), 7-7. DOI=10.1145/1315607.1315587 http://</a:t>
            </a:r>
            <a:r>
              <a:rPr lang="en-US" sz="1600" dirty="0" err="1"/>
              <a:t>doi.acm.org.ezproxy.auckland.ac.nz</a:t>
            </a:r>
            <a:r>
              <a:rPr lang="en-US" sz="1600" dirty="0"/>
              <a:t>/10.1145/1315607.1315587</a:t>
            </a:r>
          </a:p>
          <a:p>
            <a:r>
              <a:rPr lang="en-US" sz="1600" dirty="0"/>
              <a:t>[2] John W. McCormick. 2009. Ada for real-time and parallel processing. In </a:t>
            </a:r>
            <a:r>
              <a:rPr lang="en-US" sz="1600" i="1" dirty="0"/>
              <a:t>Proceedings of the ACM </a:t>
            </a:r>
            <a:r>
              <a:rPr lang="en-US" sz="1600" i="1" dirty="0" err="1"/>
              <a:t>SIGAda</a:t>
            </a:r>
            <a:r>
              <a:rPr lang="en-US" sz="1600" i="1" dirty="0"/>
              <a:t> annual international conference on Ada and related technologies</a:t>
            </a:r>
            <a:r>
              <a:rPr lang="en-US" sz="1600" dirty="0"/>
              <a:t> (</a:t>
            </a:r>
            <a:r>
              <a:rPr lang="en-US" sz="1600" dirty="0" err="1"/>
              <a:t>SIGAda</a:t>
            </a:r>
            <a:r>
              <a:rPr lang="en-US" sz="1600" dirty="0"/>
              <a:t> '09). ACM, New York, NY, USA, 13-14. DOI=10.1145/1647420.1647428 http://</a:t>
            </a:r>
            <a:r>
              <a:rPr lang="en-US" sz="1600" dirty="0" err="1"/>
              <a:t>doi.acm.org.ezproxy.auckland.ac.nz</a:t>
            </a:r>
            <a:r>
              <a:rPr lang="en-US" sz="1600" dirty="0"/>
              <a:t>/10.1145/1647420.1647428</a:t>
            </a:r>
          </a:p>
          <a:p>
            <a:r>
              <a:rPr lang="en-US" sz="1600" dirty="0"/>
              <a:t>[3] Dick Mays and Richard J. LeBlanc, Jr.. 2002. The </a:t>
            </a:r>
            <a:r>
              <a:rPr lang="en-US" sz="1600" dirty="0" err="1"/>
              <a:t>cyclefree</a:t>
            </a:r>
            <a:r>
              <a:rPr lang="en-US" sz="1600" dirty="0"/>
              <a:t> methodology: a simple approach to building reliable, robust, real-time systems. In </a:t>
            </a:r>
            <a:r>
              <a:rPr lang="en-US" sz="1600" i="1" dirty="0"/>
              <a:t>Proceedings of the 24th International Conference on Software Engineering</a:t>
            </a:r>
            <a:r>
              <a:rPr lang="en-US" sz="1600" dirty="0"/>
              <a:t> (ICSE '02). ACM, New York, NY, USA, 567-575. DOI=10.1145/581339.581411 http://</a:t>
            </a:r>
            <a:r>
              <a:rPr lang="en-US" sz="1600" dirty="0" err="1"/>
              <a:t>doi.acm.org.ezproxy.auckland.ac.nz</a:t>
            </a:r>
            <a:r>
              <a:rPr lang="en-US" sz="1600" dirty="0"/>
              <a:t>/10.1145/581339.581411</a:t>
            </a:r>
          </a:p>
          <a:p>
            <a:r>
              <a:rPr lang="en-US" sz="1500" dirty="0" smtClean="0"/>
              <a:t>[4] </a:t>
            </a:r>
            <a:r>
              <a:rPr lang="en-US" sz="1500" dirty="0"/>
              <a:t> N. </a:t>
            </a:r>
            <a:r>
              <a:rPr lang="en-US" sz="1500" dirty="0" err="1"/>
              <a:t>Giacaman</a:t>
            </a:r>
            <a:r>
              <a:rPr lang="en-US" sz="1500" dirty="0"/>
              <a:t>. Teaching by example: Using analogies and live coding demonstrations to teach parallel computing concepts to undergraduate </a:t>
            </a:r>
            <a:r>
              <a:rPr lang="en-US" sz="1500" dirty="0" err="1"/>
              <a:t>stu</a:t>
            </a:r>
            <a:r>
              <a:rPr lang="en-US" sz="1500" dirty="0"/>
              <a:t>- dents. In Parallel and Distributed Processing Symposium Workshops PhD Forum (IPDPSW), 2012 IEEE 26th International, pages 1295 –1298, may 2012. </a:t>
            </a:r>
            <a:endParaRPr lang="en-US" sz="1500" dirty="0" smtClean="0"/>
          </a:p>
          <a:p>
            <a:r>
              <a:rPr lang="en-US" sz="1500" dirty="0" smtClean="0"/>
              <a:t>[5] </a:t>
            </a:r>
            <a:r>
              <a:rPr lang="en-US" sz="1500" dirty="0" err="1"/>
              <a:t>Mordechai</a:t>
            </a:r>
            <a:r>
              <a:rPr lang="en-US" sz="1500" dirty="0"/>
              <a:t> Ben-Ari and </a:t>
            </a:r>
            <a:r>
              <a:rPr lang="en-US" sz="1500" dirty="0" err="1"/>
              <a:t>Yifat</a:t>
            </a:r>
            <a:r>
              <a:rPr lang="en-US" sz="1500" dirty="0"/>
              <a:t> Ben-David </a:t>
            </a:r>
            <a:r>
              <a:rPr lang="en-US" sz="1500" dirty="0" err="1"/>
              <a:t>Kolikant</a:t>
            </a:r>
            <a:r>
              <a:rPr lang="en-US" sz="1500" dirty="0"/>
              <a:t>. Thinking parallel: the process of learning concurrency. SIGCSE Bull., 31(3):13–16, June 1999. </a:t>
            </a:r>
            <a:endParaRPr lang="en-US" sz="1500" dirty="0" smtClean="0"/>
          </a:p>
          <a:p>
            <a:r>
              <a:rPr lang="en-US" sz="1500" dirty="0" smtClean="0"/>
              <a:t>[6] </a:t>
            </a:r>
            <a:r>
              <a:rPr lang="en-US" sz="1500" dirty="0"/>
              <a:t>http://publib.boulder.ibm.com/infocenter/iseries/v5r3/index.jsp?topic=%2Frzahw%</a:t>
            </a:r>
            <a:r>
              <a:rPr lang="en-US" sz="1500" dirty="0" smtClean="0"/>
              <a:t>2Frzahwmutco.htm</a:t>
            </a:r>
          </a:p>
          <a:p>
            <a:r>
              <a:rPr lang="en-US" sz="1500" dirty="0" smtClean="0"/>
              <a:t>[7] </a:t>
            </a:r>
            <a:r>
              <a:rPr lang="en-US" sz="1500" dirty="0" err="1"/>
              <a:t>Fancong</a:t>
            </a:r>
            <a:r>
              <a:rPr lang="en-US" sz="1500" dirty="0"/>
              <a:t> </a:t>
            </a:r>
            <a:r>
              <a:rPr lang="en-US" sz="1500" dirty="0" err="1"/>
              <a:t>Zeng</a:t>
            </a:r>
            <a:r>
              <a:rPr lang="en-US" sz="1500" dirty="0"/>
              <a:t>. "An Initial Study of Common Coding Pitfalls in Java Programs", in Proceedings of MASPLAS'03 Mid-Atlantic Student Workshop on Programming Languages and Systems, April, 2003</a:t>
            </a:r>
            <a:r>
              <a:rPr lang="en-US" sz="1500" dirty="0" smtClean="0"/>
              <a:t>.</a:t>
            </a:r>
          </a:p>
          <a:p>
            <a:r>
              <a:rPr lang="en-US" sz="1500" dirty="0" smtClean="0"/>
              <a:t>[8] </a:t>
            </a:r>
            <a:r>
              <a:rPr lang="en-US" sz="1600" dirty="0"/>
              <a:t>Sung-</a:t>
            </a:r>
            <a:r>
              <a:rPr lang="en-US" sz="1600" dirty="0" err="1"/>
              <a:t>Eun</a:t>
            </a:r>
            <a:r>
              <a:rPr lang="en-US" sz="1600" dirty="0"/>
              <a:t> Choi and E Christopher Lewis. A Study of </a:t>
            </a:r>
            <a:r>
              <a:rPr lang="en-US" sz="1600" dirty="0" smtClean="0"/>
              <a:t>Common </a:t>
            </a:r>
            <a:r>
              <a:rPr lang="en-US" sz="1600" dirty="0"/>
              <a:t>Pitfalls in Simple Multi-Threaded Programs. In </a:t>
            </a:r>
            <a:r>
              <a:rPr lang="en-US" sz="1600" i="1" dirty="0" smtClean="0"/>
              <a:t>Proceedings </a:t>
            </a:r>
            <a:r>
              <a:rPr lang="en-US" sz="1600" i="1" dirty="0"/>
              <a:t>of the Thirty-first ACM SIGCSE Technical Symposium on Computer Science Education, </a:t>
            </a:r>
            <a:r>
              <a:rPr lang="en-US" sz="1600" dirty="0"/>
              <a:t>March 2000. </a:t>
            </a:r>
            <a:endParaRPr lang="en-US" sz="1600" dirty="0" smtClean="0"/>
          </a:p>
          <a:p>
            <a:r>
              <a:rPr lang="en-US" sz="1600" dirty="0" smtClean="0"/>
              <a:t>[9] </a:t>
            </a:r>
            <a:r>
              <a:rPr lang="en-US" sz="1600" dirty="0" err="1"/>
              <a:t>Tallent</a:t>
            </a:r>
            <a:r>
              <a:rPr lang="en-US" sz="1600" dirty="0"/>
              <a:t>, N. R.; Mellor-</a:t>
            </a:r>
            <a:r>
              <a:rPr lang="en-US" sz="1600" dirty="0" err="1"/>
              <a:t>Crummey</a:t>
            </a:r>
            <a:r>
              <a:rPr lang="en-US" sz="1600" dirty="0"/>
              <a:t>, J. M. &amp; Porterfield, A. (2010), Analyzing lock contention in multithreaded applications., in R. </a:t>
            </a:r>
            <a:r>
              <a:rPr lang="en-US" sz="1600" dirty="0" err="1"/>
              <a:t>Govindarajan</a:t>
            </a:r>
            <a:r>
              <a:rPr lang="en-US" sz="1600" dirty="0"/>
              <a:t>; David A. Padua &amp; Mary W. Hall, ed., 'PPOPP' , ACM, , pp. 269-280 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[10]</a:t>
            </a:r>
            <a:r>
              <a:rPr lang="en-NZ" sz="1600" dirty="0"/>
              <a:t> http://channel9.msdn.com/Shows/Going+Deep/Cpp-and-Beyond-2012-Herb-Sutter-atomic-Weapons-1-of-2</a:t>
            </a:r>
            <a:endParaRPr lang="en-GB" sz="1600" dirty="0"/>
          </a:p>
          <a:p>
            <a:endParaRPr lang="en-US" sz="1600" dirty="0" smtClean="0"/>
          </a:p>
          <a:p>
            <a:endParaRPr lang="en-US" sz="1500" dirty="0" smtClean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55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</a:t>
            </a:r>
            <a:r>
              <a:rPr lang="en-US" dirty="0" smtClean="0"/>
              <a:t>you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3373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Lack </a:t>
            </a:r>
            <a:r>
              <a:rPr lang="en-US" dirty="0"/>
              <a:t>of </a:t>
            </a:r>
            <a:r>
              <a:rPr lang="en-US" dirty="0" smtClean="0"/>
              <a:t>experience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Added complexity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R</a:t>
            </a:r>
            <a:r>
              <a:rPr lang="en-US" dirty="0" smtClean="0"/>
              <a:t>ewrite </a:t>
            </a:r>
            <a:r>
              <a:rPr lang="en-US" dirty="0"/>
              <a:t>code to remove dependencies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N</a:t>
            </a:r>
            <a:r>
              <a:rPr lang="en-US" dirty="0" smtClean="0"/>
              <a:t>on</a:t>
            </a:r>
            <a:r>
              <a:rPr lang="en-US" dirty="0"/>
              <a:t>-deterministic </a:t>
            </a:r>
            <a:r>
              <a:rPr lang="en-US" dirty="0" smtClean="0"/>
              <a:t>behavior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The paucity of publicly accessible parallel code</a:t>
            </a:r>
            <a:r>
              <a:rPr lang="en-US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With </a:t>
            </a:r>
            <a:r>
              <a:rPr lang="en-US" dirty="0"/>
              <a:t>a lack of synchronization, race </a:t>
            </a:r>
            <a:r>
              <a:rPr lang="en-US" dirty="0" smtClean="0"/>
              <a:t>conditions occur.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With too much protection on data (synchronization):</a:t>
            </a:r>
            <a:endParaRPr lang="en-US" dirty="0"/>
          </a:p>
          <a:p>
            <a:pPr marL="628650" lvl="1" indent="-342900"/>
            <a:r>
              <a:rPr lang="en-US" dirty="0"/>
              <a:t>T</a:t>
            </a:r>
            <a:r>
              <a:rPr lang="en-US" dirty="0" smtClean="0"/>
              <a:t>asks </a:t>
            </a:r>
            <a:r>
              <a:rPr lang="en-US" dirty="0"/>
              <a:t>may be forced to wait for one </a:t>
            </a:r>
            <a:r>
              <a:rPr lang="en-US" dirty="0" smtClean="0"/>
              <a:t>other.</a:t>
            </a:r>
            <a:endParaRPr lang="en-US" dirty="0"/>
          </a:p>
          <a:p>
            <a:pPr marL="342900" indent="-342900">
              <a:buClr>
                <a:srgbClr val="6F6F74"/>
              </a:buClr>
              <a:buFont typeface="Arial"/>
              <a:buChar char="•"/>
            </a:pPr>
            <a:r>
              <a:rPr lang="en-US" dirty="0" smtClean="0"/>
              <a:t>High </a:t>
            </a:r>
            <a:r>
              <a:rPr lang="en-US" dirty="0"/>
              <a:t>overhead of </a:t>
            </a:r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there are pitfalls?</a:t>
            </a:r>
          </a:p>
        </p:txBody>
      </p:sp>
    </p:spTree>
    <p:extLst>
      <p:ext uri="{BB962C8B-B14F-4D97-AF65-F5344CB8AC3E}">
        <p14:creationId xmlns:p14="http://schemas.microsoft.com/office/powerpoint/2010/main" val="188832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main pitfalls are commonly discussed</a:t>
            </a:r>
          </a:p>
          <a:p>
            <a:pPr marL="342900" indent="-342900">
              <a:spcBef>
                <a:spcPts val="1200"/>
              </a:spcBef>
              <a:buFont typeface="Arial"/>
              <a:buChar char="•"/>
            </a:pPr>
            <a:r>
              <a:rPr lang="en-US" dirty="0" smtClean="0"/>
              <a:t>Race Condition – can’t be visualized, non-deterministic [1][2][3]</a:t>
            </a:r>
          </a:p>
          <a:p>
            <a:pPr marL="342900" indent="-342900">
              <a:spcBef>
                <a:spcPts val="1200"/>
              </a:spcBef>
              <a:buFont typeface="Arial"/>
              <a:buChar char="•"/>
            </a:pPr>
            <a:r>
              <a:rPr lang="en-US" dirty="0" smtClean="0"/>
              <a:t>Race Condition can be solved by Mutual Exclusion. [4][5]</a:t>
            </a:r>
          </a:p>
          <a:p>
            <a:pPr marL="342900" indent="-342900">
              <a:spcBef>
                <a:spcPts val="1200"/>
              </a:spcBef>
              <a:buFont typeface="Arial"/>
              <a:buChar char="•"/>
            </a:pPr>
            <a:r>
              <a:rPr lang="en-US" dirty="0" smtClean="0"/>
              <a:t>Improper use of Mutual Exclusion can lead to </a:t>
            </a:r>
            <a:r>
              <a:rPr lang="en-US" dirty="0" err="1" smtClean="0"/>
              <a:t>DeadLock</a:t>
            </a:r>
            <a:r>
              <a:rPr lang="en-US" dirty="0" smtClean="0"/>
              <a:t> [7][8]</a:t>
            </a:r>
          </a:p>
          <a:p>
            <a:pPr marL="342900" indent="-342900">
              <a:spcBef>
                <a:spcPts val="1200"/>
              </a:spcBef>
              <a:buFont typeface="Arial"/>
              <a:buChar char="•"/>
            </a:pPr>
            <a:r>
              <a:rPr lang="en-US" dirty="0"/>
              <a:t>Contention for locks has long been recognized as a key </a:t>
            </a:r>
            <a:r>
              <a:rPr lang="en-US" dirty="0" smtClean="0"/>
              <a:t>impediment </a:t>
            </a:r>
            <a:r>
              <a:rPr lang="en-US" dirty="0"/>
              <a:t>to performance for shared-memory parallel programs</a:t>
            </a:r>
            <a:r>
              <a:rPr lang="en-US" dirty="0" smtClean="0"/>
              <a:t>.[9</a:t>
            </a:r>
            <a:r>
              <a:rPr lang="en-US" dirty="0"/>
              <a:t>]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 pitfalls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0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Help developer to:</a:t>
            </a:r>
            <a:endParaRPr lang="en-US" strike="sngStrike" dirty="0" smtClean="0"/>
          </a:p>
          <a:p>
            <a:pPr marL="342900" indent="-342900" algn="l">
              <a:buFont typeface="Wingdings" charset="2"/>
              <a:buChar char="u"/>
            </a:pPr>
            <a:r>
              <a:rPr lang="en-US" dirty="0"/>
              <a:t>R</a:t>
            </a:r>
            <a:r>
              <a:rPr lang="en-US" dirty="0" smtClean="0"/>
              <a:t>ecognize the problems</a:t>
            </a:r>
          </a:p>
          <a:p>
            <a:pPr marL="342900" indent="-342900" algn="l">
              <a:buFont typeface="Wingdings" charset="2"/>
              <a:buChar char="u"/>
            </a:pPr>
            <a:r>
              <a:rPr lang="en-US" dirty="0" smtClean="0"/>
              <a:t>Suggest </a:t>
            </a:r>
            <a:r>
              <a:rPr lang="en-US" dirty="0"/>
              <a:t>possible </a:t>
            </a:r>
            <a:r>
              <a:rPr lang="en-US" dirty="0" smtClean="0"/>
              <a:t>solutions.</a:t>
            </a:r>
            <a:endParaRPr lang="en-US" dirty="0"/>
          </a:p>
          <a:p>
            <a:pPr marL="342900" indent="-342900" algn="l">
              <a:buFont typeface="Wingdings" charset="2"/>
              <a:buChar char="u"/>
            </a:pPr>
            <a:endParaRPr lang="en-US" dirty="0" smtClean="0"/>
          </a:p>
          <a:p>
            <a:pPr algn="l"/>
            <a:r>
              <a:rPr lang="en-US" dirty="0" smtClean="0"/>
              <a:t>To do this effectively:</a:t>
            </a:r>
          </a:p>
          <a:p>
            <a:pPr marL="342900" indent="-342900" algn="l">
              <a:buFont typeface="Wingdings" charset="2"/>
              <a:buChar char="u"/>
            </a:pPr>
            <a:r>
              <a:rPr lang="en-US" dirty="0" smtClean="0"/>
              <a:t>Develop a web application </a:t>
            </a:r>
            <a:r>
              <a:rPr lang="en-US" dirty="0"/>
              <a:t>to help </a:t>
            </a:r>
            <a:r>
              <a:rPr lang="en-US" dirty="0" smtClean="0"/>
              <a:t>understand </a:t>
            </a:r>
            <a:r>
              <a:rPr lang="en-US" dirty="0"/>
              <a:t>the </a:t>
            </a:r>
            <a:r>
              <a:rPr lang="en-US" dirty="0" smtClean="0"/>
              <a:t>parallel programming pitfalls </a:t>
            </a:r>
            <a:r>
              <a:rPr lang="en-US" dirty="0"/>
              <a:t>in a visual and interactive </a:t>
            </a:r>
            <a:r>
              <a:rPr lang="en-US" dirty="0" smtClean="0"/>
              <a:t>manner.</a:t>
            </a:r>
          </a:p>
          <a:p>
            <a:pPr marL="342900" indent="-342900" algn="l">
              <a:buFont typeface="Wingdings" charset="2"/>
              <a:buChar char="u"/>
            </a:pPr>
            <a:r>
              <a:rPr lang="en-US" dirty="0" smtClean="0"/>
              <a:t>Explain how these major challenges come into play and how they can be met.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8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Not everyone has smart phone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Need not be downloaded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Easier to maintain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No approval from </a:t>
            </a:r>
            <a:r>
              <a:rPr lang="en-US" dirty="0"/>
              <a:t>A</a:t>
            </a:r>
            <a:r>
              <a:rPr lang="en-US" dirty="0" smtClean="0"/>
              <a:t>pp Store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Run on many platform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Web app?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71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JavaScript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PHP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HTML, CSS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691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 race </a:t>
            </a:r>
            <a:r>
              <a:rPr lang="en-US" dirty="0"/>
              <a:t>condition in parallel programming caused by </a:t>
            </a:r>
            <a:r>
              <a:rPr lang="en-US" sz="3100" b="1" dirty="0">
                <a:solidFill>
                  <a:srgbClr val="FFFF00"/>
                </a:solidFill>
              </a:rPr>
              <a:t>the order </a:t>
            </a:r>
            <a:r>
              <a:rPr lang="en-US" dirty="0"/>
              <a:t>in which </a:t>
            </a:r>
            <a:r>
              <a:rPr lang="en-US" sz="3400" b="1" dirty="0">
                <a:solidFill>
                  <a:srgbClr val="FFFF00"/>
                </a:solidFill>
              </a:rPr>
              <a:t>multiple threads </a:t>
            </a:r>
            <a:r>
              <a:rPr lang="en-US" dirty="0"/>
              <a:t>access a </a:t>
            </a:r>
            <a:r>
              <a:rPr lang="en-US" sz="3400" b="1" dirty="0">
                <a:solidFill>
                  <a:srgbClr val="FFFF00"/>
                </a:solidFill>
              </a:rPr>
              <a:t>shared variable </a:t>
            </a:r>
            <a:r>
              <a:rPr lang="en-US" dirty="0"/>
              <a:t>and at least one thread </a:t>
            </a:r>
            <a:r>
              <a:rPr lang="en-US" sz="3400" b="1" dirty="0">
                <a:solidFill>
                  <a:srgbClr val="FFFF00"/>
                </a:solidFill>
              </a:rPr>
              <a:t>writes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to it.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It can be solved:</a:t>
            </a:r>
          </a:p>
          <a:p>
            <a:pPr marL="628650" lvl="1" indent="-342900"/>
            <a:r>
              <a:rPr lang="en-US" dirty="0" smtClean="0"/>
              <a:t>Mutual Exclusion</a:t>
            </a:r>
          </a:p>
          <a:p>
            <a:pPr marL="628650" lvl="1" indent="-342900"/>
            <a:r>
              <a:rPr lang="en-US" dirty="0" smtClean="0"/>
              <a:t>Atomic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57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It is non deterministic : </a:t>
            </a:r>
            <a:r>
              <a:rPr lang="en-GB" dirty="0"/>
              <a:t>can exhibit different behaviours on different runs</a:t>
            </a:r>
            <a:endParaRPr lang="en-US" dirty="0"/>
          </a:p>
          <a:p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Why?	[10] explains that: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Why is it a Pitfall?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69372631"/>
              </p:ext>
            </p:extLst>
          </p:nvPr>
        </p:nvGraphicFramePr>
        <p:xfrm>
          <a:off x="2238373" y="3427607"/>
          <a:ext cx="3752192" cy="2380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50496" y="55934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69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 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Tie.thmx</Template>
  <TotalTime>503</TotalTime>
  <Words>1104</Words>
  <Application>Microsoft Macintosh PowerPoint</Application>
  <PresentationFormat>On-screen Show (4:3)</PresentationFormat>
  <Paragraphs>211</Paragraphs>
  <Slides>25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Black Tie</vt:lpstr>
      <vt:lpstr>PARALLEL PROGRAMMING PITFALLS</vt:lpstr>
      <vt:lpstr>Agenda</vt:lpstr>
      <vt:lpstr>Why there are pitfalls?</vt:lpstr>
      <vt:lpstr>Chosen pitfalls</vt:lpstr>
      <vt:lpstr>our contribution</vt:lpstr>
      <vt:lpstr>Why Web app?</vt:lpstr>
      <vt:lpstr>Technology</vt:lpstr>
      <vt:lpstr>Race Condition</vt:lpstr>
      <vt:lpstr>Why is it a Pitfall?</vt:lpstr>
      <vt:lpstr>Race condition</vt:lpstr>
      <vt:lpstr>Mutual exclusion</vt:lpstr>
      <vt:lpstr>MUTUAL EXCUSION</vt:lpstr>
      <vt:lpstr>deadlock</vt:lpstr>
      <vt:lpstr>Deadlock Prevention Approaches</vt:lpstr>
      <vt:lpstr>DEADLOCK</vt:lpstr>
      <vt:lpstr>Request ALL At once</vt:lpstr>
      <vt:lpstr>Ordered Allocation</vt:lpstr>
      <vt:lpstr>Release Before Request</vt:lpstr>
      <vt:lpstr>Heavily contended locks</vt:lpstr>
      <vt:lpstr>Heavily contended locks</vt:lpstr>
      <vt:lpstr>evaluation</vt:lpstr>
      <vt:lpstr>Results</vt:lpstr>
      <vt:lpstr>Challenges and future works</vt:lpstr>
      <vt:lpstr>References</vt:lpstr>
      <vt:lpstr>Thank you </vt:lpstr>
    </vt:vector>
  </TitlesOfParts>
  <Company>Amdocs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DEADLOCK</dc:title>
  <dc:creator>Nancy Watta</dc:creator>
  <cp:lastModifiedBy>Nancy Watta</cp:lastModifiedBy>
  <cp:revision>201</cp:revision>
  <dcterms:created xsi:type="dcterms:W3CDTF">2014-05-06T06:36:12Z</dcterms:created>
  <dcterms:modified xsi:type="dcterms:W3CDTF">2014-05-19T22:05:22Z</dcterms:modified>
</cp:coreProperties>
</file>