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25"/>
  </p:notesMasterIdLst>
  <p:sldIdLst>
    <p:sldId id="266" r:id="rId2"/>
    <p:sldId id="271" r:id="rId3"/>
    <p:sldId id="282" r:id="rId4"/>
    <p:sldId id="270" r:id="rId5"/>
    <p:sldId id="268" r:id="rId6"/>
    <p:sldId id="272" r:id="rId7"/>
    <p:sldId id="269" r:id="rId8"/>
    <p:sldId id="273" r:id="rId9"/>
    <p:sldId id="275" r:id="rId10"/>
    <p:sldId id="285" r:id="rId11"/>
    <p:sldId id="278" r:id="rId12"/>
    <p:sldId id="286" r:id="rId13"/>
    <p:sldId id="287" r:id="rId14"/>
    <p:sldId id="289" r:id="rId15"/>
    <p:sldId id="290" r:id="rId16"/>
    <p:sldId id="292" r:id="rId17"/>
    <p:sldId id="291" r:id="rId18"/>
    <p:sldId id="279" r:id="rId19"/>
    <p:sldId id="284" r:id="rId20"/>
    <p:sldId id="280" r:id="rId21"/>
    <p:sldId id="283" r:id="rId22"/>
    <p:sldId id="264"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4" autoAdjust="0"/>
    <p:restoredTop sz="94660"/>
  </p:normalViewPr>
  <p:slideViewPr>
    <p:cSldViewPr snapToGrid="0" snapToObjects="1">
      <p:cViewPr varScale="1">
        <p:scale>
          <a:sx n="77" d="100"/>
          <a:sy n="77" d="100"/>
        </p:scale>
        <p:origin x="-18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5/17/14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Lack of experience with parallel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Developing correct multi threaded</a:t>
            </a:r>
            <a:r>
              <a:rPr lang="en-US" baseline="0" dirty="0" smtClean="0"/>
              <a:t> codes is difficult because</a:t>
            </a:r>
            <a:r>
              <a:rPr lang="en-US" dirty="0" smtClean="0"/>
              <a:t> threads may interact with each other in unpredictable ways</a:t>
            </a:r>
          </a:p>
          <a:p>
            <a:pPr marL="0" indent="0" algn="l">
              <a:buFont typeface="Wingdings" charset="2"/>
              <a:buNone/>
            </a:pPr>
            <a:r>
              <a:rPr lang="en-US" dirty="0" smtClean="0"/>
              <a:t>The high overhead of communication relative to that of processing.</a:t>
            </a:r>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3</a:t>
            </a:fld>
            <a:endParaRPr lang="en-US"/>
          </a:p>
        </p:txBody>
      </p:sp>
    </p:spTree>
    <p:extLst>
      <p:ext uri="{BB962C8B-B14F-4D97-AF65-F5344CB8AC3E}">
        <p14:creationId xmlns:p14="http://schemas.microsoft.com/office/powerpoint/2010/main" val="287215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 is</a:t>
            </a:r>
            <a:r>
              <a:rPr lang="en-US" baseline="0" dirty="0" smtClean="0"/>
              <a:t> a dummy value</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19</a:t>
            </a:fld>
            <a:endParaRPr lang="en-US"/>
          </a:p>
        </p:txBody>
      </p:sp>
    </p:spTree>
    <p:extLst>
      <p:ext uri="{BB962C8B-B14F-4D97-AF65-F5344CB8AC3E}">
        <p14:creationId xmlns:p14="http://schemas.microsoft.com/office/powerpoint/2010/main" val="807505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21</a:t>
            </a:fld>
            <a:endParaRPr lang="en-US"/>
          </a:p>
        </p:txBody>
      </p:sp>
    </p:spTree>
    <p:extLst>
      <p:ext uri="{BB962C8B-B14F-4D97-AF65-F5344CB8AC3E}">
        <p14:creationId xmlns:p14="http://schemas.microsoft.com/office/powerpoint/2010/main" val="2122580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23</a:t>
            </a:fld>
            <a:endParaRPr lang="en-US"/>
          </a:p>
        </p:txBody>
      </p:sp>
    </p:spTree>
    <p:extLst>
      <p:ext uri="{BB962C8B-B14F-4D97-AF65-F5344CB8AC3E}">
        <p14:creationId xmlns:p14="http://schemas.microsoft.com/office/powerpoint/2010/main" val="295919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Help developer to</a:t>
            </a:r>
            <a:r>
              <a:rPr lang="en-US" strike="noStrike" dirty="0" smtClean="0"/>
              <a:t>: To properly balance synchronicity and efficiency.</a:t>
            </a:r>
          </a:p>
          <a:p>
            <a:pPr marL="342900" indent="-342900" algn="l">
              <a:buFont typeface="Wingdings" charset="2"/>
              <a:buChar char="u"/>
            </a:pPr>
            <a:r>
              <a:rPr lang="en-US" dirty="0" smtClean="0"/>
              <a:t>Recognize the </a:t>
            </a:r>
            <a:r>
              <a:rPr lang="en-US" strike="noStrike" dirty="0" smtClean="0"/>
              <a:t>problems associated with creating a parallel program</a:t>
            </a:r>
          </a:p>
          <a:p>
            <a:pPr marL="342900" indent="-342900" algn="l">
              <a:buFont typeface="Wingdings" charset="2"/>
              <a:buChar char="u"/>
            </a:pPr>
            <a:r>
              <a:rPr lang="en-US" dirty="0" smtClean="0"/>
              <a:t>Suggest possible solutions for solving or alleviating these issues (Future Work).</a:t>
            </a:r>
          </a:p>
          <a:p>
            <a:pPr marL="342900" indent="-342900" algn="l">
              <a:buFont typeface="Wingdings" charset="2"/>
              <a:buChar char="u"/>
            </a:pPr>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5</a:t>
            </a:fld>
            <a:endParaRPr lang="en-US"/>
          </a:p>
        </p:txBody>
      </p:sp>
    </p:spTree>
    <p:extLst>
      <p:ext uri="{BB962C8B-B14F-4D97-AF65-F5344CB8AC3E}">
        <p14:creationId xmlns:p14="http://schemas.microsoft.com/office/powerpoint/2010/main" val="321228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do not require developers to submit their app to any app store for approval.</a:t>
            </a:r>
          </a:p>
          <a:p>
            <a:r>
              <a:rPr lang="en-US" dirty="0" smtClean="0"/>
              <a:t>Web apps are much easier to maintain as they have a common code base across multiple mobile platforms.</a:t>
            </a:r>
          </a:p>
          <a:p>
            <a:r>
              <a:rPr lang="en-US" dirty="0" smtClean="0"/>
              <a:t>Web apps do not require developers to submit their app to any app store for approval.</a:t>
            </a:r>
          </a:p>
          <a:p>
            <a:r>
              <a:rPr lang="en-US" dirty="0" smtClean="0"/>
              <a:t>Web app can run on pretty much any platform with a modern, standards-compliant web browser.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6</a:t>
            </a:fld>
            <a:endParaRPr lang="en-US"/>
          </a:p>
        </p:txBody>
      </p:sp>
    </p:spTree>
    <p:extLst>
      <p:ext uri="{BB962C8B-B14F-4D97-AF65-F5344CB8AC3E}">
        <p14:creationId xmlns:p14="http://schemas.microsoft.com/office/powerpoint/2010/main" val="298127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Synchronization is necessary to make programs execute correctly in parallel. However this</a:t>
            </a:r>
            <a:r>
              <a:rPr lang="en-US" baseline="0" dirty="0" smtClean="0"/>
              <a:t> comes with a cost. Problems arise when accessing shared resources.</a:t>
            </a:r>
            <a:endParaRPr lang="en-US" dirty="0" smtClean="0"/>
          </a:p>
        </p:txBody>
      </p:sp>
      <p:sp>
        <p:nvSpPr>
          <p:cNvPr id="4" name="Slide Number Placeholder 3"/>
          <p:cNvSpPr>
            <a:spLocks noGrp="1"/>
          </p:cNvSpPr>
          <p:nvPr>
            <p:ph type="sldNum" sz="quarter" idx="10"/>
          </p:nvPr>
        </p:nvSpPr>
        <p:spPr/>
        <p:txBody>
          <a:bodyPr/>
          <a:lstStyle/>
          <a:p>
            <a:fld id="{4B5DE452-D96A-B043-A19B-3F6D5B1BBA3B}" type="slidenum">
              <a:rPr lang="en-US" smtClean="0"/>
              <a:t>7</a:t>
            </a:fld>
            <a:endParaRPr lang="en-US"/>
          </a:p>
        </p:txBody>
      </p:sp>
    </p:spTree>
    <p:extLst>
      <p:ext uri="{BB962C8B-B14F-4D97-AF65-F5344CB8AC3E}">
        <p14:creationId xmlns:p14="http://schemas.microsoft.com/office/powerpoint/2010/main" val="5647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p:txBody>
      </p:sp>
      <p:sp>
        <p:nvSpPr>
          <p:cNvPr id="4" name="Slide Number Placeholder 3"/>
          <p:cNvSpPr>
            <a:spLocks noGrp="1"/>
          </p:cNvSpPr>
          <p:nvPr>
            <p:ph type="sldNum" sz="quarter" idx="10"/>
          </p:nvPr>
        </p:nvSpPr>
        <p:spPr/>
        <p:txBody>
          <a:bodyPr/>
          <a:lstStyle/>
          <a:p>
            <a:fld id="{4B5DE452-D96A-B043-A19B-3F6D5B1BBA3B}" type="slidenum">
              <a:rPr lang="en-US" smtClean="0"/>
              <a:t>11</a:t>
            </a:fld>
            <a:endParaRPr lang="en-US"/>
          </a:p>
        </p:txBody>
      </p:sp>
    </p:spTree>
    <p:extLst>
      <p:ext uri="{BB962C8B-B14F-4D97-AF65-F5344CB8AC3E}">
        <p14:creationId xmlns:p14="http://schemas.microsoft.com/office/powerpoint/2010/main" val="438134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13</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14</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15</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threads try to acquire a lock faster than the rate at which a thread can execute the corresponding critical section, then program performance will suffer as threads will form a "convoy" waiting to acquire the lock.</a:t>
            </a:r>
          </a:p>
          <a:p>
            <a:r>
              <a:rPr lang="en-US" dirty="0" smtClean="0"/>
              <a:t>Threads that all use the same lock become queued to use the lock and end up serializing the processing. A 'convoy' is created.</a:t>
            </a:r>
          </a:p>
          <a:p>
            <a:r>
              <a:rPr lang="en-US" dirty="0" smtClean="0"/>
              <a:t>When a high-priority thread needs to acquire a lock held by a low-priority thread, the scheduler bumps up the priority of the blocking thread until the lock is released.</a:t>
            </a:r>
          </a:p>
          <a:p>
            <a:r>
              <a:rPr lang="en-US" dirty="0" smtClean="0"/>
              <a:t>That is certainly the method of choice to eliminate lock contention if it is workable. For example, consider contention for a counter of events. If each thread can have its own private counter, then no lock is necessary. If the total count is required, the counts can be summed after all threads are done counting.</a:t>
            </a:r>
          </a:p>
          <a:p>
            <a:r>
              <a:rPr lang="en-US" dirty="0" smtClean="0"/>
              <a:t>If the lock on a resource cannot be eliminated, consider partitioning the resource and using a separate lock to protect each partition. The partitioning can spread out contention among the locks.</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17</a:t>
            </a:fld>
            <a:endParaRPr lang="en-US"/>
          </a:p>
        </p:txBody>
      </p:sp>
    </p:spTree>
    <p:extLst>
      <p:ext uri="{BB962C8B-B14F-4D97-AF65-F5344CB8AC3E}">
        <p14:creationId xmlns:p14="http://schemas.microsoft.com/office/powerpoint/2010/main" val="273852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a:xfrm>
            <a:off x="2981325" y="131705"/>
            <a:ext cx="3181350" cy="292100"/>
          </a:xfrm>
          <a:prstGeom prst="rect">
            <a:avLst/>
          </a:prstGeom>
        </p:spPr>
        <p:txBody>
          <a:bodyPr/>
          <a:lstStyle/>
          <a:p>
            <a:fld id="{25AE17C7-B787-4E50-994D-5E804113A1E9}" type="datetime4">
              <a:rPr lang="en-US" smtClean="0"/>
              <a:pPr/>
              <a:t>May 17,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5/17/14</a:t>
            </a:fld>
            <a:endParaRPr lang="en-US"/>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5/17/14</a:t>
            </a:fld>
            <a:endParaRPr lang="en-US" dirty="0"/>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477207"/>
            <a:ext cx="8229600" cy="484627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2" name="TextBox 1"/>
          <p:cNvSpPr txBox="1"/>
          <p:nvPr userDrawn="1"/>
        </p:nvSpPr>
        <p:spPr>
          <a:xfrm>
            <a:off x="4211585" y="6503253"/>
            <a:ext cx="738648" cy="276999"/>
          </a:xfrm>
          <a:prstGeom prst="rect">
            <a:avLst/>
          </a:prstGeom>
          <a:noFill/>
        </p:spPr>
        <p:txBody>
          <a:bodyPr wrap="square" rtlCol="0">
            <a:spAutoFit/>
          </a:bodyPr>
          <a:lstStyle/>
          <a:p>
            <a:fld id="{AD4EE4AE-DBD3-9141-ADF5-415CE2335B76}" type="slidenum">
              <a:rPr lang="en-US" sz="1200" smtClean="0"/>
              <a:pPr/>
              <a:t>‹#›</a:t>
            </a:fld>
            <a:r>
              <a:rPr lang="en-US" sz="1200" dirty="0" smtClean="0"/>
              <a:t> / </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a:xfrm>
            <a:off x="2981325" y="131705"/>
            <a:ext cx="3181350" cy="292100"/>
          </a:xfrm>
          <a:prstGeom prst="rect">
            <a:avLst/>
          </a:prstGeom>
        </p:spPr>
        <p:txBody>
          <a:bodyPr/>
          <a:lstStyle/>
          <a:p>
            <a:fld id="{679F0FCF-2EA5-4FF5-AF14-1CA9C8854AAB}" type="datetime4">
              <a:rPr lang="en-US" smtClean="0"/>
              <a:pPr/>
              <a:t>May 17,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a:xfrm>
            <a:off x="2981325" y="131705"/>
            <a:ext cx="3181350" cy="292100"/>
          </a:xfrm>
          <a:prstGeom prst="rect">
            <a:avLst/>
          </a:prstGeom>
        </p:spPr>
        <p:txBody>
          <a:bodyPr/>
          <a:lstStyle/>
          <a:p>
            <a:fld id="{F9E781C6-1634-4A56-B2BE-62150BE83935}" type="datetime4">
              <a:rPr lang="en-US" smtClean="0"/>
              <a:pPr/>
              <a:t>May 17,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a:xfrm>
            <a:off x="1447800" y="6486525"/>
            <a:ext cx="6248400" cy="292100"/>
          </a:xfrm>
          <a:prstGeom prst="rect">
            <a:avLst/>
          </a:prstGeom>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a:xfrm>
            <a:off x="2981325" y="131705"/>
            <a:ext cx="3181350" cy="292100"/>
          </a:xfrm>
          <a:prstGeom prst="rect">
            <a:avLst/>
          </a:prstGeom>
        </p:spPr>
        <p:txBody>
          <a:bodyPr/>
          <a:lstStyle/>
          <a:p>
            <a:fld id="{A9372AC2-3C75-4F5F-A929-48958086FE36}" type="datetime4">
              <a:rPr lang="en-US" smtClean="0"/>
              <a:pPr/>
              <a:t>May 17,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a:xfrm>
            <a:off x="1447800" y="6486525"/>
            <a:ext cx="6248400" cy="292100"/>
          </a:xfrm>
          <a:prstGeom prst="rect">
            <a:avLst/>
          </a:prstGeom>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a:xfrm>
            <a:off x="2981325" y="131705"/>
            <a:ext cx="3181350" cy="292100"/>
          </a:xfrm>
          <a:prstGeom prst="rect">
            <a:avLst/>
          </a:prstGeom>
        </p:spPr>
        <p:txBody>
          <a:bodyPr/>
          <a:lstStyle/>
          <a:p>
            <a:fld id="{17509CF4-4C1A-45DC-BADA-6EFF91CB9ABB}" type="datetime4">
              <a:rPr lang="en-US" smtClean="0"/>
              <a:pPr/>
              <a:t>May 17,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2981325" y="131705"/>
            <a:ext cx="3181350" cy="292100"/>
          </a:xfrm>
          <a:prstGeom prst="rect">
            <a:avLst/>
          </a:prstGeom>
        </p:spPr>
        <p:txBody>
          <a:bodyPr/>
          <a:lstStyle/>
          <a:p>
            <a:fld id="{C53951C0-B478-4858-ABC7-96406A1C0480}" type="datetime4">
              <a:rPr lang="en-US" smtClean="0"/>
              <a:pPr/>
              <a:t>May 17,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a:xfrm>
            <a:off x="2981325" y="131705"/>
            <a:ext cx="3181350" cy="292100"/>
          </a:xfrm>
          <a:prstGeom prst="rect">
            <a:avLst/>
          </a:prstGeom>
        </p:spPr>
        <p:txBody>
          <a:bodyPr/>
          <a:lstStyle/>
          <a:p>
            <a:fld id="{B867641A-9D94-4BD6-862F-F651067079BC}" type="datetime4">
              <a:rPr lang="en-US" smtClean="0"/>
              <a:pPr/>
              <a:t>May 17,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a:prstGeom prst="rect">
            <a:avLst/>
          </a:prstGeom>
        </p:spPr>
        <p:txBody>
          <a:bodyPr/>
          <a:lstStyle/>
          <a:p>
            <a:fld id="{D74F0C02-0EF4-4745-9D82-E8D3F59464E3}" type="datetime4">
              <a:rPr lang="en-US" smtClean="0"/>
              <a:pPr/>
              <a:t>May 17,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723998"/>
            <a:ext cx="9144000" cy="6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430421"/>
            <a:ext cx="8229600" cy="47062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038600" y="6553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D4EE4AE-DBD3-9141-ADF5-415CE2335B76}" type="slidenum">
              <a:rPr lang="en-US" smtClean="0"/>
              <a:pPr/>
              <a:t>‹#›</a:t>
            </a:fld>
            <a:r>
              <a:rPr lang="en-US" dirty="0" smtClean="0"/>
              <a:t> / </a:t>
            </a:r>
            <a:endParaRPr lang="en-US" dirty="0"/>
          </a:p>
        </p:txBody>
      </p:sp>
      <p:cxnSp>
        <p:nvCxnSpPr>
          <p:cNvPr id="10" name="Straight Connector 9"/>
          <p:cNvCxnSpPr/>
          <p:nvPr/>
        </p:nvCxnSpPr>
        <p:spPr>
          <a:xfrm>
            <a:off x="0" y="722410"/>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023739" y="388731"/>
            <a:ext cx="6894041"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2400" b="1" kern="1200" cap="all" spc="0" baseline="0">
          <a:solidFill>
            <a:schemeClr val="bg1">
              <a:lumMod val="75000"/>
              <a:lumOff val="25000"/>
            </a:schemeClr>
          </a:solidFill>
          <a:effectLst/>
          <a:latin typeface="+mj-lt"/>
          <a:ea typeface="+mj-ea"/>
          <a:cs typeface="Tunga" pitchFamily="2"/>
        </a:defRPr>
      </a:lvl1pPr>
    </p:titleStyle>
    <p:bodyStyle>
      <a:lvl1pPr marL="0" indent="0" algn="l" defTabSz="914400" rtl="0" eaLnBrk="1" latinLnBrk="0" hangingPunct="1">
        <a:lnSpc>
          <a:spcPct val="100000"/>
        </a:lnSpc>
        <a:spcBef>
          <a:spcPts val="600"/>
        </a:spcBef>
        <a:spcAft>
          <a:spcPts val="0"/>
        </a:spcAft>
        <a:buClr>
          <a:schemeClr val="accent1"/>
        </a:buClr>
        <a:buFont typeface="Arial"/>
        <a:buNone/>
        <a:defRPr sz="2500" b="0" i="0" kern="1200" cap="none" spc="30" baseline="0">
          <a:solidFill>
            <a:schemeClr val="tx1"/>
          </a:solidFill>
          <a:latin typeface="+mn-lt"/>
          <a:ea typeface="+mn-ea"/>
          <a:cs typeface="Tahoma" pitchFamily="34" charset="0"/>
        </a:defRPr>
      </a:lvl1pPr>
      <a:lvl2pPr marL="285750" indent="-285750" algn="l" defTabSz="914400" rtl="0" eaLnBrk="1" latinLnBrk="0" hangingPunct="1">
        <a:lnSpc>
          <a:spcPct val="100000"/>
        </a:lnSpc>
        <a:spcBef>
          <a:spcPts val="1200"/>
        </a:spcBef>
        <a:buClr>
          <a:schemeClr val="accent1"/>
        </a:buClr>
        <a:buFont typeface="Arial"/>
        <a:buChar char="•"/>
        <a:defRPr sz="2000" kern="1200">
          <a:solidFill>
            <a:schemeClr val="tx1"/>
          </a:solidFill>
          <a:latin typeface="+mn-lt"/>
          <a:ea typeface="+mn-ea"/>
          <a:cs typeface="Tahoma" pitchFamily="34" charset="0"/>
        </a:defRPr>
      </a:lvl2pPr>
      <a:lvl3pPr marL="285750" indent="-285750" algn="l" defTabSz="914400" rtl="0" eaLnBrk="1" latinLnBrk="0" hangingPunct="1">
        <a:lnSpc>
          <a:spcPct val="100000"/>
        </a:lnSpc>
        <a:spcBef>
          <a:spcPts val="1200"/>
        </a:spcBef>
        <a:buClr>
          <a:schemeClr val="accent1"/>
        </a:buClr>
        <a:buFont typeface="Arial"/>
        <a:buChar char="•"/>
        <a:defRPr sz="1600" kern="1200">
          <a:solidFill>
            <a:schemeClr val="tx1"/>
          </a:solidFill>
          <a:latin typeface="+mn-lt"/>
          <a:ea typeface="+mn-ea"/>
          <a:cs typeface="Tahoma" pitchFamily="34" charset="0"/>
        </a:defRPr>
      </a:lvl3pPr>
      <a:lvl4pPr marL="285750" indent="-285750" algn="l" defTabSz="914400" rtl="0" eaLnBrk="1" latinLnBrk="0" hangingPunct="1">
        <a:lnSpc>
          <a:spcPct val="100000"/>
        </a:lnSpc>
        <a:spcBef>
          <a:spcPts val="1200"/>
        </a:spcBef>
        <a:buClr>
          <a:schemeClr val="accent1"/>
        </a:buClr>
        <a:buFont typeface="Arial"/>
        <a:buChar char="•"/>
        <a:defRPr sz="1400" kern="1200">
          <a:solidFill>
            <a:schemeClr val="tx1"/>
          </a:solidFill>
          <a:latin typeface="+mn-lt"/>
          <a:ea typeface="+mn-ea"/>
          <a:cs typeface="Tahoma" pitchFamily="34" charset="0"/>
        </a:defRPr>
      </a:lvl4pPr>
      <a:lvl5pPr marL="285750" indent="-285750" algn="l" defTabSz="914400" rtl="0" eaLnBrk="1" latinLnBrk="0" hangingPunct="1">
        <a:lnSpc>
          <a:spcPct val="100000"/>
        </a:lnSpc>
        <a:spcBef>
          <a:spcPts val="1200"/>
        </a:spcBef>
        <a:buClr>
          <a:schemeClr val="accent1"/>
        </a:buClr>
        <a:buFont typeface="Arial"/>
        <a:buChar char="•"/>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publib.boulder.ibm.com/infocenter/iseries/v5r3/index.jsp?topic=/rzahw/rzahwmutco.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352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MUTUAL EXCUSION</a:t>
            </a:r>
            <a:endParaRPr lang="en-US" dirty="0"/>
          </a:p>
        </p:txBody>
      </p:sp>
    </p:spTree>
    <p:extLst>
      <p:ext uri="{BB962C8B-B14F-4D97-AF65-F5344CB8AC3E}">
        <p14:creationId xmlns:p14="http://schemas.microsoft.com/office/powerpoint/2010/main" val="8136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dirty="0">
                <a:latin typeface="Comic Sans MS"/>
                <a:cs typeface="Comic Sans MS"/>
              </a:rPr>
              <a:t>Permanent blocking of set of processes that either compete for system resources or communicate with each other.</a:t>
            </a:r>
          </a:p>
          <a:p>
            <a:endParaRPr lang="en-US" dirty="0" smtClean="0">
              <a:latin typeface="Comic Sans MS"/>
              <a:cs typeface="Comic Sans MS"/>
            </a:endParaRPr>
          </a:p>
          <a:p>
            <a:r>
              <a:rPr lang="en-US" dirty="0" smtClean="0">
                <a:latin typeface="Comic Sans MS"/>
                <a:cs typeface="Comic Sans MS"/>
              </a:rPr>
              <a:t>The </a:t>
            </a:r>
            <a:r>
              <a:rPr lang="en-US" dirty="0">
                <a:latin typeface="Comic Sans MS"/>
                <a:cs typeface="Comic Sans MS"/>
              </a:rPr>
              <a:t>4 Necessary Conditions for Deadlock</a:t>
            </a:r>
          </a:p>
          <a:p>
            <a:endParaRPr lang="en-US" dirty="0">
              <a:latin typeface="Comic Sans MS"/>
              <a:cs typeface="Comic Sans MS"/>
            </a:endParaRPr>
          </a:p>
          <a:p>
            <a:pPr marL="342900" indent="-342900">
              <a:buFont typeface="Arial"/>
              <a:buChar char="•"/>
            </a:pPr>
            <a:r>
              <a:rPr lang="en-US" dirty="0">
                <a:latin typeface="Comic Sans MS"/>
                <a:cs typeface="Comic Sans MS"/>
              </a:rPr>
              <a:t>Exclusive access (mutual exclusion)</a:t>
            </a:r>
          </a:p>
          <a:p>
            <a:r>
              <a:rPr lang="en-US" dirty="0">
                <a:latin typeface="Comic Sans MS"/>
                <a:cs typeface="Comic Sans MS"/>
              </a:rPr>
              <a:t>	</a:t>
            </a:r>
          </a:p>
          <a:p>
            <a:pPr marL="342900" indent="-342900">
              <a:buFont typeface="Arial"/>
              <a:buChar char="•"/>
            </a:pPr>
            <a:r>
              <a:rPr lang="en-US" dirty="0">
                <a:latin typeface="Comic Sans MS"/>
                <a:cs typeface="Comic Sans MS"/>
              </a:rPr>
              <a:t>Wait while holding (hold-and-wait)</a:t>
            </a:r>
          </a:p>
          <a:p>
            <a:r>
              <a:rPr lang="en-US" dirty="0">
                <a:latin typeface="Comic Sans MS"/>
                <a:cs typeface="Comic Sans MS"/>
              </a:rPr>
              <a:t>	</a:t>
            </a:r>
          </a:p>
          <a:p>
            <a:pPr marL="342900" indent="-342900">
              <a:buFont typeface="Arial"/>
              <a:buChar char="•"/>
            </a:pPr>
            <a:r>
              <a:rPr lang="en-US" dirty="0">
                <a:latin typeface="Comic Sans MS"/>
                <a:cs typeface="Comic Sans MS"/>
              </a:rPr>
              <a:t>No preemption</a:t>
            </a:r>
          </a:p>
          <a:p>
            <a:r>
              <a:rPr lang="en-US" dirty="0">
                <a:latin typeface="Comic Sans MS"/>
                <a:cs typeface="Comic Sans MS"/>
              </a:rPr>
              <a:t>	</a:t>
            </a:r>
          </a:p>
          <a:p>
            <a:pPr marL="342900" indent="-342900">
              <a:buFont typeface="Arial"/>
              <a:buChar char="•"/>
            </a:pPr>
            <a:r>
              <a:rPr lang="en-US" dirty="0">
                <a:latin typeface="Comic Sans MS"/>
                <a:cs typeface="Comic Sans MS"/>
              </a:rPr>
              <a:t>Circular </a:t>
            </a:r>
            <a:r>
              <a:rPr lang="en-US" dirty="0" smtClean="0">
                <a:latin typeface="Comic Sans MS"/>
                <a:cs typeface="Comic Sans MS"/>
              </a:rPr>
              <a:t>wait</a:t>
            </a:r>
          </a:p>
          <a:p>
            <a:endParaRPr lang="en-US" dirty="0">
              <a:latin typeface="Comic Sans MS"/>
              <a:cs typeface="Comic Sans MS"/>
            </a:endParaRPr>
          </a:p>
          <a:p>
            <a:r>
              <a:rPr lang="en-US" dirty="0"/>
              <a:t>All of the four conditions are necessary for deadlock to occur. Hence, by preventing any one of them we prevent deadlock.</a:t>
            </a:r>
          </a:p>
          <a:p>
            <a:endParaRPr lang="en-US" dirty="0">
              <a:latin typeface="Comic Sans MS"/>
              <a:cs typeface="Comic Sans MS"/>
            </a:endParaRPr>
          </a:p>
        </p:txBody>
      </p:sp>
      <p:sp>
        <p:nvSpPr>
          <p:cNvPr id="3" name="Title 2"/>
          <p:cNvSpPr>
            <a:spLocks noGrp="1"/>
          </p:cNvSpPr>
          <p:nvPr>
            <p:ph type="title"/>
          </p:nvPr>
        </p:nvSpPr>
        <p:spPr/>
        <p:txBody>
          <a:bodyPr/>
          <a:lstStyle/>
          <a:p>
            <a:r>
              <a:rPr lang="en-US" dirty="0" smtClean="0"/>
              <a:t>Deadlock</a:t>
            </a:r>
            <a:endParaRPr lang="en-US" dirty="0"/>
          </a:p>
        </p:txBody>
      </p:sp>
    </p:spTree>
    <p:extLst>
      <p:ext uri="{BB962C8B-B14F-4D97-AF65-F5344CB8AC3E}">
        <p14:creationId xmlns:p14="http://schemas.microsoft.com/office/powerpoint/2010/main" val="257352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61805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1983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5983771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598825" y="254030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5520505" y="254030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598825" y="500207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5520505" y="5002075"/>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9639815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DEMO</a:t>
            </a:r>
            <a:endParaRPr lang="en-US" dirty="0"/>
          </a:p>
        </p:txBody>
      </p:sp>
      <p:sp>
        <p:nvSpPr>
          <p:cNvPr id="2" name="Title 1"/>
          <p:cNvSpPr>
            <a:spLocks noGrp="1"/>
          </p:cNvSpPr>
          <p:nvPr>
            <p:ph type="title"/>
          </p:nvPr>
        </p:nvSpPr>
        <p:spPr/>
        <p:txBody>
          <a:bodyPr>
            <a:normAutofit fontScale="90000"/>
          </a:bodyPr>
          <a:lstStyle/>
          <a:p>
            <a:r>
              <a:rPr lang="en-US" dirty="0"/>
              <a:t>Heavily contended locks</a:t>
            </a:r>
          </a:p>
        </p:txBody>
      </p:sp>
    </p:spTree>
    <p:extLst>
      <p:ext uri="{BB962C8B-B14F-4D97-AF65-F5344CB8AC3E}">
        <p14:creationId xmlns:p14="http://schemas.microsoft.com/office/powerpoint/2010/main" val="259066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Convoy is created.</a:t>
            </a:r>
          </a:p>
          <a:p>
            <a:pPr marL="342900" indent="-342900">
              <a:buFont typeface="Arial"/>
              <a:buChar char="•"/>
            </a:pPr>
            <a:r>
              <a:rPr lang="en-US" dirty="0" smtClean="0"/>
              <a:t>Serializes the processing.</a:t>
            </a:r>
          </a:p>
          <a:p>
            <a:pPr marL="342900" indent="-342900">
              <a:buFont typeface="Arial"/>
              <a:buChar char="•"/>
            </a:pPr>
            <a:r>
              <a:rPr lang="en-US" dirty="0" smtClean="0"/>
              <a:t>Slows down High priority threads.</a:t>
            </a:r>
          </a:p>
          <a:p>
            <a:pPr marL="342900" indent="-342900">
              <a:buFont typeface="Arial"/>
              <a:buChar char="•"/>
            </a:pPr>
            <a:endParaRPr lang="en-US" dirty="0"/>
          </a:p>
          <a:p>
            <a:r>
              <a:rPr lang="en-US" dirty="0" smtClean="0"/>
              <a:t>Solution</a:t>
            </a:r>
          </a:p>
          <a:p>
            <a:pPr marL="342900" indent="-342900">
              <a:buFont typeface="Arial"/>
              <a:buChar char="•"/>
            </a:pPr>
            <a:r>
              <a:rPr lang="en-US" dirty="0" smtClean="0"/>
              <a:t>Priority Inversion</a:t>
            </a:r>
          </a:p>
          <a:p>
            <a:pPr marL="342900" indent="-342900">
              <a:buFont typeface="Arial"/>
              <a:buChar char="•"/>
            </a:pPr>
            <a:r>
              <a:rPr lang="en-US" dirty="0" smtClean="0"/>
              <a:t>Replicating the resource.</a:t>
            </a:r>
          </a:p>
          <a:p>
            <a:pPr marL="342900" indent="-342900">
              <a:buFont typeface="Arial"/>
              <a:buChar char="•"/>
            </a:pPr>
            <a:r>
              <a:rPr lang="en-US" dirty="0" smtClean="0"/>
              <a:t>Partitioning the resource</a:t>
            </a:r>
          </a:p>
          <a:p>
            <a:pPr marL="342900" indent="-342900">
              <a:buFont typeface="Arial"/>
              <a:buChar char="•"/>
            </a:pPr>
            <a:endParaRPr lang="en-US" dirty="0" smtClean="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Heavily contended locks</a:t>
            </a:r>
            <a:endParaRPr lang="en-US" dirty="0"/>
          </a:p>
        </p:txBody>
      </p:sp>
    </p:spTree>
    <p:extLst>
      <p:ext uri="{BB962C8B-B14F-4D97-AF65-F5344CB8AC3E}">
        <p14:creationId xmlns:p14="http://schemas.microsoft.com/office/powerpoint/2010/main" val="146258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t>1</a:t>
            </a:r>
            <a:r>
              <a:rPr lang="en-US" dirty="0" smtClean="0"/>
              <a:t>). Students play with the app</a:t>
            </a:r>
          </a:p>
          <a:p>
            <a:r>
              <a:rPr lang="en-US" dirty="0" smtClean="0"/>
              <a:t>2</a:t>
            </a:r>
            <a:r>
              <a:rPr lang="en-US" dirty="0" smtClean="0"/>
              <a:t>). </a:t>
            </a:r>
            <a:r>
              <a:rPr lang="en-US" dirty="0" smtClean="0"/>
              <a:t>Quiz</a:t>
            </a:r>
          </a:p>
          <a:p>
            <a:r>
              <a:rPr lang="en-US" dirty="0" smtClean="0"/>
              <a:t>3). Survey to collect feedback</a:t>
            </a:r>
            <a:endParaRPr lang="en-US" dirty="0" smtClean="0"/>
          </a:p>
          <a:p>
            <a:pPr algn="l"/>
            <a:endParaRPr lang="en-US" dirty="0"/>
          </a:p>
          <a:p>
            <a:pPr algn="l"/>
            <a:r>
              <a:rPr lang="en-US" dirty="0" smtClean="0"/>
              <a:t>To </a:t>
            </a:r>
            <a:r>
              <a:rPr lang="en-US" dirty="0" smtClean="0"/>
              <a:t>determine:</a:t>
            </a:r>
            <a:r>
              <a:rPr lang="en-US" dirty="0"/>
              <a:t>	</a:t>
            </a:r>
            <a:endParaRPr lang="en-US" dirty="0" smtClean="0"/>
          </a:p>
          <a:p>
            <a:pPr algn="l"/>
            <a:r>
              <a:rPr lang="en-US" sz="2000" dirty="0" smtClean="0"/>
              <a:t>1). </a:t>
            </a:r>
            <a:r>
              <a:rPr lang="en-US" sz="2000" dirty="0" smtClean="0"/>
              <a:t>Usability.</a:t>
            </a:r>
          </a:p>
          <a:p>
            <a:pPr algn="l"/>
            <a:r>
              <a:rPr lang="en-US" sz="2000" dirty="0" smtClean="0"/>
              <a:t>2).</a:t>
            </a:r>
            <a:r>
              <a:rPr lang="en-US" sz="2000" dirty="0" smtClean="0"/>
              <a:t> </a:t>
            </a:r>
            <a:r>
              <a:rPr lang="en-US" sz="2000" dirty="0" smtClean="0"/>
              <a:t>Interactivity.</a:t>
            </a:r>
          </a:p>
          <a:p>
            <a:pPr algn="l"/>
            <a:r>
              <a:rPr lang="en-US" sz="2000" dirty="0" smtClean="0"/>
              <a:t>3).</a:t>
            </a:r>
            <a:r>
              <a:rPr lang="en-US" sz="2000" dirty="0" smtClean="0"/>
              <a:t> </a:t>
            </a:r>
            <a:r>
              <a:rPr lang="en-US" sz="2000" dirty="0" smtClean="0"/>
              <a:t>Students’ understanding in the 3 pitfalls</a:t>
            </a:r>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164962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Usability:		90% rate as the easy to play</a:t>
            </a:r>
          </a:p>
          <a:p>
            <a:pPr marL="342900" indent="-342900">
              <a:buFont typeface="Arial"/>
              <a:buChar char="•"/>
            </a:pPr>
            <a:endParaRPr lang="en-US" dirty="0" smtClean="0"/>
          </a:p>
          <a:p>
            <a:pPr marL="342900" indent="-342900">
              <a:buFont typeface="Arial"/>
              <a:buChar char="•"/>
            </a:pPr>
            <a:r>
              <a:rPr lang="en-US" dirty="0" smtClean="0"/>
              <a:t>Interactivity:	90% like the way they interact with the pitfalls</a:t>
            </a:r>
          </a:p>
          <a:p>
            <a:pPr marL="342900" indent="-342900">
              <a:buFont typeface="Arial"/>
              <a:buChar char="•"/>
            </a:pPr>
            <a:endParaRPr lang="en-US" dirty="0"/>
          </a:p>
          <a:p>
            <a:pPr marL="342900" indent="-342900">
              <a:buFont typeface="Arial"/>
              <a:buChar char="•"/>
            </a:pPr>
            <a:r>
              <a:rPr lang="en-US" dirty="0" smtClean="0"/>
              <a:t>Student understanding: 	9/10 questions were answered correctly by 90% of student</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08554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Why there are pitfalls in Parallel Programming?</a:t>
            </a:r>
          </a:p>
          <a:p>
            <a:pPr marL="342900" indent="-342900">
              <a:buFont typeface="Arial"/>
              <a:buChar char="•"/>
            </a:pPr>
            <a:r>
              <a:rPr lang="en-US" dirty="0" smtClean="0"/>
              <a:t>Related works.</a:t>
            </a:r>
          </a:p>
          <a:p>
            <a:pPr marL="342900" indent="-342900">
              <a:buFont typeface="Arial"/>
              <a:buChar char="•"/>
            </a:pPr>
            <a:r>
              <a:rPr lang="en-US" dirty="0" smtClean="0"/>
              <a:t>Our contributions.</a:t>
            </a:r>
          </a:p>
          <a:p>
            <a:pPr marL="342900" indent="-342900">
              <a:buFont typeface="Arial"/>
              <a:buChar char="•"/>
            </a:pPr>
            <a:r>
              <a:rPr lang="en-US" dirty="0" smtClean="0"/>
              <a:t>Why we chose to do what we doing?</a:t>
            </a:r>
          </a:p>
          <a:p>
            <a:pPr marL="342900" indent="-342900">
              <a:buFont typeface="Arial"/>
              <a:buChar char="•"/>
            </a:pPr>
            <a:r>
              <a:rPr lang="en-US" dirty="0" smtClean="0"/>
              <a:t>Chosen pitfalls</a:t>
            </a:r>
          </a:p>
          <a:p>
            <a:pPr marL="342900" indent="-342900">
              <a:buFont typeface="Arial"/>
              <a:buChar char="•"/>
            </a:pPr>
            <a:r>
              <a:rPr lang="en-US" dirty="0" smtClean="0"/>
              <a:t>Demo</a:t>
            </a:r>
          </a:p>
          <a:p>
            <a:pPr marL="342900" indent="-342900">
              <a:buFont typeface="Arial"/>
              <a:buChar char="•"/>
            </a:pPr>
            <a:r>
              <a:rPr lang="en-US" dirty="0" smtClean="0"/>
              <a:t>Evaluation and initial results</a:t>
            </a:r>
          </a:p>
          <a:p>
            <a:pPr marL="342900" indent="-342900">
              <a:buFont typeface="Arial"/>
              <a:buChar char="•"/>
            </a:pPr>
            <a:r>
              <a:rPr lang="en-US" dirty="0" smtClean="0"/>
              <a:t>Challenges and future works</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315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Support multiple </a:t>
            </a:r>
            <a:r>
              <a:rPr lang="en-US" dirty="0" smtClean="0"/>
              <a:t>browser</a:t>
            </a:r>
            <a:endParaRPr lang="en-US" dirty="0" smtClean="0"/>
          </a:p>
          <a:p>
            <a:pPr algn="l"/>
            <a:endParaRPr lang="en-US" dirty="0"/>
          </a:p>
          <a:p>
            <a:pPr algn="l"/>
            <a:r>
              <a:rPr lang="en-US" dirty="0" smtClean="0"/>
              <a:t>Next </a:t>
            </a:r>
            <a:r>
              <a:rPr lang="en-US" dirty="0" smtClean="0"/>
              <a:t>Few Weeks:</a:t>
            </a:r>
          </a:p>
          <a:p>
            <a:pPr marL="342900" indent="-342900" algn="l">
              <a:buFont typeface="Arial"/>
              <a:buChar char="•"/>
            </a:pPr>
            <a:r>
              <a:rPr lang="en-US" dirty="0"/>
              <a:t>S</a:t>
            </a:r>
            <a:r>
              <a:rPr lang="en-US" dirty="0" smtClean="0"/>
              <a:t>olve </a:t>
            </a:r>
            <a:r>
              <a:rPr lang="en-US" dirty="0" smtClean="0"/>
              <a:t>different browser </a:t>
            </a:r>
            <a:r>
              <a:rPr lang="en-US" dirty="0" smtClean="0"/>
              <a:t>compatibility</a:t>
            </a:r>
            <a:endParaRPr lang="en-US" dirty="0" smtClean="0"/>
          </a:p>
          <a:p>
            <a:pPr marL="342900" indent="-342900" algn="l">
              <a:buFont typeface="Arial"/>
              <a:buChar char="•"/>
            </a:pPr>
            <a:r>
              <a:rPr lang="en-US" dirty="0" smtClean="0"/>
              <a:t>Do more survey and usability testing</a:t>
            </a:r>
            <a:endParaRPr lang="en-US" dirty="0" smtClean="0"/>
          </a:p>
          <a:p>
            <a:pPr marL="342900" indent="-342900" algn="l">
              <a:buFont typeface="Arial"/>
              <a:buChar char="•"/>
            </a:pPr>
            <a:r>
              <a:rPr lang="en-US" dirty="0"/>
              <a:t>W</a:t>
            </a:r>
            <a:r>
              <a:rPr lang="en-US" dirty="0" smtClean="0"/>
              <a:t>rite </a:t>
            </a:r>
            <a:r>
              <a:rPr lang="en-US" dirty="0" smtClean="0"/>
              <a:t>report</a:t>
            </a:r>
          </a:p>
          <a:p>
            <a:pPr algn="l"/>
            <a:endParaRPr lang="en-US" dirty="0"/>
          </a:p>
          <a:p>
            <a:pPr algn="l"/>
            <a:r>
              <a:rPr lang="en-US" dirty="0" smtClean="0"/>
              <a:t>Extension</a:t>
            </a:r>
            <a:r>
              <a:rPr lang="en-US" dirty="0" smtClean="0"/>
              <a:t>:</a:t>
            </a:r>
          </a:p>
          <a:p>
            <a:pPr marL="342900" indent="-342900" algn="l">
              <a:buFont typeface="Arial"/>
              <a:buChar char="•"/>
            </a:pPr>
            <a:r>
              <a:rPr lang="en-US" dirty="0" smtClean="0"/>
              <a:t>Incorporate solution to the pitfalls </a:t>
            </a:r>
            <a:r>
              <a:rPr lang="en-US" dirty="0" smtClean="0"/>
              <a:t>in our app </a:t>
            </a:r>
            <a:endParaRPr lang="en-US" dirty="0"/>
          </a:p>
        </p:txBody>
      </p:sp>
      <p:sp>
        <p:nvSpPr>
          <p:cNvPr id="3" name="Title 2"/>
          <p:cNvSpPr>
            <a:spLocks noGrp="1"/>
          </p:cNvSpPr>
          <p:nvPr>
            <p:ph type="title"/>
          </p:nvPr>
        </p:nvSpPr>
        <p:spPr/>
        <p:txBody>
          <a:bodyPr/>
          <a:lstStyle/>
          <a:p>
            <a:r>
              <a:rPr lang="en-US" dirty="0" smtClean="0"/>
              <a:t>Challenges and future works</a:t>
            </a:r>
            <a:endParaRPr lang="en-US" dirty="0"/>
          </a:p>
        </p:txBody>
      </p:sp>
    </p:spTree>
    <p:extLst>
      <p:ext uri="{BB962C8B-B14F-4D97-AF65-F5344CB8AC3E}">
        <p14:creationId xmlns:p14="http://schemas.microsoft.com/office/powerpoint/2010/main" val="227634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1500" dirty="0" smtClean="0"/>
              <a:t>[1] </a:t>
            </a:r>
            <a:r>
              <a:rPr lang="en-US" sz="1500" dirty="0"/>
              <a:t> N. </a:t>
            </a:r>
            <a:r>
              <a:rPr lang="en-US" sz="1500" dirty="0" err="1"/>
              <a:t>Giacaman</a:t>
            </a:r>
            <a:r>
              <a:rPr lang="en-US" sz="1500" dirty="0"/>
              <a:t>. Teaching by example: Using analogies and live coding demonstrations to teach parallel computing concepts to undergraduate </a:t>
            </a:r>
            <a:r>
              <a:rPr lang="en-US" sz="1500" dirty="0" err="1"/>
              <a:t>stu</a:t>
            </a:r>
            <a:r>
              <a:rPr lang="en-US" sz="1500" dirty="0"/>
              <a:t>- dents. In Parallel and Distributed Processing Symposium Workshops PhD Forum (IPDPSW), 2012 IEEE 26th International, pages 1295 –1298, may 2012. </a:t>
            </a:r>
            <a:endParaRPr lang="en-US" sz="1500" dirty="0" smtClean="0"/>
          </a:p>
          <a:p>
            <a:r>
              <a:rPr lang="en-US" sz="1500" dirty="0" smtClean="0"/>
              <a:t>[2] </a:t>
            </a:r>
            <a:r>
              <a:rPr lang="en-US" sz="1500" dirty="0" err="1"/>
              <a:t>Mordechai</a:t>
            </a:r>
            <a:r>
              <a:rPr lang="en-US" sz="1500" dirty="0"/>
              <a:t> Ben-Ari and </a:t>
            </a:r>
            <a:r>
              <a:rPr lang="en-US" sz="1500" dirty="0" err="1"/>
              <a:t>Yifat</a:t>
            </a:r>
            <a:r>
              <a:rPr lang="en-US" sz="1500" dirty="0"/>
              <a:t> Ben-David </a:t>
            </a:r>
            <a:r>
              <a:rPr lang="en-US" sz="1500" dirty="0" err="1"/>
              <a:t>Kolikant</a:t>
            </a:r>
            <a:r>
              <a:rPr lang="en-US" sz="1500" dirty="0"/>
              <a:t>. Thinking parallel: the process of learning concurrency. SIGCSE Bull., 31(3):13–16, June 1999. </a:t>
            </a:r>
            <a:endParaRPr lang="en-US" sz="1500" dirty="0" smtClean="0"/>
          </a:p>
          <a:p>
            <a:r>
              <a:rPr lang="en-US" sz="1500" dirty="0"/>
              <a:t>[3] </a:t>
            </a:r>
            <a:r>
              <a:rPr lang="en-US" sz="1500" dirty="0">
                <a:hlinkClick r:id="rId3"/>
              </a:rPr>
              <a:t>http://publib.boulder.ibm.com/infocenter/iseries/v5r3/index.jsp?topic=%2Frzahw%</a:t>
            </a:r>
            <a:r>
              <a:rPr lang="en-US" sz="1500" dirty="0" smtClean="0">
                <a:hlinkClick r:id="rId3"/>
              </a:rPr>
              <a:t>2Frzahwmutco.htm</a:t>
            </a:r>
            <a:endParaRPr lang="en-US" sz="1500" dirty="0" smtClean="0"/>
          </a:p>
          <a:p>
            <a:r>
              <a:rPr lang="en-US" sz="1500" dirty="0" smtClean="0"/>
              <a:t>[4</a:t>
            </a:r>
            <a:r>
              <a:rPr lang="en-US" sz="1500" dirty="0"/>
              <a:t>] </a:t>
            </a:r>
            <a:r>
              <a:rPr lang="en-US" sz="1500" dirty="0" err="1"/>
              <a:t>Fancong</a:t>
            </a:r>
            <a:r>
              <a:rPr lang="en-US" sz="1500" dirty="0"/>
              <a:t> </a:t>
            </a:r>
            <a:r>
              <a:rPr lang="en-US" sz="1500" dirty="0" err="1"/>
              <a:t>Zeng</a:t>
            </a:r>
            <a:r>
              <a:rPr lang="en-US" sz="1500" dirty="0"/>
              <a:t>. "An Initial Study of Common Coding Pitfalls in Java Programs", in Proceedings of MASPLAS'03 Mid-Atlantic Student Workshop on Programming Languages and Systems, April, 2003</a:t>
            </a:r>
            <a:r>
              <a:rPr lang="en-US" sz="1500" dirty="0" smtClean="0"/>
              <a:t>.</a:t>
            </a:r>
          </a:p>
          <a:p>
            <a:r>
              <a:rPr lang="en-US" sz="1500" dirty="0" smtClean="0"/>
              <a:t>[5] </a:t>
            </a:r>
            <a:r>
              <a:rPr lang="en-US" sz="1600" dirty="0"/>
              <a:t>Sung-</a:t>
            </a:r>
            <a:r>
              <a:rPr lang="en-US" sz="1600" dirty="0" err="1"/>
              <a:t>Eun</a:t>
            </a:r>
            <a:r>
              <a:rPr lang="en-US" sz="1600" dirty="0"/>
              <a:t> Choi and E Christopher Lewis. A Study of </a:t>
            </a:r>
            <a:r>
              <a:rPr lang="en-US" sz="1600" dirty="0" smtClean="0"/>
              <a:t>Common </a:t>
            </a:r>
            <a:r>
              <a:rPr lang="en-US" sz="1600" dirty="0"/>
              <a:t>Pitfalls in Simple Multi-Threaded Programs. In </a:t>
            </a:r>
            <a:r>
              <a:rPr lang="en-US" sz="1600" i="1" dirty="0" smtClean="0"/>
              <a:t>Proceedings </a:t>
            </a:r>
            <a:r>
              <a:rPr lang="en-US" sz="1600" i="1" dirty="0"/>
              <a:t>of the Thirty-first ACM SIGCSE Technical Symposium on Computer Science Education, </a:t>
            </a:r>
            <a:r>
              <a:rPr lang="en-US" sz="1600" dirty="0"/>
              <a:t>March 2000. </a:t>
            </a:r>
            <a:endParaRPr lang="en-US" sz="1600" dirty="0" smtClean="0"/>
          </a:p>
          <a:p>
            <a:r>
              <a:rPr lang="en-US" sz="1600" dirty="0"/>
              <a:t>[6] </a:t>
            </a:r>
            <a:r>
              <a:rPr lang="en-US" sz="1600" dirty="0" err="1"/>
              <a:t>Tallent</a:t>
            </a:r>
            <a:r>
              <a:rPr lang="en-US" sz="1600" dirty="0"/>
              <a:t>, N. R.; Mellor-</a:t>
            </a:r>
            <a:r>
              <a:rPr lang="en-US" sz="1600" dirty="0" err="1"/>
              <a:t>Crummey</a:t>
            </a:r>
            <a:r>
              <a:rPr lang="en-US" sz="1600" dirty="0"/>
              <a:t>, J. M. &amp; Porterfield, A. (2010), Analyzing lock contention in multithreaded applications., in R. </a:t>
            </a:r>
            <a:r>
              <a:rPr lang="en-US" sz="1600" dirty="0" err="1"/>
              <a:t>Govindarajan</a:t>
            </a:r>
            <a:r>
              <a:rPr lang="en-US" sz="1600" dirty="0"/>
              <a:t>; David A. Padua &amp; Mary W. Hall, ed., 'PPOPP' , ACM, , pp. 269-280 .</a:t>
            </a:r>
            <a:endParaRPr lang="en-US" sz="1500" dirty="0" smtClean="0"/>
          </a:p>
          <a:p>
            <a:endParaRPr lang="en-US" sz="1500" dirty="0"/>
          </a:p>
          <a:p>
            <a:endParaRPr lang="en-US" sz="1500" dirty="0"/>
          </a:p>
          <a:p>
            <a:endParaRPr lang="en-US" sz="15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408655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779741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Lack </a:t>
            </a:r>
            <a:r>
              <a:rPr lang="en-US" dirty="0"/>
              <a:t>of </a:t>
            </a:r>
            <a:r>
              <a:rPr lang="en-US" dirty="0" smtClean="0"/>
              <a:t>experience</a:t>
            </a:r>
          </a:p>
          <a:p>
            <a:pPr marL="342900" indent="-342900">
              <a:buFont typeface="Arial"/>
              <a:buChar char="•"/>
            </a:pPr>
            <a:r>
              <a:rPr lang="en-US" dirty="0" smtClean="0"/>
              <a:t>Added complexity</a:t>
            </a:r>
            <a:endParaRPr lang="en-US" dirty="0"/>
          </a:p>
          <a:p>
            <a:pPr marL="342900" indent="-342900">
              <a:buFont typeface="Arial"/>
              <a:buChar char="•"/>
            </a:pPr>
            <a:r>
              <a:rPr lang="en-US" dirty="0"/>
              <a:t>R</a:t>
            </a:r>
            <a:r>
              <a:rPr lang="en-US" dirty="0" smtClean="0"/>
              <a:t>ewrite </a:t>
            </a:r>
            <a:r>
              <a:rPr lang="en-US" dirty="0"/>
              <a:t>code to remove dependencies</a:t>
            </a:r>
          </a:p>
          <a:p>
            <a:pPr marL="342900" indent="-342900">
              <a:buFont typeface="Arial"/>
              <a:buChar char="•"/>
            </a:pPr>
            <a:r>
              <a:rPr lang="en-US" dirty="0"/>
              <a:t>N</a:t>
            </a:r>
            <a:r>
              <a:rPr lang="en-US" dirty="0" smtClean="0"/>
              <a:t>on</a:t>
            </a:r>
            <a:r>
              <a:rPr lang="en-US" dirty="0"/>
              <a:t>-deterministic </a:t>
            </a:r>
            <a:r>
              <a:rPr lang="en-US" dirty="0" smtClean="0"/>
              <a:t>behavior</a:t>
            </a:r>
          </a:p>
          <a:p>
            <a:pPr marL="342900" indent="-342900">
              <a:buFont typeface="Arial"/>
              <a:buChar char="•"/>
            </a:pPr>
            <a:r>
              <a:rPr lang="en-US" dirty="0"/>
              <a:t>The paucity of publicly accessible parallel code</a:t>
            </a:r>
            <a:r>
              <a:rPr lang="en-US" dirty="0" smtClean="0"/>
              <a:t>.</a:t>
            </a:r>
          </a:p>
          <a:p>
            <a:pPr marL="342900" indent="-342900">
              <a:buFont typeface="Arial"/>
              <a:buChar char="•"/>
            </a:pPr>
            <a:r>
              <a:rPr lang="en-US" dirty="0" smtClean="0"/>
              <a:t>With </a:t>
            </a:r>
            <a:r>
              <a:rPr lang="en-US" dirty="0"/>
              <a:t>a lack of synchronization, race </a:t>
            </a:r>
            <a:r>
              <a:rPr lang="en-US" dirty="0" smtClean="0"/>
              <a:t>conditions occur.</a:t>
            </a:r>
            <a:endParaRPr lang="en-US" dirty="0"/>
          </a:p>
          <a:p>
            <a:pPr marL="342900" indent="-342900">
              <a:buFont typeface="Arial"/>
              <a:buChar char="•"/>
            </a:pPr>
            <a:r>
              <a:rPr lang="en-US" dirty="0" smtClean="0"/>
              <a:t>With too much protection on data (synchronization):</a:t>
            </a:r>
            <a:endParaRPr lang="en-US" dirty="0"/>
          </a:p>
          <a:p>
            <a:pPr marL="628650" lvl="1" indent="-342900"/>
            <a:r>
              <a:rPr lang="en-US" dirty="0"/>
              <a:t>T</a:t>
            </a:r>
            <a:r>
              <a:rPr lang="en-US" dirty="0" smtClean="0"/>
              <a:t>asks </a:t>
            </a:r>
            <a:r>
              <a:rPr lang="en-US" dirty="0"/>
              <a:t>may be forced to wait for one </a:t>
            </a:r>
            <a:r>
              <a:rPr lang="en-US" dirty="0" smtClean="0"/>
              <a:t>other.</a:t>
            </a:r>
            <a:endParaRPr lang="en-US" dirty="0"/>
          </a:p>
          <a:p>
            <a:pPr marL="342900" indent="-342900">
              <a:buClr>
                <a:srgbClr val="6F6F74"/>
              </a:buClr>
              <a:buFont typeface="Arial"/>
              <a:buChar char="•"/>
            </a:pPr>
            <a:r>
              <a:rPr lang="en-US" dirty="0" smtClean="0"/>
              <a:t>High </a:t>
            </a:r>
            <a:r>
              <a:rPr lang="en-US" dirty="0"/>
              <a:t>overhead of </a:t>
            </a:r>
            <a:r>
              <a:rPr lang="en-US" dirty="0" smtClean="0"/>
              <a:t>communication</a:t>
            </a:r>
            <a:endParaRPr lang="en-US" dirty="0"/>
          </a:p>
        </p:txBody>
      </p:sp>
      <p:sp>
        <p:nvSpPr>
          <p:cNvPr id="3" name="Title 2"/>
          <p:cNvSpPr>
            <a:spLocks noGrp="1"/>
          </p:cNvSpPr>
          <p:nvPr>
            <p:ph type="title"/>
          </p:nvPr>
        </p:nvSpPr>
        <p:spPr/>
        <p:txBody>
          <a:bodyPr/>
          <a:lstStyle/>
          <a:p>
            <a:r>
              <a:rPr lang="en-US" dirty="0"/>
              <a:t>Why there are pitfalls?</a:t>
            </a:r>
          </a:p>
        </p:txBody>
      </p:sp>
    </p:spTree>
    <p:extLst>
      <p:ext uri="{BB962C8B-B14F-4D97-AF65-F5344CB8AC3E}">
        <p14:creationId xmlns:p14="http://schemas.microsoft.com/office/powerpoint/2010/main" val="1888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3 main pitfalls are commonly discussed</a:t>
            </a:r>
          </a:p>
          <a:p>
            <a:pPr marL="342900" indent="-342900">
              <a:buFont typeface="Arial"/>
              <a:buChar char="•"/>
            </a:pPr>
            <a:r>
              <a:rPr lang="en-US" dirty="0" smtClean="0"/>
              <a:t>[2][3][4] say race condition always occurred if there’s no any proper parallel code or thread safe</a:t>
            </a:r>
          </a:p>
          <a:p>
            <a:pPr marL="342900" indent="-342900">
              <a:buFont typeface="Arial"/>
              <a:buChar char="•"/>
            </a:pPr>
            <a:r>
              <a:rPr lang="en-US" dirty="0" smtClean="0"/>
              <a:t>Dr. </a:t>
            </a:r>
            <a:r>
              <a:rPr lang="en-US" dirty="0" err="1" smtClean="0"/>
              <a:t>Giacaman</a:t>
            </a:r>
            <a:r>
              <a:rPr lang="en-US" dirty="0" smtClean="0"/>
              <a:t> in [1], Ben-Ari and </a:t>
            </a:r>
            <a:r>
              <a:rPr lang="en-US" dirty="0" err="1" smtClean="0"/>
              <a:t>Kolikant</a:t>
            </a:r>
            <a:r>
              <a:rPr lang="en-US" dirty="0" smtClean="0"/>
              <a:t> in [2] have included Mutual Exclusion into their lecturing materials</a:t>
            </a:r>
          </a:p>
          <a:p>
            <a:pPr marL="342900" indent="-342900">
              <a:buFont typeface="Arial"/>
              <a:buChar char="•"/>
            </a:pPr>
            <a:r>
              <a:rPr lang="de-DE" dirty="0" err="1"/>
              <a:t>Fancong</a:t>
            </a:r>
            <a:r>
              <a:rPr lang="de-DE" dirty="0"/>
              <a:t> </a:t>
            </a:r>
            <a:r>
              <a:rPr lang="de-DE" dirty="0" smtClean="0"/>
              <a:t>Zeng in [4], </a:t>
            </a:r>
            <a:r>
              <a:rPr lang="en-US" dirty="0" smtClean="0"/>
              <a:t>Sung-</a:t>
            </a:r>
            <a:r>
              <a:rPr lang="en-US" dirty="0" err="1" smtClean="0"/>
              <a:t>Eun</a:t>
            </a:r>
            <a:r>
              <a:rPr lang="en-US" dirty="0" smtClean="0"/>
              <a:t> Choi and E </a:t>
            </a:r>
            <a:r>
              <a:rPr lang="en-US" dirty="0" err="1" smtClean="0"/>
              <a:t>Chritsopher</a:t>
            </a:r>
            <a:r>
              <a:rPr lang="en-US" dirty="0" smtClean="0"/>
              <a:t> Lewis in [</a:t>
            </a:r>
            <a:r>
              <a:rPr lang="en-US" dirty="0"/>
              <a:t>5</a:t>
            </a:r>
            <a:r>
              <a:rPr lang="en-US" dirty="0" smtClean="0"/>
              <a:t>] mentions Deadlock as one of the common multi-Threaded programming pitfalls</a:t>
            </a:r>
            <a:r>
              <a:rPr lang="en-US" dirty="0" smtClean="0"/>
              <a:t>.</a:t>
            </a:r>
          </a:p>
          <a:p>
            <a:pPr marL="342900" indent="-342900">
              <a:buFont typeface="Arial"/>
              <a:buChar char="•"/>
            </a:pPr>
            <a:r>
              <a:rPr lang="en-US" dirty="0"/>
              <a:t>Contention for locks has long been recognized as a key </a:t>
            </a:r>
            <a:r>
              <a:rPr lang="en-US" dirty="0" smtClean="0"/>
              <a:t>impediment </a:t>
            </a:r>
            <a:r>
              <a:rPr lang="en-US" dirty="0"/>
              <a:t>to performance for shared-memory parallel programs</a:t>
            </a:r>
            <a:r>
              <a:rPr lang="en-US" dirty="0" smtClean="0"/>
              <a:t>.[6]</a:t>
            </a:r>
            <a:endParaRPr lang="en-US" dirty="0" smtClean="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Related works</a:t>
            </a:r>
            <a:endParaRPr lang="en-US" dirty="0"/>
          </a:p>
        </p:txBody>
      </p:sp>
    </p:spTree>
    <p:extLst>
      <p:ext uri="{BB962C8B-B14F-4D97-AF65-F5344CB8AC3E}">
        <p14:creationId xmlns:p14="http://schemas.microsoft.com/office/powerpoint/2010/main" val="371719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Help developer to:</a:t>
            </a:r>
            <a:endParaRPr lang="en-US" strike="sngStrike" dirty="0" smtClean="0"/>
          </a:p>
          <a:p>
            <a:pPr marL="342900" indent="-342900" algn="l">
              <a:buFont typeface="Wingdings" charset="2"/>
              <a:buChar char="u"/>
            </a:pPr>
            <a:r>
              <a:rPr lang="en-US" dirty="0"/>
              <a:t>R</a:t>
            </a:r>
            <a:r>
              <a:rPr lang="en-US" dirty="0" smtClean="0"/>
              <a:t>ecognize the problems</a:t>
            </a:r>
          </a:p>
          <a:p>
            <a:pPr marL="342900" indent="-342900" algn="l">
              <a:buFont typeface="Wingdings" charset="2"/>
              <a:buChar char="u"/>
            </a:pPr>
            <a:r>
              <a:rPr lang="en-US" dirty="0" smtClean="0"/>
              <a:t>Suggest </a:t>
            </a:r>
            <a:r>
              <a:rPr lang="en-US" dirty="0"/>
              <a:t>possible solutions </a:t>
            </a:r>
            <a:r>
              <a:rPr lang="en-US" dirty="0" smtClean="0"/>
              <a:t>(Future Work).</a:t>
            </a:r>
            <a:endParaRPr lang="en-US" dirty="0"/>
          </a:p>
          <a:p>
            <a:pPr marL="342900" indent="-342900" algn="l">
              <a:buFont typeface="Wingdings" charset="2"/>
              <a:buChar char="u"/>
            </a:pPr>
            <a:endParaRPr lang="en-US" dirty="0" smtClean="0"/>
          </a:p>
          <a:p>
            <a:pPr algn="l"/>
            <a:r>
              <a:rPr lang="en-US" dirty="0" smtClean="0"/>
              <a:t>To do this effectively:</a:t>
            </a:r>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Not everyone has smart phone</a:t>
            </a:r>
          </a:p>
          <a:p>
            <a:pPr marL="342900" indent="-342900">
              <a:buFont typeface="Arial"/>
              <a:buChar char="•"/>
            </a:pPr>
            <a:r>
              <a:rPr lang="en-US" dirty="0" smtClean="0"/>
              <a:t>Need not be downloaded</a:t>
            </a:r>
          </a:p>
          <a:p>
            <a:pPr marL="342900" indent="-342900">
              <a:buFont typeface="Arial"/>
              <a:buChar char="•"/>
            </a:pPr>
            <a:r>
              <a:rPr lang="en-US" dirty="0" smtClean="0"/>
              <a:t>Easier to maintain</a:t>
            </a:r>
          </a:p>
          <a:p>
            <a:pPr marL="342900" indent="-342900">
              <a:buFont typeface="Arial"/>
              <a:buChar char="•"/>
            </a:pPr>
            <a:r>
              <a:rPr lang="en-US" dirty="0" smtClean="0"/>
              <a:t>No approval from </a:t>
            </a:r>
            <a:r>
              <a:rPr lang="en-US" dirty="0"/>
              <a:t>A</a:t>
            </a:r>
            <a:r>
              <a:rPr lang="en-US" dirty="0" smtClean="0"/>
              <a:t>pp Store</a:t>
            </a:r>
          </a:p>
          <a:p>
            <a:pPr marL="342900" indent="-342900">
              <a:buFont typeface="Arial"/>
              <a:buChar char="•"/>
            </a:pPr>
            <a:r>
              <a:rPr lang="en-US" dirty="0" smtClean="0"/>
              <a:t>Run on many platform</a:t>
            </a:r>
          </a:p>
          <a:p>
            <a:pPr marL="342900" indent="-342900">
              <a:buFont typeface="Arial"/>
              <a:buChar char="•"/>
            </a:pPr>
            <a:endParaRPr lang="en-US" dirty="0"/>
          </a:p>
          <a:p>
            <a:r>
              <a:rPr lang="en-US" dirty="0" smtClean="0"/>
              <a:t>Technology Used</a:t>
            </a:r>
          </a:p>
          <a:p>
            <a:pPr marL="342900" indent="-342900">
              <a:buFont typeface="Arial"/>
              <a:buChar char="•"/>
            </a:pPr>
            <a:r>
              <a:rPr lang="en-US" dirty="0" smtClean="0"/>
              <a:t>JavaScript</a:t>
            </a:r>
          </a:p>
          <a:p>
            <a:pPr marL="342900" indent="-342900">
              <a:buFont typeface="Arial"/>
              <a:buChar char="•"/>
            </a:pPr>
            <a:r>
              <a:rPr lang="en-US" dirty="0" smtClean="0"/>
              <a:t>PHP</a:t>
            </a:r>
          </a:p>
          <a:p>
            <a:pPr marL="342900" indent="-342900">
              <a:buFont typeface="Arial"/>
              <a:buChar char="•"/>
            </a:pPr>
            <a:r>
              <a:rPr lang="en-US" dirty="0" smtClean="0"/>
              <a:t>HTML, CSS</a:t>
            </a:r>
            <a:endParaRPr lang="en-US" dirty="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3741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charset="2"/>
              <a:buChar char="u"/>
            </a:pPr>
            <a:r>
              <a:rPr lang="en-US" dirty="0" smtClean="0"/>
              <a:t>Race Conditions</a:t>
            </a:r>
          </a:p>
          <a:p>
            <a:pPr marL="342900" indent="-342900" algn="l">
              <a:buFont typeface="Wingdings" charset="2"/>
              <a:buChar char="u"/>
            </a:pPr>
            <a:r>
              <a:rPr lang="en-US" dirty="0" smtClean="0"/>
              <a:t>Mutual Exclusions and Locks</a:t>
            </a:r>
          </a:p>
          <a:p>
            <a:pPr marL="342900" indent="-342900" algn="l">
              <a:buFont typeface="Wingdings" charset="2"/>
              <a:buChar char="u"/>
            </a:pPr>
            <a:r>
              <a:rPr lang="en-US" dirty="0" smtClean="0"/>
              <a:t>Deadlock</a:t>
            </a:r>
          </a:p>
          <a:p>
            <a:pPr marL="342900" indent="-342900" algn="l">
              <a:buFont typeface="Wingdings" charset="2"/>
              <a:buChar char="u"/>
            </a:pPr>
            <a:r>
              <a:rPr lang="en-US" dirty="0" smtClean="0"/>
              <a:t>Heavily Contended Locks</a:t>
            </a:r>
            <a:endParaRPr lang="en-US" dirty="0" smtClean="0"/>
          </a:p>
          <a:p>
            <a:pPr algn="l"/>
            <a:endParaRPr lang="en-US" dirty="0" smtClean="0"/>
          </a:p>
          <a:p>
            <a:pPr marL="342900" indent="-342900" algn="l">
              <a:buFont typeface="Wingdings" charset="2"/>
              <a:buChar char="u"/>
            </a:pPr>
            <a:endParaRPr lang="en-US" dirty="0"/>
          </a:p>
        </p:txBody>
      </p:sp>
      <p:sp>
        <p:nvSpPr>
          <p:cNvPr id="3" name="Title 2"/>
          <p:cNvSpPr>
            <a:spLocks noGrp="1"/>
          </p:cNvSpPr>
          <p:nvPr>
            <p:ph type="title"/>
          </p:nvPr>
        </p:nvSpPr>
        <p:spPr/>
        <p:txBody>
          <a:bodyPr/>
          <a:lstStyle/>
          <a:p>
            <a:r>
              <a:rPr lang="en-US" dirty="0" smtClean="0"/>
              <a:t>Chosen pitfalls</a:t>
            </a:r>
            <a:endParaRPr lang="en-US" dirty="0"/>
          </a:p>
        </p:txBody>
      </p:sp>
    </p:spTree>
    <p:extLst>
      <p:ext uri="{BB962C8B-B14F-4D97-AF65-F5344CB8AC3E}">
        <p14:creationId xmlns:p14="http://schemas.microsoft.com/office/powerpoint/2010/main" val="25193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race condition</a:t>
            </a:r>
          </a:p>
          <a:p>
            <a:pPr algn="l"/>
            <a:r>
              <a:rPr lang="en-US" dirty="0" smtClean="0"/>
              <a:t>+ how to solve race condition</a:t>
            </a:r>
          </a:p>
          <a:p>
            <a:pPr algn="l"/>
            <a:endParaRPr lang="en-US" dirty="0"/>
          </a:p>
          <a:p>
            <a:pPr algn="l"/>
            <a:endParaRPr lang="en-US" dirty="0" smtClean="0"/>
          </a:p>
          <a:p>
            <a:pPr algn="l"/>
            <a:endParaRPr lang="en-US" dirty="0" smtClean="0"/>
          </a:p>
          <a:p>
            <a:pPr algn="l"/>
            <a:r>
              <a:rPr lang="en-US" dirty="0" smtClean="0"/>
              <a:t>+ Why it is a problem</a:t>
            </a:r>
          </a:p>
          <a:p>
            <a:pPr algn="l"/>
            <a:r>
              <a:rPr lang="en-US" dirty="0" smtClean="0"/>
              <a:t>+ 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95265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Avoid simultaneously accessed to shared data</a:t>
            </a:r>
          </a:p>
          <a:p>
            <a:pPr marL="342900" indent="-342900">
              <a:buFont typeface="Arial"/>
              <a:buChar char="•"/>
            </a:pPr>
            <a:r>
              <a:rPr lang="en-US" dirty="0"/>
              <a:t>Is a </a:t>
            </a:r>
            <a:r>
              <a:rPr lang="en-US" dirty="0" smtClean="0"/>
              <a:t>way to solve </a:t>
            </a:r>
            <a:r>
              <a:rPr lang="en-US" dirty="0"/>
              <a:t>Race </a:t>
            </a:r>
            <a:r>
              <a:rPr lang="en-US" dirty="0" smtClean="0"/>
              <a:t>Condition</a:t>
            </a:r>
          </a:p>
          <a:p>
            <a:pPr marL="342900" indent="-342900">
              <a:buFont typeface="Arial"/>
              <a:buChar char="•"/>
            </a:pPr>
            <a:r>
              <a:rPr lang="en-US" dirty="0" err="1" smtClean="0"/>
              <a:t>a.k.a</a:t>
            </a:r>
            <a:r>
              <a:rPr lang="en-US" dirty="0" smtClean="0"/>
              <a:t> Critical Section, Monitor</a:t>
            </a:r>
          </a:p>
          <a:p>
            <a:pPr marL="342900" indent="-342900">
              <a:buFont typeface="Arial"/>
              <a:buChar char="•"/>
            </a:pPr>
            <a:endParaRPr lang="en-US" dirty="0" smtClean="0"/>
          </a:p>
          <a:p>
            <a:pPr marL="342900" indent="-342900">
              <a:buFont typeface="Arial"/>
              <a:buChar char="•"/>
            </a:pPr>
            <a:r>
              <a:rPr lang="en-US" dirty="0" smtClean="0"/>
              <a:t>But, it can lead to other problems:</a:t>
            </a:r>
          </a:p>
          <a:p>
            <a:pPr marL="628650" lvl="1" indent="-342900"/>
            <a:r>
              <a:rPr lang="en-US" dirty="0" smtClean="0"/>
              <a:t>Deadlock</a:t>
            </a:r>
          </a:p>
          <a:p>
            <a:pPr marL="628650" lvl="1" indent="-342900"/>
            <a:r>
              <a:rPr lang="en-US" dirty="0" smtClean="0"/>
              <a:t>Starvation</a:t>
            </a:r>
          </a:p>
          <a:p>
            <a:pPr marL="628650" lvl="1" indent="-342900"/>
            <a:r>
              <a:rPr lang="en-US" dirty="0" smtClean="0"/>
              <a:t>Lock </a:t>
            </a:r>
            <a:r>
              <a:rPr lang="en-US" dirty="0" err="1" smtClean="0"/>
              <a:t>contendency</a:t>
            </a:r>
            <a:endParaRPr lang="en-US" dirty="0" smtClean="0"/>
          </a:p>
          <a:p>
            <a:pPr algn="l"/>
            <a:endParaRPr lang="en-US" dirty="0"/>
          </a:p>
        </p:txBody>
      </p:sp>
      <p:sp>
        <p:nvSpPr>
          <p:cNvPr id="3" name="Title 2"/>
          <p:cNvSpPr>
            <a:spLocks noGrp="1"/>
          </p:cNvSpPr>
          <p:nvPr>
            <p:ph type="title"/>
          </p:nvPr>
        </p:nvSpPr>
        <p:spPr/>
        <p:txBody>
          <a:bodyPr/>
          <a:lstStyle/>
          <a:p>
            <a:r>
              <a:rPr lang="en-US" dirty="0" smtClean="0"/>
              <a:t>Mutual exclusion</a:t>
            </a:r>
            <a:endParaRPr lang="en-US" dirty="0"/>
          </a:p>
        </p:txBody>
      </p:sp>
    </p:spTree>
    <p:extLst>
      <p:ext uri="{BB962C8B-B14F-4D97-AF65-F5344CB8AC3E}">
        <p14:creationId xmlns:p14="http://schemas.microsoft.com/office/powerpoint/2010/main" val="3701139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353</TotalTime>
  <Words>1470</Words>
  <Application>Microsoft Macintosh PowerPoint</Application>
  <PresentationFormat>On-screen Show (4:3)</PresentationFormat>
  <Paragraphs>221</Paragraphs>
  <Slides>23</Slides>
  <Notes>12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Black Tie</vt:lpstr>
      <vt:lpstr>PARALLEL PROGRAMMING PITFALLS</vt:lpstr>
      <vt:lpstr>Agenda</vt:lpstr>
      <vt:lpstr>Why there are pitfalls?</vt:lpstr>
      <vt:lpstr>Related works</vt:lpstr>
      <vt:lpstr>our contribution</vt:lpstr>
      <vt:lpstr>Why Web app?</vt:lpstr>
      <vt:lpstr>Chosen pitfalls</vt:lpstr>
      <vt:lpstr>Race Condition</vt:lpstr>
      <vt:lpstr>Mutual exclusion</vt:lpstr>
      <vt:lpstr>MUTUAL EXCUSION</vt:lpstr>
      <vt:lpstr>Deadlock</vt:lpstr>
      <vt:lpstr>DEADLOCK</vt:lpstr>
      <vt:lpstr>Ordered Allocation</vt:lpstr>
      <vt:lpstr>Request ALL At once</vt:lpstr>
      <vt:lpstr>Release Before Request</vt:lpstr>
      <vt:lpstr>Heavily contended locks</vt:lpstr>
      <vt:lpstr>Heavily contended locks</vt:lpstr>
      <vt:lpstr>evaluation</vt:lpstr>
      <vt:lpstr>Results</vt:lpstr>
      <vt:lpstr>Challenges and future works</vt:lpstr>
      <vt:lpstr>References</vt:lpstr>
      <vt:lpstr>Thank you </vt:lpstr>
      <vt:lpstr>Starvation &amp; livelock</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Nancy Watta</cp:lastModifiedBy>
  <cp:revision>172</cp:revision>
  <dcterms:created xsi:type="dcterms:W3CDTF">2014-05-06T06:36:12Z</dcterms:created>
  <dcterms:modified xsi:type="dcterms:W3CDTF">2014-05-17T06:29:44Z</dcterms:modified>
</cp:coreProperties>
</file>