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9" r:id="rId1"/>
  </p:sldMasterIdLst>
  <p:notesMasterIdLst>
    <p:notesMasterId r:id="rId26"/>
  </p:notesMasterIdLst>
  <p:sldIdLst>
    <p:sldId id="266" r:id="rId2"/>
    <p:sldId id="271" r:id="rId3"/>
    <p:sldId id="282" r:id="rId4"/>
    <p:sldId id="270" r:id="rId5"/>
    <p:sldId id="268" r:id="rId6"/>
    <p:sldId id="272" r:id="rId7"/>
    <p:sldId id="299" r:id="rId8"/>
    <p:sldId id="273" r:id="rId9"/>
    <p:sldId id="298" r:id="rId10"/>
    <p:sldId id="296" r:id="rId11"/>
    <p:sldId id="275" r:id="rId12"/>
    <p:sldId id="285" r:id="rId13"/>
    <p:sldId id="297" r:id="rId14"/>
    <p:sldId id="286" r:id="rId15"/>
    <p:sldId id="289" r:id="rId16"/>
    <p:sldId id="290" r:id="rId17"/>
    <p:sldId id="287" r:id="rId18"/>
    <p:sldId id="291" r:id="rId19"/>
    <p:sldId id="292" r:id="rId20"/>
    <p:sldId id="279" r:id="rId21"/>
    <p:sldId id="284" r:id="rId22"/>
    <p:sldId id="280" r:id="rId23"/>
    <p:sldId id="283" r:id="rId24"/>
    <p:sldId id="26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04" autoAdjust="0"/>
    <p:restoredTop sz="94660"/>
  </p:normalViewPr>
  <p:slideViewPr>
    <p:cSldViewPr snapToGrid="0" snapToObjects="1">
      <p:cViewPr varScale="1">
        <p:scale>
          <a:sx n="89" d="100"/>
          <a:sy n="89" d="100"/>
        </p:scale>
        <p:origin x="-15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D79F5D-9931-426A-B669-B5BEF7A8CB2A}" type="doc">
      <dgm:prSet loTypeId="urn:microsoft.com/office/officeart/2005/8/layout/vProcess5" loCatId="process" qsTypeId="urn:microsoft.com/office/officeart/2005/8/quickstyle/simple5" qsCatId="simple" csTypeId="urn:microsoft.com/office/officeart/2005/8/colors/colorful1" csCatId="colorful" phldr="1"/>
      <dgm:spPr/>
      <dgm:t>
        <a:bodyPr/>
        <a:lstStyle/>
        <a:p>
          <a:endParaRPr lang="en-GB"/>
        </a:p>
      </dgm:t>
    </dgm:pt>
    <dgm:pt modelId="{051D639B-9540-49CA-B2FE-59596106A0A5}">
      <dgm:prSet phldrT="[Text]"/>
      <dgm:spPr/>
      <dgm:t>
        <a:bodyPr/>
        <a:lstStyle/>
        <a:p>
          <a:r>
            <a:rPr lang="en-NZ" dirty="0" smtClean="0">
              <a:solidFill>
                <a:schemeClr val="bg1"/>
              </a:solidFill>
            </a:rPr>
            <a:t>Source Code</a:t>
          </a:r>
          <a:endParaRPr lang="en-GB" dirty="0">
            <a:solidFill>
              <a:schemeClr val="bg1"/>
            </a:solidFill>
          </a:endParaRPr>
        </a:p>
      </dgm:t>
    </dgm:pt>
    <dgm:pt modelId="{F0039EB1-2518-4A9D-8C56-8BBD69D7639C}" type="parTrans" cxnId="{0D9AF34A-188C-4EAD-B738-59B597E77A61}">
      <dgm:prSet/>
      <dgm:spPr/>
      <dgm:t>
        <a:bodyPr/>
        <a:lstStyle/>
        <a:p>
          <a:endParaRPr lang="en-GB"/>
        </a:p>
      </dgm:t>
    </dgm:pt>
    <dgm:pt modelId="{14C59C04-0774-49DC-92F8-8CCD4F26B60A}" type="sibTrans" cxnId="{0D9AF34A-188C-4EAD-B738-59B597E77A61}">
      <dgm:prSet/>
      <dgm:spPr/>
      <dgm:t>
        <a:bodyPr/>
        <a:lstStyle/>
        <a:p>
          <a:endParaRPr lang="en-GB"/>
        </a:p>
      </dgm:t>
    </dgm:pt>
    <dgm:pt modelId="{98BAC4C6-25D8-45DD-B216-10036A6EE41A}">
      <dgm:prSet phldrT="[Text]"/>
      <dgm:spPr/>
      <dgm:t>
        <a:bodyPr/>
        <a:lstStyle/>
        <a:p>
          <a:r>
            <a:rPr lang="en-NZ" dirty="0" smtClean="0"/>
            <a:t>Compiler</a:t>
          </a:r>
          <a:endParaRPr lang="en-GB" dirty="0"/>
        </a:p>
      </dgm:t>
    </dgm:pt>
    <dgm:pt modelId="{24759866-9B0B-467A-A97F-F98A10176916}" type="parTrans" cxnId="{F58F18F9-E9FE-4B9B-BD77-400B4F780D73}">
      <dgm:prSet/>
      <dgm:spPr/>
      <dgm:t>
        <a:bodyPr/>
        <a:lstStyle/>
        <a:p>
          <a:endParaRPr lang="en-GB"/>
        </a:p>
      </dgm:t>
    </dgm:pt>
    <dgm:pt modelId="{4AB9B9E1-0E17-4B9A-9E84-EBD70D080BD2}" type="sibTrans" cxnId="{F58F18F9-E9FE-4B9B-BD77-400B4F780D73}">
      <dgm:prSet/>
      <dgm:spPr/>
      <dgm:t>
        <a:bodyPr/>
        <a:lstStyle/>
        <a:p>
          <a:endParaRPr lang="en-GB"/>
        </a:p>
      </dgm:t>
    </dgm:pt>
    <dgm:pt modelId="{3AA3768D-3D9A-436E-B602-C5A59FFBAFEC}">
      <dgm:prSet phldrT="[Text]"/>
      <dgm:spPr/>
      <dgm:t>
        <a:bodyPr/>
        <a:lstStyle/>
        <a:p>
          <a:r>
            <a:rPr lang="en-NZ" dirty="0" smtClean="0"/>
            <a:t>Processor</a:t>
          </a:r>
          <a:endParaRPr lang="en-GB" dirty="0"/>
        </a:p>
      </dgm:t>
    </dgm:pt>
    <dgm:pt modelId="{69D1AD42-D6FA-4265-A5B6-21AE5DE52F49}" type="parTrans" cxnId="{403D09CB-3DEF-427C-84A3-2D15D76B7A53}">
      <dgm:prSet/>
      <dgm:spPr/>
      <dgm:t>
        <a:bodyPr/>
        <a:lstStyle/>
        <a:p>
          <a:endParaRPr lang="en-GB"/>
        </a:p>
      </dgm:t>
    </dgm:pt>
    <dgm:pt modelId="{2BBBA67C-FB53-420E-A852-4FFB9F36C3D8}" type="sibTrans" cxnId="{403D09CB-3DEF-427C-84A3-2D15D76B7A53}">
      <dgm:prSet/>
      <dgm:spPr/>
      <dgm:t>
        <a:bodyPr/>
        <a:lstStyle/>
        <a:p>
          <a:endParaRPr lang="en-GB"/>
        </a:p>
      </dgm:t>
    </dgm:pt>
    <dgm:pt modelId="{19F66229-03FD-4C0D-813E-0BBEDEFFF908}">
      <dgm:prSet phldrT="[Text]"/>
      <dgm:spPr/>
      <dgm:t>
        <a:bodyPr/>
        <a:lstStyle/>
        <a:p>
          <a:r>
            <a:rPr lang="en-NZ" dirty="0" smtClean="0"/>
            <a:t>Cache</a:t>
          </a:r>
          <a:endParaRPr lang="en-GB" dirty="0"/>
        </a:p>
      </dgm:t>
    </dgm:pt>
    <dgm:pt modelId="{AB547BD5-E52F-4825-B13C-D43FC409A135}" type="parTrans" cxnId="{473AA0C4-5308-499D-92F2-02581DCDFAA9}">
      <dgm:prSet/>
      <dgm:spPr/>
      <dgm:t>
        <a:bodyPr/>
        <a:lstStyle/>
        <a:p>
          <a:endParaRPr lang="en-GB"/>
        </a:p>
      </dgm:t>
    </dgm:pt>
    <dgm:pt modelId="{4A4A86F0-2078-45AB-A42B-5F48DC625232}" type="sibTrans" cxnId="{473AA0C4-5308-499D-92F2-02581DCDFAA9}">
      <dgm:prSet/>
      <dgm:spPr/>
      <dgm:t>
        <a:bodyPr/>
        <a:lstStyle/>
        <a:p>
          <a:endParaRPr lang="en-GB"/>
        </a:p>
      </dgm:t>
    </dgm:pt>
    <dgm:pt modelId="{B65907B1-A1E2-4DB5-AD4F-8C30C2899521}">
      <dgm:prSet phldrT="[Text]"/>
      <dgm:spPr/>
      <dgm:t>
        <a:bodyPr/>
        <a:lstStyle/>
        <a:p>
          <a:r>
            <a:rPr lang="en-NZ" dirty="0" smtClean="0">
              <a:solidFill>
                <a:schemeClr val="bg1"/>
              </a:solidFill>
            </a:rPr>
            <a:t>Actual Execution</a:t>
          </a:r>
          <a:endParaRPr lang="en-GB" dirty="0">
            <a:solidFill>
              <a:schemeClr val="bg1"/>
            </a:solidFill>
          </a:endParaRPr>
        </a:p>
      </dgm:t>
    </dgm:pt>
    <dgm:pt modelId="{39B4ECE5-5733-43A9-A214-4AACF91DAEC4}" type="parTrans" cxnId="{5C3138CF-98D4-4C71-837F-BC2F6F3BCBCE}">
      <dgm:prSet/>
      <dgm:spPr/>
      <dgm:t>
        <a:bodyPr/>
        <a:lstStyle/>
        <a:p>
          <a:endParaRPr lang="en-GB"/>
        </a:p>
      </dgm:t>
    </dgm:pt>
    <dgm:pt modelId="{1D74D4DF-4B48-47D4-A252-AFD482730346}" type="sibTrans" cxnId="{5C3138CF-98D4-4C71-837F-BC2F6F3BCBCE}">
      <dgm:prSet/>
      <dgm:spPr/>
      <dgm:t>
        <a:bodyPr/>
        <a:lstStyle/>
        <a:p>
          <a:endParaRPr lang="en-GB"/>
        </a:p>
      </dgm:t>
    </dgm:pt>
    <dgm:pt modelId="{2E4E9672-C2E6-4EEF-8F64-5BFC044E5F77}" type="pres">
      <dgm:prSet presAssocID="{40D79F5D-9931-426A-B669-B5BEF7A8CB2A}" presName="outerComposite" presStyleCnt="0">
        <dgm:presLayoutVars>
          <dgm:chMax val="5"/>
          <dgm:dir/>
          <dgm:resizeHandles val="exact"/>
        </dgm:presLayoutVars>
      </dgm:prSet>
      <dgm:spPr/>
      <dgm:t>
        <a:bodyPr/>
        <a:lstStyle/>
        <a:p>
          <a:endParaRPr lang="en-GB"/>
        </a:p>
      </dgm:t>
    </dgm:pt>
    <dgm:pt modelId="{18324587-9774-4EEB-9558-078246AAD598}" type="pres">
      <dgm:prSet presAssocID="{40D79F5D-9931-426A-B669-B5BEF7A8CB2A}" presName="dummyMaxCanvas" presStyleCnt="0">
        <dgm:presLayoutVars/>
      </dgm:prSet>
      <dgm:spPr/>
    </dgm:pt>
    <dgm:pt modelId="{239B7340-6B83-4B51-857E-8C0055E2A94D}" type="pres">
      <dgm:prSet presAssocID="{40D79F5D-9931-426A-B669-B5BEF7A8CB2A}" presName="FiveNodes_1" presStyleLbl="node1" presStyleIdx="0" presStyleCnt="5">
        <dgm:presLayoutVars>
          <dgm:bulletEnabled val="1"/>
        </dgm:presLayoutVars>
      </dgm:prSet>
      <dgm:spPr/>
      <dgm:t>
        <a:bodyPr/>
        <a:lstStyle/>
        <a:p>
          <a:endParaRPr lang="en-GB"/>
        </a:p>
      </dgm:t>
    </dgm:pt>
    <dgm:pt modelId="{1B72FD27-49CA-4EA6-B9E7-8CFEE2146117}" type="pres">
      <dgm:prSet presAssocID="{40D79F5D-9931-426A-B669-B5BEF7A8CB2A}" presName="FiveNodes_2" presStyleLbl="node1" presStyleIdx="1" presStyleCnt="5">
        <dgm:presLayoutVars>
          <dgm:bulletEnabled val="1"/>
        </dgm:presLayoutVars>
      </dgm:prSet>
      <dgm:spPr/>
      <dgm:t>
        <a:bodyPr/>
        <a:lstStyle/>
        <a:p>
          <a:endParaRPr lang="en-GB"/>
        </a:p>
      </dgm:t>
    </dgm:pt>
    <dgm:pt modelId="{3993AE0D-00D5-4833-B7EE-98DC82C8871A}" type="pres">
      <dgm:prSet presAssocID="{40D79F5D-9931-426A-B669-B5BEF7A8CB2A}" presName="FiveNodes_3" presStyleLbl="node1" presStyleIdx="2" presStyleCnt="5">
        <dgm:presLayoutVars>
          <dgm:bulletEnabled val="1"/>
        </dgm:presLayoutVars>
      </dgm:prSet>
      <dgm:spPr/>
      <dgm:t>
        <a:bodyPr/>
        <a:lstStyle/>
        <a:p>
          <a:endParaRPr lang="en-GB"/>
        </a:p>
      </dgm:t>
    </dgm:pt>
    <dgm:pt modelId="{AE34178A-4C11-4913-88C3-98CD679EBDA2}" type="pres">
      <dgm:prSet presAssocID="{40D79F5D-9931-426A-B669-B5BEF7A8CB2A}" presName="FiveNodes_4" presStyleLbl="node1" presStyleIdx="3" presStyleCnt="5">
        <dgm:presLayoutVars>
          <dgm:bulletEnabled val="1"/>
        </dgm:presLayoutVars>
      </dgm:prSet>
      <dgm:spPr/>
      <dgm:t>
        <a:bodyPr/>
        <a:lstStyle/>
        <a:p>
          <a:endParaRPr lang="en-GB"/>
        </a:p>
      </dgm:t>
    </dgm:pt>
    <dgm:pt modelId="{0B5C20D8-F3D2-4A91-9863-5048A6822435}" type="pres">
      <dgm:prSet presAssocID="{40D79F5D-9931-426A-B669-B5BEF7A8CB2A}" presName="FiveNodes_5" presStyleLbl="node1" presStyleIdx="4" presStyleCnt="5">
        <dgm:presLayoutVars>
          <dgm:bulletEnabled val="1"/>
        </dgm:presLayoutVars>
      </dgm:prSet>
      <dgm:spPr/>
      <dgm:t>
        <a:bodyPr/>
        <a:lstStyle/>
        <a:p>
          <a:endParaRPr lang="en-GB"/>
        </a:p>
      </dgm:t>
    </dgm:pt>
    <dgm:pt modelId="{7FFB4B13-9E00-456A-AB61-E8FBB5B48DF0}" type="pres">
      <dgm:prSet presAssocID="{40D79F5D-9931-426A-B669-B5BEF7A8CB2A}" presName="FiveConn_1-2" presStyleLbl="fgAccFollowNode1" presStyleIdx="0" presStyleCnt="4">
        <dgm:presLayoutVars>
          <dgm:bulletEnabled val="1"/>
        </dgm:presLayoutVars>
      </dgm:prSet>
      <dgm:spPr/>
      <dgm:t>
        <a:bodyPr/>
        <a:lstStyle/>
        <a:p>
          <a:endParaRPr lang="en-GB"/>
        </a:p>
      </dgm:t>
    </dgm:pt>
    <dgm:pt modelId="{0832F444-92D2-47E6-98A0-8BDAC29754BB}" type="pres">
      <dgm:prSet presAssocID="{40D79F5D-9931-426A-B669-B5BEF7A8CB2A}" presName="FiveConn_2-3" presStyleLbl="fgAccFollowNode1" presStyleIdx="1" presStyleCnt="4">
        <dgm:presLayoutVars>
          <dgm:bulletEnabled val="1"/>
        </dgm:presLayoutVars>
      </dgm:prSet>
      <dgm:spPr/>
      <dgm:t>
        <a:bodyPr/>
        <a:lstStyle/>
        <a:p>
          <a:endParaRPr lang="en-GB"/>
        </a:p>
      </dgm:t>
    </dgm:pt>
    <dgm:pt modelId="{1AF31F0F-1CE8-48B1-8271-6AF3337DF40D}" type="pres">
      <dgm:prSet presAssocID="{40D79F5D-9931-426A-B669-B5BEF7A8CB2A}" presName="FiveConn_3-4" presStyleLbl="fgAccFollowNode1" presStyleIdx="2" presStyleCnt="4">
        <dgm:presLayoutVars>
          <dgm:bulletEnabled val="1"/>
        </dgm:presLayoutVars>
      </dgm:prSet>
      <dgm:spPr/>
      <dgm:t>
        <a:bodyPr/>
        <a:lstStyle/>
        <a:p>
          <a:endParaRPr lang="en-GB"/>
        </a:p>
      </dgm:t>
    </dgm:pt>
    <dgm:pt modelId="{74B6E5F5-23FD-4BCB-8A3C-F74042048EC7}" type="pres">
      <dgm:prSet presAssocID="{40D79F5D-9931-426A-B669-B5BEF7A8CB2A}" presName="FiveConn_4-5" presStyleLbl="fgAccFollowNode1" presStyleIdx="3" presStyleCnt="4">
        <dgm:presLayoutVars>
          <dgm:bulletEnabled val="1"/>
        </dgm:presLayoutVars>
      </dgm:prSet>
      <dgm:spPr/>
      <dgm:t>
        <a:bodyPr/>
        <a:lstStyle/>
        <a:p>
          <a:endParaRPr lang="en-GB"/>
        </a:p>
      </dgm:t>
    </dgm:pt>
    <dgm:pt modelId="{65946C7F-3C49-435A-83E1-7F03E6D9115B}" type="pres">
      <dgm:prSet presAssocID="{40D79F5D-9931-426A-B669-B5BEF7A8CB2A}" presName="FiveNodes_1_text" presStyleLbl="node1" presStyleIdx="4" presStyleCnt="5">
        <dgm:presLayoutVars>
          <dgm:bulletEnabled val="1"/>
        </dgm:presLayoutVars>
      </dgm:prSet>
      <dgm:spPr/>
      <dgm:t>
        <a:bodyPr/>
        <a:lstStyle/>
        <a:p>
          <a:endParaRPr lang="en-GB"/>
        </a:p>
      </dgm:t>
    </dgm:pt>
    <dgm:pt modelId="{62521164-133C-4FE3-8FE4-95C2B86AEB4C}" type="pres">
      <dgm:prSet presAssocID="{40D79F5D-9931-426A-B669-B5BEF7A8CB2A}" presName="FiveNodes_2_text" presStyleLbl="node1" presStyleIdx="4" presStyleCnt="5">
        <dgm:presLayoutVars>
          <dgm:bulletEnabled val="1"/>
        </dgm:presLayoutVars>
      </dgm:prSet>
      <dgm:spPr/>
      <dgm:t>
        <a:bodyPr/>
        <a:lstStyle/>
        <a:p>
          <a:endParaRPr lang="en-GB"/>
        </a:p>
      </dgm:t>
    </dgm:pt>
    <dgm:pt modelId="{42984757-C35D-419F-951B-D474C0F6B932}" type="pres">
      <dgm:prSet presAssocID="{40D79F5D-9931-426A-B669-B5BEF7A8CB2A}" presName="FiveNodes_3_text" presStyleLbl="node1" presStyleIdx="4" presStyleCnt="5">
        <dgm:presLayoutVars>
          <dgm:bulletEnabled val="1"/>
        </dgm:presLayoutVars>
      </dgm:prSet>
      <dgm:spPr/>
      <dgm:t>
        <a:bodyPr/>
        <a:lstStyle/>
        <a:p>
          <a:endParaRPr lang="en-GB"/>
        </a:p>
      </dgm:t>
    </dgm:pt>
    <dgm:pt modelId="{7E8CF6F3-7A8C-4EF9-8E2A-D144EF88CEE6}" type="pres">
      <dgm:prSet presAssocID="{40D79F5D-9931-426A-B669-B5BEF7A8CB2A}" presName="FiveNodes_4_text" presStyleLbl="node1" presStyleIdx="4" presStyleCnt="5">
        <dgm:presLayoutVars>
          <dgm:bulletEnabled val="1"/>
        </dgm:presLayoutVars>
      </dgm:prSet>
      <dgm:spPr/>
      <dgm:t>
        <a:bodyPr/>
        <a:lstStyle/>
        <a:p>
          <a:endParaRPr lang="en-GB"/>
        </a:p>
      </dgm:t>
    </dgm:pt>
    <dgm:pt modelId="{1A38F754-A13E-4CE4-9DB0-0E6A06416449}" type="pres">
      <dgm:prSet presAssocID="{40D79F5D-9931-426A-B669-B5BEF7A8CB2A}" presName="FiveNodes_5_text" presStyleLbl="node1" presStyleIdx="4" presStyleCnt="5">
        <dgm:presLayoutVars>
          <dgm:bulletEnabled val="1"/>
        </dgm:presLayoutVars>
      </dgm:prSet>
      <dgm:spPr/>
      <dgm:t>
        <a:bodyPr/>
        <a:lstStyle/>
        <a:p>
          <a:endParaRPr lang="en-GB"/>
        </a:p>
      </dgm:t>
    </dgm:pt>
  </dgm:ptLst>
  <dgm:cxnLst>
    <dgm:cxn modelId="{403D09CB-3DEF-427C-84A3-2D15D76B7A53}" srcId="{40D79F5D-9931-426A-B669-B5BEF7A8CB2A}" destId="{3AA3768D-3D9A-436E-B602-C5A59FFBAFEC}" srcOrd="2" destOrd="0" parTransId="{69D1AD42-D6FA-4265-A5B6-21AE5DE52F49}" sibTransId="{2BBBA67C-FB53-420E-A852-4FFB9F36C3D8}"/>
    <dgm:cxn modelId="{D94C8215-C6ED-E94E-97C7-9EC189E60289}" type="presOf" srcId="{3AA3768D-3D9A-436E-B602-C5A59FFBAFEC}" destId="{3993AE0D-00D5-4833-B7EE-98DC82C8871A}" srcOrd="0" destOrd="0" presId="urn:microsoft.com/office/officeart/2005/8/layout/vProcess5"/>
    <dgm:cxn modelId="{CEA9DEB2-927A-864D-BB3E-A70895BDBF39}" type="presOf" srcId="{4AB9B9E1-0E17-4B9A-9E84-EBD70D080BD2}" destId="{0832F444-92D2-47E6-98A0-8BDAC29754BB}" srcOrd="0" destOrd="0" presId="urn:microsoft.com/office/officeart/2005/8/layout/vProcess5"/>
    <dgm:cxn modelId="{3C767E61-B610-1C42-B900-6FB3B87304BF}" type="presOf" srcId="{B65907B1-A1E2-4DB5-AD4F-8C30C2899521}" destId="{0B5C20D8-F3D2-4A91-9863-5048A6822435}" srcOrd="0" destOrd="0" presId="urn:microsoft.com/office/officeart/2005/8/layout/vProcess5"/>
    <dgm:cxn modelId="{0D4DCFDE-4EFA-1243-AA2E-C41C28463EC9}" type="presOf" srcId="{3AA3768D-3D9A-436E-B602-C5A59FFBAFEC}" destId="{42984757-C35D-419F-951B-D474C0F6B932}" srcOrd="1" destOrd="0" presId="urn:microsoft.com/office/officeart/2005/8/layout/vProcess5"/>
    <dgm:cxn modelId="{473AA0C4-5308-499D-92F2-02581DCDFAA9}" srcId="{40D79F5D-9931-426A-B669-B5BEF7A8CB2A}" destId="{19F66229-03FD-4C0D-813E-0BBEDEFFF908}" srcOrd="3" destOrd="0" parTransId="{AB547BD5-E52F-4825-B13C-D43FC409A135}" sibTransId="{4A4A86F0-2078-45AB-A42B-5F48DC625232}"/>
    <dgm:cxn modelId="{0D9AF34A-188C-4EAD-B738-59B597E77A61}" srcId="{40D79F5D-9931-426A-B669-B5BEF7A8CB2A}" destId="{051D639B-9540-49CA-B2FE-59596106A0A5}" srcOrd="0" destOrd="0" parTransId="{F0039EB1-2518-4A9D-8C56-8BBD69D7639C}" sibTransId="{14C59C04-0774-49DC-92F8-8CCD4F26B60A}"/>
    <dgm:cxn modelId="{152E41D8-AFF3-9B49-9F13-39DC9DC9551B}" type="presOf" srcId="{14C59C04-0774-49DC-92F8-8CCD4F26B60A}" destId="{7FFB4B13-9E00-456A-AB61-E8FBB5B48DF0}" srcOrd="0" destOrd="0" presId="urn:microsoft.com/office/officeart/2005/8/layout/vProcess5"/>
    <dgm:cxn modelId="{8A96F974-D67F-9542-A5E0-D44346BAB564}" type="presOf" srcId="{B65907B1-A1E2-4DB5-AD4F-8C30C2899521}" destId="{1A38F754-A13E-4CE4-9DB0-0E6A06416449}" srcOrd="1" destOrd="0" presId="urn:microsoft.com/office/officeart/2005/8/layout/vProcess5"/>
    <dgm:cxn modelId="{F58F18F9-E9FE-4B9B-BD77-400B4F780D73}" srcId="{40D79F5D-9931-426A-B669-B5BEF7A8CB2A}" destId="{98BAC4C6-25D8-45DD-B216-10036A6EE41A}" srcOrd="1" destOrd="0" parTransId="{24759866-9B0B-467A-A97F-F98A10176916}" sibTransId="{4AB9B9E1-0E17-4B9A-9E84-EBD70D080BD2}"/>
    <dgm:cxn modelId="{8CC23907-41D8-B541-8329-5B7F611DE963}" type="presOf" srcId="{98BAC4C6-25D8-45DD-B216-10036A6EE41A}" destId="{1B72FD27-49CA-4EA6-B9E7-8CFEE2146117}" srcOrd="0" destOrd="0" presId="urn:microsoft.com/office/officeart/2005/8/layout/vProcess5"/>
    <dgm:cxn modelId="{930B0CC0-F6BE-0D45-B87A-63F267E290AB}" type="presOf" srcId="{4A4A86F0-2078-45AB-A42B-5F48DC625232}" destId="{74B6E5F5-23FD-4BCB-8A3C-F74042048EC7}" srcOrd="0" destOrd="0" presId="urn:microsoft.com/office/officeart/2005/8/layout/vProcess5"/>
    <dgm:cxn modelId="{61025FFD-3628-2447-8F1E-12383D4608EE}" type="presOf" srcId="{98BAC4C6-25D8-45DD-B216-10036A6EE41A}" destId="{62521164-133C-4FE3-8FE4-95C2B86AEB4C}" srcOrd="1" destOrd="0" presId="urn:microsoft.com/office/officeart/2005/8/layout/vProcess5"/>
    <dgm:cxn modelId="{5C3138CF-98D4-4C71-837F-BC2F6F3BCBCE}" srcId="{40D79F5D-9931-426A-B669-B5BEF7A8CB2A}" destId="{B65907B1-A1E2-4DB5-AD4F-8C30C2899521}" srcOrd="4" destOrd="0" parTransId="{39B4ECE5-5733-43A9-A214-4AACF91DAEC4}" sibTransId="{1D74D4DF-4B48-47D4-A252-AFD482730346}"/>
    <dgm:cxn modelId="{0F9BDCE4-8BB3-AB42-BFF8-4F8B9CCACA5A}" type="presOf" srcId="{19F66229-03FD-4C0D-813E-0BBEDEFFF908}" destId="{7E8CF6F3-7A8C-4EF9-8E2A-D144EF88CEE6}" srcOrd="1" destOrd="0" presId="urn:microsoft.com/office/officeart/2005/8/layout/vProcess5"/>
    <dgm:cxn modelId="{3A9EFFC9-1492-6D44-A260-265BBE21C150}" type="presOf" srcId="{40D79F5D-9931-426A-B669-B5BEF7A8CB2A}" destId="{2E4E9672-C2E6-4EEF-8F64-5BFC044E5F77}" srcOrd="0" destOrd="0" presId="urn:microsoft.com/office/officeart/2005/8/layout/vProcess5"/>
    <dgm:cxn modelId="{A254F4E9-2E1D-7646-8253-70F19F3EF2B2}" type="presOf" srcId="{19F66229-03FD-4C0D-813E-0BBEDEFFF908}" destId="{AE34178A-4C11-4913-88C3-98CD679EBDA2}" srcOrd="0" destOrd="0" presId="urn:microsoft.com/office/officeart/2005/8/layout/vProcess5"/>
    <dgm:cxn modelId="{17FFC33B-8297-D34D-A9D7-6C10439CD0B1}" type="presOf" srcId="{051D639B-9540-49CA-B2FE-59596106A0A5}" destId="{65946C7F-3C49-435A-83E1-7F03E6D9115B}" srcOrd="1" destOrd="0" presId="urn:microsoft.com/office/officeart/2005/8/layout/vProcess5"/>
    <dgm:cxn modelId="{AF537D14-1330-814F-954E-BF4F3AE00D9A}" type="presOf" srcId="{2BBBA67C-FB53-420E-A852-4FFB9F36C3D8}" destId="{1AF31F0F-1CE8-48B1-8271-6AF3337DF40D}" srcOrd="0" destOrd="0" presId="urn:microsoft.com/office/officeart/2005/8/layout/vProcess5"/>
    <dgm:cxn modelId="{2A7F98D3-93FC-E349-8E75-401DF60028D9}" type="presOf" srcId="{051D639B-9540-49CA-B2FE-59596106A0A5}" destId="{239B7340-6B83-4B51-857E-8C0055E2A94D}" srcOrd="0" destOrd="0" presId="urn:microsoft.com/office/officeart/2005/8/layout/vProcess5"/>
    <dgm:cxn modelId="{1B81EBE8-E2D1-C541-9997-3031CC93CAFB}" type="presParOf" srcId="{2E4E9672-C2E6-4EEF-8F64-5BFC044E5F77}" destId="{18324587-9774-4EEB-9558-078246AAD598}" srcOrd="0" destOrd="0" presId="urn:microsoft.com/office/officeart/2005/8/layout/vProcess5"/>
    <dgm:cxn modelId="{307F365D-4E2E-E241-ABF1-6BE37D7AC165}" type="presParOf" srcId="{2E4E9672-C2E6-4EEF-8F64-5BFC044E5F77}" destId="{239B7340-6B83-4B51-857E-8C0055E2A94D}" srcOrd="1" destOrd="0" presId="urn:microsoft.com/office/officeart/2005/8/layout/vProcess5"/>
    <dgm:cxn modelId="{A40287FC-123D-454A-A3AD-995560AB097D}" type="presParOf" srcId="{2E4E9672-C2E6-4EEF-8F64-5BFC044E5F77}" destId="{1B72FD27-49CA-4EA6-B9E7-8CFEE2146117}" srcOrd="2" destOrd="0" presId="urn:microsoft.com/office/officeart/2005/8/layout/vProcess5"/>
    <dgm:cxn modelId="{3E39A72E-4329-7A42-B0FA-A3DC6A147F80}" type="presParOf" srcId="{2E4E9672-C2E6-4EEF-8F64-5BFC044E5F77}" destId="{3993AE0D-00D5-4833-B7EE-98DC82C8871A}" srcOrd="3" destOrd="0" presId="urn:microsoft.com/office/officeart/2005/8/layout/vProcess5"/>
    <dgm:cxn modelId="{9D11ED12-BA49-884A-9202-78A77BEA73C3}" type="presParOf" srcId="{2E4E9672-C2E6-4EEF-8F64-5BFC044E5F77}" destId="{AE34178A-4C11-4913-88C3-98CD679EBDA2}" srcOrd="4" destOrd="0" presId="urn:microsoft.com/office/officeart/2005/8/layout/vProcess5"/>
    <dgm:cxn modelId="{DCE4164E-7421-484E-96D5-EFD3F4B728D8}" type="presParOf" srcId="{2E4E9672-C2E6-4EEF-8F64-5BFC044E5F77}" destId="{0B5C20D8-F3D2-4A91-9863-5048A6822435}" srcOrd="5" destOrd="0" presId="urn:microsoft.com/office/officeart/2005/8/layout/vProcess5"/>
    <dgm:cxn modelId="{1C9A8E58-AA0F-5E44-AD3D-FDD8DA158BD5}" type="presParOf" srcId="{2E4E9672-C2E6-4EEF-8F64-5BFC044E5F77}" destId="{7FFB4B13-9E00-456A-AB61-E8FBB5B48DF0}" srcOrd="6" destOrd="0" presId="urn:microsoft.com/office/officeart/2005/8/layout/vProcess5"/>
    <dgm:cxn modelId="{F1B58D0E-4C25-8641-A305-A57079B47D40}" type="presParOf" srcId="{2E4E9672-C2E6-4EEF-8F64-5BFC044E5F77}" destId="{0832F444-92D2-47E6-98A0-8BDAC29754BB}" srcOrd="7" destOrd="0" presId="urn:microsoft.com/office/officeart/2005/8/layout/vProcess5"/>
    <dgm:cxn modelId="{018C9E32-A43E-6F46-B359-7ACF57859000}" type="presParOf" srcId="{2E4E9672-C2E6-4EEF-8F64-5BFC044E5F77}" destId="{1AF31F0F-1CE8-48B1-8271-6AF3337DF40D}" srcOrd="8" destOrd="0" presId="urn:microsoft.com/office/officeart/2005/8/layout/vProcess5"/>
    <dgm:cxn modelId="{308E6E77-D20F-D942-9AAA-CD91F4A030D4}" type="presParOf" srcId="{2E4E9672-C2E6-4EEF-8F64-5BFC044E5F77}" destId="{74B6E5F5-23FD-4BCB-8A3C-F74042048EC7}" srcOrd="9" destOrd="0" presId="urn:microsoft.com/office/officeart/2005/8/layout/vProcess5"/>
    <dgm:cxn modelId="{655FEC1F-4160-2E4A-BA81-A187910B0B7B}" type="presParOf" srcId="{2E4E9672-C2E6-4EEF-8F64-5BFC044E5F77}" destId="{65946C7F-3C49-435A-83E1-7F03E6D9115B}" srcOrd="10" destOrd="0" presId="urn:microsoft.com/office/officeart/2005/8/layout/vProcess5"/>
    <dgm:cxn modelId="{99CCC04A-22A0-2042-AD05-282F112F2E1F}" type="presParOf" srcId="{2E4E9672-C2E6-4EEF-8F64-5BFC044E5F77}" destId="{62521164-133C-4FE3-8FE4-95C2B86AEB4C}" srcOrd="11" destOrd="0" presId="urn:microsoft.com/office/officeart/2005/8/layout/vProcess5"/>
    <dgm:cxn modelId="{003A756B-18B7-8B40-9F89-52EE31ED42D1}" type="presParOf" srcId="{2E4E9672-C2E6-4EEF-8F64-5BFC044E5F77}" destId="{42984757-C35D-419F-951B-D474C0F6B932}" srcOrd="12" destOrd="0" presId="urn:microsoft.com/office/officeart/2005/8/layout/vProcess5"/>
    <dgm:cxn modelId="{82ED99C0-8F03-E940-8E36-4F45BD9274AE}" type="presParOf" srcId="{2E4E9672-C2E6-4EEF-8F64-5BFC044E5F77}" destId="{7E8CF6F3-7A8C-4EF9-8E2A-D144EF88CEE6}" srcOrd="13" destOrd="0" presId="urn:microsoft.com/office/officeart/2005/8/layout/vProcess5"/>
    <dgm:cxn modelId="{411A8300-9041-3B44-9D2D-F4656AEC1DEA}" type="presParOf" srcId="{2E4E9672-C2E6-4EEF-8F64-5BFC044E5F77}" destId="{1A38F754-A13E-4CE4-9DB0-0E6A0641644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B7340-6B83-4B51-857E-8C0055E2A94D}">
      <dsp:nvSpPr>
        <dsp:cNvPr id="0" name=""/>
        <dsp:cNvSpPr/>
      </dsp:nvSpPr>
      <dsp:spPr>
        <a:xfrm>
          <a:off x="0" y="0"/>
          <a:ext cx="2889187" cy="428506"/>
        </a:xfrm>
        <a:prstGeom prst="roundRect">
          <a:avLst>
            <a:gd name="adj" fmla="val 10000"/>
          </a:avLst>
        </a:prstGeom>
        <a:gradFill rotWithShape="0">
          <a:gsLst>
            <a:gs pos="0">
              <a:schemeClr val="accent2">
                <a:hueOff val="0"/>
                <a:satOff val="0"/>
                <a:lumOff val="0"/>
                <a:alphaOff val="0"/>
                <a:shade val="63000"/>
                <a:satMod val="110000"/>
              </a:schemeClr>
            </a:gs>
            <a:gs pos="30000">
              <a:schemeClr val="accent2">
                <a:hueOff val="0"/>
                <a:satOff val="0"/>
                <a:lumOff val="0"/>
                <a:alphaOff val="0"/>
                <a:shade val="90000"/>
                <a:satMod val="120000"/>
              </a:schemeClr>
            </a:gs>
            <a:gs pos="45000">
              <a:schemeClr val="accent2">
                <a:hueOff val="0"/>
                <a:satOff val="0"/>
                <a:lumOff val="0"/>
                <a:alphaOff val="0"/>
                <a:shade val="100000"/>
                <a:satMod val="128000"/>
              </a:schemeClr>
            </a:gs>
            <a:gs pos="55000">
              <a:schemeClr val="accent2">
                <a:hueOff val="0"/>
                <a:satOff val="0"/>
                <a:lumOff val="0"/>
                <a:alphaOff val="0"/>
                <a:shade val="100000"/>
                <a:satMod val="128000"/>
              </a:schemeClr>
            </a:gs>
            <a:gs pos="73000">
              <a:schemeClr val="accent2">
                <a:hueOff val="0"/>
                <a:satOff val="0"/>
                <a:lumOff val="0"/>
                <a:alphaOff val="0"/>
                <a:shade val="90000"/>
                <a:satMod val="120000"/>
              </a:schemeClr>
            </a:gs>
            <a:gs pos="100000">
              <a:schemeClr val="accent2">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NZ" sz="1800" kern="1200" dirty="0" smtClean="0">
              <a:solidFill>
                <a:schemeClr val="bg1"/>
              </a:solidFill>
            </a:rPr>
            <a:t>Source Code</a:t>
          </a:r>
          <a:endParaRPr lang="en-GB" sz="1800" kern="1200" dirty="0">
            <a:solidFill>
              <a:schemeClr val="bg1"/>
            </a:solidFill>
          </a:endParaRPr>
        </a:p>
      </dsp:txBody>
      <dsp:txXfrm>
        <a:off x="12551" y="12551"/>
        <a:ext cx="2376659" cy="403404"/>
      </dsp:txXfrm>
    </dsp:sp>
    <dsp:sp modelId="{1B72FD27-49CA-4EA6-B9E7-8CFEE2146117}">
      <dsp:nvSpPr>
        <dsp:cNvPr id="0" name=""/>
        <dsp:cNvSpPr/>
      </dsp:nvSpPr>
      <dsp:spPr>
        <a:xfrm>
          <a:off x="215751" y="488021"/>
          <a:ext cx="2889187" cy="428506"/>
        </a:xfrm>
        <a:prstGeom prst="roundRect">
          <a:avLst>
            <a:gd name="adj" fmla="val 10000"/>
          </a:avLst>
        </a:prstGeom>
        <a:gradFill rotWithShape="0">
          <a:gsLst>
            <a:gs pos="0">
              <a:schemeClr val="accent3">
                <a:hueOff val="0"/>
                <a:satOff val="0"/>
                <a:lumOff val="0"/>
                <a:alphaOff val="0"/>
                <a:shade val="63000"/>
                <a:satMod val="110000"/>
              </a:schemeClr>
            </a:gs>
            <a:gs pos="30000">
              <a:schemeClr val="accent3">
                <a:hueOff val="0"/>
                <a:satOff val="0"/>
                <a:lumOff val="0"/>
                <a:alphaOff val="0"/>
                <a:shade val="90000"/>
                <a:satMod val="120000"/>
              </a:schemeClr>
            </a:gs>
            <a:gs pos="45000">
              <a:schemeClr val="accent3">
                <a:hueOff val="0"/>
                <a:satOff val="0"/>
                <a:lumOff val="0"/>
                <a:alphaOff val="0"/>
                <a:shade val="100000"/>
                <a:satMod val="128000"/>
              </a:schemeClr>
            </a:gs>
            <a:gs pos="55000">
              <a:schemeClr val="accent3">
                <a:hueOff val="0"/>
                <a:satOff val="0"/>
                <a:lumOff val="0"/>
                <a:alphaOff val="0"/>
                <a:shade val="100000"/>
                <a:satMod val="128000"/>
              </a:schemeClr>
            </a:gs>
            <a:gs pos="73000">
              <a:schemeClr val="accent3">
                <a:hueOff val="0"/>
                <a:satOff val="0"/>
                <a:lumOff val="0"/>
                <a:alphaOff val="0"/>
                <a:shade val="90000"/>
                <a:satMod val="120000"/>
              </a:schemeClr>
            </a:gs>
            <a:gs pos="100000">
              <a:schemeClr val="accent3">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NZ" sz="1800" kern="1200" dirty="0" smtClean="0"/>
            <a:t>Compiler</a:t>
          </a:r>
          <a:endParaRPr lang="en-GB" sz="1800" kern="1200" dirty="0"/>
        </a:p>
      </dsp:txBody>
      <dsp:txXfrm>
        <a:off x="228302" y="500572"/>
        <a:ext cx="2369805" cy="403404"/>
      </dsp:txXfrm>
    </dsp:sp>
    <dsp:sp modelId="{3993AE0D-00D5-4833-B7EE-98DC82C8871A}">
      <dsp:nvSpPr>
        <dsp:cNvPr id="0" name=""/>
        <dsp:cNvSpPr/>
      </dsp:nvSpPr>
      <dsp:spPr>
        <a:xfrm>
          <a:off x="431502" y="976043"/>
          <a:ext cx="2889187" cy="428506"/>
        </a:xfrm>
        <a:prstGeom prst="roundRect">
          <a:avLst>
            <a:gd name="adj" fmla="val 10000"/>
          </a:avLst>
        </a:prstGeom>
        <a:gradFill rotWithShape="0">
          <a:gsLst>
            <a:gs pos="0">
              <a:schemeClr val="accent4">
                <a:hueOff val="0"/>
                <a:satOff val="0"/>
                <a:lumOff val="0"/>
                <a:alphaOff val="0"/>
                <a:shade val="63000"/>
                <a:satMod val="110000"/>
              </a:schemeClr>
            </a:gs>
            <a:gs pos="30000">
              <a:schemeClr val="accent4">
                <a:hueOff val="0"/>
                <a:satOff val="0"/>
                <a:lumOff val="0"/>
                <a:alphaOff val="0"/>
                <a:shade val="90000"/>
                <a:satMod val="120000"/>
              </a:schemeClr>
            </a:gs>
            <a:gs pos="45000">
              <a:schemeClr val="accent4">
                <a:hueOff val="0"/>
                <a:satOff val="0"/>
                <a:lumOff val="0"/>
                <a:alphaOff val="0"/>
                <a:shade val="100000"/>
                <a:satMod val="128000"/>
              </a:schemeClr>
            </a:gs>
            <a:gs pos="55000">
              <a:schemeClr val="accent4">
                <a:hueOff val="0"/>
                <a:satOff val="0"/>
                <a:lumOff val="0"/>
                <a:alphaOff val="0"/>
                <a:shade val="100000"/>
                <a:satMod val="128000"/>
              </a:schemeClr>
            </a:gs>
            <a:gs pos="73000">
              <a:schemeClr val="accent4">
                <a:hueOff val="0"/>
                <a:satOff val="0"/>
                <a:lumOff val="0"/>
                <a:alphaOff val="0"/>
                <a:shade val="90000"/>
                <a:satMod val="120000"/>
              </a:schemeClr>
            </a:gs>
            <a:gs pos="100000">
              <a:schemeClr val="accent4">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NZ" sz="1800" kern="1200" dirty="0" smtClean="0"/>
            <a:t>Processor</a:t>
          </a:r>
          <a:endParaRPr lang="en-GB" sz="1800" kern="1200" dirty="0"/>
        </a:p>
      </dsp:txBody>
      <dsp:txXfrm>
        <a:off x="444053" y="988594"/>
        <a:ext cx="2369805" cy="403404"/>
      </dsp:txXfrm>
    </dsp:sp>
    <dsp:sp modelId="{AE34178A-4C11-4913-88C3-98CD679EBDA2}">
      <dsp:nvSpPr>
        <dsp:cNvPr id="0" name=""/>
        <dsp:cNvSpPr/>
      </dsp:nvSpPr>
      <dsp:spPr>
        <a:xfrm>
          <a:off x="647253" y="1464064"/>
          <a:ext cx="2889187" cy="428506"/>
        </a:xfrm>
        <a:prstGeom prst="roundRect">
          <a:avLst>
            <a:gd name="adj" fmla="val 10000"/>
          </a:avLst>
        </a:prstGeom>
        <a:gradFill rotWithShape="0">
          <a:gsLst>
            <a:gs pos="0">
              <a:schemeClr val="accent5">
                <a:hueOff val="0"/>
                <a:satOff val="0"/>
                <a:lumOff val="0"/>
                <a:alphaOff val="0"/>
                <a:shade val="63000"/>
                <a:satMod val="110000"/>
              </a:schemeClr>
            </a:gs>
            <a:gs pos="30000">
              <a:schemeClr val="accent5">
                <a:hueOff val="0"/>
                <a:satOff val="0"/>
                <a:lumOff val="0"/>
                <a:alphaOff val="0"/>
                <a:shade val="90000"/>
                <a:satMod val="120000"/>
              </a:schemeClr>
            </a:gs>
            <a:gs pos="45000">
              <a:schemeClr val="accent5">
                <a:hueOff val="0"/>
                <a:satOff val="0"/>
                <a:lumOff val="0"/>
                <a:alphaOff val="0"/>
                <a:shade val="100000"/>
                <a:satMod val="128000"/>
              </a:schemeClr>
            </a:gs>
            <a:gs pos="55000">
              <a:schemeClr val="accent5">
                <a:hueOff val="0"/>
                <a:satOff val="0"/>
                <a:lumOff val="0"/>
                <a:alphaOff val="0"/>
                <a:shade val="100000"/>
                <a:satMod val="128000"/>
              </a:schemeClr>
            </a:gs>
            <a:gs pos="73000">
              <a:schemeClr val="accent5">
                <a:hueOff val="0"/>
                <a:satOff val="0"/>
                <a:lumOff val="0"/>
                <a:alphaOff val="0"/>
                <a:shade val="90000"/>
                <a:satMod val="120000"/>
              </a:schemeClr>
            </a:gs>
            <a:gs pos="100000">
              <a:schemeClr val="accent5">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NZ" sz="1800" kern="1200" dirty="0" smtClean="0"/>
            <a:t>Cache</a:t>
          </a:r>
          <a:endParaRPr lang="en-GB" sz="1800" kern="1200" dirty="0"/>
        </a:p>
      </dsp:txBody>
      <dsp:txXfrm>
        <a:off x="659804" y="1476615"/>
        <a:ext cx="2369805" cy="403404"/>
      </dsp:txXfrm>
    </dsp:sp>
    <dsp:sp modelId="{0B5C20D8-F3D2-4A91-9863-5048A6822435}">
      <dsp:nvSpPr>
        <dsp:cNvPr id="0" name=""/>
        <dsp:cNvSpPr/>
      </dsp:nvSpPr>
      <dsp:spPr>
        <a:xfrm>
          <a:off x="863004" y="1952086"/>
          <a:ext cx="2889187" cy="428506"/>
        </a:xfrm>
        <a:prstGeom prst="roundRect">
          <a:avLst>
            <a:gd name="adj" fmla="val 10000"/>
          </a:avLst>
        </a:prstGeom>
        <a:gradFill rotWithShape="0">
          <a:gsLst>
            <a:gs pos="0">
              <a:schemeClr val="accent6">
                <a:hueOff val="0"/>
                <a:satOff val="0"/>
                <a:lumOff val="0"/>
                <a:alphaOff val="0"/>
                <a:shade val="63000"/>
                <a:satMod val="110000"/>
              </a:schemeClr>
            </a:gs>
            <a:gs pos="30000">
              <a:schemeClr val="accent6">
                <a:hueOff val="0"/>
                <a:satOff val="0"/>
                <a:lumOff val="0"/>
                <a:alphaOff val="0"/>
                <a:shade val="90000"/>
                <a:satMod val="120000"/>
              </a:schemeClr>
            </a:gs>
            <a:gs pos="45000">
              <a:schemeClr val="accent6">
                <a:hueOff val="0"/>
                <a:satOff val="0"/>
                <a:lumOff val="0"/>
                <a:alphaOff val="0"/>
                <a:shade val="100000"/>
                <a:satMod val="128000"/>
              </a:schemeClr>
            </a:gs>
            <a:gs pos="55000">
              <a:schemeClr val="accent6">
                <a:hueOff val="0"/>
                <a:satOff val="0"/>
                <a:lumOff val="0"/>
                <a:alphaOff val="0"/>
                <a:shade val="100000"/>
                <a:satMod val="128000"/>
              </a:schemeClr>
            </a:gs>
            <a:gs pos="73000">
              <a:schemeClr val="accent6">
                <a:hueOff val="0"/>
                <a:satOff val="0"/>
                <a:lumOff val="0"/>
                <a:alphaOff val="0"/>
                <a:shade val="90000"/>
                <a:satMod val="120000"/>
              </a:schemeClr>
            </a:gs>
            <a:gs pos="100000">
              <a:schemeClr val="accent6">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NZ" sz="1800" kern="1200" dirty="0" smtClean="0">
              <a:solidFill>
                <a:schemeClr val="bg1"/>
              </a:solidFill>
            </a:rPr>
            <a:t>Actual Execution</a:t>
          </a:r>
          <a:endParaRPr lang="en-GB" sz="1800" kern="1200" dirty="0">
            <a:solidFill>
              <a:schemeClr val="bg1"/>
            </a:solidFill>
          </a:endParaRPr>
        </a:p>
      </dsp:txBody>
      <dsp:txXfrm>
        <a:off x="875555" y="1964637"/>
        <a:ext cx="2369805" cy="403404"/>
      </dsp:txXfrm>
    </dsp:sp>
    <dsp:sp modelId="{7FFB4B13-9E00-456A-AB61-E8FBB5B48DF0}">
      <dsp:nvSpPr>
        <dsp:cNvPr id="0" name=""/>
        <dsp:cNvSpPr/>
      </dsp:nvSpPr>
      <dsp:spPr>
        <a:xfrm>
          <a:off x="2610658" y="313047"/>
          <a:ext cx="278529" cy="27852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41909" dir="5400000" rotWithShape="0">
            <a:srgbClr val="000000">
              <a:alpha val="40000"/>
            </a:srgbClr>
          </a:outerShdw>
        </a:effectLst>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GB" sz="1200" kern="1200"/>
        </a:p>
      </dsp:txBody>
      <dsp:txXfrm>
        <a:off x="2673327" y="313047"/>
        <a:ext cx="153191" cy="209593"/>
      </dsp:txXfrm>
    </dsp:sp>
    <dsp:sp modelId="{0832F444-92D2-47E6-98A0-8BDAC29754BB}">
      <dsp:nvSpPr>
        <dsp:cNvPr id="0" name=""/>
        <dsp:cNvSpPr/>
      </dsp:nvSpPr>
      <dsp:spPr>
        <a:xfrm>
          <a:off x="2826409" y="801069"/>
          <a:ext cx="278529" cy="27852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41909" dir="5400000" rotWithShape="0">
            <a:srgbClr val="000000">
              <a:alpha val="40000"/>
            </a:srgbClr>
          </a:outerShdw>
        </a:effectLst>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GB" sz="1200" kern="1200"/>
        </a:p>
      </dsp:txBody>
      <dsp:txXfrm>
        <a:off x="2889078" y="801069"/>
        <a:ext cx="153191" cy="209593"/>
      </dsp:txXfrm>
    </dsp:sp>
    <dsp:sp modelId="{1AF31F0F-1CE8-48B1-8271-6AF3337DF40D}">
      <dsp:nvSpPr>
        <dsp:cNvPr id="0" name=""/>
        <dsp:cNvSpPr/>
      </dsp:nvSpPr>
      <dsp:spPr>
        <a:xfrm>
          <a:off x="3042160" y="1281949"/>
          <a:ext cx="278529" cy="278529"/>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41909" dir="5400000" rotWithShape="0">
            <a:srgbClr val="000000">
              <a:alpha val="40000"/>
            </a:srgbClr>
          </a:outerShdw>
        </a:effectLst>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GB" sz="1200" kern="1200"/>
        </a:p>
      </dsp:txBody>
      <dsp:txXfrm>
        <a:off x="3104829" y="1281949"/>
        <a:ext cx="153191" cy="209593"/>
      </dsp:txXfrm>
    </dsp:sp>
    <dsp:sp modelId="{74B6E5F5-23FD-4BCB-8A3C-F74042048EC7}">
      <dsp:nvSpPr>
        <dsp:cNvPr id="0" name=""/>
        <dsp:cNvSpPr/>
      </dsp:nvSpPr>
      <dsp:spPr>
        <a:xfrm>
          <a:off x="3257911" y="1774732"/>
          <a:ext cx="278529" cy="278529"/>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50800" dist="41909" dir="5400000" rotWithShape="0">
            <a:srgbClr val="000000">
              <a:alpha val="40000"/>
            </a:srgbClr>
          </a:outerShdw>
        </a:effectLst>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GB" sz="1200" kern="1200"/>
        </a:p>
      </dsp:txBody>
      <dsp:txXfrm>
        <a:off x="3320580" y="1774732"/>
        <a:ext cx="153191" cy="20959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7A1F60-D46C-C04D-A60B-2230C10FC134}" type="datetimeFigureOut">
              <a:rPr lang="en-US" smtClean="0"/>
              <a:t>19/05/14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DE452-D96A-B043-A19B-3F6D5B1BBA3B}" type="slidenum">
              <a:rPr lang="en-US" smtClean="0"/>
              <a:t>‹#›</a:t>
            </a:fld>
            <a:endParaRPr lang="en-US"/>
          </a:p>
        </p:txBody>
      </p:sp>
    </p:spTree>
    <p:extLst>
      <p:ext uri="{BB962C8B-B14F-4D97-AF65-F5344CB8AC3E}">
        <p14:creationId xmlns:p14="http://schemas.microsoft.com/office/powerpoint/2010/main" val="8116974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Lack of experience with parallel systems.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Developing correct multi threaded</a:t>
            </a:r>
            <a:r>
              <a:rPr lang="en-US" baseline="0" dirty="0" smtClean="0"/>
              <a:t> codes is difficult because</a:t>
            </a:r>
            <a:r>
              <a:rPr lang="en-US" dirty="0" smtClean="0"/>
              <a:t> threads may interact with each other in unpredictable ways</a:t>
            </a:r>
          </a:p>
          <a:p>
            <a:pPr marL="0" indent="0" algn="l">
              <a:buFont typeface="Wingdings" charset="2"/>
              <a:buNone/>
            </a:pPr>
            <a:r>
              <a:rPr lang="en-US" dirty="0" smtClean="0"/>
              <a:t>The high overhead of communication relative to that of processing.</a:t>
            </a:r>
          </a:p>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3</a:t>
            </a:fld>
            <a:endParaRPr lang="en-US"/>
          </a:p>
        </p:txBody>
      </p:sp>
    </p:spTree>
    <p:extLst>
      <p:ext uri="{BB962C8B-B14F-4D97-AF65-F5344CB8AC3E}">
        <p14:creationId xmlns:p14="http://schemas.microsoft.com/office/powerpoint/2010/main" val="2872151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Help developer to</a:t>
            </a:r>
            <a:r>
              <a:rPr lang="en-US" strike="noStrike" dirty="0" smtClean="0"/>
              <a:t>: To properly balance synchronicity and efficiency.</a:t>
            </a:r>
          </a:p>
          <a:p>
            <a:pPr marL="342900" indent="-342900" algn="l">
              <a:buFont typeface="Wingdings" charset="2"/>
              <a:buChar char="u"/>
            </a:pPr>
            <a:r>
              <a:rPr lang="en-US" dirty="0" smtClean="0"/>
              <a:t>Recognize the </a:t>
            </a:r>
            <a:r>
              <a:rPr lang="en-US" strike="noStrike" dirty="0" smtClean="0"/>
              <a:t>problems associated with creating a parallel program</a:t>
            </a:r>
          </a:p>
          <a:p>
            <a:pPr marL="342900" indent="-342900" algn="l">
              <a:buFont typeface="Wingdings" charset="2"/>
              <a:buChar char="u"/>
            </a:pPr>
            <a:r>
              <a:rPr lang="en-US" dirty="0" smtClean="0"/>
              <a:t>Suggest possible solutions for solving or alleviating these issues (Future Work).</a:t>
            </a:r>
          </a:p>
          <a:p>
            <a:pPr marL="342900" indent="-342900" algn="l">
              <a:buFont typeface="Wingdings" charset="2"/>
              <a:buChar char="u"/>
            </a:pPr>
            <a:endParaRPr lang="en-US" dirty="0" smtClean="0"/>
          </a:p>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5</a:t>
            </a:fld>
            <a:endParaRPr lang="en-US"/>
          </a:p>
        </p:txBody>
      </p:sp>
    </p:spTree>
    <p:extLst>
      <p:ext uri="{BB962C8B-B14F-4D97-AF65-F5344CB8AC3E}">
        <p14:creationId xmlns:p14="http://schemas.microsoft.com/office/powerpoint/2010/main" val="321228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apps do not require developers to submit their app to any app store for approval.</a:t>
            </a:r>
          </a:p>
          <a:p>
            <a:r>
              <a:rPr lang="en-US" dirty="0" smtClean="0"/>
              <a:t>Web apps are much easier to maintain as they have a common code base across multiple mobile platforms.</a:t>
            </a:r>
          </a:p>
          <a:p>
            <a:r>
              <a:rPr lang="en-US" dirty="0" smtClean="0"/>
              <a:t>Web apps do not require developers to submit their app to any app store for approval.</a:t>
            </a:r>
          </a:p>
          <a:p>
            <a:r>
              <a:rPr lang="en-US" dirty="0" smtClean="0"/>
              <a:t>Web app can run on pretty much any platform with a modern, standards-compliant web browser.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6</a:t>
            </a:fld>
            <a:endParaRPr lang="en-US"/>
          </a:p>
        </p:txBody>
      </p:sp>
    </p:spTree>
    <p:extLst>
      <p:ext uri="{BB962C8B-B14F-4D97-AF65-F5344CB8AC3E}">
        <p14:creationId xmlns:p14="http://schemas.microsoft.com/office/powerpoint/2010/main" val="2981273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request all resources they will need at once, there can be no hold-and-wait</a:t>
            </a:r>
          </a:p>
          <a:p>
            <a:pPr marL="171450" indent="-171450">
              <a:buFontTx/>
              <a:buChar char="-"/>
            </a:pPr>
            <a:r>
              <a:rPr lang="en-US" dirty="0" smtClean="0"/>
              <a:t>This allows critical sections that involve more than one resource, but requires the operating system (or resource manager) to provide a way to atomically request several resources at once. Some batch and real-time operating systems support this, but it is not supported, for example, by the POSIX thread </a:t>
            </a:r>
            <a:r>
              <a:rPr lang="en-US" dirty="0" err="1" smtClean="0"/>
              <a:t>mutex</a:t>
            </a:r>
            <a:r>
              <a:rPr lang="en-US" dirty="0" smtClean="0"/>
              <a:t> API.</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15</a:t>
            </a:fld>
            <a:endParaRPr lang="en-US"/>
          </a:p>
        </p:txBody>
      </p:sp>
    </p:spTree>
    <p:extLst>
      <p:ext uri="{BB962C8B-B14F-4D97-AF65-F5344CB8AC3E}">
        <p14:creationId xmlns:p14="http://schemas.microsoft.com/office/powerpoint/2010/main" val="603379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release one resource before requesting another, there can be no hold-and-wait.</a:t>
            </a:r>
          </a:p>
          <a:p>
            <a:pPr marL="171450" indent="-171450">
              <a:buFontTx/>
              <a:buChar char="-"/>
            </a:pPr>
            <a:r>
              <a:rPr lang="en-US" dirty="0" smtClean="0"/>
              <a:t>This is a tougher restriction. It rules out critical sections that involve more than one resource.</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16</a:t>
            </a:fld>
            <a:endParaRPr lang="en-US"/>
          </a:p>
        </p:txBody>
      </p:sp>
    </p:spTree>
    <p:extLst>
      <p:ext uri="{BB962C8B-B14F-4D97-AF65-F5344CB8AC3E}">
        <p14:creationId xmlns:p14="http://schemas.microsoft.com/office/powerpoint/2010/main" val="2688967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If all processes always request resources in a fixed order, there can be no hold-and-wait cycle.</a:t>
            </a:r>
          </a:p>
          <a:p>
            <a:pPr marL="171450" indent="-171450">
              <a:buFontTx/>
              <a:buChar char="-"/>
            </a:pPr>
            <a:r>
              <a:rPr lang="en-US" dirty="0" smtClean="0"/>
              <a:t>This is usually not a burdensome restriction. It still allows us to have critical sections that involve more than one resource, and use simple lock and unlock operations on individual resources to implement them.</a:t>
            </a:r>
          </a:p>
        </p:txBody>
      </p:sp>
      <p:sp>
        <p:nvSpPr>
          <p:cNvPr id="4" name="Slide Number Placeholder 3"/>
          <p:cNvSpPr>
            <a:spLocks noGrp="1"/>
          </p:cNvSpPr>
          <p:nvPr>
            <p:ph type="sldNum" sz="quarter" idx="10"/>
          </p:nvPr>
        </p:nvSpPr>
        <p:spPr/>
        <p:txBody>
          <a:bodyPr/>
          <a:lstStyle/>
          <a:p>
            <a:fld id="{56BE3D67-E84A-6F4F-8E3B-3BC46E162796}" type="slidenum">
              <a:rPr lang="en-US" smtClean="0"/>
              <a:t>17</a:t>
            </a:fld>
            <a:endParaRPr lang="en-US"/>
          </a:p>
        </p:txBody>
      </p:sp>
    </p:spTree>
    <p:extLst>
      <p:ext uri="{BB962C8B-B14F-4D97-AF65-F5344CB8AC3E}">
        <p14:creationId xmlns:p14="http://schemas.microsoft.com/office/powerpoint/2010/main" val="313741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threads try to acquire a lock faster than the rate at which a thread can execute the corresponding critical section, then program performance will suffer as threads will form a "convoy" waiting to acquire the lock.</a:t>
            </a:r>
          </a:p>
          <a:p>
            <a:r>
              <a:rPr lang="en-US" dirty="0" smtClean="0"/>
              <a:t>Threads that all use the same lock become queued to use the lock and end up serializing the processing. A 'convoy' is created.</a:t>
            </a:r>
          </a:p>
          <a:p>
            <a:r>
              <a:rPr lang="en-US" dirty="0" smtClean="0"/>
              <a:t>When a high-priority thread needs to acquire a lock held by a low-priority thread, the scheduler bumps up the priority of the blocking thread until the lock is released.</a:t>
            </a:r>
          </a:p>
          <a:p>
            <a:r>
              <a:rPr lang="en-US" dirty="0" smtClean="0"/>
              <a:t>That is certainly the method of choice to eliminate lock contention if it is workable. For example, consider contention for a counter of events. If each thread can have its own private counter, then no lock is necessary. If the total count is required, the counts can be summed after all threads are done counting.</a:t>
            </a:r>
          </a:p>
          <a:p>
            <a:r>
              <a:rPr lang="en-US" dirty="0" smtClean="0"/>
              <a:t>If the lock on a resource cannot be eliminated, consider partitioning the resource and using a separate lock to protect each partition. The partitioning can spread out contention among the locks.</a:t>
            </a:r>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18</a:t>
            </a:fld>
            <a:endParaRPr lang="en-US"/>
          </a:p>
        </p:txBody>
      </p:sp>
    </p:spTree>
    <p:extLst>
      <p:ext uri="{BB962C8B-B14F-4D97-AF65-F5344CB8AC3E}">
        <p14:creationId xmlns:p14="http://schemas.microsoft.com/office/powerpoint/2010/main" val="2738522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90% is</a:t>
            </a:r>
            <a:r>
              <a:rPr lang="en-US" baseline="0" dirty="0" smtClean="0"/>
              <a:t> a dummy value</a:t>
            </a:r>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21</a:t>
            </a:fld>
            <a:endParaRPr lang="en-US"/>
          </a:p>
        </p:txBody>
      </p:sp>
    </p:spTree>
    <p:extLst>
      <p:ext uri="{BB962C8B-B14F-4D97-AF65-F5344CB8AC3E}">
        <p14:creationId xmlns:p14="http://schemas.microsoft.com/office/powerpoint/2010/main" val="807505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23</a:t>
            </a:fld>
            <a:endParaRPr lang="en-US"/>
          </a:p>
        </p:txBody>
      </p:sp>
    </p:spTree>
    <p:extLst>
      <p:ext uri="{BB962C8B-B14F-4D97-AF65-F5344CB8AC3E}">
        <p14:creationId xmlns:p14="http://schemas.microsoft.com/office/powerpoint/2010/main" val="2122580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a:xfrm>
            <a:off x="2981325" y="131705"/>
            <a:ext cx="3181350" cy="292100"/>
          </a:xfrm>
          <a:prstGeom prst="rect">
            <a:avLst/>
          </a:prstGeom>
        </p:spPr>
        <p:txBody>
          <a:bodyPr/>
          <a:lstStyle/>
          <a:p>
            <a:fld id="{25AE17C7-B787-4E50-994D-5E804113A1E9}" type="datetime4">
              <a:rPr lang="en-US" smtClean="0"/>
              <a:pPr/>
              <a:t>May 19, 2014</a:t>
            </a:fld>
            <a:endParaRPr lang="en-US" dirty="0"/>
          </a:p>
        </p:txBody>
      </p:sp>
      <p:sp>
        <p:nvSpPr>
          <p:cNvPr id="17" name="Slide Number Placeholder 16"/>
          <p:cNvSpPr>
            <a:spLocks noGrp="1"/>
          </p:cNvSpPr>
          <p:nvPr>
            <p:ph type="sldNum" sz="quarter" idx="11"/>
          </p:nvPr>
        </p:nvSpPr>
        <p:spPr/>
        <p:txBody>
          <a:bodyPr/>
          <a:lstStyle/>
          <a:p>
            <a:fld id="{5744759D-0EFF-4FB2-9CCE-04E00944F0FE}" type="slidenum">
              <a:rPr lang="en-US" smtClean="0"/>
              <a:pPr/>
              <a:t>‹#›</a:t>
            </a:fld>
            <a:endParaRPr lang="en-US" dirty="0"/>
          </a:p>
        </p:txBody>
      </p:sp>
      <p:sp>
        <p:nvSpPr>
          <p:cNvPr id="19" name="Footer Placeholder 18"/>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981325" y="131705"/>
            <a:ext cx="3181350" cy="292100"/>
          </a:xfrm>
          <a:prstGeom prst="rect">
            <a:avLst/>
          </a:prstGeom>
        </p:spPr>
        <p:txBody>
          <a:bodyPr/>
          <a:lstStyle/>
          <a:p>
            <a:fld id="{AFDD7A28-FA93-4136-BDC1-BCCB2687E678}" type="datetimeFigureOut">
              <a:rPr lang="en-US" smtClean="0"/>
              <a:pPr/>
              <a:t>19/05/14</a:t>
            </a:fld>
            <a:endParaRPr lang="en-US"/>
          </a:p>
        </p:txBody>
      </p:sp>
      <p:sp>
        <p:nvSpPr>
          <p:cNvPr id="5" name="Footer Placeholder 4"/>
          <p:cNvSpPr>
            <a:spLocks noGrp="1"/>
          </p:cNvSpPr>
          <p:nvPr>
            <p:ph type="ftr" sz="quarter" idx="11"/>
          </p:nvPr>
        </p:nvSpPr>
        <p:spPr>
          <a:xfrm>
            <a:off x="1447800" y="6486525"/>
            <a:ext cx="6248400" cy="2921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981325" y="131705"/>
            <a:ext cx="3181350" cy="292100"/>
          </a:xfrm>
          <a:prstGeom prst="rect">
            <a:avLst/>
          </a:prstGeom>
        </p:spPr>
        <p:txBody>
          <a:bodyPr/>
          <a:lstStyle/>
          <a:p>
            <a:fld id="{AFDD7A28-FA93-4136-BDC1-BCCB2687E678}" type="datetimeFigureOut">
              <a:rPr lang="en-US" smtClean="0"/>
              <a:pPr/>
              <a:t>19/05/14</a:t>
            </a:fld>
            <a:endParaRPr lang="en-US" dirty="0"/>
          </a:p>
        </p:txBody>
      </p:sp>
      <p:sp>
        <p:nvSpPr>
          <p:cNvPr id="5" name="Footer Placeholder 4"/>
          <p:cNvSpPr>
            <a:spLocks noGrp="1"/>
          </p:cNvSpPr>
          <p:nvPr>
            <p:ph type="ftr" sz="quarter" idx="11"/>
          </p:nvPr>
        </p:nvSpPr>
        <p:spPr>
          <a:xfrm>
            <a:off x="1447800" y="6486525"/>
            <a:ext cx="6248400" cy="2921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1477207"/>
            <a:ext cx="8229600" cy="484627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2" name="TextBox 1"/>
          <p:cNvSpPr txBox="1"/>
          <p:nvPr userDrawn="1"/>
        </p:nvSpPr>
        <p:spPr>
          <a:xfrm>
            <a:off x="4211585" y="6503253"/>
            <a:ext cx="738648" cy="276999"/>
          </a:xfrm>
          <a:prstGeom prst="rect">
            <a:avLst/>
          </a:prstGeom>
          <a:noFill/>
        </p:spPr>
        <p:txBody>
          <a:bodyPr wrap="square" rtlCol="0">
            <a:spAutoFit/>
          </a:bodyPr>
          <a:lstStyle/>
          <a:p>
            <a:fld id="{AD4EE4AE-DBD3-9141-ADF5-415CE2335B76}" type="slidenum">
              <a:rPr lang="en-US" sz="1200" smtClean="0"/>
              <a:pPr/>
              <a:t>‹#›</a:t>
            </a:fld>
            <a:r>
              <a:rPr lang="en-US" sz="1200" dirty="0" smtClean="0"/>
              <a:t> / </a:t>
            </a:r>
            <a:endParaRPr lang="en-US" sz="12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a:xfrm>
            <a:off x="2981325" y="131705"/>
            <a:ext cx="3181350" cy="292100"/>
          </a:xfrm>
          <a:prstGeom prst="rect">
            <a:avLst/>
          </a:prstGeom>
        </p:spPr>
        <p:txBody>
          <a:bodyPr/>
          <a:lstStyle/>
          <a:p>
            <a:fld id="{679F0FCF-2EA5-4FF5-AF14-1CA9C8854AAB}" type="datetime4">
              <a:rPr lang="en-US" smtClean="0"/>
              <a:pPr/>
              <a:t>May 19, 2014</a:t>
            </a:fld>
            <a:endParaRPr lang="en-US" dirty="0"/>
          </a:p>
        </p:txBody>
      </p:sp>
      <p:sp>
        <p:nvSpPr>
          <p:cNvPr id="14" name="Slide Number Placeholder 13"/>
          <p:cNvSpPr>
            <a:spLocks noGrp="1"/>
          </p:cNvSpPr>
          <p:nvPr>
            <p:ph type="sldNum" sz="quarter" idx="11"/>
          </p:nvPr>
        </p:nvSpPr>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a:xfrm>
            <a:off x="2981325" y="131705"/>
            <a:ext cx="3181350" cy="292100"/>
          </a:xfrm>
          <a:prstGeom prst="rect">
            <a:avLst/>
          </a:prstGeom>
        </p:spPr>
        <p:txBody>
          <a:bodyPr/>
          <a:lstStyle/>
          <a:p>
            <a:fld id="{F9E781C6-1634-4A56-B2BE-62150BE83935}" type="datetime4">
              <a:rPr lang="en-US" smtClean="0"/>
              <a:pPr/>
              <a:t>May 19, 2014</a:t>
            </a:fld>
            <a:endParaRPr lang="en-US" dirty="0"/>
          </a:p>
        </p:txBody>
      </p:sp>
      <p:sp>
        <p:nvSpPr>
          <p:cNvPr id="12" name="Slide Number Placeholder 11"/>
          <p:cNvSpPr>
            <a:spLocks noGrp="1"/>
          </p:cNvSpPr>
          <p:nvPr>
            <p:ph type="sldNum" sz="quarter" idx="16"/>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7"/>
          </p:nvPr>
        </p:nvSpPr>
        <p:spPr>
          <a:xfrm>
            <a:off x="1447800" y="6486525"/>
            <a:ext cx="6248400" cy="292100"/>
          </a:xfrm>
          <a:prstGeom prst="rect">
            <a:avLst/>
          </a:prstGeom>
        </p:spPr>
        <p:txBody>
          <a:bodyPr/>
          <a:lstStyle/>
          <a:p>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a:xfrm>
            <a:off x="2981325" y="131705"/>
            <a:ext cx="3181350" cy="292100"/>
          </a:xfrm>
          <a:prstGeom prst="rect">
            <a:avLst/>
          </a:prstGeom>
        </p:spPr>
        <p:txBody>
          <a:bodyPr/>
          <a:lstStyle/>
          <a:p>
            <a:fld id="{A9372AC2-3C75-4F5F-A929-48958086FE36}" type="datetime4">
              <a:rPr lang="en-US" smtClean="0"/>
              <a:pPr/>
              <a:t>May 19, 2014</a:t>
            </a:fld>
            <a:endParaRPr lang="en-US" dirty="0"/>
          </a:p>
        </p:txBody>
      </p:sp>
      <p:sp>
        <p:nvSpPr>
          <p:cNvPr id="12" name="Slide Number Placeholder 11"/>
          <p:cNvSpPr>
            <a:spLocks noGrp="1"/>
          </p:cNvSpPr>
          <p:nvPr>
            <p:ph type="sldNum" sz="quarter" idx="17"/>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8"/>
          </p:nvPr>
        </p:nvSpPr>
        <p:spPr>
          <a:xfrm>
            <a:off x="1447800" y="6486525"/>
            <a:ext cx="6248400" cy="292100"/>
          </a:xfrm>
          <a:prstGeom prst="rect">
            <a:avLst/>
          </a:prstGeom>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a:xfrm>
            <a:off x="2981325" y="131705"/>
            <a:ext cx="3181350" cy="292100"/>
          </a:xfrm>
          <a:prstGeom prst="rect">
            <a:avLst/>
          </a:prstGeom>
        </p:spPr>
        <p:txBody>
          <a:bodyPr/>
          <a:lstStyle/>
          <a:p>
            <a:fld id="{17509CF4-4C1A-45DC-BADA-6EFF91CB9ABB}" type="datetime4">
              <a:rPr lang="en-US" smtClean="0"/>
              <a:pPr/>
              <a:t>May 19, 2014</a:t>
            </a:fld>
            <a:endParaRPr lang="en-US" dirty="0"/>
          </a:p>
        </p:txBody>
      </p:sp>
      <p:sp>
        <p:nvSpPr>
          <p:cNvPr id="16" name="Slide Number Placeholder 15"/>
          <p:cNvSpPr>
            <a:spLocks noGrp="1"/>
          </p:cNvSpPr>
          <p:nvPr>
            <p:ph type="sldNum" sz="quarter" idx="11"/>
          </p:nvPr>
        </p:nvSpPr>
        <p:spPr/>
        <p:txBody>
          <a:bodyPr/>
          <a:lstStyle/>
          <a:p>
            <a:fld id="{5744759D-0EFF-4FB2-9CCE-04E00944F0FE}" type="slidenum">
              <a:rPr lang="en-US" smtClean="0"/>
              <a:pPr/>
              <a:t>‹#›</a:t>
            </a:fld>
            <a:endParaRPr lang="en-US" dirty="0"/>
          </a:p>
        </p:txBody>
      </p:sp>
      <p:sp>
        <p:nvSpPr>
          <p:cNvPr id="17" name="Footer Placeholder 16"/>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2981325" y="131705"/>
            <a:ext cx="3181350" cy="292100"/>
          </a:xfrm>
          <a:prstGeom prst="rect">
            <a:avLst/>
          </a:prstGeom>
        </p:spPr>
        <p:txBody>
          <a:bodyPr/>
          <a:lstStyle/>
          <a:p>
            <a:fld id="{C53951C0-B478-4858-ABC7-96406A1C0480}" type="datetime4">
              <a:rPr lang="en-US" smtClean="0"/>
              <a:pPr/>
              <a:t>May 19, 2014</a:t>
            </a:fld>
            <a:endParaRPr lang="en-US" dirty="0"/>
          </a:p>
        </p:txBody>
      </p:sp>
      <p:sp>
        <p:nvSpPr>
          <p:cNvPr id="8" name="Slide Number Placeholder 7"/>
          <p:cNvSpPr>
            <a:spLocks noGrp="1"/>
          </p:cNvSpPr>
          <p:nvPr>
            <p:ph type="sldNum" sz="quarter" idx="11"/>
          </p:nvPr>
        </p:nvSpPr>
        <p:spPr/>
        <p:txBody>
          <a:bodyPr/>
          <a:lstStyle/>
          <a:p>
            <a:fld id="{5744759D-0EFF-4FB2-9CCE-04E00944F0FE}" type="slidenum">
              <a:rPr lang="en-US" smtClean="0"/>
              <a:pPr/>
              <a:t>‹#›</a:t>
            </a:fld>
            <a:endParaRPr lang="en-US" dirty="0"/>
          </a:p>
        </p:txBody>
      </p:sp>
      <p:sp>
        <p:nvSpPr>
          <p:cNvPr id="9" name="Footer Placeholder 8"/>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a:xfrm>
            <a:off x="2981325" y="131705"/>
            <a:ext cx="3181350" cy="292100"/>
          </a:xfrm>
          <a:prstGeom prst="rect">
            <a:avLst/>
          </a:prstGeom>
        </p:spPr>
        <p:txBody>
          <a:bodyPr/>
          <a:lstStyle/>
          <a:p>
            <a:fld id="{B867641A-9D94-4BD6-862F-F651067079BC}" type="datetime4">
              <a:rPr lang="en-US" smtClean="0"/>
              <a:pPr/>
              <a:t>May 19, 2014</a:t>
            </a:fld>
            <a:endParaRPr lang="en-US" dirty="0"/>
          </a:p>
        </p:txBody>
      </p:sp>
      <p:sp>
        <p:nvSpPr>
          <p:cNvPr id="19" name="Slide Number Placeholder 18"/>
          <p:cNvSpPr>
            <a:spLocks noGrp="1"/>
          </p:cNvSpPr>
          <p:nvPr>
            <p:ph type="sldNum" sz="quarter" idx="16"/>
          </p:nvPr>
        </p:nvSpPr>
        <p:spPr/>
        <p:txBody>
          <a:bodyPr/>
          <a:lstStyle/>
          <a:p>
            <a:fld id="{5744759D-0EFF-4FB2-9CCE-04E00944F0FE}" type="slidenum">
              <a:rPr lang="en-US" smtClean="0"/>
              <a:pPr/>
              <a:t>‹#›</a:t>
            </a:fld>
            <a:endParaRPr lang="en-US" dirty="0"/>
          </a:p>
        </p:txBody>
      </p:sp>
      <p:sp>
        <p:nvSpPr>
          <p:cNvPr id="23" name="Footer Placeholder 22"/>
          <p:cNvSpPr>
            <a:spLocks noGrp="1"/>
          </p:cNvSpPr>
          <p:nvPr>
            <p:ph type="ftr" sz="quarter" idx="17"/>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a:prstGeom prst="rect">
            <a:avLst/>
          </a:prstGeom>
        </p:spPr>
        <p:txBody>
          <a:bodyPr/>
          <a:lstStyle/>
          <a:p>
            <a:fld id="{D74F0C02-0EF4-4745-9D82-E8D3F59464E3}" type="datetime4">
              <a:rPr lang="en-US" smtClean="0"/>
              <a:pPr/>
              <a:t>May 19, 2014</a:t>
            </a:fld>
            <a:endParaRPr lang="en-US" dirty="0"/>
          </a:p>
        </p:txBody>
      </p:sp>
      <p:sp>
        <p:nvSpPr>
          <p:cNvPr id="14" name="Slide Number Placeholder 13"/>
          <p:cNvSpPr>
            <a:spLocks noGrp="1"/>
          </p:cNvSpPr>
          <p:nvPr>
            <p:ph type="sldNum" sz="quarter" idx="15"/>
          </p:nvPr>
        </p:nvSpPr>
        <p:spPr>
          <a:xfrm>
            <a:off x="4038600" y="6172200"/>
            <a:ext cx="1066800" cy="304800"/>
          </a:xfrm>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6"/>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723998"/>
            <a:ext cx="9144000" cy="6135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430421"/>
            <a:ext cx="8229600" cy="470622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038600" y="6553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AD4EE4AE-DBD3-9141-ADF5-415CE2335B76}" type="slidenum">
              <a:rPr lang="en-US" smtClean="0"/>
              <a:pPr/>
              <a:t>‹#›</a:t>
            </a:fld>
            <a:r>
              <a:rPr lang="en-US" dirty="0" smtClean="0"/>
              <a:t> / </a:t>
            </a:r>
            <a:endParaRPr lang="en-US" dirty="0"/>
          </a:p>
        </p:txBody>
      </p:sp>
      <p:cxnSp>
        <p:nvCxnSpPr>
          <p:cNvPr id="10" name="Straight Connector 9"/>
          <p:cNvCxnSpPr/>
          <p:nvPr/>
        </p:nvCxnSpPr>
        <p:spPr>
          <a:xfrm>
            <a:off x="0" y="722410"/>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023739" y="388731"/>
            <a:ext cx="6894041"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dirty="0"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Lst>
  <p:hf sldNum="0" hdr="0" ftr="0" dt="0"/>
  <p:txStyles>
    <p:titleStyle>
      <a:lvl1pPr algn="ctr" defTabSz="914400" rtl="0" eaLnBrk="1" latinLnBrk="0" hangingPunct="1">
        <a:spcBef>
          <a:spcPts val="400"/>
        </a:spcBef>
        <a:buNone/>
        <a:defRPr sz="2400" b="1" kern="1200" cap="all" spc="0" baseline="0">
          <a:solidFill>
            <a:schemeClr val="bg1">
              <a:lumMod val="75000"/>
              <a:lumOff val="25000"/>
            </a:schemeClr>
          </a:solidFill>
          <a:effectLst/>
          <a:latin typeface="+mj-lt"/>
          <a:ea typeface="+mj-ea"/>
          <a:cs typeface="Tunga" pitchFamily="2"/>
        </a:defRPr>
      </a:lvl1pPr>
    </p:titleStyle>
    <p:bodyStyle>
      <a:lvl1pPr marL="0" indent="0" algn="l" defTabSz="914400" rtl="0" eaLnBrk="1" latinLnBrk="0" hangingPunct="1">
        <a:lnSpc>
          <a:spcPct val="100000"/>
        </a:lnSpc>
        <a:spcBef>
          <a:spcPts val="600"/>
        </a:spcBef>
        <a:spcAft>
          <a:spcPts val="0"/>
        </a:spcAft>
        <a:buClr>
          <a:schemeClr val="accent1"/>
        </a:buClr>
        <a:buFont typeface="Arial"/>
        <a:buNone/>
        <a:defRPr sz="2500" b="0" i="0" kern="1200" cap="none" spc="30" baseline="0">
          <a:solidFill>
            <a:schemeClr val="tx1"/>
          </a:solidFill>
          <a:latin typeface="+mn-lt"/>
          <a:ea typeface="+mn-ea"/>
          <a:cs typeface="Tahoma" pitchFamily="34" charset="0"/>
        </a:defRPr>
      </a:lvl1pPr>
      <a:lvl2pPr marL="285750" indent="-285750" algn="l" defTabSz="914400" rtl="0" eaLnBrk="1" latinLnBrk="0" hangingPunct="1">
        <a:lnSpc>
          <a:spcPct val="100000"/>
        </a:lnSpc>
        <a:spcBef>
          <a:spcPts val="1200"/>
        </a:spcBef>
        <a:buClr>
          <a:schemeClr val="accent1"/>
        </a:buClr>
        <a:buFont typeface="Arial"/>
        <a:buChar char="•"/>
        <a:defRPr sz="2000" kern="1200">
          <a:solidFill>
            <a:schemeClr val="tx1"/>
          </a:solidFill>
          <a:latin typeface="+mn-lt"/>
          <a:ea typeface="+mn-ea"/>
          <a:cs typeface="Tahoma" pitchFamily="34" charset="0"/>
        </a:defRPr>
      </a:lvl2pPr>
      <a:lvl3pPr marL="285750" indent="-285750" algn="l" defTabSz="914400" rtl="0" eaLnBrk="1" latinLnBrk="0" hangingPunct="1">
        <a:lnSpc>
          <a:spcPct val="100000"/>
        </a:lnSpc>
        <a:spcBef>
          <a:spcPts val="1200"/>
        </a:spcBef>
        <a:buClr>
          <a:schemeClr val="accent1"/>
        </a:buClr>
        <a:buFont typeface="Arial"/>
        <a:buChar char="•"/>
        <a:defRPr sz="1600" kern="1200">
          <a:solidFill>
            <a:schemeClr val="tx1"/>
          </a:solidFill>
          <a:latin typeface="+mn-lt"/>
          <a:ea typeface="+mn-ea"/>
          <a:cs typeface="Tahoma" pitchFamily="34" charset="0"/>
        </a:defRPr>
      </a:lvl3pPr>
      <a:lvl4pPr marL="285750" indent="-285750" algn="l" defTabSz="914400" rtl="0" eaLnBrk="1" latinLnBrk="0" hangingPunct="1">
        <a:lnSpc>
          <a:spcPct val="100000"/>
        </a:lnSpc>
        <a:spcBef>
          <a:spcPts val="1200"/>
        </a:spcBef>
        <a:buClr>
          <a:schemeClr val="accent1"/>
        </a:buClr>
        <a:buFont typeface="Arial"/>
        <a:buChar char="•"/>
        <a:defRPr sz="1400" kern="1200">
          <a:solidFill>
            <a:schemeClr val="tx1"/>
          </a:solidFill>
          <a:latin typeface="+mn-lt"/>
          <a:ea typeface="+mn-ea"/>
          <a:cs typeface="Tahoma" pitchFamily="34" charset="0"/>
        </a:defRPr>
      </a:lvl4pPr>
      <a:lvl5pPr marL="285750" indent="-285750" algn="l" defTabSz="914400" rtl="0" eaLnBrk="1" latinLnBrk="0" hangingPunct="1">
        <a:lnSpc>
          <a:spcPct val="100000"/>
        </a:lnSpc>
        <a:spcBef>
          <a:spcPts val="1200"/>
        </a:spcBef>
        <a:buClr>
          <a:schemeClr val="accent1"/>
        </a:buClr>
        <a:buFont typeface="Arial"/>
        <a:buChar char="•"/>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PROGRAMMING PITFALLS</a:t>
            </a:r>
          </a:p>
        </p:txBody>
      </p:sp>
      <p:sp>
        <p:nvSpPr>
          <p:cNvPr id="3" name="Subtitle 2"/>
          <p:cNvSpPr>
            <a:spLocks noGrp="1"/>
          </p:cNvSpPr>
          <p:nvPr>
            <p:ph type="subTitle" idx="1"/>
          </p:nvPr>
        </p:nvSpPr>
        <p:spPr/>
        <p:txBody>
          <a:bodyPr/>
          <a:lstStyle/>
          <a:p>
            <a:r>
              <a:rPr lang="en-US" dirty="0" smtClean="0"/>
              <a:t>Team: Victor, Nancy, </a:t>
            </a:r>
            <a:r>
              <a:rPr lang="en-US" dirty="0" err="1" smtClean="0"/>
              <a:t>Aravind</a:t>
            </a:r>
            <a:endParaRPr lang="en-US" dirty="0"/>
          </a:p>
        </p:txBody>
      </p:sp>
    </p:spTree>
    <p:extLst>
      <p:ext uri="{BB962C8B-B14F-4D97-AF65-F5344CB8AC3E}">
        <p14:creationId xmlns:p14="http://schemas.microsoft.com/office/powerpoint/2010/main" val="25813527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DEMO</a:t>
            </a:r>
            <a:endParaRPr lang="en-US" dirty="0"/>
          </a:p>
        </p:txBody>
      </p:sp>
      <p:sp>
        <p:nvSpPr>
          <p:cNvPr id="3" name="Title 2"/>
          <p:cNvSpPr>
            <a:spLocks noGrp="1"/>
          </p:cNvSpPr>
          <p:nvPr>
            <p:ph type="title"/>
          </p:nvPr>
        </p:nvSpPr>
        <p:spPr/>
        <p:txBody>
          <a:bodyPr/>
          <a:lstStyle/>
          <a:p>
            <a:r>
              <a:rPr lang="en-US" dirty="0" smtClean="0"/>
              <a:t>Race condition</a:t>
            </a:r>
            <a:endParaRPr lang="en-US" dirty="0"/>
          </a:p>
        </p:txBody>
      </p:sp>
    </p:spTree>
    <p:extLst>
      <p:ext uri="{BB962C8B-B14F-4D97-AF65-F5344CB8AC3E}">
        <p14:creationId xmlns:p14="http://schemas.microsoft.com/office/powerpoint/2010/main" val="18678881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Arial"/>
              <a:buChar char="•"/>
            </a:pPr>
            <a:r>
              <a:rPr lang="en-US" dirty="0" smtClean="0"/>
              <a:t>IBM researcher [6] explains that, Mutual Exclusion is:</a:t>
            </a:r>
          </a:p>
          <a:p>
            <a:pPr marL="628650" lvl="1" indent="-342900"/>
            <a:r>
              <a:rPr lang="en-US" dirty="0" smtClean="0"/>
              <a:t>Used to avoid simultaneously accessed to shared data</a:t>
            </a:r>
          </a:p>
          <a:p>
            <a:pPr marL="628650" lvl="1" indent="-342900"/>
            <a:r>
              <a:rPr lang="en-US" dirty="0" smtClean="0"/>
              <a:t>A way to solve </a:t>
            </a:r>
            <a:r>
              <a:rPr lang="en-US" dirty="0"/>
              <a:t>Race </a:t>
            </a:r>
            <a:r>
              <a:rPr lang="en-US" dirty="0" smtClean="0"/>
              <a:t>Condition</a:t>
            </a:r>
          </a:p>
          <a:p>
            <a:pPr marL="628650" lvl="1" indent="-342900"/>
            <a:r>
              <a:rPr lang="en-US" dirty="0" err="1" smtClean="0"/>
              <a:t>a.k.a</a:t>
            </a:r>
            <a:r>
              <a:rPr lang="en-US" dirty="0" smtClean="0"/>
              <a:t> Critical Section, </a:t>
            </a:r>
            <a:r>
              <a:rPr lang="en-US" dirty="0" smtClean="0"/>
              <a:t>Monitor, Synchronization</a:t>
            </a:r>
            <a:endParaRPr lang="en-US" dirty="0" smtClean="0"/>
          </a:p>
          <a:p>
            <a:pPr marL="342900" indent="-342900">
              <a:buFont typeface="Arial"/>
              <a:buChar char="•"/>
            </a:pPr>
            <a:endParaRPr lang="en-US" dirty="0" smtClean="0"/>
          </a:p>
          <a:p>
            <a:pPr marL="342900" indent="-342900">
              <a:buFont typeface="Arial"/>
              <a:buChar char="•"/>
            </a:pPr>
            <a:r>
              <a:rPr lang="en-US" dirty="0" smtClean="0"/>
              <a:t>But, it can lead to other problems:</a:t>
            </a:r>
          </a:p>
          <a:p>
            <a:pPr marL="628650" lvl="1" indent="-342900"/>
            <a:r>
              <a:rPr lang="en-US" dirty="0" smtClean="0"/>
              <a:t>Deadlock</a:t>
            </a:r>
          </a:p>
          <a:p>
            <a:pPr marL="628650" lvl="1" indent="-342900"/>
            <a:r>
              <a:rPr lang="en-US" dirty="0" smtClean="0"/>
              <a:t>Starvation</a:t>
            </a:r>
          </a:p>
          <a:p>
            <a:pPr marL="628650" lvl="1" indent="-342900"/>
            <a:r>
              <a:rPr lang="en-US" dirty="0" smtClean="0"/>
              <a:t>Lock </a:t>
            </a:r>
            <a:r>
              <a:rPr lang="en-US" dirty="0" err="1" smtClean="0"/>
              <a:t>contendency</a:t>
            </a:r>
            <a:endParaRPr lang="en-US" dirty="0" smtClean="0"/>
          </a:p>
          <a:p>
            <a:pPr algn="l"/>
            <a:endParaRPr lang="en-US" dirty="0"/>
          </a:p>
        </p:txBody>
      </p:sp>
      <p:sp>
        <p:nvSpPr>
          <p:cNvPr id="3" name="Title 2"/>
          <p:cNvSpPr>
            <a:spLocks noGrp="1"/>
          </p:cNvSpPr>
          <p:nvPr>
            <p:ph type="title"/>
          </p:nvPr>
        </p:nvSpPr>
        <p:spPr/>
        <p:txBody>
          <a:bodyPr/>
          <a:lstStyle/>
          <a:p>
            <a:r>
              <a:rPr lang="en-US" dirty="0" smtClean="0"/>
              <a:t>Mutual exclusion</a:t>
            </a:r>
            <a:endParaRPr lang="en-US" dirty="0"/>
          </a:p>
        </p:txBody>
      </p:sp>
    </p:spTree>
    <p:extLst>
      <p:ext uri="{BB962C8B-B14F-4D97-AF65-F5344CB8AC3E}">
        <p14:creationId xmlns:p14="http://schemas.microsoft.com/office/powerpoint/2010/main" val="37011396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DEMO</a:t>
            </a:r>
            <a:endParaRPr lang="en-US" dirty="0"/>
          </a:p>
        </p:txBody>
      </p:sp>
      <p:sp>
        <p:nvSpPr>
          <p:cNvPr id="3" name="Title 2"/>
          <p:cNvSpPr>
            <a:spLocks noGrp="1"/>
          </p:cNvSpPr>
          <p:nvPr>
            <p:ph type="title"/>
          </p:nvPr>
        </p:nvSpPr>
        <p:spPr/>
        <p:txBody>
          <a:bodyPr/>
          <a:lstStyle/>
          <a:p>
            <a:r>
              <a:rPr lang="en-US" dirty="0" smtClean="0"/>
              <a:t>MUTUAL EXCUSION</a:t>
            </a:r>
            <a:endParaRPr lang="en-US" dirty="0"/>
          </a:p>
        </p:txBody>
      </p:sp>
    </p:spTree>
    <p:extLst>
      <p:ext uri="{BB962C8B-B14F-4D97-AF65-F5344CB8AC3E}">
        <p14:creationId xmlns:p14="http://schemas.microsoft.com/office/powerpoint/2010/main" val="8136232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a:bodyPr>
          <a:lstStyle/>
          <a:p>
            <a:pPr marL="342900" indent="-342900">
              <a:buFont typeface="Arial"/>
              <a:buChar char="•"/>
            </a:pPr>
            <a:r>
              <a:rPr lang="en-US" dirty="0"/>
              <a:t>Permanent blocking of set of processes that either compete for system resources or communicate with each other.</a:t>
            </a:r>
          </a:p>
          <a:p>
            <a:pPr marL="342900" indent="-342900">
              <a:buFont typeface="Arial"/>
              <a:buChar char="•"/>
            </a:pPr>
            <a:endParaRPr lang="en-US" dirty="0"/>
          </a:p>
          <a:p>
            <a:pPr marL="342900" indent="-342900">
              <a:buFont typeface="Arial"/>
              <a:buChar char="•"/>
            </a:pPr>
            <a:r>
              <a:rPr lang="en-US" dirty="0"/>
              <a:t>The 4 Necessary Conditions for </a:t>
            </a:r>
            <a:r>
              <a:rPr lang="en-US" dirty="0" smtClean="0"/>
              <a:t>Deadlock</a:t>
            </a:r>
            <a:endParaRPr lang="en-US" dirty="0"/>
          </a:p>
          <a:p>
            <a:pPr marL="628650" lvl="1" indent="-342900"/>
            <a:r>
              <a:rPr lang="en-US" dirty="0"/>
              <a:t>Exclusive access (mutual exclusion</a:t>
            </a:r>
            <a:r>
              <a:rPr lang="en-US" dirty="0" smtClean="0"/>
              <a:t>)</a:t>
            </a:r>
            <a:endParaRPr lang="en-US" dirty="0"/>
          </a:p>
          <a:p>
            <a:pPr marL="628650" lvl="1" indent="-342900"/>
            <a:r>
              <a:rPr lang="en-US" dirty="0"/>
              <a:t>Wait while holding (hold-and-wait</a:t>
            </a:r>
            <a:r>
              <a:rPr lang="en-US" dirty="0" smtClean="0"/>
              <a:t>)</a:t>
            </a:r>
            <a:endParaRPr lang="en-US" dirty="0"/>
          </a:p>
          <a:p>
            <a:pPr marL="628650" lvl="1" indent="-342900"/>
            <a:r>
              <a:rPr lang="en-US" dirty="0"/>
              <a:t>No </a:t>
            </a:r>
            <a:r>
              <a:rPr lang="en-US" dirty="0" smtClean="0"/>
              <a:t>preemption</a:t>
            </a:r>
            <a:endParaRPr lang="en-US" dirty="0"/>
          </a:p>
          <a:p>
            <a:pPr marL="628650" lvl="1" indent="-342900"/>
            <a:r>
              <a:rPr lang="en-US" dirty="0"/>
              <a:t>Circular wait</a:t>
            </a:r>
          </a:p>
          <a:p>
            <a:pPr marL="342900" indent="-342900">
              <a:buFont typeface="Arial"/>
              <a:buChar char="•"/>
            </a:pPr>
            <a:endParaRPr lang="en-US" dirty="0"/>
          </a:p>
          <a:p>
            <a:pPr marL="342900" indent="-342900">
              <a:buFont typeface="Arial"/>
              <a:buChar char="•"/>
            </a:pPr>
            <a:r>
              <a:rPr lang="en-US" dirty="0"/>
              <a:t>All of the four conditions are necessary for deadlock to occur. Hence, by preventing any one of them we prevent deadlock.</a:t>
            </a:r>
          </a:p>
        </p:txBody>
      </p:sp>
      <p:sp>
        <p:nvSpPr>
          <p:cNvPr id="3" name="Title 2"/>
          <p:cNvSpPr>
            <a:spLocks noGrp="1"/>
          </p:cNvSpPr>
          <p:nvPr>
            <p:ph type="title"/>
          </p:nvPr>
        </p:nvSpPr>
        <p:spPr/>
        <p:txBody>
          <a:bodyPr/>
          <a:lstStyle/>
          <a:p>
            <a:r>
              <a:rPr lang="en-US" dirty="0" smtClean="0"/>
              <a:t>deadlock</a:t>
            </a:r>
            <a:endParaRPr lang="en-US" dirty="0"/>
          </a:p>
        </p:txBody>
      </p:sp>
    </p:spTree>
    <p:extLst>
      <p:ext uri="{BB962C8B-B14F-4D97-AF65-F5344CB8AC3E}">
        <p14:creationId xmlns:p14="http://schemas.microsoft.com/office/powerpoint/2010/main" val="422461640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DEMO</a:t>
            </a:r>
            <a:endParaRPr lang="en-US" dirty="0"/>
          </a:p>
        </p:txBody>
      </p:sp>
      <p:sp>
        <p:nvSpPr>
          <p:cNvPr id="3" name="Title 2"/>
          <p:cNvSpPr>
            <a:spLocks noGrp="1"/>
          </p:cNvSpPr>
          <p:nvPr>
            <p:ph type="title"/>
          </p:nvPr>
        </p:nvSpPr>
        <p:spPr/>
        <p:txBody>
          <a:bodyPr>
            <a:normAutofit/>
          </a:bodyPr>
          <a:lstStyle/>
          <a:p>
            <a:r>
              <a:rPr lang="en-US" sz="2500" dirty="0" smtClean="0">
                <a:latin typeface="Comic Sans MS"/>
                <a:cs typeface="Comic Sans MS"/>
              </a:rPr>
              <a:t>DEADLOCK</a:t>
            </a:r>
            <a:endParaRPr lang="en-US" sz="2500" dirty="0">
              <a:latin typeface="Comic Sans MS"/>
              <a:cs typeface="Comic Sans MS"/>
            </a:endParaRPr>
          </a:p>
        </p:txBody>
      </p:sp>
    </p:spTree>
    <p:extLst>
      <p:ext uri="{BB962C8B-B14F-4D97-AF65-F5344CB8AC3E}">
        <p14:creationId xmlns:p14="http://schemas.microsoft.com/office/powerpoint/2010/main" val="61805167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a:t>
            </a:r>
            <a:r>
              <a:rPr lang="en-US" dirty="0" smtClean="0"/>
              <a:t>R1,R2);…		release</a:t>
            </a:r>
            <a:r>
              <a:rPr lang="en-US" dirty="0"/>
              <a:t>(</a:t>
            </a:r>
            <a:r>
              <a:rPr lang="en-US" dirty="0" smtClean="0"/>
              <a:t>R1,R2);</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(R1,R2)</a:t>
            </a:r>
            <a:r>
              <a:rPr lang="en-US" dirty="0"/>
              <a:t>;..</a:t>
            </a:r>
            <a:r>
              <a:rPr lang="en-US" dirty="0" smtClean="0"/>
              <a:t>.			release</a:t>
            </a:r>
            <a:r>
              <a:rPr lang="en-US" dirty="0"/>
              <a:t>(</a:t>
            </a:r>
            <a:r>
              <a:rPr lang="en-US" dirty="0" smtClean="0"/>
              <a:t>R2,R1); </a:t>
            </a:r>
            <a:endParaRPr lang="en-US" dirty="0"/>
          </a:p>
        </p:txBody>
      </p:sp>
      <p:sp>
        <p:nvSpPr>
          <p:cNvPr id="3" name="Title 2"/>
          <p:cNvSpPr>
            <a:spLocks noGrp="1"/>
          </p:cNvSpPr>
          <p:nvPr>
            <p:ph type="title"/>
          </p:nvPr>
        </p:nvSpPr>
        <p:spPr/>
        <p:txBody>
          <a:bodyPr/>
          <a:lstStyle/>
          <a:p>
            <a:r>
              <a:rPr lang="en-US" dirty="0" smtClean="0"/>
              <a:t>Request ALL At once</a:t>
            </a:r>
            <a:endParaRPr lang="en-US" dirty="0"/>
          </a:p>
        </p:txBody>
      </p:sp>
      <p:sp>
        <p:nvSpPr>
          <p:cNvPr id="4" name="Rectangle 3"/>
          <p:cNvSpPr/>
          <p:nvPr/>
        </p:nvSpPr>
        <p:spPr>
          <a:xfrm>
            <a:off x="1978193" y="2886714"/>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78193" y="334858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978193" y="554642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1978193" y="5018571"/>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15983771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a:t>
            </a:r>
            <a:r>
              <a:rPr lang="en-US" dirty="0" smtClean="0"/>
              <a:t>;…	release</a:t>
            </a:r>
            <a:r>
              <a:rPr lang="en-US" dirty="0"/>
              <a:t>(R1</a:t>
            </a:r>
            <a:r>
              <a:rPr lang="en-US" dirty="0" smtClean="0"/>
              <a:t>); request</a:t>
            </a:r>
            <a:r>
              <a:rPr lang="en-US" dirty="0"/>
              <a:t>(R2)</a:t>
            </a:r>
            <a:r>
              <a:rPr lang="en-US" dirty="0" smtClean="0"/>
              <a:t>;…	release</a:t>
            </a:r>
            <a:r>
              <a:rPr lang="en-US" dirty="0"/>
              <a:t>(R2</a:t>
            </a:r>
            <a:r>
              <a:rPr lang="en-US" dirty="0" smtClean="0"/>
              <a:t>);</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R2)</a:t>
            </a:r>
            <a:r>
              <a:rPr lang="en-US" dirty="0"/>
              <a:t>;..</a:t>
            </a:r>
            <a:r>
              <a:rPr lang="en-US" dirty="0" smtClean="0"/>
              <a:t>.		</a:t>
            </a:r>
            <a:r>
              <a:rPr lang="en-US" dirty="0"/>
              <a:t>release(R2)</a:t>
            </a:r>
            <a:r>
              <a:rPr lang="en-US" dirty="0" smtClean="0"/>
              <a:t>; request</a:t>
            </a:r>
            <a:r>
              <a:rPr lang="en-US" dirty="0"/>
              <a:t>(</a:t>
            </a:r>
            <a:r>
              <a:rPr lang="en-US" dirty="0" smtClean="0"/>
              <a:t>R1);	release</a:t>
            </a:r>
            <a:r>
              <a:rPr lang="en-US" dirty="0"/>
              <a:t>(R1)</a:t>
            </a:r>
            <a:r>
              <a:rPr lang="en-US" dirty="0" smtClean="0"/>
              <a:t>;</a:t>
            </a:r>
            <a:endParaRPr lang="en-US" dirty="0"/>
          </a:p>
        </p:txBody>
      </p:sp>
      <p:sp>
        <p:nvSpPr>
          <p:cNvPr id="3" name="Title 2"/>
          <p:cNvSpPr>
            <a:spLocks noGrp="1"/>
          </p:cNvSpPr>
          <p:nvPr>
            <p:ph type="title"/>
          </p:nvPr>
        </p:nvSpPr>
        <p:spPr/>
        <p:txBody>
          <a:bodyPr/>
          <a:lstStyle/>
          <a:p>
            <a:r>
              <a:rPr lang="en-US" dirty="0"/>
              <a:t>Release Before Request</a:t>
            </a:r>
          </a:p>
        </p:txBody>
      </p:sp>
      <p:sp>
        <p:nvSpPr>
          <p:cNvPr id="4" name="Rectangle 3"/>
          <p:cNvSpPr/>
          <p:nvPr/>
        </p:nvSpPr>
        <p:spPr>
          <a:xfrm>
            <a:off x="1598825" y="2540307"/>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5520505" y="254030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598825" y="5002075"/>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5520505" y="5002075"/>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196398152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request(R1);…request(R2);...release(R2);...release(R1);</a:t>
            </a:r>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a:t>
            </a:r>
            <a:r>
              <a:rPr lang="en-US" dirty="0"/>
              <a:t>;...request(</a:t>
            </a:r>
            <a:r>
              <a:rPr lang="en-US" dirty="0" smtClean="0"/>
              <a:t>R2)</a:t>
            </a:r>
            <a:r>
              <a:rPr lang="en-US" dirty="0"/>
              <a:t>;...release(</a:t>
            </a:r>
            <a:r>
              <a:rPr lang="en-US" dirty="0" smtClean="0"/>
              <a:t>R2)</a:t>
            </a:r>
            <a:r>
              <a:rPr lang="en-US" dirty="0"/>
              <a:t>;...release(</a:t>
            </a:r>
            <a:r>
              <a:rPr lang="en-US" dirty="0" smtClean="0"/>
              <a:t>R1)</a:t>
            </a:r>
            <a:r>
              <a:rPr lang="en-US" dirty="0"/>
              <a:t>;</a:t>
            </a:r>
          </a:p>
          <a:p>
            <a:pPr algn="l"/>
            <a:endParaRPr lang="en-US" dirty="0"/>
          </a:p>
          <a:p>
            <a:endParaRPr lang="en-US" dirty="0"/>
          </a:p>
        </p:txBody>
      </p:sp>
      <p:sp>
        <p:nvSpPr>
          <p:cNvPr id="3" name="Title 2"/>
          <p:cNvSpPr>
            <a:spLocks noGrp="1"/>
          </p:cNvSpPr>
          <p:nvPr>
            <p:ph type="title"/>
          </p:nvPr>
        </p:nvSpPr>
        <p:spPr/>
        <p:txBody>
          <a:bodyPr/>
          <a:lstStyle/>
          <a:p>
            <a:r>
              <a:rPr lang="en-US" dirty="0" smtClean="0"/>
              <a:t>Ordered Allocation</a:t>
            </a:r>
            <a:endParaRPr lang="en-US" dirty="0"/>
          </a:p>
        </p:txBody>
      </p:sp>
      <p:sp>
        <p:nvSpPr>
          <p:cNvPr id="4" name="Rectangle 3"/>
          <p:cNvSpPr/>
          <p:nvPr/>
        </p:nvSpPr>
        <p:spPr>
          <a:xfrm>
            <a:off x="1171093" y="2820729"/>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95804" y="3315595"/>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323493" y="4853614"/>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7" name="Rectangle 6"/>
          <p:cNvSpPr/>
          <p:nvPr/>
        </p:nvSpPr>
        <p:spPr>
          <a:xfrm>
            <a:off x="1995804" y="5381472"/>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8" name="Oval 7"/>
          <p:cNvSpPr/>
          <p:nvPr/>
        </p:nvSpPr>
        <p:spPr>
          <a:xfrm>
            <a:off x="7521378" y="2639278"/>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a:t>
            </a:r>
            <a:endParaRPr lang="en-US" dirty="0"/>
          </a:p>
        </p:txBody>
      </p:sp>
      <p:sp>
        <p:nvSpPr>
          <p:cNvPr id="10" name="Rectangle 9"/>
          <p:cNvSpPr/>
          <p:nvPr/>
        </p:nvSpPr>
        <p:spPr>
          <a:xfrm>
            <a:off x="6432758"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P1</a:t>
            </a:r>
            <a:endParaRPr lang="en-US" dirty="0"/>
          </a:p>
        </p:txBody>
      </p:sp>
      <p:sp>
        <p:nvSpPr>
          <p:cNvPr id="12" name="Oval 11"/>
          <p:cNvSpPr/>
          <p:nvPr/>
        </p:nvSpPr>
        <p:spPr>
          <a:xfrm>
            <a:off x="7521378" y="4787634"/>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a:t>
            </a:r>
            <a:endParaRPr lang="en-US" dirty="0"/>
          </a:p>
        </p:txBody>
      </p:sp>
      <p:sp>
        <p:nvSpPr>
          <p:cNvPr id="13" name="Rectangle 12"/>
          <p:cNvSpPr/>
          <p:nvPr/>
        </p:nvSpPr>
        <p:spPr>
          <a:xfrm>
            <a:off x="8484230"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P2</a:t>
            </a:r>
            <a:endParaRPr lang="en-US" dirty="0"/>
          </a:p>
        </p:txBody>
      </p:sp>
      <p:cxnSp>
        <p:nvCxnSpPr>
          <p:cNvPr id="15" name="Straight Arrow Connector 14"/>
          <p:cNvCxnSpPr>
            <a:stCxn id="8" idx="2"/>
            <a:endCxn id="10" idx="0"/>
          </p:cNvCxnSpPr>
          <p:nvPr/>
        </p:nvCxnSpPr>
        <p:spPr>
          <a:xfrm flipH="1">
            <a:off x="6746149" y="2936197"/>
            <a:ext cx="775229" cy="70930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2"/>
            <a:endCxn id="12" idx="1"/>
          </p:cNvCxnSpPr>
          <p:nvPr/>
        </p:nvCxnSpPr>
        <p:spPr>
          <a:xfrm>
            <a:off x="6746149" y="4288829"/>
            <a:ext cx="879675" cy="585771"/>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H="1" flipV="1">
            <a:off x="8234583" y="3101152"/>
            <a:ext cx="563038" cy="544353"/>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119835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Convoy is created.</a:t>
            </a:r>
          </a:p>
          <a:p>
            <a:pPr marL="342900" indent="-342900">
              <a:buFont typeface="Arial"/>
              <a:buChar char="•"/>
            </a:pPr>
            <a:r>
              <a:rPr lang="en-US" dirty="0" smtClean="0"/>
              <a:t>Serializes the processing.</a:t>
            </a:r>
          </a:p>
          <a:p>
            <a:pPr marL="342900" indent="-342900">
              <a:buFont typeface="Arial"/>
              <a:buChar char="•"/>
            </a:pPr>
            <a:r>
              <a:rPr lang="en-US" dirty="0" smtClean="0"/>
              <a:t>Slows down High priority threads.</a:t>
            </a:r>
          </a:p>
          <a:p>
            <a:pPr marL="342900" indent="-342900">
              <a:buFont typeface="Arial"/>
              <a:buChar char="•"/>
            </a:pPr>
            <a:endParaRPr lang="en-US" dirty="0"/>
          </a:p>
          <a:p>
            <a:r>
              <a:rPr lang="en-US" dirty="0" smtClean="0"/>
              <a:t>Solution</a:t>
            </a:r>
          </a:p>
          <a:p>
            <a:pPr marL="342900" indent="-342900">
              <a:buFont typeface="Arial"/>
              <a:buChar char="•"/>
            </a:pPr>
            <a:r>
              <a:rPr lang="en-US" dirty="0" smtClean="0"/>
              <a:t>Priority Inversion</a:t>
            </a:r>
          </a:p>
          <a:p>
            <a:pPr marL="342900" indent="-342900">
              <a:buFont typeface="Arial"/>
              <a:buChar char="•"/>
            </a:pPr>
            <a:r>
              <a:rPr lang="en-US" dirty="0" smtClean="0"/>
              <a:t>Replicating the resource.</a:t>
            </a:r>
          </a:p>
          <a:p>
            <a:pPr marL="342900" indent="-342900">
              <a:buFont typeface="Arial"/>
              <a:buChar char="•"/>
            </a:pPr>
            <a:r>
              <a:rPr lang="en-US" dirty="0" smtClean="0"/>
              <a:t>Partitioning the resource</a:t>
            </a:r>
          </a:p>
          <a:p>
            <a:pPr marL="342900" indent="-342900">
              <a:buFont typeface="Arial"/>
              <a:buChar char="•"/>
            </a:pPr>
            <a:endParaRPr lang="en-US" dirty="0" smtClean="0"/>
          </a:p>
          <a:p>
            <a:pPr marL="342900" indent="-342900">
              <a:buFont typeface="Arial"/>
              <a:buChar char="•"/>
            </a:pPr>
            <a:endParaRPr lang="en-US" dirty="0"/>
          </a:p>
        </p:txBody>
      </p:sp>
      <p:sp>
        <p:nvSpPr>
          <p:cNvPr id="3" name="Title 2"/>
          <p:cNvSpPr>
            <a:spLocks noGrp="1"/>
          </p:cNvSpPr>
          <p:nvPr>
            <p:ph type="title"/>
          </p:nvPr>
        </p:nvSpPr>
        <p:spPr/>
        <p:txBody>
          <a:bodyPr/>
          <a:lstStyle/>
          <a:p>
            <a:r>
              <a:rPr lang="en-US" dirty="0" smtClean="0"/>
              <a:t>Heavily contended locks</a:t>
            </a:r>
            <a:endParaRPr lang="en-US" dirty="0"/>
          </a:p>
        </p:txBody>
      </p:sp>
    </p:spTree>
    <p:extLst>
      <p:ext uri="{BB962C8B-B14F-4D97-AF65-F5344CB8AC3E}">
        <p14:creationId xmlns:p14="http://schemas.microsoft.com/office/powerpoint/2010/main" val="14625883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DEMO</a:t>
            </a:r>
            <a:endParaRPr lang="en-US" dirty="0"/>
          </a:p>
        </p:txBody>
      </p:sp>
      <p:sp>
        <p:nvSpPr>
          <p:cNvPr id="2" name="Title 1"/>
          <p:cNvSpPr>
            <a:spLocks noGrp="1"/>
          </p:cNvSpPr>
          <p:nvPr>
            <p:ph type="title"/>
          </p:nvPr>
        </p:nvSpPr>
        <p:spPr/>
        <p:txBody>
          <a:bodyPr>
            <a:normAutofit fontScale="90000"/>
          </a:bodyPr>
          <a:lstStyle/>
          <a:p>
            <a:r>
              <a:rPr lang="en-US" dirty="0"/>
              <a:t>Heavily contended locks</a:t>
            </a:r>
          </a:p>
        </p:txBody>
      </p:sp>
    </p:spTree>
    <p:extLst>
      <p:ext uri="{BB962C8B-B14F-4D97-AF65-F5344CB8AC3E}">
        <p14:creationId xmlns:p14="http://schemas.microsoft.com/office/powerpoint/2010/main" val="259066672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Why there are pitfalls in Parallel Programming?</a:t>
            </a:r>
          </a:p>
          <a:p>
            <a:pPr marL="342900" indent="-342900">
              <a:buFont typeface="Arial"/>
              <a:buChar char="•"/>
            </a:pPr>
            <a:r>
              <a:rPr lang="en-US" dirty="0" smtClean="0"/>
              <a:t>Related works.</a:t>
            </a:r>
          </a:p>
          <a:p>
            <a:pPr marL="342900" indent="-342900">
              <a:buFont typeface="Arial"/>
              <a:buChar char="•"/>
            </a:pPr>
            <a:r>
              <a:rPr lang="en-US" dirty="0" smtClean="0"/>
              <a:t>Our contributions.</a:t>
            </a:r>
          </a:p>
          <a:p>
            <a:pPr marL="342900" indent="-342900">
              <a:buFont typeface="Arial"/>
              <a:buChar char="•"/>
            </a:pPr>
            <a:r>
              <a:rPr lang="en-US" dirty="0" smtClean="0"/>
              <a:t>Why we chose to do what we doing?</a:t>
            </a:r>
          </a:p>
          <a:p>
            <a:pPr marL="342900" indent="-342900">
              <a:buFont typeface="Arial"/>
              <a:buChar char="•"/>
            </a:pPr>
            <a:r>
              <a:rPr lang="en-US" dirty="0" smtClean="0"/>
              <a:t>Chosen pitfalls</a:t>
            </a:r>
          </a:p>
          <a:p>
            <a:pPr marL="342900" indent="-342900">
              <a:buFont typeface="Arial"/>
              <a:buChar char="•"/>
            </a:pPr>
            <a:r>
              <a:rPr lang="en-US" dirty="0" smtClean="0"/>
              <a:t>Demo</a:t>
            </a:r>
          </a:p>
          <a:p>
            <a:pPr marL="342900" indent="-342900">
              <a:buFont typeface="Arial"/>
              <a:buChar char="•"/>
            </a:pPr>
            <a:r>
              <a:rPr lang="en-US" dirty="0" smtClean="0"/>
              <a:t>Evaluation and initial results</a:t>
            </a:r>
          </a:p>
          <a:p>
            <a:pPr marL="342900" indent="-342900">
              <a:buFont typeface="Arial"/>
              <a:buChar char="•"/>
            </a:pPr>
            <a:r>
              <a:rPr lang="en-US" dirty="0" smtClean="0"/>
              <a:t>Challenges and future works</a:t>
            </a:r>
          </a:p>
          <a:p>
            <a:pPr marL="342900" indent="-342900">
              <a:buFont typeface="Arial"/>
              <a:buChar char="•"/>
            </a:pPr>
            <a:endParaRPr lang="en-US" dirty="0" smtClean="0"/>
          </a:p>
          <a:p>
            <a:pPr marL="342900" indent="-342900">
              <a:buFont typeface="Arial"/>
              <a:buChar char="•"/>
            </a:pPr>
            <a:endParaRPr lang="en-US" dirty="0" smtClean="0"/>
          </a:p>
          <a:p>
            <a:pPr marL="342900" indent="-342900">
              <a:buFont typeface="Arial"/>
              <a:buChar char="•"/>
            </a:pPr>
            <a:endParaRPr lang="en-US" dirty="0" smtClean="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1831507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smtClean="0"/>
              <a:t>1). Students play with the app</a:t>
            </a:r>
          </a:p>
          <a:p>
            <a:r>
              <a:rPr lang="en-US" dirty="0" smtClean="0"/>
              <a:t>2). Quiz</a:t>
            </a:r>
          </a:p>
          <a:p>
            <a:r>
              <a:rPr lang="en-US" dirty="0" smtClean="0"/>
              <a:t>3). Survey to collect feedback</a:t>
            </a:r>
          </a:p>
          <a:p>
            <a:pPr algn="l"/>
            <a:endParaRPr lang="en-US" dirty="0"/>
          </a:p>
          <a:p>
            <a:pPr algn="l"/>
            <a:r>
              <a:rPr lang="en-US" dirty="0" smtClean="0"/>
              <a:t>To determine:</a:t>
            </a:r>
            <a:r>
              <a:rPr lang="en-US" dirty="0"/>
              <a:t>	</a:t>
            </a:r>
            <a:endParaRPr lang="en-US" dirty="0" smtClean="0"/>
          </a:p>
          <a:p>
            <a:pPr algn="l"/>
            <a:r>
              <a:rPr lang="en-US" sz="2000" dirty="0" smtClean="0"/>
              <a:t>1). Usability.</a:t>
            </a:r>
          </a:p>
          <a:p>
            <a:pPr algn="l"/>
            <a:r>
              <a:rPr lang="en-US" sz="2000" dirty="0" smtClean="0"/>
              <a:t>2). Interactivity.</a:t>
            </a:r>
          </a:p>
          <a:p>
            <a:pPr algn="l"/>
            <a:r>
              <a:rPr lang="en-US" sz="2000" dirty="0" smtClean="0"/>
              <a:t>3). Students’ understanding in the 3 pitfalls</a:t>
            </a:r>
          </a:p>
        </p:txBody>
      </p:sp>
      <p:sp>
        <p:nvSpPr>
          <p:cNvPr id="3" name="Title 2"/>
          <p:cNvSpPr>
            <a:spLocks noGrp="1"/>
          </p:cNvSpPr>
          <p:nvPr>
            <p:ph type="title"/>
          </p:nvPr>
        </p:nvSpPr>
        <p:spPr/>
        <p:txBody>
          <a:bodyPr/>
          <a:lstStyle/>
          <a:p>
            <a:r>
              <a:rPr lang="en-US" dirty="0" smtClean="0"/>
              <a:t>evaluation</a:t>
            </a:r>
            <a:endParaRPr lang="en-US" dirty="0"/>
          </a:p>
        </p:txBody>
      </p:sp>
    </p:spTree>
    <p:extLst>
      <p:ext uri="{BB962C8B-B14F-4D97-AF65-F5344CB8AC3E}">
        <p14:creationId xmlns:p14="http://schemas.microsoft.com/office/powerpoint/2010/main" val="164962477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Usability:		</a:t>
            </a:r>
            <a:r>
              <a:rPr lang="en-US" dirty="0" smtClean="0"/>
              <a:t>6/6 students agreed that it is easy to use.</a:t>
            </a:r>
            <a:endParaRPr lang="en-US" dirty="0" smtClean="0"/>
          </a:p>
          <a:p>
            <a:pPr marL="342900" indent="-342900">
              <a:buFont typeface="Arial"/>
              <a:buChar char="•"/>
            </a:pPr>
            <a:endParaRPr lang="en-US" dirty="0" smtClean="0"/>
          </a:p>
          <a:p>
            <a:pPr marL="342900" indent="-342900">
              <a:buFont typeface="Arial"/>
              <a:buChar char="•"/>
            </a:pPr>
            <a:r>
              <a:rPr lang="en-US" dirty="0" smtClean="0"/>
              <a:t>Interactivity:	</a:t>
            </a:r>
            <a:r>
              <a:rPr lang="en-US" dirty="0" smtClean="0"/>
              <a:t>4/6 </a:t>
            </a:r>
            <a:r>
              <a:rPr lang="en-US" dirty="0" smtClean="0"/>
              <a:t>like </a:t>
            </a:r>
            <a:r>
              <a:rPr lang="en-US" dirty="0" smtClean="0"/>
              <a:t>the way they interact with the pitfalls</a:t>
            </a:r>
          </a:p>
          <a:p>
            <a:pPr marL="342900" indent="-342900">
              <a:buFont typeface="Arial"/>
              <a:buChar char="•"/>
            </a:pPr>
            <a:endParaRPr lang="en-US" dirty="0"/>
          </a:p>
          <a:p>
            <a:pPr marL="342900" indent="-342900">
              <a:buFont typeface="Arial"/>
              <a:buChar char="•"/>
            </a:pPr>
            <a:r>
              <a:rPr lang="en-US" dirty="0" smtClean="0"/>
              <a:t>Student understanding: 	</a:t>
            </a:r>
            <a:r>
              <a:rPr lang="en-US" dirty="0"/>
              <a:t>5</a:t>
            </a:r>
            <a:r>
              <a:rPr lang="en-US" dirty="0" smtClean="0"/>
              <a:t>/</a:t>
            </a:r>
            <a:r>
              <a:rPr lang="en-US" dirty="0"/>
              <a:t>6</a:t>
            </a:r>
            <a:r>
              <a:rPr lang="en-US" dirty="0" smtClean="0"/>
              <a:t> Students </a:t>
            </a:r>
            <a:r>
              <a:rPr lang="en-US" dirty="0"/>
              <a:t>answered all questions correctly </a:t>
            </a:r>
            <a:r>
              <a:rPr lang="en-US" dirty="0" smtClean="0"/>
              <a:t>.</a:t>
            </a:r>
          </a:p>
          <a:p>
            <a:pPr marL="342900" indent="-342900">
              <a:buFont typeface="Arial"/>
              <a:buChar char="•"/>
            </a:pPr>
            <a:endParaRPr lang="en-US" dirty="0" smtClean="0"/>
          </a:p>
          <a:p>
            <a:pPr marL="342900" indent="-342900">
              <a:buFont typeface="Arial"/>
              <a:buChar char="•"/>
            </a:pPr>
            <a:r>
              <a:rPr lang="en-US" dirty="0" smtClean="0"/>
              <a:t>Nasser suggests that </a:t>
            </a:r>
            <a:endParaRPr lang="en-US" dirty="0"/>
          </a:p>
        </p:txBody>
      </p:sp>
      <p:sp>
        <p:nvSpPr>
          <p:cNvPr id="3" name="Title 2"/>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val="408554016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dirty="0" smtClean="0"/>
              <a:t>Challenges:</a:t>
            </a:r>
          </a:p>
          <a:p>
            <a:pPr marL="342900" indent="-342900" algn="l">
              <a:buFont typeface="Arial"/>
              <a:buChar char="•"/>
            </a:pPr>
            <a:r>
              <a:rPr lang="en-US" dirty="0" smtClean="0"/>
              <a:t>Support </a:t>
            </a:r>
            <a:r>
              <a:rPr lang="en-US" dirty="0" smtClean="0"/>
              <a:t>multiple browser</a:t>
            </a:r>
          </a:p>
          <a:p>
            <a:pPr algn="l"/>
            <a:endParaRPr lang="en-US" dirty="0"/>
          </a:p>
          <a:p>
            <a:pPr algn="l"/>
            <a:r>
              <a:rPr lang="en-US" dirty="0" smtClean="0"/>
              <a:t>Next Few </a:t>
            </a:r>
            <a:r>
              <a:rPr lang="en-US" dirty="0"/>
              <a:t>D</a:t>
            </a:r>
            <a:r>
              <a:rPr lang="en-US" dirty="0" smtClean="0"/>
              <a:t>ays:</a:t>
            </a:r>
            <a:endParaRPr lang="en-US" dirty="0" smtClean="0"/>
          </a:p>
          <a:p>
            <a:pPr marL="342900" indent="-342900" algn="l">
              <a:buFont typeface="Arial"/>
              <a:buChar char="•"/>
            </a:pPr>
            <a:r>
              <a:rPr lang="en-US" dirty="0"/>
              <a:t>S</a:t>
            </a:r>
            <a:r>
              <a:rPr lang="en-US" dirty="0" smtClean="0"/>
              <a:t>olve different browser compatibility</a:t>
            </a:r>
          </a:p>
          <a:p>
            <a:pPr marL="342900" indent="-342900" algn="l">
              <a:buFont typeface="Arial"/>
              <a:buChar char="•"/>
            </a:pPr>
            <a:r>
              <a:rPr lang="en-US" dirty="0" smtClean="0"/>
              <a:t>Improve our implementation</a:t>
            </a:r>
            <a:endParaRPr lang="en-US" dirty="0" smtClean="0"/>
          </a:p>
          <a:p>
            <a:pPr marL="342900" indent="-342900" algn="l">
              <a:buFont typeface="Arial"/>
              <a:buChar char="•"/>
            </a:pPr>
            <a:r>
              <a:rPr lang="en-US" dirty="0"/>
              <a:t>W</a:t>
            </a:r>
            <a:r>
              <a:rPr lang="en-US" dirty="0" smtClean="0"/>
              <a:t>rite report</a:t>
            </a:r>
          </a:p>
          <a:p>
            <a:pPr algn="l"/>
            <a:endParaRPr lang="en-US" dirty="0"/>
          </a:p>
          <a:p>
            <a:pPr algn="l"/>
            <a:r>
              <a:rPr lang="en-US" dirty="0" smtClean="0"/>
              <a:t>Extension:</a:t>
            </a:r>
          </a:p>
          <a:p>
            <a:pPr marL="342900" indent="-342900" algn="l">
              <a:buFont typeface="Arial"/>
              <a:buChar char="•"/>
            </a:pPr>
            <a:r>
              <a:rPr lang="en-US" dirty="0" smtClean="0"/>
              <a:t>Incorporate solution to the pitfalls in our app </a:t>
            </a:r>
            <a:endParaRPr lang="en-US" dirty="0"/>
          </a:p>
          <a:p>
            <a:pPr marL="342900" indent="-342900" algn="l">
              <a:buFont typeface="Arial"/>
              <a:buChar char="•"/>
            </a:pPr>
            <a:r>
              <a:rPr lang="en-US" dirty="0" smtClean="0"/>
              <a:t>Extend the app to cover other pitfalls</a:t>
            </a:r>
          </a:p>
        </p:txBody>
      </p:sp>
      <p:sp>
        <p:nvSpPr>
          <p:cNvPr id="3" name="Title 2"/>
          <p:cNvSpPr>
            <a:spLocks noGrp="1"/>
          </p:cNvSpPr>
          <p:nvPr>
            <p:ph type="title"/>
          </p:nvPr>
        </p:nvSpPr>
        <p:spPr/>
        <p:txBody>
          <a:bodyPr/>
          <a:lstStyle/>
          <a:p>
            <a:r>
              <a:rPr lang="en-US" dirty="0" smtClean="0"/>
              <a:t>Challenges and future works</a:t>
            </a:r>
            <a:endParaRPr lang="en-US" dirty="0"/>
          </a:p>
        </p:txBody>
      </p:sp>
    </p:spTree>
    <p:extLst>
      <p:ext uri="{BB962C8B-B14F-4D97-AF65-F5344CB8AC3E}">
        <p14:creationId xmlns:p14="http://schemas.microsoft.com/office/powerpoint/2010/main" val="2276343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477207"/>
            <a:ext cx="8229600" cy="5198036"/>
          </a:xfrm>
        </p:spPr>
        <p:txBody>
          <a:bodyPr>
            <a:normAutofit fontScale="85000" lnSpcReduction="20000"/>
          </a:bodyPr>
          <a:lstStyle/>
          <a:p>
            <a:r>
              <a:rPr lang="en-US" sz="1600" dirty="0"/>
              <a:t>[1] John W. McCormick. 2007. MA1: real-time and parallel processing in </a:t>
            </a:r>
            <a:r>
              <a:rPr lang="en-US" sz="1600" dirty="0" err="1"/>
              <a:t>ada</a:t>
            </a:r>
            <a:r>
              <a:rPr lang="en-US" sz="1600" dirty="0"/>
              <a:t>. </a:t>
            </a:r>
            <a:r>
              <a:rPr lang="en-US" sz="1600" i="1" dirty="0"/>
              <a:t>Ada </a:t>
            </a:r>
            <a:r>
              <a:rPr lang="en-US" sz="1600" i="1" dirty="0" err="1"/>
              <a:t>Lett</a:t>
            </a:r>
            <a:r>
              <a:rPr lang="en-US" sz="1600" i="1" dirty="0"/>
              <a:t>.</a:t>
            </a:r>
            <a:r>
              <a:rPr lang="en-US" sz="1600" dirty="0"/>
              <a:t> XXVII, 3 (November 2007), 7-7. DOI=10.1145/1315607.1315587 http://</a:t>
            </a:r>
            <a:r>
              <a:rPr lang="en-US" sz="1600" dirty="0" err="1"/>
              <a:t>doi.acm.org.ezproxy.auckland.ac.nz</a:t>
            </a:r>
            <a:r>
              <a:rPr lang="en-US" sz="1600" dirty="0"/>
              <a:t>/10.1145/1315607.1315587</a:t>
            </a:r>
          </a:p>
          <a:p>
            <a:r>
              <a:rPr lang="en-US" sz="1600" dirty="0"/>
              <a:t>[2] John W. McCormick. 2009. Ada for real-time and parallel processing. In </a:t>
            </a:r>
            <a:r>
              <a:rPr lang="en-US" sz="1600" i="1" dirty="0"/>
              <a:t>Proceedings of the ACM </a:t>
            </a:r>
            <a:r>
              <a:rPr lang="en-US" sz="1600" i="1" dirty="0" err="1"/>
              <a:t>SIGAda</a:t>
            </a:r>
            <a:r>
              <a:rPr lang="en-US" sz="1600" i="1" dirty="0"/>
              <a:t> annual international conference on Ada and related technologies</a:t>
            </a:r>
            <a:r>
              <a:rPr lang="en-US" sz="1600" dirty="0"/>
              <a:t> (</a:t>
            </a:r>
            <a:r>
              <a:rPr lang="en-US" sz="1600" dirty="0" err="1"/>
              <a:t>SIGAda</a:t>
            </a:r>
            <a:r>
              <a:rPr lang="en-US" sz="1600" dirty="0"/>
              <a:t> '09). ACM, New York, NY, USA, 13-14. DOI=10.1145/1647420.1647428 http://</a:t>
            </a:r>
            <a:r>
              <a:rPr lang="en-US" sz="1600" dirty="0" err="1"/>
              <a:t>doi.acm.org.ezproxy.auckland.ac.nz</a:t>
            </a:r>
            <a:r>
              <a:rPr lang="en-US" sz="1600" dirty="0"/>
              <a:t>/10.1145/1647420.1647428</a:t>
            </a:r>
          </a:p>
          <a:p>
            <a:r>
              <a:rPr lang="en-US" sz="1600" dirty="0"/>
              <a:t>[3] Dick Mays and Richard J. LeBlanc, Jr.. 2002. The </a:t>
            </a:r>
            <a:r>
              <a:rPr lang="en-US" sz="1600" dirty="0" err="1"/>
              <a:t>cyclefree</a:t>
            </a:r>
            <a:r>
              <a:rPr lang="en-US" sz="1600" dirty="0"/>
              <a:t> methodology: a simple approach to building reliable, robust, real-time systems. In </a:t>
            </a:r>
            <a:r>
              <a:rPr lang="en-US" sz="1600" i="1" dirty="0"/>
              <a:t>Proceedings of the 24th International Conference on Software Engineering</a:t>
            </a:r>
            <a:r>
              <a:rPr lang="en-US" sz="1600" dirty="0"/>
              <a:t> (ICSE '02). ACM, New York, NY, USA, 567-575. DOI=10.1145/581339.581411 http://</a:t>
            </a:r>
            <a:r>
              <a:rPr lang="en-US" sz="1600" dirty="0" err="1"/>
              <a:t>doi.acm.org.ezproxy.auckland.ac.nz</a:t>
            </a:r>
            <a:r>
              <a:rPr lang="en-US" sz="1600" dirty="0"/>
              <a:t>/10.1145/581339.581411</a:t>
            </a:r>
          </a:p>
          <a:p>
            <a:r>
              <a:rPr lang="en-US" sz="1500" dirty="0" smtClean="0"/>
              <a:t>[4] </a:t>
            </a:r>
            <a:r>
              <a:rPr lang="en-US" sz="1500" dirty="0"/>
              <a:t> N. </a:t>
            </a:r>
            <a:r>
              <a:rPr lang="en-US" sz="1500" dirty="0" err="1"/>
              <a:t>Giacaman</a:t>
            </a:r>
            <a:r>
              <a:rPr lang="en-US" sz="1500" dirty="0"/>
              <a:t>. Teaching by example: Using analogies and live coding demonstrations to teach parallel computing concepts to undergraduate </a:t>
            </a:r>
            <a:r>
              <a:rPr lang="en-US" sz="1500" dirty="0" err="1"/>
              <a:t>stu</a:t>
            </a:r>
            <a:r>
              <a:rPr lang="en-US" sz="1500" dirty="0"/>
              <a:t>- dents. In Parallel and Distributed Processing Symposium Workshops PhD Forum (IPDPSW), 2012 IEEE 26th International, pages 1295 –1298, may 2012. </a:t>
            </a:r>
            <a:endParaRPr lang="en-US" sz="1500" dirty="0" smtClean="0"/>
          </a:p>
          <a:p>
            <a:r>
              <a:rPr lang="en-US" sz="1500" dirty="0" smtClean="0"/>
              <a:t>[5] </a:t>
            </a:r>
            <a:r>
              <a:rPr lang="en-US" sz="1500" dirty="0" err="1"/>
              <a:t>Mordechai</a:t>
            </a:r>
            <a:r>
              <a:rPr lang="en-US" sz="1500" dirty="0"/>
              <a:t> Ben-Ari and </a:t>
            </a:r>
            <a:r>
              <a:rPr lang="en-US" sz="1500" dirty="0" err="1"/>
              <a:t>Yifat</a:t>
            </a:r>
            <a:r>
              <a:rPr lang="en-US" sz="1500" dirty="0"/>
              <a:t> Ben-David </a:t>
            </a:r>
            <a:r>
              <a:rPr lang="en-US" sz="1500" dirty="0" err="1"/>
              <a:t>Kolikant</a:t>
            </a:r>
            <a:r>
              <a:rPr lang="en-US" sz="1500" dirty="0"/>
              <a:t>. Thinking parallel: the process of learning concurrency. SIGCSE Bull., 31(3):13–16, June 1999. </a:t>
            </a:r>
            <a:endParaRPr lang="en-US" sz="1500" dirty="0" smtClean="0"/>
          </a:p>
          <a:p>
            <a:r>
              <a:rPr lang="en-US" sz="1500" dirty="0" smtClean="0"/>
              <a:t>[6] </a:t>
            </a:r>
            <a:r>
              <a:rPr lang="en-US" sz="1500" dirty="0"/>
              <a:t>http://publib.boulder.ibm.com/infocenter/iseries/v5r3/index.jsp?topic=%2Frzahw%</a:t>
            </a:r>
            <a:r>
              <a:rPr lang="en-US" sz="1500" dirty="0" smtClean="0"/>
              <a:t>2Frzahwmutco.htm</a:t>
            </a:r>
          </a:p>
          <a:p>
            <a:r>
              <a:rPr lang="en-US" sz="1500" dirty="0" smtClean="0"/>
              <a:t>[7] </a:t>
            </a:r>
            <a:r>
              <a:rPr lang="en-US" sz="1500" dirty="0" err="1"/>
              <a:t>Fancong</a:t>
            </a:r>
            <a:r>
              <a:rPr lang="en-US" sz="1500" dirty="0"/>
              <a:t> </a:t>
            </a:r>
            <a:r>
              <a:rPr lang="en-US" sz="1500" dirty="0" err="1"/>
              <a:t>Zeng</a:t>
            </a:r>
            <a:r>
              <a:rPr lang="en-US" sz="1500" dirty="0"/>
              <a:t>. "An Initial Study of Common Coding Pitfalls in Java Programs", in Proceedings of MASPLAS'03 Mid-Atlantic Student Workshop on Programming Languages and Systems, April, 2003</a:t>
            </a:r>
            <a:r>
              <a:rPr lang="en-US" sz="1500" dirty="0" smtClean="0"/>
              <a:t>.</a:t>
            </a:r>
          </a:p>
          <a:p>
            <a:r>
              <a:rPr lang="en-US" sz="1500" dirty="0" smtClean="0"/>
              <a:t>[8] </a:t>
            </a:r>
            <a:r>
              <a:rPr lang="en-US" sz="1600" dirty="0"/>
              <a:t>Sung-</a:t>
            </a:r>
            <a:r>
              <a:rPr lang="en-US" sz="1600" dirty="0" err="1"/>
              <a:t>Eun</a:t>
            </a:r>
            <a:r>
              <a:rPr lang="en-US" sz="1600" dirty="0"/>
              <a:t> Choi and E Christopher Lewis. A Study of </a:t>
            </a:r>
            <a:r>
              <a:rPr lang="en-US" sz="1600" dirty="0" smtClean="0"/>
              <a:t>Common </a:t>
            </a:r>
            <a:r>
              <a:rPr lang="en-US" sz="1600" dirty="0"/>
              <a:t>Pitfalls in Simple Multi-Threaded Programs. In </a:t>
            </a:r>
            <a:r>
              <a:rPr lang="en-US" sz="1600" i="1" dirty="0" smtClean="0"/>
              <a:t>Proceedings </a:t>
            </a:r>
            <a:r>
              <a:rPr lang="en-US" sz="1600" i="1" dirty="0"/>
              <a:t>of the Thirty-first ACM SIGCSE Technical Symposium on Computer Science Education, </a:t>
            </a:r>
            <a:r>
              <a:rPr lang="en-US" sz="1600" dirty="0"/>
              <a:t>March 2000. </a:t>
            </a:r>
            <a:endParaRPr lang="en-US" sz="1600" dirty="0" smtClean="0"/>
          </a:p>
          <a:p>
            <a:r>
              <a:rPr lang="en-US" sz="1600" dirty="0" smtClean="0"/>
              <a:t>[9] </a:t>
            </a:r>
            <a:r>
              <a:rPr lang="en-US" sz="1600" dirty="0" err="1"/>
              <a:t>Tallent</a:t>
            </a:r>
            <a:r>
              <a:rPr lang="en-US" sz="1600" dirty="0"/>
              <a:t>, N. R.; Mellor-</a:t>
            </a:r>
            <a:r>
              <a:rPr lang="en-US" sz="1600" dirty="0" err="1"/>
              <a:t>Crummey</a:t>
            </a:r>
            <a:r>
              <a:rPr lang="en-US" sz="1600" dirty="0"/>
              <a:t>, J. M. &amp; Porterfield, A. (2010), Analyzing lock contention in multithreaded applications., in R. </a:t>
            </a:r>
            <a:r>
              <a:rPr lang="en-US" sz="1600" dirty="0" err="1"/>
              <a:t>Govindarajan</a:t>
            </a:r>
            <a:r>
              <a:rPr lang="en-US" sz="1600" dirty="0"/>
              <a:t>; David A. Padua &amp; Mary W. Hall, ed., 'PPOPP' , ACM, , pp. 269-280 </a:t>
            </a:r>
            <a:r>
              <a:rPr lang="en-US" sz="1600" dirty="0" smtClean="0"/>
              <a:t>.</a:t>
            </a:r>
          </a:p>
          <a:p>
            <a:r>
              <a:rPr lang="en-US" sz="1600" dirty="0" smtClean="0"/>
              <a:t>[10]</a:t>
            </a:r>
            <a:r>
              <a:rPr lang="en-NZ" sz="1600" dirty="0"/>
              <a:t> http://channel9.msdn.com/Shows/Going+Deep/Cpp-and-Beyond-2012-Herb-Sutter-atomic-Weapons-1-of-2</a:t>
            </a:r>
            <a:endParaRPr lang="en-GB" sz="1600" dirty="0"/>
          </a:p>
          <a:p>
            <a:endParaRPr lang="en-US" sz="1600" dirty="0" smtClean="0"/>
          </a:p>
          <a:p>
            <a:endParaRPr lang="en-US" sz="1500" dirty="0" smtClean="0"/>
          </a:p>
          <a:p>
            <a:endParaRPr lang="en-US" sz="1500" dirty="0"/>
          </a:p>
          <a:p>
            <a:endParaRPr lang="en-US" sz="1500" dirty="0"/>
          </a:p>
          <a:p>
            <a:endParaRPr lang="en-US" sz="1500"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3408655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Thank </a:t>
            </a:r>
            <a:r>
              <a:rPr lang="en-US" dirty="0" smtClean="0"/>
              <a:t>you</a:t>
            </a:r>
            <a:br>
              <a:rPr lang="en-US" dirty="0" smtClean="0"/>
            </a:br>
            <a:endParaRPr lang="en-US" dirty="0"/>
          </a:p>
        </p:txBody>
      </p:sp>
      <p:sp>
        <p:nvSpPr>
          <p:cNvPr id="3" name="Subtitle 2"/>
          <p:cNvSpPr>
            <a:spLocks noGrp="1"/>
          </p:cNvSpPr>
          <p:nvPr>
            <p:ph type="subTitle" idx="1"/>
          </p:nvPr>
        </p:nvSpPr>
        <p:spPr/>
        <p:txBody>
          <a:bodyPr/>
          <a:lstStyle/>
          <a:p>
            <a:r>
              <a:rPr lang="en-US" dirty="0"/>
              <a:t>Questions?</a:t>
            </a:r>
          </a:p>
        </p:txBody>
      </p:sp>
    </p:spTree>
    <p:extLst>
      <p:ext uri="{BB962C8B-B14F-4D97-AF65-F5344CB8AC3E}">
        <p14:creationId xmlns:p14="http://schemas.microsoft.com/office/powerpoint/2010/main" val="1733739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buFont typeface="Arial"/>
              <a:buChar char="•"/>
            </a:pPr>
            <a:r>
              <a:rPr lang="en-US" dirty="0" smtClean="0"/>
              <a:t>Lack </a:t>
            </a:r>
            <a:r>
              <a:rPr lang="en-US" dirty="0"/>
              <a:t>of </a:t>
            </a:r>
            <a:r>
              <a:rPr lang="en-US" dirty="0" smtClean="0"/>
              <a:t>experience</a:t>
            </a:r>
          </a:p>
          <a:p>
            <a:pPr marL="342900" indent="-342900">
              <a:buFont typeface="Arial"/>
              <a:buChar char="•"/>
            </a:pPr>
            <a:r>
              <a:rPr lang="en-US" dirty="0" smtClean="0"/>
              <a:t>Added complexity</a:t>
            </a:r>
            <a:endParaRPr lang="en-US" dirty="0"/>
          </a:p>
          <a:p>
            <a:pPr marL="342900" indent="-342900">
              <a:buFont typeface="Arial"/>
              <a:buChar char="•"/>
            </a:pPr>
            <a:r>
              <a:rPr lang="en-US" dirty="0"/>
              <a:t>R</a:t>
            </a:r>
            <a:r>
              <a:rPr lang="en-US" dirty="0" smtClean="0"/>
              <a:t>ewrite </a:t>
            </a:r>
            <a:r>
              <a:rPr lang="en-US" dirty="0"/>
              <a:t>code to remove dependencies</a:t>
            </a:r>
          </a:p>
          <a:p>
            <a:pPr marL="342900" indent="-342900">
              <a:buFont typeface="Arial"/>
              <a:buChar char="•"/>
            </a:pPr>
            <a:r>
              <a:rPr lang="en-US" dirty="0"/>
              <a:t>N</a:t>
            </a:r>
            <a:r>
              <a:rPr lang="en-US" dirty="0" smtClean="0"/>
              <a:t>on</a:t>
            </a:r>
            <a:r>
              <a:rPr lang="en-US" dirty="0"/>
              <a:t>-deterministic </a:t>
            </a:r>
            <a:r>
              <a:rPr lang="en-US" dirty="0" smtClean="0"/>
              <a:t>behavior</a:t>
            </a:r>
          </a:p>
          <a:p>
            <a:pPr marL="342900" indent="-342900">
              <a:buFont typeface="Arial"/>
              <a:buChar char="•"/>
            </a:pPr>
            <a:r>
              <a:rPr lang="en-US" dirty="0"/>
              <a:t>The paucity of publicly accessible parallel code</a:t>
            </a:r>
            <a:r>
              <a:rPr lang="en-US" dirty="0" smtClean="0"/>
              <a:t>.</a:t>
            </a:r>
          </a:p>
          <a:p>
            <a:pPr marL="342900" indent="-342900">
              <a:buFont typeface="Arial"/>
              <a:buChar char="•"/>
            </a:pPr>
            <a:r>
              <a:rPr lang="en-US" dirty="0" smtClean="0"/>
              <a:t>With </a:t>
            </a:r>
            <a:r>
              <a:rPr lang="en-US" dirty="0"/>
              <a:t>a lack of synchronization, race </a:t>
            </a:r>
            <a:r>
              <a:rPr lang="en-US" dirty="0" smtClean="0"/>
              <a:t>conditions occur.</a:t>
            </a:r>
            <a:endParaRPr lang="en-US" dirty="0"/>
          </a:p>
          <a:p>
            <a:pPr marL="342900" indent="-342900">
              <a:buFont typeface="Arial"/>
              <a:buChar char="•"/>
            </a:pPr>
            <a:r>
              <a:rPr lang="en-US" dirty="0" smtClean="0"/>
              <a:t>With too much protection on data (synchronization):</a:t>
            </a:r>
            <a:endParaRPr lang="en-US" dirty="0"/>
          </a:p>
          <a:p>
            <a:pPr marL="628650" lvl="1" indent="-342900"/>
            <a:r>
              <a:rPr lang="en-US" dirty="0"/>
              <a:t>T</a:t>
            </a:r>
            <a:r>
              <a:rPr lang="en-US" dirty="0" smtClean="0"/>
              <a:t>asks </a:t>
            </a:r>
            <a:r>
              <a:rPr lang="en-US" dirty="0"/>
              <a:t>may be forced to wait for one </a:t>
            </a:r>
            <a:r>
              <a:rPr lang="en-US" dirty="0" smtClean="0"/>
              <a:t>other.</a:t>
            </a:r>
            <a:endParaRPr lang="en-US" dirty="0"/>
          </a:p>
          <a:p>
            <a:pPr marL="342900" indent="-342900">
              <a:buClr>
                <a:srgbClr val="6F6F74"/>
              </a:buClr>
              <a:buFont typeface="Arial"/>
              <a:buChar char="•"/>
            </a:pPr>
            <a:r>
              <a:rPr lang="en-US" dirty="0" smtClean="0"/>
              <a:t>High </a:t>
            </a:r>
            <a:r>
              <a:rPr lang="en-US" dirty="0"/>
              <a:t>overhead of </a:t>
            </a:r>
            <a:r>
              <a:rPr lang="en-US" dirty="0" smtClean="0"/>
              <a:t>communication</a:t>
            </a:r>
            <a:endParaRPr lang="en-US" dirty="0"/>
          </a:p>
        </p:txBody>
      </p:sp>
      <p:sp>
        <p:nvSpPr>
          <p:cNvPr id="3" name="Title 2"/>
          <p:cNvSpPr>
            <a:spLocks noGrp="1"/>
          </p:cNvSpPr>
          <p:nvPr>
            <p:ph type="title"/>
          </p:nvPr>
        </p:nvSpPr>
        <p:spPr/>
        <p:txBody>
          <a:bodyPr/>
          <a:lstStyle/>
          <a:p>
            <a:r>
              <a:rPr lang="en-US" dirty="0"/>
              <a:t>Why there are pitfalls?</a:t>
            </a:r>
          </a:p>
        </p:txBody>
      </p:sp>
    </p:spTree>
    <p:extLst>
      <p:ext uri="{BB962C8B-B14F-4D97-AF65-F5344CB8AC3E}">
        <p14:creationId xmlns:p14="http://schemas.microsoft.com/office/powerpoint/2010/main" val="1888325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smtClean="0"/>
              <a:t>3 main pitfalls are commonly discussed</a:t>
            </a:r>
          </a:p>
          <a:p>
            <a:pPr marL="342900" indent="-342900">
              <a:spcBef>
                <a:spcPts val="1200"/>
              </a:spcBef>
              <a:buFont typeface="Arial"/>
              <a:buChar char="•"/>
            </a:pPr>
            <a:r>
              <a:rPr lang="en-US" dirty="0" smtClean="0"/>
              <a:t>Race Condition – can’t be visualized, non-deterministic [1][2][3]</a:t>
            </a:r>
            <a:endParaRPr lang="en-US" dirty="0" smtClean="0"/>
          </a:p>
          <a:p>
            <a:pPr marL="342900" indent="-342900">
              <a:spcBef>
                <a:spcPts val="1200"/>
              </a:spcBef>
              <a:buFont typeface="Arial"/>
              <a:buChar char="•"/>
            </a:pPr>
            <a:r>
              <a:rPr lang="en-US" dirty="0" smtClean="0"/>
              <a:t>Race Condition can be solved by Mutual Exclusion. [4][5]</a:t>
            </a:r>
            <a:endParaRPr lang="en-US" dirty="0" smtClean="0"/>
          </a:p>
          <a:p>
            <a:pPr marL="342900" indent="-342900">
              <a:spcBef>
                <a:spcPts val="1200"/>
              </a:spcBef>
              <a:buFont typeface="Arial"/>
              <a:buChar char="•"/>
            </a:pPr>
            <a:r>
              <a:rPr lang="en-US" dirty="0" smtClean="0"/>
              <a:t>Improper use of Mutual Exclusion can lead to </a:t>
            </a:r>
            <a:r>
              <a:rPr lang="en-US" dirty="0" err="1" smtClean="0"/>
              <a:t>DeadLock</a:t>
            </a:r>
            <a:r>
              <a:rPr lang="en-US" dirty="0" smtClean="0"/>
              <a:t> [7][8]</a:t>
            </a:r>
            <a:endParaRPr lang="en-US" dirty="0" smtClean="0"/>
          </a:p>
          <a:p>
            <a:pPr marL="342900" indent="-342900">
              <a:spcBef>
                <a:spcPts val="1200"/>
              </a:spcBef>
              <a:buFont typeface="Arial"/>
              <a:buChar char="•"/>
            </a:pPr>
            <a:r>
              <a:rPr lang="en-US" dirty="0"/>
              <a:t>Contention for locks has long been recognized as a key </a:t>
            </a:r>
            <a:r>
              <a:rPr lang="en-US" dirty="0" smtClean="0"/>
              <a:t>impediment </a:t>
            </a:r>
            <a:r>
              <a:rPr lang="en-US" dirty="0"/>
              <a:t>to performance for shared-memory parallel programs</a:t>
            </a:r>
            <a:r>
              <a:rPr lang="en-US" dirty="0" smtClean="0"/>
              <a:t>.[</a:t>
            </a:r>
            <a:r>
              <a:rPr lang="en-US" dirty="0" smtClean="0"/>
              <a:t>9</a:t>
            </a:r>
            <a:r>
              <a:rPr lang="en-US" dirty="0"/>
              <a:t>]</a:t>
            </a:r>
            <a:endParaRPr lang="en-US" dirty="0" smtClean="0"/>
          </a:p>
        </p:txBody>
      </p:sp>
      <p:sp>
        <p:nvSpPr>
          <p:cNvPr id="3" name="Title 2"/>
          <p:cNvSpPr>
            <a:spLocks noGrp="1"/>
          </p:cNvSpPr>
          <p:nvPr>
            <p:ph type="title"/>
          </p:nvPr>
        </p:nvSpPr>
        <p:spPr/>
        <p:txBody>
          <a:bodyPr/>
          <a:lstStyle/>
          <a:p>
            <a:r>
              <a:rPr lang="en-US" dirty="0" smtClean="0"/>
              <a:t>Chosen pitfalls</a:t>
            </a:r>
            <a:endParaRPr lang="en-US" dirty="0"/>
          </a:p>
        </p:txBody>
      </p:sp>
    </p:spTree>
    <p:extLst>
      <p:ext uri="{BB962C8B-B14F-4D97-AF65-F5344CB8AC3E}">
        <p14:creationId xmlns:p14="http://schemas.microsoft.com/office/powerpoint/2010/main" val="37171905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smtClean="0"/>
              <a:t>Help developer to:</a:t>
            </a:r>
            <a:endParaRPr lang="en-US" strike="sngStrike" dirty="0" smtClean="0"/>
          </a:p>
          <a:p>
            <a:pPr marL="342900" indent="-342900" algn="l">
              <a:buFont typeface="Wingdings" charset="2"/>
              <a:buChar char="u"/>
            </a:pPr>
            <a:r>
              <a:rPr lang="en-US" dirty="0"/>
              <a:t>R</a:t>
            </a:r>
            <a:r>
              <a:rPr lang="en-US" dirty="0" smtClean="0"/>
              <a:t>ecognize the problems</a:t>
            </a:r>
          </a:p>
          <a:p>
            <a:pPr marL="342900" indent="-342900" algn="l">
              <a:buFont typeface="Wingdings" charset="2"/>
              <a:buChar char="u"/>
            </a:pPr>
            <a:r>
              <a:rPr lang="en-US" dirty="0" smtClean="0"/>
              <a:t>Suggest </a:t>
            </a:r>
            <a:r>
              <a:rPr lang="en-US" dirty="0"/>
              <a:t>possible </a:t>
            </a:r>
            <a:r>
              <a:rPr lang="en-US" dirty="0" smtClean="0"/>
              <a:t>solutions.</a:t>
            </a:r>
            <a:endParaRPr lang="en-US" dirty="0"/>
          </a:p>
          <a:p>
            <a:pPr marL="342900" indent="-342900" algn="l">
              <a:buFont typeface="Wingdings" charset="2"/>
              <a:buChar char="u"/>
            </a:pPr>
            <a:endParaRPr lang="en-US" dirty="0" smtClean="0"/>
          </a:p>
          <a:p>
            <a:pPr algn="l"/>
            <a:r>
              <a:rPr lang="en-US" dirty="0" smtClean="0"/>
              <a:t>To do this effectively:</a:t>
            </a:r>
          </a:p>
          <a:p>
            <a:pPr marL="342900" indent="-342900" algn="l">
              <a:buFont typeface="Wingdings" charset="2"/>
              <a:buChar char="u"/>
            </a:pPr>
            <a:r>
              <a:rPr lang="en-US" dirty="0" smtClean="0"/>
              <a:t>Develop a web application </a:t>
            </a:r>
            <a:r>
              <a:rPr lang="en-US" dirty="0"/>
              <a:t>to help </a:t>
            </a:r>
            <a:r>
              <a:rPr lang="en-US" dirty="0" smtClean="0"/>
              <a:t>understand </a:t>
            </a:r>
            <a:r>
              <a:rPr lang="en-US" dirty="0"/>
              <a:t>the </a:t>
            </a:r>
            <a:r>
              <a:rPr lang="en-US" dirty="0" smtClean="0"/>
              <a:t>parallel programming pitfalls </a:t>
            </a:r>
            <a:r>
              <a:rPr lang="en-US" dirty="0"/>
              <a:t>in a visual and interactive </a:t>
            </a:r>
            <a:r>
              <a:rPr lang="en-US" dirty="0" smtClean="0"/>
              <a:t>manner.</a:t>
            </a:r>
          </a:p>
          <a:p>
            <a:pPr marL="342900" indent="-342900" algn="l">
              <a:buFont typeface="Wingdings" charset="2"/>
              <a:buChar char="u"/>
            </a:pPr>
            <a:r>
              <a:rPr lang="en-US" dirty="0" smtClean="0"/>
              <a:t>Explain how these major challenges come into play and how they can be met.</a:t>
            </a:r>
            <a:endParaRPr lang="en-US" dirty="0"/>
          </a:p>
        </p:txBody>
      </p:sp>
      <p:sp>
        <p:nvSpPr>
          <p:cNvPr id="3" name="Title 2"/>
          <p:cNvSpPr>
            <a:spLocks noGrp="1"/>
          </p:cNvSpPr>
          <p:nvPr>
            <p:ph type="title"/>
          </p:nvPr>
        </p:nvSpPr>
        <p:spPr/>
        <p:txBody>
          <a:bodyPr/>
          <a:lstStyle/>
          <a:p>
            <a:r>
              <a:rPr lang="en-US" dirty="0" smtClean="0"/>
              <a:t>our contribution</a:t>
            </a:r>
            <a:endParaRPr lang="en-US" dirty="0"/>
          </a:p>
        </p:txBody>
      </p:sp>
    </p:spTree>
    <p:extLst>
      <p:ext uri="{BB962C8B-B14F-4D97-AF65-F5344CB8AC3E}">
        <p14:creationId xmlns:p14="http://schemas.microsoft.com/office/powerpoint/2010/main" val="32389835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Not everyone has smart phone</a:t>
            </a:r>
          </a:p>
          <a:p>
            <a:pPr marL="342900" indent="-342900">
              <a:buFont typeface="Arial"/>
              <a:buChar char="•"/>
            </a:pPr>
            <a:r>
              <a:rPr lang="en-US" dirty="0" smtClean="0"/>
              <a:t>Need not be downloaded</a:t>
            </a:r>
          </a:p>
          <a:p>
            <a:pPr marL="342900" indent="-342900">
              <a:buFont typeface="Arial"/>
              <a:buChar char="•"/>
            </a:pPr>
            <a:r>
              <a:rPr lang="en-US" dirty="0" smtClean="0"/>
              <a:t>Easier to maintain</a:t>
            </a:r>
          </a:p>
          <a:p>
            <a:pPr marL="342900" indent="-342900">
              <a:buFont typeface="Arial"/>
              <a:buChar char="•"/>
            </a:pPr>
            <a:r>
              <a:rPr lang="en-US" dirty="0" smtClean="0"/>
              <a:t>No approval from </a:t>
            </a:r>
            <a:r>
              <a:rPr lang="en-US" dirty="0"/>
              <a:t>A</a:t>
            </a:r>
            <a:r>
              <a:rPr lang="en-US" dirty="0" smtClean="0"/>
              <a:t>pp Store</a:t>
            </a:r>
          </a:p>
          <a:p>
            <a:pPr marL="342900" indent="-342900">
              <a:buFont typeface="Arial"/>
              <a:buChar char="•"/>
            </a:pPr>
            <a:r>
              <a:rPr lang="en-US" dirty="0" smtClean="0"/>
              <a:t>Run on many </a:t>
            </a:r>
            <a:r>
              <a:rPr lang="en-US" dirty="0" smtClean="0"/>
              <a:t>platform</a:t>
            </a:r>
            <a:endParaRPr lang="en-US" dirty="0" smtClean="0"/>
          </a:p>
        </p:txBody>
      </p:sp>
      <p:sp>
        <p:nvSpPr>
          <p:cNvPr id="3" name="Title 2"/>
          <p:cNvSpPr>
            <a:spLocks noGrp="1"/>
          </p:cNvSpPr>
          <p:nvPr>
            <p:ph type="title"/>
          </p:nvPr>
        </p:nvSpPr>
        <p:spPr/>
        <p:txBody>
          <a:bodyPr/>
          <a:lstStyle/>
          <a:p>
            <a:r>
              <a:rPr lang="en-US" dirty="0" smtClean="0"/>
              <a:t>Why Web app?</a:t>
            </a:r>
            <a:endParaRPr lang="en-US" dirty="0"/>
          </a:p>
        </p:txBody>
      </p:sp>
    </p:spTree>
    <p:extLst>
      <p:ext uri="{BB962C8B-B14F-4D97-AF65-F5344CB8AC3E}">
        <p14:creationId xmlns:p14="http://schemas.microsoft.com/office/powerpoint/2010/main" val="337417103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a:t>JavaScript</a:t>
            </a:r>
          </a:p>
          <a:p>
            <a:pPr marL="342900" indent="-342900">
              <a:buFont typeface="Arial"/>
              <a:buChar char="•"/>
            </a:pPr>
            <a:r>
              <a:rPr lang="en-US" dirty="0"/>
              <a:t>PHP</a:t>
            </a:r>
          </a:p>
          <a:p>
            <a:pPr marL="342900" indent="-342900">
              <a:buFont typeface="Arial"/>
              <a:buChar char="•"/>
            </a:pPr>
            <a:r>
              <a:rPr lang="en-US" dirty="0"/>
              <a:t>HTML, CSS</a:t>
            </a:r>
          </a:p>
          <a:p>
            <a:endParaRPr lang="en-US" dirty="0"/>
          </a:p>
        </p:txBody>
      </p:sp>
      <p:sp>
        <p:nvSpPr>
          <p:cNvPr id="3" name="Title 2"/>
          <p:cNvSpPr>
            <a:spLocks noGrp="1"/>
          </p:cNvSpPr>
          <p:nvPr>
            <p:ph type="title"/>
          </p:nvPr>
        </p:nvSpPr>
        <p:spPr/>
        <p:txBody>
          <a:bodyPr/>
          <a:lstStyle/>
          <a:p>
            <a:r>
              <a:rPr lang="en-US" dirty="0" smtClean="0"/>
              <a:t>Technology</a:t>
            </a:r>
            <a:endParaRPr lang="en-US" dirty="0"/>
          </a:p>
        </p:txBody>
      </p:sp>
    </p:spTree>
    <p:extLst>
      <p:ext uri="{BB962C8B-B14F-4D97-AF65-F5344CB8AC3E}">
        <p14:creationId xmlns:p14="http://schemas.microsoft.com/office/powerpoint/2010/main" val="19646911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buFont typeface="Arial"/>
              <a:buChar char="•"/>
            </a:pPr>
            <a:r>
              <a:rPr lang="en-US" dirty="0" smtClean="0"/>
              <a:t>A race </a:t>
            </a:r>
            <a:r>
              <a:rPr lang="en-US" dirty="0"/>
              <a:t>condition in parallel programming caused by </a:t>
            </a:r>
            <a:r>
              <a:rPr lang="en-US" sz="3100" b="1" dirty="0">
                <a:solidFill>
                  <a:srgbClr val="FFFF00"/>
                </a:solidFill>
              </a:rPr>
              <a:t>the order </a:t>
            </a:r>
            <a:r>
              <a:rPr lang="en-US" dirty="0"/>
              <a:t>in which </a:t>
            </a:r>
            <a:r>
              <a:rPr lang="en-US" sz="3400" b="1" dirty="0">
                <a:solidFill>
                  <a:srgbClr val="FFFF00"/>
                </a:solidFill>
              </a:rPr>
              <a:t>multiple threads </a:t>
            </a:r>
            <a:r>
              <a:rPr lang="en-US" dirty="0"/>
              <a:t>access a </a:t>
            </a:r>
            <a:r>
              <a:rPr lang="en-US" sz="3400" b="1" dirty="0">
                <a:solidFill>
                  <a:srgbClr val="FFFF00"/>
                </a:solidFill>
              </a:rPr>
              <a:t>shared variable </a:t>
            </a:r>
            <a:r>
              <a:rPr lang="en-US" dirty="0"/>
              <a:t>and at least one thread </a:t>
            </a:r>
            <a:r>
              <a:rPr lang="en-US" sz="3400" b="1" dirty="0">
                <a:solidFill>
                  <a:srgbClr val="FFFF00"/>
                </a:solidFill>
              </a:rPr>
              <a:t>writes</a:t>
            </a:r>
            <a:r>
              <a:rPr lang="en-US" dirty="0">
                <a:solidFill>
                  <a:srgbClr val="FFFF00"/>
                </a:solidFill>
              </a:rPr>
              <a:t> </a:t>
            </a:r>
            <a:r>
              <a:rPr lang="en-US" dirty="0"/>
              <a:t>to it.</a:t>
            </a:r>
          </a:p>
          <a:p>
            <a:pPr marL="342900" indent="-342900" algn="l">
              <a:buFont typeface="Arial"/>
              <a:buChar char="•"/>
            </a:pPr>
            <a:endParaRPr lang="en-US" dirty="0" smtClean="0"/>
          </a:p>
          <a:p>
            <a:pPr marL="342900" indent="-342900" algn="l">
              <a:buFont typeface="Arial"/>
              <a:buChar char="•"/>
            </a:pPr>
            <a:r>
              <a:rPr lang="en-US" dirty="0" smtClean="0"/>
              <a:t>It can be solved:</a:t>
            </a:r>
          </a:p>
          <a:p>
            <a:pPr marL="628650" lvl="1" indent="-342900"/>
            <a:r>
              <a:rPr lang="en-US" dirty="0" smtClean="0"/>
              <a:t>Mutual Exclusion</a:t>
            </a:r>
          </a:p>
          <a:p>
            <a:pPr marL="628650" lvl="1" indent="-342900"/>
            <a:r>
              <a:rPr lang="en-US" dirty="0" smtClean="0"/>
              <a:t>Atomic</a:t>
            </a:r>
            <a:endParaRPr lang="en-US" dirty="0" smtClean="0"/>
          </a:p>
        </p:txBody>
      </p:sp>
      <p:sp>
        <p:nvSpPr>
          <p:cNvPr id="3" name="Title 2"/>
          <p:cNvSpPr>
            <a:spLocks noGrp="1"/>
          </p:cNvSpPr>
          <p:nvPr>
            <p:ph type="title"/>
          </p:nvPr>
        </p:nvSpPr>
        <p:spPr/>
        <p:txBody>
          <a:bodyPr/>
          <a:lstStyle/>
          <a:p>
            <a:r>
              <a:rPr lang="en-US" dirty="0" smtClean="0"/>
              <a:t>Race Condition</a:t>
            </a:r>
            <a:endParaRPr lang="en-US" dirty="0"/>
          </a:p>
        </p:txBody>
      </p:sp>
    </p:spTree>
    <p:extLst>
      <p:ext uri="{BB962C8B-B14F-4D97-AF65-F5344CB8AC3E}">
        <p14:creationId xmlns:p14="http://schemas.microsoft.com/office/powerpoint/2010/main" val="19526578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a:t>It is non deterministic : </a:t>
            </a:r>
            <a:r>
              <a:rPr lang="en-GB" dirty="0"/>
              <a:t>can exhibit different behaviours on different runs</a:t>
            </a:r>
            <a:endParaRPr lang="en-US" dirty="0"/>
          </a:p>
          <a:p>
            <a:endParaRPr lang="en-US" dirty="0"/>
          </a:p>
          <a:p>
            <a:pPr marL="342900" indent="-342900">
              <a:buFont typeface="Arial"/>
              <a:buChar char="•"/>
            </a:pPr>
            <a:r>
              <a:rPr lang="en-US" dirty="0" smtClean="0"/>
              <a:t>Why?	[10] explains that:</a:t>
            </a:r>
          </a:p>
        </p:txBody>
      </p:sp>
      <p:sp>
        <p:nvSpPr>
          <p:cNvPr id="3" name="Title 2"/>
          <p:cNvSpPr>
            <a:spLocks noGrp="1"/>
          </p:cNvSpPr>
          <p:nvPr>
            <p:ph type="title"/>
          </p:nvPr>
        </p:nvSpPr>
        <p:spPr/>
        <p:txBody>
          <a:bodyPr/>
          <a:lstStyle/>
          <a:p>
            <a:r>
              <a:rPr lang="en-NZ" dirty="0"/>
              <a:t>Why is it a Pitfall?</a:t>
            </a:r>
            <a:endParaRPr lang="en-US" dirty="0"/>
          </a:p>
        </p:txBody>
      </p:sp>
      <p:graphicFrame>
        <p:nvGraphicFramePr>
          <p:cNvPr id="4" name="Diagram 3"/>
          <p:cNvGraphicFramePr/>
          <p:nvPr>
            <p:extLst>
              <p:ext uri="{D42A27DB-BD31-4B8C-83A1-F6EECF244321}">
                <p14:modId xmlns:p14="http://schemas.microsoft.com/office/powerpoint/2010/main" val="1769372631"/>
              </p:ext>
            </p:extLst>
          </p:nvPr>
        </p:nvGraphicFramePr>
        <p:xfrm>
          <a:off x="2238373" y="3427607"/>
          <a:ext cx="3752192" cy="2380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350496" y="559341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9856991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Black Tie.thmx</Template>
  <TotalTime>417</TotalTime>
  <Words>1419</Words>
  <Application>Microsoft Macintosh PowerPoint</Application>
  <PresentationFormat>On-screen Show (4:3)</PresentationFormat>
  <Paragraphs>214</Paragraphs>
  <Slides>24</Slides>
  <Notes>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Black Tie</vt:lpstr>
      <vt:lpstr>PARALLEL PROGRAMMING PITFALLS</vt:lpstr>
      <vt:lpstr>Agenda</vt:lpstr>
      <vt:lpstr>Why there are pitfalls?</vt:lpstr>
      <vt:lpstr>Chosen pitfalls</vt:lpstr>
      <vt:lpstr>our contribution</vt:lpstr>
      <vt:lpstr>Why Web app?</vt:lpstr>
      <vt:lpstr>Technology</vt:lpstr>
      <vt:lpstr>Race Condition</vt:lpstr>
      <vt:lpstr>Why is it a Pitfall?</vt:lpstr>
      <vt:lpstr>Race condition</vt:lpstr>
      <vt:lpstr>Mutual exclusion</vt:lpstr>
      <vt:lpstr>MUTUAL EXCUSION</vt:lpstr>
      <vt:lpstr>deadlock</vt:lpstr>
      <vt:lpstr>DEADLOCK</vt:lpstr>
      <vt:lpstr>Request ALL At once</vt:lpstr>
      <vt:lpstr>Release Before Request</vt:lpstr>
      <vt:lpstr>Ordered Allocation</vt:lpstr>
      <vt:lpstr>Heavily contended locks</vt:lpstr>
      <vt:lpstr>Heavily contended locks</vt:lpstr>
      <vt:lpstr>evaluation</vt:lpstr>
      <vt:lpstr>Results</vt:lpstr>
      <vt:lpstr>Challenges and future works</vt:lpstr>
      <vt:lpstr>References</vt:lpstr>
      <vt:lpstr>Thank you </vt:lpstr>
    </vt:vector>
  </TitlesOfParts>
  <Company>Amdocs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dc:title>
  <dc:creator>Nancy Watta</dc:creator>
  <cp:lastModifiedBy>v</cp:lastModifiedBy>
  <cp:revision>193</cp:revision>
  <dcterms:created xsi:type="dcterms:W3CDTF">2014-05-06T06:36:12Z</dcterms:created>
  <dcterms:modified xsi:type="dcterms:W3CDTF">2014-05-19T05:21:30Z</dcterms:modified>
</cp:coreProperties>
</file>