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5"/>
  </p:notesMasterIdLst>
  <p:sldIdLst>
    <p:sldId id="266" r:id="rId2"/>
    <p:sldId id="271" r:id="rId3"/>
    <p:sldId id="282" r:id="rId4"/>
    <p:sldId id="270" r:id="rId5"/>
    <p:sldId id="268" r:id="rId6"/>
    <p:sldId id="272" r:id="rId7"/>
    <p:sldId id="269" r:id="rId8"/>
    <p:sldId id="273" r:id="rId9"/>
    <p:sldId id="275" r:id="rId10"/>
    <p:sldId id="278" r:id="rId11"/>
    <p:sldId id="279" r:id="rId12"/>
    <p:sldId id="284" r:id="rId13"/>
    <p:sldId id="280" r:id="rId14"/>
    <p:sldId id="283" r:id="rId15"/>
    <p:sldId id="264" r:id="rId16"/>
    <p:sldId id="257" r:id="rId17"/>
    <p:sldId id="258" r:id="rId18"/>
    <p:sldId id="265" r:id="rId19"/>
    <p:sldId id="259" r:id="rId20"/>
    <p:sldId id="260" r:id="rId21"/>
    <p:sldId id="261"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4660"/>
  </p:normalViewPr>
  <p:slideViewPr>
    <p:cSldViewPr snapToGrid="0" snapToObjects="1">
      <p:cViewPr varScale="1">
        <p:scale>
          <a:sx n="89" d="100"/>
          <a:sy n="89" d="100"/>
        </p:scale>
        <p:origin x="-15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17/05/14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12</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16</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17</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195567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21</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22</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23</a:t>
            </a:fld>
            <a:endParaRPr lang="en-US"/>
          </a:p>
        </p:txBody>
      </p:sp>
    </p:spTree>
    <p:extLst>
      <p:ext uri="{BB962C8B-B14F-4D97-AF65-F5344CB8AC3E}">
        <p14:creationId xmlns:p14="http://schemas.microsoft.com/office/powerpoint/2010/main" val="29591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17,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17/05/14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17/05/14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17,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17,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17,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17,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17,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17,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17,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deadlock?</a:t>
            </a:r>
          </a:p>
          <a:p>
            <a:pPr algn="l"/>
            <a:r>
              <a:rPr lang="en-US" dirty="0" smtClean="0"/>
              <a:t>+ how to solve it?</a:t>
            </a:r>
          </a:p>
          <a:p>
            <a:pPr algn="l"/>
            <a:r>
              <a:rPr lang="en-US" dirty="0" smtClean="0"/>
              <a:t>	- Deadlock prevention</a:t>
            </a:r>
          </a:p>
          <a:p>
            <a:pPr algn="l"/>
            <a:r>
              <a:rPr lang="en-US" dirty="0"/>
              <a:t>	</a:t>
            </a:r>
            <a:r>
              <a:rPr lang="en-US" dirty="0" smtClean="0"/>
              <a:t>-…</a:t>
            </a:r>
          </a:p>
          <a:p>
            <a:pPr algn="l"/>
            <a:endParaRPr lang="en-US" dirty="0"/>
          </a:p>
          <a:p>
            <a:pPr algn="l"/>
            <a:r>
              <a:rPr lang="en-US" dirty="0" smtClean="0"/>
              <a:t>+ why it is a problem?</a:t>
            </a:r>
          </a:p>
          <a:p>
            <a:pPr algn="l"/>
            <a:r>
              <a:rPr lang="en-US" dirty="0" smtClean="0"/>
              <a:t>+ demo</a:t>
            </a:r>
            <a:endParaRPr lang="en-US" dirty="0"/>
          </a:p>
          <a:p>
            <a:pPr algn="l"/>
            <a:endParaRPr lang="en-US" dirty="0"/>
          </a:p>
        </p:txBody>
      </p:sp>
      <p:sp>
        <p:nvSpPr>
          <p:cNvPr id="3" name="Title 2"/>
          <p:cNvSpPr>
            <a:spLocks noGrp="1"/>
          </p:cNvSpPr>
          <p:nvPr>
            <p:ph type="title"/>
          </p:nvPr>
        </p:nvSpPr>
        <p:spPr/>
        <p:txBody>
          <a:bodyPr/>
          <a:lstStyle/>
          <a:p>
            <a:r>
              <a:rPr lang="en-US" dirty="0" smtClean="0"/>
              <a:t>Dead 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Who:	Students who have experiences with Parallel Programming</a:t>
            </a:r>
          </a:p>
          <a:p>
            <a:pPr marL="342900" indent="-342900">
              <a:buFont typeface="Arial"/>
              <a:buChar char="•"/>
            </a:pPr>
            <a:endParaRPr lang="en-US" dirty="0" smtClean="0"/>
          </a:p>
          <a:p>
            <a:pPr marL="342900" indent="-342900">
              <a:buFont typeface="Arial"/>
              <a:buChar char="•"/>
            </a:pPr>
            <a:r>
              <a:rPr lang="en-US" dirty="0" smtClean="0"/>
              <a:t>How:	1). Students play with the app</a:t>
            </a:r>
          </a:p>
          <a:p>
            <a:r>
              <a:rPr lang="en-US" dirty="0"/>
              <a:t>	</a:t>
            </a:r>
            <a:r>
              <a:rPr lang="en-US" dirty="0" smtClean="0"/>
              <a:t>	2). Answer q</a:t>
            </a:r>
            <a:r>
              <a:rPr lang="en-US" dirty="0" smtClean="0"/>
              <a:t>uestions</a:t>
            </a:r>
          </a:p>
          <a:p>
            <a:endParaRPr lang="en-US" dirty="0" smtClean="0"/>
          </a:p>
          <a:p>
            <a:pPr marL="342900" indent="-342900" algn="l">
              <a:buFont typeface="Arial"/>
              <a:buChar char="•"/>
            </a:pPr>
            <a:r>
              <a:rPr lang="en-US" dirty="0" smtClean="0"/>
              <a:t>Why:	To determine:</a:t>
            </a:r>
            <a:r>
              <a:rPr lang="en-US" dirty="0"/>
              <a:t>	</a:t>
            </a:r>
            <a:endParaRPr lang="en-US" dirty="0" smtClean="0"/>
          </a:p>
          <a:p>
            <a:pPr algn="l"/>
            <a:r>
              <a:rPr lang="en-US" sz="2000" dirty="0" smtClean="0"/>
              <a:t>		+ U</a:t>
            </a:r>
            <a:r>
              <a:rPr lang="en-US" sz="2000" dirty="0" smtClean="0"/>
              <a:t>sability.</a:t>
            </a:r>
          </a:p>
          <a:p>
            <a:pPr algn="l"/>
            <a:r>
              <a:rPr lang="en-US" sz="2000" dirty="0" smtClean="0"/>
              <a:t>	</a:t>
            </a:r>
            <a:r>
              <a:rPr lang="en-US" sz="2000" dirty="0"/>
              <a:t>	</a:t>
            </a:r>
            <a:r>
              <a:rPr lang="en-US" sz="2000" dirty="0" smtClean="0"/>
              <a:t>+ </a:t>
            </a:r>
            <a:r>
              <a:rPr lang="en-US" sz="2000" dirty="0" smtClean="0"/>
              <a:t>Interactivity.</a:t>
            </a:r>
          </a:p>
          <a:p>
            <a:pPr algn="l"/>
            <a:r>
              <a:rPr lang="en-US" sz="2000" dirty="0" smtClean="0"/>
              <a:t>	</a:t>
            </a:r>
            <a:r>
              <a:rPr lang="en-US" sz="2000" dirty="0"/>
              <a:t>	</a:t>
            </a:r>
            <a:r>
              <a:rPr lang="en-US" sz="2000" dirty="0" smtClean="0"/>
              <a:t>+ Students’ understanding in the 3 pitfalls</a:t>
            </a:r>
            <a:endParaRPr lang="en-US" sz="2000" dirty="0" smtClean="0"/>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 Challenges:</a:t>
            </a:r>
          </a:p>
          <a:p>
            <a:pPr algn="l"/>
            <a:r>
              <a:rPr lang="en-US" dirty="0"/>
              <a:t>	</a:t>
            </a:r>
            <a:r>
              <a:rPr lang="en-US" dirty="0" smtClean="0"/>
              <a:t>- different browser</a:t>
            </a:r>
          </a:p>
          <a:p>
            <a:pPr algn="l"/>
            <a:endParaRPr lang="en-US" dirty="0"/>
          </a:p>
          <a:p>
            <a:pPr algn="l"/>
            <a:r>
              <a:rPr lang="en-US" dirty="0" smtClean="0"/>
              <a:t>+ Next Few Weeks:</a:t>
            </a:r>
          </a:p>
          <a:p>
            <a:pPr algn="l"/>
            <a:r>
              <a:rPr lang="en-US" dirty="0"/>
              <a:t>	</a:t>
            </a:r>
            <a:r>
              <a:rPr lang="en-US" dirty="0" smtClean="0"/>
              <a:t>- solve different browser problem</a:t>
            </a:r>
          </a:p>
          <a:p>
            <a:pPr algn="l"/>
            <a:r>
              <a:rPr lang="en-US" dirty="0"/>
              <a:t>	</a:t>
            </a:r>
            <a:r>
              <a:rPr lang="en-US" dirty="0" smtClean="0"/>
              <a:t>- do more survey</a:t>
            </a:r>
          </a:p>
          <a:p>
            <a:pPr algn="l"/>
            <a:r>
              <a:rPr lang="en-US" dirty="0"/>
              <a:t>	</a:t>
            </a:r>
            <a:r>
              <a:rPr lang="en-US" dirty="0" smtClean="0"/>
              <a:t>- write report</a:t>
            </a:r>
          </a:p>
          <a:p>
            <a:pPr algn="l"/>
            <a:endParaRPr lang="en-US" dirty="0"/>
          </a:p>
          <a:p>
            <a:pPr algn="l"/>
            <a:r>
              <a:rPr lang="en-US" dirty="0" smtClean="0"/>
              <a:t>+ Extension:</a:t>
            </a:r>
          </a:p>
          <a:p>
            <a:pPr algn="l"/>
            <a:r>
              <a:rPr lang="en-US" dirty="0"/>
              <a:t>	</a:t>
            </a:r>
            <a:r>
              <a:rPr lang="en-US" dirty="0" smtClean="0"/>
              <a:t>- showing the solution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1500" dirty="0" smtClean="0"/>
              <a:t>[1]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a:p>
          <a:p>
            <a:endParaRPr lang="en-US" sz="1500" dirty="0" smtClean="0"/>
          </a:p>
          <a:p>
            <a:r>
              <a:rPr lang="en-US" sz="1500" dirty="0" smtClean="0"/>
              <a:t>[2]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2903094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lnSpcReduction="10000"/>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57567188"/>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2714866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DEMO</a:t>
            </a:r>
            <a:endParaRPr lang="en-US" sz="2500" dirty="0">
              <a:latin typeface="Comic Sans MS"/>
              <a:cs typeface="Comic Sans MS"/>
            </a:endParaRPr>
          </a:p>
        </p:txBody>
      </p:sp>
    </p:spTree>
    <p:extLst>
      <p:ext uri="{BB962C8B-B14F-4D97-AF65-F5344CB8AC3E}">
        <p14:creationId xmlns:p14="http://schemas.microsoft.com/office/powerpoint/2010/main" val="300261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4034676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3642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6075223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3308510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s-ES_tradnl" dirty="0" err="1"/>
              <a:t>Parallel</a:t>
            </a:r>
            <a:r>
              <a:rPr lang="es-ES_tradnl" dirty="0"/>
              <a:t> </a:t>
            </a:r>
            <a:r>
              <a:rPr lang="es-ES_tradnl" dirty="0" err="1"/>
              <a:t>Programs</a:t>
            </a:r>
            <a:r>
              <a:rPr lang="es-ES_tradnl" dirty="0"/>
              <a:t> </a:t>
            </a:r>
            <a:r>
              <a:rPr lang="es-ES_tradnl" dirty="0" smtClean="0"/>
              <a:t>introduces</a:t>
            </a:r>
          </a:p>
          <a:p>
            <a:pPr marL="342900" indent="-342900">
              <a:buFont typeface="Arial"/>
              <a:buChar char="•"/>
            </a:pPr>
            <a:r>
              <a:rPr lang="en-US" dirty="0" smtClean="0"/>
              <a:t>added complexity</a:t>
            </a:r>
            <a:endParaRPr lang="en-US" dirty="0"/>
          </a:p>
          <a:p>
            <a:pPr marL="342900" indent="-342900">
              <a:buFont typeface="Arial"/>
              <a:buChar char="•"/>
            </a:pPr>
            <a:r>
              <a:rPr lang="en-US" dirty="0"/>
              <a:t>rewrite code to remove dependencies</a:t>
            </a:r>
          </a:p>
          <a:p>
            <a:pPr marL="342900" indent="-342900">
              <a:buFont typeface="Arial"/>
              <a:buChar char="•"/>
            </a:pPr>
            <a:r>
              <a:rPr lang="en-US" dirty="0"/>
              <a:t>non-deterministic behavior </a:t>
            </a:r>
            <a:r>
              <a:rPr lang="en-US" strike="sngStrike" dirty="0"/>
              <a:t>which is why you need a certain level of synchronization</a:t>
            </a:r>
          </a:p>
          <a:p>
            <a:pPr marL="342900" indent="-342900">
              <a:buFont typeface="Arial"/>
              <a:buChar char="•"/>
            </a:pPr>
            <a:r>
              <a:rPr lang="en-US" strike="sngStrike" dirty="0"/>
              <a:t>With a lack of synchronization, race conditions can lead to corrupted data.</a:t>
            </a:r>
          </a:p>
          <a:p>
            <a:pPr marL="342900" indent="-342900">
              <a:buFont typeface="Arial"/>
              <a:buChar char="•"/>
            </a:pPr>
            <a:r>
              <a:rPr lang="en-US" dirty="0"/>
              <a:t>It can lead to corrupted data (Race Conditions).</a:t>
            </a:r>
          </a:p>
          <a:p>
            <a:pPr marL="342900" indent="-342900">
              <a:buFont typeface="Arial"/>
              <a:buChar char="•"/>
            </a:pPr>
            <a:r>
              <a:rPr lang="en-US" dirty="0" smtClean="0"/>
              <a:t>With too much protection on data (synchronization):</a:t>
            </a:r>
            <a:endParaRPr lang="en-US" dirty="0"/>
          </a:p>
          <a:p>
            <a:pPr marL="628650" lvl="1" indent="-342900"/>
            <a:r>
              <a:rPr lang="en-US" dirty="0"/>
              <a:t>T</a:t>
            </a:r>
            <a:r>
              <a:rPr lang="en-US" dirty="0" smtClean="0"/>
              <a:t>asks </a:t>
            </a:r>
            <a:r>
              <a:rPr lang="en-US" dirty="0"/>
              <a:t>may be forced to wait for one other, </a:t>
            </a:r>
            <a:endParaRPr lang="en-US" dirty="0" smtClean="0"/>
          </a:p>
          <a:p>
            <a:pPr marL="628650" lvl="1" indent="-342900"/>
            <a:r>
              <a:rPr lang="en-US" dirty="0" smtClean="0"/>
              <a:t>Cost in </a:t>
            </a:r>
            <a:r>
              <a:rPr lang="en-US" dirty="0"/>
              <a:t>communication</a:t>
            </a:r>
            <a:r>
              <a:rPr lang="en-US" strike="sngStrike" dirty="0"/>
              <a:t> may be required between cores regarding the status of protected memory locations.</a:t>
            </a:r>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3 main pitfalls are commonly discussed</a:t>
            </a:r>
            <a:r>
              <a:rPr lang="en-US" strike="sngStrike" dirty="0" smtClean="0"/>
              <a:t> in academic research</a:t>
            </a:r>
            <a:r>
              <a:rPr lang="en-US" dirty="0" smtClean="0"/>
              <a:t>:</a:t>
            </a:r>
          </a:p>
          <a:p>
            <a:pPr marL="342900" indent="-342900">
              <a:buFont typeface="Arial"/>
              <a:buChar char="•"/>
            </a:pPr>
            <a:r>
              <a:rPr lang="en-US" dirty="0" smtClean="0"/>
              <a:t>[</a:t>
            </a:r>
            <a:r>
              <a:rPr lang="en-US" dirty="0" smtClean="0"/>
              <a:t>2][3][4] say race condition always occurred if there’s no any proper parallel code or thread </a:t>
            </a:r>
            <a:r>
              <a:rPr lang="en-US" dirty="0" smtClean="0"/>
              <a:t>safe</a:t>
            </a:r>
          </a:p>
          <a:p>
            <a:pPr marL="342900" indent="-342900">
              <a:buFont typeface="Arial"/>
              <a:buChar char="•"/>
            </a:pPr>
            <a:r>
              <a:rPr lang="en-US" dirty="0" smtClean="0"/>
              <a:t>Dr. </a:t>
            </a:r>
            <a:r>
              <a:rPr lang="en-US" dirty="0" err="1" smtClean="0"/>
              <a:t>Giacaman</a:t>
            </a:r>
            <a:r>
              <a:rPr lang="en-US" dirty="0" smtClean="0"/>
              <a:t> in [1], Ben-Ari and </a:t>
            </a:r>
            <a:r>
              <a:rPr lang="en-US" dirty="0" err="1" smtClean="0"/>
              <a:t>Kolikant</a:t>
            </a:r>
            <a:r>
              <a:rPr lang="en-US" dirty="0" smtClean="0"/>
              <a:t> in [2] have included Mutual Exclusion into their lecturing materials</a:t>
            </a:r>
          </a:p>
          <a:p>
            <a:pPr marL="342900" indent="-342900">
              <a:buFont typeface="Arial"/>
              <a:buChar char="•"/>
            </a:pPr>
            <a:r>
              <a:rPr lang="en-US" dirty="0"/>
              <a:t>[1] [2] [3] say deadlock is </a:t>
            </a:r>
            <a:r>
              <a:rPr lang="en-US" dirty="0" smtClean="0"/>
              <a:t>hard</a:t>
            </a: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Help developer to: </a:t>
            </a:r>
            <a:r>
              <a:rPr lang="en-US" strike="sngStrike" dirty="0" smtClean="0"/>
              <a:t>To properly balance synchronicity and efficiency.</a:t>
            </a:r>
            <a:endParaRPr lang="en-US" strike="sngStrike" dirty="0" smtClean="0"/>
          </a:p>
          <a:p>
            <a:pPr marL="342900" indent="-342900" algn="l">
              <a:buFont typeface="Wingdings" charset="2"/>
              <a:buChar char="u"/>
            </a:pPr>
            <a:r>
              <a:rPr lang="en-US" dirty="0"/>
              <a:t>R</a:t>
            </a:r>
            <a:r>
              <a:rPr lang="en-US" dirty="0" smtClean="0"/>
              <a:t>ecognize </a:t>
            </a:r>
            <a:r>
              <a:rPr lang="en-US" dirty="0"/>
              <a:t>the problems </a:t>
            </a:r>
            <a:r>
              <a:rPr lang="en-US" strike="sngStrike" dirty="0"/>
              <a:t>associated </a:t>
            </a:r>
            <a:r>
              <a:rPr lang="en-US" strike="sngStrike" dirty="0" smtClean="0"/>
              <a:t>with </a:t>
            </a:r>
            <a:r>
              <a:rPr lang="en-US" strike="sngStrike" dirty="0"/>
              <a:t>creating a parallel </a:t>
            </a:r>
            <a:r>
              <a:rPr lang="en-US" strike="sngStrike" dirty="0" smtClean="0"/>
              <a:t>program</a:t>
            </a:r>
          </a:p>
          <a:p>
            <a:pPr marL="342900" indent="-342900" algn="l">
              <a:buFont typeface="Wingdings" charset="2"/>
              <a:buChar char="u"/>
            </a:pPr>
            <a:r>
              <a:rPr lang="en-US" dirty="0" smtClean="0"/>
              <a:t>Suggest </a:t>
            </a:r>
            <a:r>
              <a:rPr lang="en-US" dirty="0"/>
              <a:t>possible solutions for solving or alleviating these </a:t>
            </a:r>
            <a:r>
              <a:rPr lang="en-US" dirty="0" smtClean="0"/>
              <a:t>issues (Future Work).</a:t>
            </a:r>
            <a:endParaRPr lang="en-US" dirty="0"/>
          </a:p>
          <a:p>
            <a:pPr marL="342900" indent="-342900" algn="l">
              <a:buFont typeface="Wingdings" charset="2"/>
              <a:buChar char="u"/>
            </a:pPr>
            <a:endParaRPr lang="en-US" dirty="0" smtClean="0"/>
          </a:p>
          <a:p>
            <a:pPr algn="l"/>
            <a:r>
              <a:rPr lang="en-US" dirty="0" smtClean="0"/>
              <a:t>To do this </a:t>
            </a:r>
            <a:r>
              <a:rPr lang="en-US" dirty="0" smtClean="0"/>
              <a:t>effectively:</a:t>
            </a:r>
            <a:endParaRPr lang="en-US" dirty="0" smtClean="0"/>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 Web app</a:t>
            </a:r>
          </a:p>
          <a:p>
            <a:r>
              <a:rPr lang="en-US" dirty="0" smtClean="0"/>
              <a:t>+ not smart phone app</a:t>
            </a:r>
          </a:p>
          <a:p>
            <a:r>
              <a:rPr lang="en-US" dirty="0" smtClean="0"/>
              <a:t>+ not Desktop app</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Avoid </a:t>
            </a:r>
            <a:r>
              <a:rPr lang="en-US" dirty="0" smtClean="0"/>
              <a:t>simultaneously accessed to shared data</a:t>
            </a:r>
          </a:p>
          <a:p>
            <a:pPr marL="342900" indent="-342900">
              <a:buFont typeface="Arial"/>
              <a:buChar char="•"/>
            </a:pPr>
            <a:r>
              <a:rPr lang="en-US" dirty="0"/>
              <a:t>Is a </a:t>
            </a:r>
            <a:r>
              <a:rPr lang="en-US" dirty="0" smtClean="0"/>
              <a:t>way to solve </a:t>
            </a:r>
            <a:r>
              <a:rPr lang="en-US" dirty="0"/>
              <a:t>Race </a:t>
            </a:r>
            <a:r>
              <a:rPr lang="en-US" dirty="0" smtClean="0"/>
              <a:t>Condition</a:t>
            </a:r>
          </a:p>
          <a:p>
            <a:pPr marL="342900" indent="-342900">
              <a:buFont typeface="Arial"/>
              <a:buChar char="•"/>
            </a:pPr>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marL="628650" lvl="1" indent="-342900"/>
            <a:endParaRPr lang="en-US" dirty="0"/>
          </a:p>
          <a:p>
            <a:pPr marL="342900" indent="-342900"/>
            <a:r>
              <a:rPr lang="en-US" dirty="0" smtClean="0"/>
              <a:t>Demo</a:t>
            </a:r>
            <a:endParaRPr lang="en-US" dirty="0" smtClean="0"/>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243</TotalTime>
  <Words>1453</Words>
  <Application>Microsoft Macintosh PowerPoint</Application>
  <PresentationFormat>On-screen Show (4:3)</PresentationFormat>
  <Paragraphs>230</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Mutual exclusion</vt:lpstr>
      <vt:lpstr>Dead lock</vt:lpstr>
      <vt:lpstr>evaluation</vt:lpstr>
      <vt:lpstr>Results</vt:lpstr>
      <vt:lpstr>Challenges and future works</vt:lpstr>
      <vt:lpstr>References</vt:lpstr>
      <vt:lpstr>Thank you </vt:lpstr>
      <vt:lpstr>DEADLOCK</vt:lpstr>
      <vt:lpstr>Types of Resources</vt:lpstr>
      <vt:lpstr>DEMO</vt:lpstr>
      <vt:lpstr>Deadlock Prevention Approaches</vt:lpstr>
      <vt:lpstr>Ordered Allocation</vt:lpstr>
      <vt:lpstr>Release Before Request</vt:lpstr>
      <vt:lpstr>Request ALL At once</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v</cp:lastModifiedBy>
  <cp:revision>56</cp:revision>
  <dcterms:created xsi:type="dcterms:W3CDTF">2014-05-06T06:36:12Z</dcterms:created>
  <dcterms:modified xsi:type="dcterms:W3CDTF">2014-05-16T23:25:11Z</dcterms:modified>
</cp:coreProperties>
</file>