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7"/>
  </p:notesMasterIdLst>
  <p:sldIdLst>
    <p:sldId id="266" r:id="rId2"/>
    <p:sldId id="271" r:id="rId3"/>
    <p:sldId id="282" r:id="rId4"/>
    <p:sldId id="270" r:id="rId5"/>
    <p:sldId id="268" r:id="rId6"/>
    <p:sldId id="272" r:id="rId7"/>
    <p:sldId id="269" r:id="rId8"/>
    <p:sldId id="273" r:id="rId9"/>
    <p:sldId id="298" r:id="rId10"/>
    <p:sldId id="296" r:id="rId11"/>
    <p:sldId id="275" r:id="rId12"/>
    <p:sldId id="285" r:id="rId13"/>
    <p:sldId id="297" r:id="rId14"/>
    <p:sldId id="286" r:id="rId15"/>
    <p:sldId id="287" r:id="rId16"/>
    <p:sldId id="289" r:id="rId17"/>
    <p:sldId id="290" r:id="rId18"/>
    <p:sldId id="292" r:id="rId19"/>
    <p:sldId id="291" r:id="rId20"/>
    <p:sldId id="279" r:id="rId21"/>
    <p:sldId id="284" r:id="rId22"/>
    <p:sldId id="280" r:id="rId23"/>
    <p:sldId id="283" r:id="rId24"/>
    <p:sldId id="264"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94660"/>
  </p:normalViewPr>
  <p:slideViewPr>
    <p:cSldViewPr snapToGrid="0" snapToObjects="1">
      <p:cViewPr varScale="1">
        <p:scale>
          <a:sx n="86" d="100"/>
          <a:sy n="86" d="100"/>
        </p:scale>
        <p:origin x="-16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79F5D-9931-426A-B669-B5BEF7A8CB2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GB"/>
        </a:p>
      </dgm:t>
    </dgm:pt>
    <dgm:pt modelId="{051D639B-9540-49CA-B2FE-59596106A0A5}">
      <dgm:prSet phldrT="[Text]"/>
      <dgm:spPr/>
      <dgm:t>
        <a:bodyPr/>
        <a:lstStyle/>
        <a:p>
          <a:r>
            <a:rPr lang="en-NZ" dirty="0" smtClean="0">
              <a:solidFill>
                <a:schemeClr val="bg1"/>
              </a:solidFill>
            </a:rPr>
            <a:t>Source Code</a:t>
          </a:r>
          <a:endParaRPr lang="en-GB" dirty="0">
            <a:solidFill>
              <a:schemeClr val="bg1"/>
            </a:solidFill>
          </a:endParaRPr>
        </a:p>
      </dgm:t>
    </dgm:pt>
    <dgm:pt modelId="{F0039EB1-2518-4A9D-8C56-8BBD69D7639C}" type="parTrans" cxnId="{0D9AF34A-188C-4EAD-B738-59B597E77A61}">
      <dgm:prSet/>
      <dgm:spPr/>
      <dgm:t>
        <a:bodyPr/>
        <a:lstStyle/>
        <a:p>
          <a:endParaRPr lang="en-GB"/>
        </a:p>
      </dgm:t>
    </dgm:pt>
    <dgm:pt modelId="{14C59C04-0774-49DC-92F8-8CCD4F26B60A}" type="sibTrans" cxnId="{0D9AF34A-188C-4EAD-B738-59B597E77A61}">
      <dgm:prSet/>
      <dgm:spPr/>
      <dgm:t>
        <a:bodyPr/>
        <a:lstStyle/>
        <a:p>
          <a:endParaRPr lang="en-GB"/>
        </a:p>
      </dgm:t>
    </dgm:pt>
    <dgm:pt modelId="{98BAC4C6-25D8-45DD-B216-10036A6EE41A}">
      <dgm:prSet phldrT="[Text]"/>
      <dgm:spPr/>
      <dgm:t>
        <a:bodyPr/>
        <a:lstStyle/>
        <a:p>
          <a:r>
            <a:rPr lang="en-NZ" dirty="0" smtClean="0"/>
            <a:t>Compiler</a:t>
          </a:r>
          <a:endParaRPr lang="en-GB" dirty="0"/>
        </a:p>
      </dgm:t>
    </dgm:pt>
    <dgm:pt modelId="{24759866-9B0B-467A-A97F-F98A10176916}" type="parTrans" cxnId="{F58F18F9-E9FE-4B9B-BD77-400B4F780D73}">
      <dgm:prSet/>
      <dgm:spPr/>
      <dgm:t>
        <a:bodyPr/>
        <a:lstStyle/>
        <a:p>
          <a:endParaRPr lang="en-GB"/>
        </a:p>
      </dgm:t>
    </dgm:pt>
    <dgm:pt modelId="{4AB9B9E1-0E17-4B9A-9E84-EBD70D080BD2}" type="sibTrans" cxnId="{F58F18F9-E9FE-4B9B-BD77-400B4F780D73}">
      <dgm:prSet/>
      <dgm:spPr/>
      <dgm:t>
        <a:bodyPr/>
        <a:lstStyle/>
        <a:p>
          <a:endParaRPr lang="en-GB"/>
        </a:p>
      </dgm:t>
    </dgm:pt>
    <dgm:pt modelId="{3AA3768D-3D9A-436E-B602-C5A59FFBAFEC}">
      <dgm:prSet phldrT="[Text]"/>
      <dgm:spPr/>
      <dgm:t>
        <a:bodyPr/>
        <a:lstStyle/>
        <a:p>
          <a:r>
            <a:rPr lang="en-NZ" dirty="0" smtClean="0"/>
            <a:t>Processor</a:t>
          </a:r>
          <a:endParaRPr lang="en-GB" dirty="0"/>
        </a:p>
      </dgm:t>
    </dgm:pt>
    <dgm:pt modelId="{69D1AD42-D6FA-4265-A5B6-21AE5DE52F49}" type="parTrans" cxnId="{403D09CB-3DEF-427C-84A3-2D15D76B7A53}">
      <dgm:prSet/>
      <dgm:spPr/>
      <dgm:t>
        <a:bodyPr/>
        <a:lstStyle/>
        <a:p>
          <a:endParaRPr lang="en-GB"/>
        </a:p>
      </dgm:t>
    </dgm:pt>
    <dgm:pt modelId="{2BBBA67C-FB53-420E-A852-4FFB9F36C3D8}" type="sibTrans" cxnId="{403D09CB-3DEF-427C-84A3-2D15D76B7A53}">
      <dgm:prSet/>
      <dgm:spPr/>
      <dgm:t>
        <a:bodyPr/>
        <a:lstStyle/>
        <a:p>
          <a:endParaRPr lang="en-GB"/>
        </a:p>
      </dgm:t>
    </dgm:pt>
    <dgm:pt modelId="{19F66229-03FD-4C0D-813E-0BBEDEFFF908}">
      <dgm:prSet phldrT="[Text]"/>
      <dgm:spPr/>
      <dgm:t>
        <a:bodyPr/>
        <a:lstStyle/>
        <a:p>
          <a:r>
            <a:rPr lang="en-NZ" dirty="0" smtClean="0"/>
            <a:t>Cache</a:t>
          </a:r>
          <a:endParaRPr lang="en-GB" dirty="0"/>
        </a:p>
      </dgm:t>
    </dgm:pt>
    <dgm:pt modelId="{AB547BD5-E52F-4825-B13C-D43FC409A135}" type="parTrans" cxnId="{473AA0C4-5308-499D-92F2-02581DCDFAA9}">
      <dgm:prSet/>
      <dgm:spPr/>
      <dgm:t>
        <a:bodyPr/>
        <a:lstStyle/>
        <a:p>
          <a:endParaRPr lang="en-GB"/>
        </a:p>
      </dgm:t>
    </dgm:pt>
    <dgm:pt modelId="{4A4A86F0-2078-45AB-A42B-5F48DC625232}" type="sibTrans" cxnId="{473AA0C4-5308-499D-92F2-02581DCDFAA9}">
      <dgm:prSet/>
      <dgm:spPr/>
      <dgm:t>
        <a:bodyPr/>
        <a:lstStyle/>
        <a:p>
          <a:endParaRPr lang="en-GB"/>
        </a:p>
      </dgm:t>
    </dgm:pt>
    <dgm:pt modelId="{B65907B1-A1E2-4DB5-AD4F-8C30C2899521}">
      <dgm:prSet phldrT="[Text]"/>
      <dgm:spPr/>
      <dgm:t>
        <a:bodyPr/>
        <a:lstStyle/>
        <a:p>
          <a:r>
            <a:rPr lang="en-NZ" dirty="0" smtClean="0">
              <a:solidFill>
                <a:schemeClr val="bg1"/>
              </a:solidFill>
            </a:rPr>
            <a:t>Actual Execution</a:t>
          </a:r>
          <a:endParaRPr lang="en-GB" dirty="0">
            <a:solidFill>
              <a:schemeClr val="bg1"/>
            </a:solidFill>
          </a:endParaRPr>
        </a:p>
      </dgm:t>
    </dgm:pt>
    <dgm:pt modelId="{39B4ECE5-5733-43A9-A214-4AACF91DAEC4}" type="parTrans" cxnId="{5C3138CF-98D4-4C71-837F-BC2F6F3BCBCE}">
      <dgm:prSet/>
      <dgm:spPr/>
      <dgm:t>
        <a:bodyPr/>
        <a:lstStyle/>
        <a:p>
          <a:endParaRPr lang="en-GB"/>
        </a:p>
      </dgm:t>
    </dgm:pt>
    <dgm:pt modelId="{1D74D4DF-4B48-47D4-A252-AFD482730346}" type="sibTrans" cxnId="{5C3138CF-98D4-4C71-837F-BC2F6F3BCBCE}">
      <dgm:prSet/>
      <dgm:spPr/>
      <dgm:t>
        <a:bodyPr/>
        <a:lstStyle/>
        <a:p>
          <a:endParaRPr lang="en-GB"/>
        </a:p>
      </dgm:t>
    </dgm:pt>
    <dgm:pt modelId="{2E4E9672-C2E6-4EEF-8F64-5BFC044E5F77}" type="pres">
      <dgm:prSet presAssocID="{40D79F5D-9931-426A-B669-B5BEF7A8CB2A}" presName="outerComposite" presStyleCnt="0">
        <dgm:presLayoutVars>
          <dgm:chMax val="5"/>
          <dgm:dir/>
          <dgm:resizeHandles val="exact"/>
        </dgm:presLayoutVars>
      </dgm:prSet>
      <dgm:spPr/>
      <dgm:t>
        <a:bodyPr/>
        <a:lstStyle/>
        <a:p>
          <a:endParaRPr lang="en-GB"/>
        </a:p>
      </dgm:t>
    </dgm:pt>
    <dgm:pt modelId="{18324587-9774-4EEB-9558-078246AAD598}" type="pres">
      <dgm:prSet presAssocID="{40D79F5D-9931-426A-B669-B5BEF7A8CB2A}" presName="dummyMaxCanvas" presStyleCnt="0">
        <dgm:presLayoutVars/>
      </dgm:prSet>
      <dgm:spPr/>
    </dgm:pt>
    <dgm:pt modelId="{239B7340-6B83-4B51-857E-8C0055E2A94D}" type="pres">
      <dgm:prSet presAssocID="{40D79F5D-9931-426A-B669-B5BEF7A8CB2A}" presName="FiveNodes_1" presStyleLbl="node1" presStyleIdx="0" presStyleCnt="5">
        <dgm:presLayoutVars>
          <dgm:bulletEnabled val="1"/>
        </dgm:presLayoutVars>
      </dgm:prSet>
      <dgm:spPr/>
      <dgm:t>
        <a:bodyPr/>
        <a:lstStyle/>
        <a:p>
          <a:endParaRPr lang="en-GB"/>
        </a:p>
      </dgm:t>
    </dgm:pt>
    <dgm:pt modelId="{1B72FD27-49CA-4EA6-B9E7-8CFEE2146117}" type="pres">
      <dgm:prSet presAssocID="{40D79F5D-9931-426A-B669-B5BEF7A8CB2A}" presName="FiveNodes_2" presStyleLbl="node1" presStyleIdx="1" presStyleCnt="5">
        <dgm:presLayoutVars>
          <dgm:bulletEnabled val="1"/>
        </dgm:presLayoutVars>
      </dgm:prSet>
      <dgm:spPr/>
      <dgm:t>
        <a:bodyPr/>
        <a:lstStyle/>
        <a:p>
          <a:endParaRPr lang="en-GB"/>
        </a:p>
      </dgm:t>
    </dgm:pt>
    <dgm:pt modelId="{3993AE0D-00D5-4833-B7EE-98DC82C8871A}" type="pres">
      <dgm:prSet presAssocID="{40D79F5D-9931-426A-B669-B5BEF7A8CB2A}" presName="FiveNodes_3" presStyleLbl="node1" presStyleIdx="2" presStyleCnt="5">
        <dgm:presLayoutVars>
          <dgm:bulletEnabled val="1"/>
        </dgm:presLayoutVars>
      </dgm:prSet>
      <dgm:spPr/>
      <dgm:t>
        <a:bodyPr/>
        <a:lstStyle/>
        <a:p>
          <a:endParaRPr lang="en-GB"/>
        </a:p>
      </dgm:t>
    </dgm:pt>
    <dgm:pt modelId="{AE34178A-4C11-4913-88C3-98CD679EBDA2}" type="pres">
      <dgm:prSet presAssocID="{40D79F5D-9931-426A-B669-B5BEF7A8CB2A}" presName="FiveNodes_4" presStyleLbl="node1" presStyleIdx="3" presStyleCnt="5">
        <dgm:presLayoutVars>
          <dgm:bulletEnabled val="1"/>
        </dgm:presLayoutVars>
      </dgm:prSet>
      <dgm:spPr/>
      <dgm:t>
        <a:bodyPr/>
        <a:lstStyle/>
        <a:p>
          <a:endParaRPr lang="en-GB"/>
        </a:p>
      </dgm:t>
    </dgm:pt>
    <dgm:pt modelId="{0B5C20D8-F3D2-4A91-9863-5048A6822435}" type="pres">
      <dgm:prSet presAssocID="{40D79F5D-9931-426A-B669-B5BEF7A8CB2A}" presName="FiveNodes_5" presStyleLbl="node1" presStyleIdx="4" presStyleCnt="5">
        <dgm:presLayoutVars>
          <dgm:bulletEnabled val="1"/>
        </dgm:presLayoutVars>
      </dgm:prSet>
      <dgm:spPr/>
      <dgm:t>
        <a:bodyPr/>
        <a:lstStyle/>
        <a:p>
          <a:endParaRPr lang="en-GB"/>
        </a:p>
      </dgm:t>
    </dgm:pt>
    <dgm:pt modelId="{7FFB4B13-9E00-456A-AB61-E8FBB5B48DF0}" type="pres">
      <dgm:prSet presAssocID="{40D79F5D-9931-426A-B669-B5BEF7A8CB2A}" presName="FiveConn_1-2" presStyleLbl="fgAccFollowNode1" presStyleIdx="0" presStyleCnt="4">
        <dgm:presLayoutVars>
          <dgm:bulletEnabled val="1"/>
        </dgm:presLayoutVars>
      </dgm:prSet>
      <dgm:spPr/>
      <dgm:t>
        <a:bodyPr/>
        <a:lstStyle/>
        <a:p>
          <a:endParaRPr lang="en-GB"/>
        </a:p>
      </dgm:t>
    </dgm:pt>
    <dgm:pt modelId="{0832F444-92D2-47E6-98A0-8BDAC29754BB}" type="pres">
      <dgm:prSet presAssocID="{40D79F5D-9931-426A-B669-B5BEF7A8CB2A}" presName="FiveConn_2-3" presStyleLbl="fgAccFollowNode1" presStyleIdx="1" presStyleCnt="4">
        <dgm:presLayoutVars>
          <dgm:bulletEnabled val="1"/>
        </dgm:presLayoutVars>
      </dgm:prSet>
      <dgm:spPr/>
      <dgm:t>
        <a:bodyPr/>
        <a:lstStyle/>
        <a:p>
          <a:endParaRPr lang="en-GB"/>
        </a:p>
      </dgm:t>
    </dgm:pt>
    <dgm:pt modelId="{1AF31F0F-1CE8-48B1-8271-6AF3337DF40D}" type="pres">
      <dgm:prSet presAssocID="{40D79F5D-9931-426A-B669-B5BEF7A8CB2A}" presName="FiveConn_3-4" presStyleLbl="fgAccFollowNode1" presStyleIdx="2" presStyleCnt="4">
        <dgm:presLayoutVars>
          <dgm:bulletEnabled val="1"/>
        </dgm:presLayoutVars>
      </dgm:prSet>
      <dgm:spPr/>
      <dgm:t>
        <a:bodyPr/>
        <a:lstStyle/>
        <a:p>
          <a:endParaRPr lang="en-GB"/>
        </a:p>
      </dgm:t>
    </dgm:pt>
    <dgm:pt modelId="{74B6E5F5-23FD-4BCB-8A3C-F74042048EC7}" type="pres">
      <dgm:prSet presAssocID="{40D79F5D-9931-426A-B669-B5BEF7A8CB2A}" presName="FiveConn_4-5" presStyleLbl="fgAccFollowNode1" presStyleIdx="3" presStyleCnt="4">
        <dgm:presLayoutVars>
          <dgm:bulletEnabled val="1"/>
        </dgm:presLayoutVars>
      </dgm:prSet>
      <dgm:spPr/>
      <dgm:t>
        <a:bodyPr/>
        <a:lstStyle/>
        <a:p>
          <a:endParaRPr lang="en-GB"/>
        </a:p>
      </dgm:t>
    </dgm:pt>
    <dgm:pt modelId="{65946C7F-3C49-435A-83E1-7F03E6D9115B}" type="pres">
      <dgm:prSet presAssocID="{40D79F5D-9931-426A-B669-B5BEF7A8CB2A}" presName="FiveNodes_1_text" presStyleLbl="node1" presStyleIdx="4" presStyleCnt="5">
        <dgm:presLayoutVars>
          <dgm:bulletEnabled val="1"/>
        </dgm:presLayoutVars>
      </dgm:prSet>
      <dgm:spPr/>
      <dgm:t>
        <a:bodyPr/>
        <a:lstStyle/>
        <a:p>
          <a:endParaRPr lang="en-GB"/>
        </a:p>
      </dgm:t>
    </dgm:pt>
    <dgm:pt modelId="{62521164-133C-4FE3-8FE4-95C2B86AEB4C}" type="pres">
      <dgm:prSet presAssocID="{40D79F5D-9931-426A-B669-B5BEF7A8CB2A}" presName="FiveNodes_2_text" presStyleLbl="node1" presStyleIdx="4" presStyleCnt="5">
        <dgm:presLayoutVars>
          <dgm:bulletEnabled val="1"/>
        </dgm:presLayoutVars>
      </dgm:prSet>
      <dgm:spPr/>
      <dgm:t>
        <a:bodyPr/>
        <a:lstStyle/>
        <a:p>
          <a:endParaRPr lang="en-GB"/>
        </a:p>
      </dgm:t>
    </dgm:pt>
    <dgm:pt modelId="{42984757-C35D-419F-951B-D474C0F6B932}" type="pres">
      <dgm:prSet presAssocID="{40D79F5D-9931-426A-B669-B5BEF7A8CB2A}" presName="FiveNodes_3_text" presStyleLbl="node1" presStyleIdx="4" presStyleCnt="5">
        <dgm:presLayoutVars>
          <dgm:bulletEnabled val="1"/>
        </dgm:presLayoutVars>
      </dgm:prSet>
      <dgm:spPr/>
      <dgm:t>
        <a:bodyPr/>
        <a:lstStyle/>
        <a:p>
          <a:endParaRPr lang="en-GB"/>
        </a:p>
      </dgm:t>
    </dgm:pt>
    <dgm:pt modelId="{7E8CF6F3-7A8C-4EF9-8E2A-D144EF88CEE6}" type="pres">
      <dgm:prSet presAssocID="{40D79F5D-9931-426A-B669-B5BEF7A8CB2A}" presName="FiveNodes_4_text" presStyleLbl="node1" presStyleIdx="4" presStyleCnt="5">
        <dgm:presLayoutVars>
          <dgm:bulletEnabled val="1"/>
        </dgm:presLayoutVars>
      </dgm:prSet>
      <dgm:spPr/>
      <dgm:t>
        <a:bodyPr/>
        <a:lstStyle/>
        <a:p>
          <a:endParaRPr lang="en-GB"/>
        </a:p>
      </dgm:t>
    </dgm:pt>
    <dgm:pt modelId="{1A38F754-A13E-4CE4-9DB0-0E6A06416449}" type="pres">
      <dgm:prSet presAssocID="{40D79F5D-9931-426A-B669-B5BEF7A8CB2A}" presName="FiveNodes_5_text" presStyleLbl="node1" presStyleIdx="4" presStyleCnt="5">
        <dgm:presLayoutVars>
          <dgm:bulletEnabled val="1"/>
        </dgm:presLayoutVars>
      </dgm:prSet>
      <dgm:spPr/>
      <dgm:t>
        <a:bodyPr/>
        <a:lstStyle/>
        <a:p>
          <a:endParaRPr lang="en-GB"/>
        </a:p>
      </dgm:t>
    </dgm:pt>
  </dgm:ptLst>
  <dgm:cxnLst>
    <dgm:cxn modelId="{403D09CB-3DEF-427C-84A3-2D15D76B7A53}" srcId="{40D79F5D-9931-426A-B669-B5BEF7A8CB2A}" destId="{3AA3768D-3D9A-436E-B602-C5A59FFBAFEC}" srcOrd="2" destOrd="0" parTransId="{69D1AD42-D6FA-4265-A5B6-21AE5DE52F49}" sibTransId="{2BBBA67C-FB53-420E-A852-4FFB9F36C3D8}"/>
    <dgm:cxn modelId="{D94C8215-C6ED-E94E-97C7-9EC189E60289}" type="presOf" srcId="{3AA3768D-3D9A-436E-B602-C5A59FFBAFEC}" destId="{3993AE0D-00D5-4833-B7EE-98DC82C8871A}" srcOrd="0" destOrd="0" presId="urn:microsoft.com/office/officeart/2005/8/layout/vProcess5"/>
    <dgm:cxn modelId="{3C767E61-B610-1C42-B900-6FB3B87304BF}" type="presOf" srcId="{B65907B1-A1E2-4DB5-AD4F-8C30C2899521}" destId="{0B5C20D8-F3D2-4A91-9863-5048A6822435}" srcOrd="0" destOrd="0" presId="urn:microsoft.com/office/officeart/2005/8/layout/vProcess5"/>
    <dgm:cxn modelId="{CEA9DEB2-927A-864D-BB3E-A70895BDBF39}" type="presOf" srcId="{4AB9B9E1-0E17-4B9A-9E84-EBD70D080BD2}" destId="{0832F444-92D2-47E6-98A0-8BDAC29754BB}" srcOrd="0" destOrd="0" presId="urn:microsoft.com/office/officeart/2005/8/layout/vProcess5"/>
    <dgm:cxn modelId="{0D4DCFDE-4EFA-1243-AA2E-C41C28463EC9}" type="presOf" srcId="{3AA3768D-3D9A-436E-B602-C5A59FFBAFEC}" destId="{42984757-C35D-419F-951B-D474C0F6B932}" srcOrd="1" destOrd="0" presId="urn:microsoft.com/office/officeart/2005/8/layout/vProcess5"/>
    <dgm:cxn modelId="{473AA0C4-5308-499D-92F2-02581DCDFAA9}" srcId="{40D79F5D-9931-426A-B669-B5BEF7A8CB2A}" destId="{19F66229-03FD-4C0D-813E-0BBEDEFFF908}" srcOrd="3" destOrd="0" parTransId="{AB547BD5-E52F-4825-B13C-D43FC409A135}" sibTransId="{4A4A86F0-2078-45AB-A42B-5F48DC625232}"/>
    <dgm:cxn modelId="{0D9AF34A-188C-4EAD-B738-59B597E77A61}" srcId="{40D79F5D-9931-426A-B669-B5BEF7A8CB2A}" destId="{051D639B-9540-49CA-B2FE-59596106A0A5}" srcOrd="0" destOrd="0" parTransId="{F0039EB1-2518-4A9D-8C56-8BBD69D7639C}" sibTransId="{14C59C04-0774-49DC-92F8-8CCD4F26B60A}"/>
    <dgm:cxn modelId="{152E41D8-AFF3-9B49-9F13-39DC9DC9551B}" type="presOf" srcId="{14C59C04-0774-49DC-92F8-8CCD4F26B60A}" destId="{7FFB4B13-9E00-456A-AB61-E8FBB5B48DF0}" srcOrd="0" destOrd="0" presId="urn:microsoft.com/office/officeart/2005/8/layout/vProcess5"/>
    <dgm:cxn modelId="{F58F18F9-E9FE-4B9B-BD77-400B4F780D73}" srcId="{40D79F5D-9931-426A-B669-B5BEF7A8CB2A}" destId="{98BAC4C6-25D8-45DD-B216-10036A6EE41A}" srcOrd="1" destOrd="0" parTransId="{24759866-9B0B-467A-A97F-F98A10176916}" sibTransId="{4AB9B9E1-0E17-4B9A-9E84-EBD70D080BD2}"/>
    <dgm:cxn modelId="{8A96F974-D67F-9542-A5E0-D44346BAB564}" type="presOf" srcId="{B65907B1-A1E2-4DB5-AD4F-8C30C2899521}" destId="{1A38F754-A13E-4CE4-9DB0-0E6A06416449}" srcOrd="1" destOrd="0" presId="urn:microsoft.com/office/officeart/2005/8/layout/vProcess5"/>
    <dgm:cxn modelId="{8CC23907-41D8-B541-8329-5B7F611DE963}" type="presOf" srcId="{98BAC4C6-25D8-45DD-B216-10036A6EE41A}" destId="{1B72FD27-49CA-4EA6-B9E7-8CFEE2146117}" srcOrd="0" destOrd="0" presId="urn:microsoft.com/office/officeart/2005/8/layout/vProcess5"/>
    <dgm:cxn modelId="{930B0CC0-F6BE-0D45-B87A-63F267E290AB}" type="presOf" srcId="{4A4A86F0-2078-45AB-A42B-5F48DC625232}" destId="{74B6E5F5-23FD-4BCB-8A3C-F74042048EC7}" srcOrd="0" destOrd="0" presId="urn:microsoft.com/office/officeart/2005/8/layout/vProcess5"/>
    <dgm:cxn modelId="{61025FFD-3628-2447-8F1E-12383D4608EE}" type="presOf" srcId="{98BAC4C6-25D8-45DD-B216-10036A6EE41A}" destId="{62521164-133C-4FE3-8FE4-95C2B86AEB4C}" srcOrd="1" destOrd="0" presId="urn:microsoft.com/office/officeart/2005/8/layout/vProcess5"/>
    <dgm:cxn modelId="{5C3138CF-98D4-4C71-837F-BC2F6F3BCBCE}" srcId="{40D79F5D-9931-426A-B669-B5BEF7A8CB2A}" destId="{B65907B1-A1E2-4DB5-AD4F-8C30C2899521}" srcOrd="4" destOrd="0" parTransId="{39B4ECE5-5733-43A9-A214-4AACF91DAEC4}" sibTransId="{1D74D4DF-4B48-47D4-A252-AFD482730346}"/>
    <dgm:cxn modelId="{0F9BDCE4-8BB3-AB42-BFF8-4F8B9CCACA5A}" type="presOf" srcId="{19F66229-03FD-4C0D-813E-0BBEDEFFF908}" destId="{7E8CF6F3-7A8C-4EF9-8E2A-D144EF88CEE6}" srcOrd="1" destOrd="0" presId="urn:microsoft.com/office/officeart/2005/8/layout/vProcess5"/>
    <dgm:cxn modelId="{3A9EFFC9-1492-6D44-A260-265BBE21C150}" type="presOf" srcId="{40D79F5D-9931-426A-B669-B5BEF7A8CB2A}" destId="{2E4E9672-C2E6-4EEF-8F64-5BFC044E5F77}" srcOrd="0" destOrd="0" presId="urn:microsoft.com/office/officeart/2005/8/layout/vProcess5"/>
    <dgm:cxn modelId="{A254F4E9-2E1D-7646-8253-70F19F3EF2B2}" type="presOf" srcId="{19F66229-03FD-4C0D-813E-0BBEDEFFF908}" destId="{AE34178A-4C11-4913-88C3-98CD679EBDA2}" srcOrd="0" destOrd="0" presId="urn:microsoft.com/office/officeart/2005/8/layout/vProcess5"/>
    <dgm:cxn modelId="{17FFC33B-8297-D34D-A9D7-6C10439CD0B1}" type="presOf" srcId="{051D639B-9540-49CA-B2FE-59596106A0A5}" destId="{65946C7F-3C49-435A-83E1-7F03E6D9115B}" srcOrd="1" destOrd="0" presId="urn:microsoft.com/office/officeart/2005/8/layout/vProcess5"/>
    <dgm:cxn modelId="{AF537D14-1330-814F-954E-BF4F3AE00D9A}" type="presOf" srcId="{2BBBA67C-FB53-420E-A852-4FFB9F36C3D8}" destId="{1AF31F0F-1CE8-48B1-8271-6AF3337DF40D}" srcOrd="0" destOrd="0" presId="urn:microsoft.com/office/officeart/2005/8/layout/vProcess5"/>
    <dgm:cxn modelId="{2A7F98D3-93FC-E349-8E75-401DF60028D9}" type="presOf" srcId="{051D639B-9540-49CA-B2FE-59596106A0A5}" destId="{239B7340-6B83-4B51-857E-8C0055E2A94D}" srcOrd="0" destOrd="0" presId="urn:microsoft.com/office/officeart/2005/8/layout/vProcess5"/>
    <dgm:cxn modelId="{1B81EBE8-E2D1-C541-9997-3031CC93CAFB}" type="presParOf" srcId="{2E4E9672-C2E6-4EEF-8F64-5BFC044E5F77}" destId="{18324587-9774-4EEB-9558-078246AAD598}" srcOrd="0" destOrd="0" presId="urn:microsoft.com/office/officeart/2005/8/layout/vProcess5"/>
    <dgm:cxn modelId="{307F365D-4E2E-E241-ABF1-6BE37D7AC165}" type="presParOf" srcId="{2E4E9672-C2E6-4EEF-8F64-5BFC044E5F77}" destId="{239B7340-6B83-4B51-857E-8C0055E2A94D}" srcOrd="1" destOrd="0" presId="urn:microsoft.com/office/officeart/2005/8/layout/vProcess5"/>
    <dgm:cxn modelId="{A40287FC-123D-454A-A3AD-995560AB097D}" type="presParOf" srcId="{2E4E9672-C2E6-4EEF-8F64-5BFC044E5F77}" destId="{1B72FD27-49CA-4EA6-B9E7-8CFEE2146117}" srcOrd="2" destOrd="0" presId="urn:microsoft.com/office/officeart/2005/8/layout/vProcess5"/>
    <dgm:cxn modelId="{3E39A72E-4329-7A42-B0FA-A3DC6A147F80}" type="presParOf" srcId="{2E4E9672-C2E6-4EEF-8F64-5BFC044E5F77}" destId="{3993AE0D-00D5-4833-B7EE-98DC82C8871A}" srcOrd="3" destOrd="0" presId="urn:microsoft.com/office/officeart/2005/8/layout/vProcess5"/>
    <dgm:cxn modelId="{9D11ED12-BA49-884A-9202-78A77BEA73C3}" type="presParOf" srcId="{2E4E9672-C2E6-4EEF-8F64-5BFC044E5F77}" destId="{AE34178A-4C11-4913-88C3-98CD679EBDA2}" srcOrd="4" destOrd="0" presId="urn:microsoft.com/office/officeart/2005/8/layout/vProcess5"/>
    <dgm:cxn modelId="{DCE4164E-7421-484E-96D5-EFD3F4B728D8}" type="presParOf" srcId="{2E4E9672-C2E6-4EEF-8F64-5BFC044E5F77}" destId="{0B5C20D8-F3D2-4A91-9863-5048A6822435}" srcOrd="5" destOrd="0" presId="urn:microsoft.com/office/officeart/2005/8/layout/vProcess5"/>
    <dgm:cxn modelId="{1C9A8E58-AA0F-5E44-AD3D-FDD8DA158BD5}" type="presParOf" srcId="{2E4E9672-C2E6-4EEF-8F64-5BFC044E5F77}" destId="{7FFB4B13-9E00-456A-AB61-E8FBB5B48DF0}" srcOrd="6" destOrd="0" presId="urn:microsoft.com/office/officeart/2005/8/layout/vProcess5"/>
    <dgm:cxn modelId="{F1B58D0E-4C25-8641-A305-A57079B47D40}" type="presParOf" srcId="{2E4E9672-C2E6-4EEF-8F64-5BFC044E5F77}" destId="{0832F444-92D2-47E6-98A0-8BDAC29754BB}" srcOrd="7" destOrd="0" presId="urn:microsoft.com/office/officeart/2005/8/layout/vProcess5"/>
    <dgm:cxn modelId="{018C9E32-A43E-6F46-B359-7ACF57859000}" type="presParOf" srcId="{2E4E9672-C2E6-4EEF-8F64-5BFC044E5F77}" destId="{1AF31F0F-1CE8-48B1-8271-6AF3337DF40D}" srcOrd="8" destOrd="0" presId="urn:microsoft.com/office/officeart/2005/8/layout/vProcess5"/>
    <dgm:cxn modelId="{308E6E77-D20F-D942-9AAA-CD91F4A030D4}" type="presParOf" srcId="{2E4E9672-C2E6-4EEF-8F64-5BFC044E5F77}" destId="{74B6E5F5-23FD-4BCB-8A3C-F74042048EC7}" srcOrd="9" destOrd="0" presId="urn:microsoft.com/office/officeart/2005/8/layout/vProcess5"/>
    <dgm:cxn modelId="{655FEC1F-4160-2E4A-BA81-A187910B0B7B}" type="presParOf" srcId="{2E4E9672-C2E6-4EEF-8F64-5BFC044E5F77}" destId="{65946C7F-3C49-435A-83E1-7F03E6D9115B}" srcOrd="10" destOrd="0" presId="urn:microsoft.com/office/officeart/2005/8/layout/vProcess5"/>
    <dgm:cxn modelId="{99CCC04A-22A0-2042-AD05-282F112F2E1F}" type="presParOf" srcId="{2E4E9672-C2E6-4EEF-8F64-5BFC044E5F77}" destId="{62521164-133C-4FE3-8FE4-95C2B86AEB4C}" srcOrd="11" destOrd="0" presId="urn:microsoft.com/office/officeart/2005/8/layout/vProcess5"/>
    <dgm:cxn modelId="{003A756B-18B7-8B40-9F89-52EE31ED42D1}" type="presParOf" srcId="{2E4E9672-C2E6-4EEF-8F64-5BFC044E5F77}" destId="{42984757-C35D-419F-951B-D474C0F6B932}" srcOrd="12" destOrd="0" presId="urn:microsoft.com/office/officeart/2005/8/layout/vProcess5"/>
    <dgm:cxn modelId="{82ED99C0-8F03-E940-8E36-4F45BD9274AE}" type="presParOf" srcId="{2E4E9672-C2E6-4EEF-8F64-5BFC044E5F77}" destId="{7E8CF6F3-7A8C-4EF9-8E2A-D144EF88CEE6}" srcOrd="13" destOrd="0" presId="urn:microsoft.com/office/officeart/2005/8/layout/vProcess5"/>
    <dgm:cxn modelId="{411A8300-9041-3B44-9D2D-F4656AEC1DEA}" type="presParOf" srcId="{2E4E9672-C2E6-4EEF-8F64-5BFC044E5F77}" destId="{1A38F754-A13E-4CE4-9DB0-0E6A0641644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B7340-6B83-4B51-857E-8C0055E2A94D}">
      <dsp:nvSpPr>
        <dsp:cNvPr id="0" name=""/>
        <dsp:cNvSpPr/>
      </dsp:nvSpPr>
      <dsp:spPr>
        <a:xfrm>
          <a:off x="0" y="0"/>
          <a:ext cx="2889187" cy="428506"/>
        </a:xfrm>
        <a:prstGeom prst="roundRect">
          <a:avLst>
            <a:gd name="adj" fmla="val 10000"/>
          </a:avLst>
        </a:prstGeom>
        <a:gradFill rotWithShape="0">
          <a:gsLst>
            <a:gs pos="0">
              <a:schemeClr val="accent2">
                <a:hueOff val="0"/>
                <a:satOff val="0"/>
                <a:lumOff val="0"/>
                <a:alphaOff val="0"/>
                <a:shade val="63000"/>
                <a:satMod val="110000"/>
              </a:schemeClr>
            </a:gs>
            <a:gs pos="30000">
              <a:schemeClr val="accent2">
                <a:hueOff val="0"/>
                <a:satOff val="0"/>
                <a:lumOff val="0"/>
                <a:alphaOff val="0"/>
                <a:shade val="90000"/>
                <a:satMod val="120000"/>
              </a:schemeClr>
            </a:gs>
            <a:gs pos="45000">
              <a:schemeClr val="accent2">
                <a:hueOff val="0"/>
                <a:satOff val="0"/>
                <a:lumOff val="0"/>
                <a:alphaOff val="0"/>
                <a:shade val="100000"/>
                <a:satMod val="128000"/>
              </a:schemeClr>
            </a:gs>
            <a:gs pos="55000">
              <a:schemeClr val="accent2">
                <a:hueOff val="0"/>
                <a:satOff val="0"/>
                <a:lumOff val="0"/>
                <a:alphaOff val="0"/>
                <a:shade val="100000"/>
                <a:satMod val="128000"/>
              </a:schemeClr>
            </a:gs>
            <a:gs pos="73000">
              <a:schemeClr val="accent2">
                <a:hueOff val="0"/>
                <a:satOff val="0"/>
                <a:lumOff val="0"/>
                <a:alphaOff val="0"/>
                <a:shade val="90000"/>
                <a:satMod val="120000"/>
              </a:schemeClr>
            </a:gs>
            <a:gs pos="100000">
              <a:schemeClr val="accent2">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solidFill>
                <a:schemeClr val="bg1"/>
              </a:solidFill>
            </a:rPr>
            <a:t>Source Code</a:t>
          </a:r>
          <a:endParaRPr lang="en-GB" sz="1800" kern="1200" dirty="0">
            <a:solidFill>
              <a:schemeClr val="bg1"/>
            </a:solidFill>
          </a:endParaRPr>
        </a:p>
      </dsp:txBody>
      <dsp:txXfrm>
        <a:off x="12551" y="12551"/>
        <a:ext cx="2376659" cy="403404"/>
      </dsp:txXfrm>
    </dsp:sp>
    <dsp:sp modelId="{1B72FD27-49CA-4EA6-B9E7-8CFEE2146117}">
      <dsp:nvSpPr>
        <dsp:cNvPr id="0" name=""/>
        <dsp:cNvSpPr/>
      </dsp:nvSpPr>
      <dsp:spPr>
        <a:xfrm>
          <a:off x="215751" y="488021"/>
          <a:ext cx="2889187" cy="428506"/>
        </a:xfrm>
        <a:prstGeom prst="roundRect">
          <a:avLst>
            <a:gd name="adj" fmla="val 10000"/>
          </a:avLst>
        </a:prstGeom>
        <a:gradFill rotWithShape="0">
          <a:gsLst>
            <a:gs pos="0">
              <a:schemeClr val="accent3">
                <a:hueOff val="0"/>
                <a:satOff val="0"/>
                <a:lumOff val="0"/>
                <a:alphaOff val="0"/>
                <a:shade val="63000"/>
                <a:satMod val="110000"/>
              </a:schemeClr>
            </a:gs>
            <a:gs pos="30000">
              <a:schemeClr val="accent3">
                <a:hueOff val="0"/>
                <a:satOff val="0"/>
                <a:lumOff val="0"/>
                <a:alphaOff val="0"/>
                <a:shade val="90000"/>
                <a:satMod val="120000"/>
              </a:schemeClr>
            </a:gs>
            <a:gs pos="45000">
              <a:schemeClr val="accent3">
                <a:hueOff val="0"/>
                <a:satOff val="0"/>
                <a:lumOff val="0"/>
                <a:alphaOff val="0"/>
                <a:shade val="100000"/>
                <a:satMod val="128000"/>
              </a:schemeClr>
            </a:gs>
            <a:gs pos="55000">
              <a:schemeClr val="accent3">
                <a:hueOff val="0"/>
                <a:satOff val="0"/>
                <a:lumOff val="0"/>
                <a:alphaOff val="0"/>
                <a:shade val="100000"/>
                <a:satMod val="128000"/>
              </a:schemeClr>
            </a:gs>
            <a:gs pos="73000">
              <a:schemeClr val="accent3">
                <a:hueOff val="0"/>
                <a:satOff val="0"/>
                <a:lumOff val="0"/>
                <a:alphaOff val="0"/>
                <a:shade val="90000"/>
                <a:satMod val="120000"/>
              </a:schemeClr>
            </a:gs>
            <a:gs pos="100000">
              <a:schemeClr val="accent3">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Compiler</a:t>
          </a:r>
          <a:endParaRPr lang="en-GB" sz="1800" kern="1200" dirty="0"/>
        </a:p>
      </dsp:txBody>
      <dsp:txXfrm>
        <a:off x="228302" y="500572"/>
        <a:ext cx="2369805" cy="403404"/>
      </dsp:txXfrm>
    </dsp:sp>
    <dsp:sp modelId="{3993AE0D-00D5-4833-B7EE-98DC82C8871A}">
      <dsp:nvSpPr>
        <dsp:cNvPr id="0" name=""/>
        <dsp:cNvSpPr/>
      </dsp:nvSpPr>
      <dsp:spPr>
        <a:xfrm>
          <a:off x="431502" y="976043"/>
          <a:ext cx="2889187" cy="428506"/>
        </a:xfrm>
        <a:prstGeom prst="roundRect">
          <a:avLst>
            <a:gd name="adj" fmla="val 10000"/>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Processor</a:t>
          </a:r>
          <a:endParaRPr lang="en-GB" sz="1800" kern="1200" dirty="0"/>
        </a:p>
      </dsp:txBody>
      <dsp:txXfrm>
        <a:off x="444053" y="988594"/>
        <a:ext cx="2369805" cy="403404"/>
      </dsp:txXfrm>
    </dsp:sp>
    <dsp:sp modelId="{AE34178A-4C11-4913-88C3-98CD679EBDA2}">
      <dsp:nvSpPr>
        <dsp:cNvPr id="0" name=""/>
        <dsp:cNvSpPr/>
      </dsp:nvSpPr>
      <dsp:spPr>
        <a:xfrm>
          <a:off x="647253" y="1464064"/>
          <a:ext cx="2889187" cy="428506"/>
        </a:xfrm>
        <a:prstGeom prst="roundRect">
          <a:avLst>
            <a:gd name="adj" fmla="val 10000"/>
          </a:avLst>
        </a:prstGeom>
        <a:gradFill rotWithShape="0">
          <a:gsLst>
            <a:gs pos="0">
              <a:schemeClr val="accent5">
                <a:hueOff val="0"/>
                <a:satOff val="0"/>
                <a:lumOff val="0"/>
                <a:alphaOff val="0"/>
                <a:shade val="63000"/>
                <a:satMod val="110000"/>
              </a:schemeClr>
            </a:gs>
            <a:gs pos="30000">
              <a:schemeClr val="accent5">
                <a:hueOff val="0"/>
                <a:satOff val="0"/>
                <a:lumOff val="0"/>
                <a:alphaOff val="0"/>
                <a:shade val="90000"/>
                <a:satMod val="120000"/>
              </a:schemeClr>
            </a:gs>
            <a:gs pos="45000">
              <a:schemeClr val="accent5">
                <a:hueOff val="0"/>
                <a:satOff val="0"/>
                <a:lumOff val="0"/>
                <a:alphaOff val="0"/>
                <a:shade val="100000"/>
                <a:satMod val="128000"/>
              </a:schemeClr>
            </a:gs>
            <a:gs pos="55000">
              <a:schemeClr val="accent5">
                <a:hueOff val="0"/>
                <a:satOff val="0"/>
                <a:lumOff val="0"/>
                <a:alphaOff val="0"/>
                <a:shade val="100000"/>
                <a:satMod val="128000"/>
              </a:schemeClr>
            </a:gs>
            <a:gs pos="73000">
              <a:schemeClr val="accent5">
                <a:hueOff val="0"/>
                <a:satOff val="0"/>
                <a:lumOff val="0"/>
                <a:alphaOff val="0"/>
                <a:shade val="90000"/>
                <a:satMod val="120000"/>
              </a:schemeClr>
            </a:gs>
            <a:gs pos="100000">
              <a:schemeClr val="accent5">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t>Cache</a:t>
          </a:r>
          <a:endParaRPr lang="en-GB" sz="1800" kern="1200" dirty="0"/>
        </a:p>
      </dsp:txBody>
      <dsp:txXfrm>
        <a:off x="659804" y="1476615"/>
        <a:ext cx="2369805" cy="403404"/>
      </dsp:txXfrm>
    </dsp:sp>
    <dsp:sp modelId="{0B5C20D8-F3D2-4A91-9863-5048A6822435}">
      <dsp:nvSpPr>
        <dsp:cNvPr id="0" name=""/>
        <dsp:cNvSpPr/>
      </dsp:nvSpPr>
      <dsp:spPr>
        <a:xfrm>
          <a:off x="863004" y="1952086"/>
          <a:ext cx="2889187" cy="428506"/>
        </a:xfrm>
        <a:prstGeom prst="roundRect">
          <a:avLst>
            <a:gd name="adj" fmla="val 10000"/>
          </a:avLst>
        </a:prstGeom>
        <a:gradFill rotWithShape="0">
          <a:gsLst>
            <a:gs pos="0">
              <a:schemeClr val="accent6">
                <a:hueOff val="0"/>
                <a:satOff val="0"/>
                <a:lumOff val="0"/>
                <a:alphaOff val="0"/>
                <a:shade val="63000"/>
                <a:satMod val="110000"/>
              </a:schemeClr>
            </a:gs>
            <a:gs pos="30000">
              <a:schemeClr val="accent6">
                <a:hueOff val="0"/>
                <a:satOff val="0"/>
                <a:lumOff val="0"/>
                <a:alphaOff val="0"/>
                <a:shade val="90000"/>
                <a:satMod val="120000"/>
              </a:schemeClr>
            </a:gs>
            <a:gs pos="45000">
              <a:schemeClr val="accent6">
                <a:hueOff val="0"/>
                <a:satOff val="0"/>
                <a:lumOff val="0"/>
                <a:alphaOff val="0"/>
                <a:shade val="100000"/>
                <a:satMod val="128000"/>
              </a:schemeClr>
            </a:gs>
            <a:gs pos="55000">
              <a:schemeClr val="accent6">
                <a:hueOff val="0"/>
                <a:satOff val="0"/>
                <a:lumOff val="0"/>
                <a:alphaOff val="0"/>
                <a:shade val="100000"/>
                <a:satMod val="128000"/>
              </a:schemeClr>
            </a:gs>
            <a:gs pos="73000">
              <a:schemeClr val="accent6">
                <a:hueOff val="0"/>
                <a:satOff val="0"/>
                <a:lumOff val="0"/>
                <a:alphaOff val="0"/>
                <a:shade val="90000"/>
                <a:satMod val="120000"/>
              </a:schemeClr>
            </a:gs>
            <a:gs pos="100000">
              <a:schemeClr val="accent6">
                <a:hueOff val="0"/>
                <a:satOff val="0"/>
                <a:lumOff val="0"/>
                <a:alphaOff val="0"/>
                <a:shade val="63000"/>
                <a:satMod val="110000"/>
              </a:schemeClr>
            </a:gs>
          </a:gsLst>
          <a:lin ang="950000" scaled="1"/>
        </a:gradFill>
        <a:ln>
          <a:noFill/>
        </a:ln>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NZ" sz="1800" kern="1200" dirty="0" smtClean="0">
              <a:solidFill>
                <a:schemeClr val="bg1"/>
              </a:solidFill>
            </a:rPr>
            <a:t>Actual Execution</a:t>
          </a:r>
          <a:endParaRPr lang="en-GB" sz="1800" kern="1200" dirty="0">
            <a:solidFill>
              <a:schemeClr val="bg1"/>
            </a:solidFill>
          </a:endParaRPr>
        </a:p>
      </dsp:txBody>
      <dsp:txXfrm>
        <a:off x="875555" y="1964637"/>
        <a:ext cx="2369805" cy="403404"/>
      </dsp:txXfrm>
    </dsp:sp>
    <dsp:sp modelId="{7FFB4B13-9E00-456A-AB61-E8FBB5B48DF0}">
      <dsp:nvSpPr>
        <dsp:cNvPr id="0" name=""/>
        <dsp:cNvSpPr/>
      </dsp:nvSpPr>
      <dsp:spPr>
        <a:xfrm>
          <a:off x="2610658" y="313047"/>
          <a:ext cx="278529" cy="27852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2673327" y="313047"/>
        <a:ext cx="153191" cy="209593"/>
      </dsp:txXfrm>
    </dsp:sp>
    <dsp:sp modelId="{0832F444-92D2-47E6-98A0-8BDAC29754BB}">
      <dsp:nvSpPr>
        <dsp:cNvPr id="0" name=""/>
        <dsp:cNvSpPr/>
      </dsp:nvSpPr>
      <dsp:spPr>
        <a:xfrm>
          <a:off x="2826409" y="801069"/>
          <a:ext cx="278529" cy="27852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2889078" y="801069"/>
        <a:ext cx="153191" cy="209593"/>
      </dsp:txXfrm>
    </dsp:sp>
    <dsp:sp modelId="{1AF31F0F-1CE8-48B1-8271-6AF3337DF40D}">
      <dsp:nvSpPr>
        <dsp:cNvPr id="0" name=""/>
        <dsp:cNvSpPr/>
      </dsp:nvSpPr>
      <dsp:spPr>
        <a:xfrm>
          <a:off x="3042160" y="1281949"/>
          <a:ext cx="278529" cy="278529"/>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3104829" y="1281949"/>
        <a:ext cx="153191" cy="209593"/>
      </dsp:txXfrm>
    </dsp:sp>
    <dsp:sp modelId="{74B6E5F5-23FD-4BCB-8A3C-F74042048EC7}">
      <dsp:nvSpPr>
        <dsp:cNvPr id="0" name=""/>
        <dsp:cNvSpPr/>
      </dsp:nvSpPr>
      <dsp:spPr>
        <a:xfrm>
          <a:off x="3257911" y="1774732"/>
          <a:ext cx="278529" cy="278529"/>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41909" dir="5400000" rotWithShape="0">
            <a:srgbClr val="000000">
              <a:alpha val="40000"/>
            </a:srgbClr>
          </a:outerShdw>
        </a:effectLst>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a:p>
      </dsp:txBody>
      <dsp:txXfrm>
        <a:off x="3320580" y="1774732"/>
        <a:ext cx="153191" cy="20959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19/05/14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23</a:t>
            </a:fld>
            <a:endParaRPr lang="en-US"/>
          </a:p>
        </p:txBody>
      </p:sp>
    </p:spTree>
    <p:extLst>
      <p:ext uri="{BB962C8B-B14F-4D97-AF65-F5344CB8AC3E}">
        <p14:creationId xmlns:p14="http://schemas.microsoft.com/office/powerpoint/2010/main" val="212258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25</a:t>
            </a:fld>
            <a:endParaRPr lang="en-US"/>
          </a:p>
        </p:txBody>
      </p:sp>
    </p:spTree>
    <p:extLst>
      <p:ext uri="{BB962C8B-B14F-4D97-AF65-F5344CB8AC3E}">
        <p14:creationId xmlns:p14="http://schemas.microsoft.com/office/powerpoint/2010/main" val="2959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p>
          <a:p>
            <a:r>
              <a:rPr lang="en-US" dirty="0" smtClean="0"/>
              <a:t>Web app can run on pretty much any platform with a modern, standards-compliant web browser.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15</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16</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17</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threads try to acquire a lock faster than the rate at which a thread can execute the corresponding critical section, then program performance will suffer as threads will form a "convoy" waiting to acquire the lock.</a:t>
            </a:r>
          </a:p>
          <a:p>
            <a:r>
              <a:rPr lang="en-US" dirty="0" smtClean="0"/>
              <a:t>Threads that all use the same lock become queued to use the lock and end up serializing the processing. A 'convoy' is created.</a:t>
            </a:r>
          </a:p>
          <a:p>
            <a:r>
              <a:rPr lang="en-US" dirty="0" smtClean="0"/>
              <a:t>When a high-priority thread needs to acquire a lock held by a low-priority thread, the scheduler bumps up the priority of the blocking thread until the lock is released.</a:t>
            </a:r>
          </a:p>
          <a:p>
            <a:r>
              <a:rPr lang="en-US" dirty="0" smtClean="0"/>
              <a:t>That is certainly the method of choice to eliminate lock contention if it is workable. For example, consider contention for a counter of events. If each thread can have its own private counter, then no lock is necessary. If the total count is required, the counts can be summed after all threads are done counting.</a:t>
            </a:r>
          </a:p>
          <a:p>
            <a:r>
              <a:rPr lang="en-US" dirty="0" smtClean="0"/>
              <a:t>If the lock on a resource cannot be eliminated, consider partitioning the resource and using a separate lock to protect each partition. The partitioning can spread out contention among the locks.</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19</a:t>
            </a:fld>
            <a:endParaRPr lang="en-US"/>
          </a:p>
        </p:txBody>
      </p:sp>
    </p:spTree>
    <p:extLst>
      <p:ext uri="{BB962C8B-B14F-4D97-AF65-F5344CB8AC3E}">
        <p14:creationId xmlns:p14="http://schemas.microsoft.com/office/powerpoint/2010/main" val="2738522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21</a:t>
            </a:fld>
            <a:endParaRPr lang="en-US"/>
          </a:p>
        </p:txBody>
      </p:sp>
    </p:spTree>
    <p:extLst>
      <p:ext uri="{BB962C8B-B14F-4D97-AF65-F5344CB8AC3E}">
        <p14:creationId xmlns:p14="http://schemas.microsoft.com/office/powerpoint/2010/main" val="80750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19,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19/05/14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19/05/14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19,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19,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19,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19,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19,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19,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19,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r>
              <a:rPr lang="en-US" dirty="0" smtClean="0"/>
              <a:t>Team: Victor, Nancy, </a:t>
            </a:r>
            <a:r>
              <a:rPr lang="en-US" dirty="0" err="1" smtClean="0"/>
              <a:t>Aravind</a:t>
            </a:r>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8678881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IBM researcher [6] explains that, Mutual Exclusion is:</a:t>
            </a:r>
          </a:p>
          <a:p>
            <a:pPr marL="628650" lvl="1" indent="-342900"/>
            <a:r>
              <a:rPr lang="en-US" dirty="0" smtClean="0"/>
              <a:t>Used to avoid simultaneously accessed to shared data</a:t>
            </a:r>
          </a:p>
          <a:p>
            <a:pPr marL="628650" lvl="1" indent="-342900"/>
            <a:r>
              <a:rPr lang="en-US" dirty="0" smtClean="0"/>
              <a:t>A way to solve </a:t>
            </a:r>
            <a:r>
              <a:rPr lang="en-US" dirty="0"/>
              <a:t>Race </a:t>
            </a:r>
            <a:r>
              <a:rPr lang="en-US" dirty="0" smtClean="0"/>
              <a:t>Condition</a:t>
            </a:r>
          </a:p>
          <a:p>
            <a:pPr marL="628650" lvl="1" indent="-342900"/>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lstStyle/>
          <a:p>
            <a:r>
              <a:rPr lang="en-US" dirty="0" smtClean="0"/>
              <a:t>MUTUAL EXCUSION</a:t>
            </a:r>
            <a:endParaRPr lang="en-US" dirty="0"/>
          </a:p>
        </p:txBody>
      </p:sp>
    </p:spTree>
    <p:extLst>
      <p:ext uri="{BB962C8B-B14F-4D97-AF65-F5344CB8AC3E}">
        <p14:creationId xmlns:p14="http://schemas.microsoft.com/office/powerpoint/2010/main" val="8136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marL="342900" indent="-342900">
              <a:buFont typeface="Arial"/>
              <a:buChar char="•"/>
            </a:pPr>
            <a:r>
              <a:rPr lang="en-US" dirty="0"/>
              <a:t>Permanent blocking of set of processes that either compete for system resources or communicate with each other.</a:t>
            </a:r>
          </a:p>
          <a:p>
            <a:pPr marL="342900" indent="-342900">
              <a:buFont typeface="Arial"/>
              <a:buChar char="•"/>
            </a:pPr>
            <a:endParaRPr lang="en-US" dirty="0"/>
          </a:p>
          <a:p>
            <a:pPr marL="342900" indent="-342900">
              <a:buFont typeface="Arial"/>
              <a:buChar char="•"/>
            </a:pPr>
            <a:r>
              <a:rPr lang="en-US" dirty="0"/>
              <a:t>The 4 Necessary Conditions for </a:t>
            </a:r>
            <a:r>
              <a:rPr lang="en-US" dirty="0" smtClean="0"/>
              <a:t>Deadlock</a:t>
            </a:r>
            <a:endParaRPr lang="en-US" dirty="0"/>
          </a:p>
          <a:p>
            <a:pPr marL="628650" lvl="1" indent="-342900"/>
            <a:r>
              <a:rPr lang="en-US" dirty="0"/>
              <a:t>Exclusive access (mutual exclusion</a:t>
            </a:r>
            <a:r>
              <a:rPr lang="en-US" dirty="0" smtClean="0"/>
              <a:t>)</a:t>
            </a:r>
            <a:endParaRPr lang="en-US" dirty="0"/>
          </a:p>
          <a:p>
            <a:pPr marL="628650" lvl="1" indent="-342900"/>
            <a:r>
              <a:rPr lang="en-US" dirty="0"/>
              <a:t>Wait while holding (hold-and-wait</a:t>
            </a:r>
            <a:r>
              <a:rPr lang="en-US" dirty="0" smtClean="0"/>
              <a:t>)</a:t>
            </a:r>
            <a:endParaRPr lang="en-US" dirty="0"/>
          </a:p>
          <a:p>
            <a:pPr marL="628650" lvl="1" indent="-342900"/>
            <a:r>
              <a:rPr lang="en-US" dirty="0"/>
              <a:t>No </a:t>
            </a:r>
            <a:r>
              <a:rPr lang="en-US" dirty="0" smtClean="0"/>
              <a:t>preemption</a:t>
            </a:r>
            <a:endParaRPr lang="en-US" dirty="0"/>
          </a:p>
          <a:p>
            <a:pPr marL="628650" lvl="1" indent="-342900"/>
            <a:r>
              <a:rPr lang="en-US" dirty="0"/>
              <a:t>Circular wait</a:t>
            </a:r>
          </a:p>
          <a:p>
            <a:pPr marL="342900" indent="-342900">
              <a:buFont typeface="Arial"/>
              <a:buChar char="•"/>
            </a:pPr>
            <a:endParaRPr lang="en-US" dirty="0"/>
          </a:p>
          <a:p>
            <a:pPr marL="342900" indent="-342900">
              <a:buFont typeface="Arial"/>
              <a:buChar char="•"/>
            </a:pPr>
            <a:r>
              <a:rPr lang="en-US" dirty="0"/>
              <a:t>All of the four conditions are necessary for deadlock to occur. Hence, by preventing any one of them we prevent deadlock.</a:t>
            </a:r>
          </a:p>
        </p:txBody>
      </p:sp>
      <p:sp>
        <p:nvSpPr>
          <p:cNvPr id="3" name="Title 2"/>
          <p:cNvSpPr>
            <a:spLocks noGrp="1"/>
          </p:cNvSpPr>
          <p:nvPr>
            <p:ph type="title"/>
          </p:nvPr>
        </p:nvSpPr>
        <p:spPr/>
        <p:txBody>
          <a:bodyPr/>
          <a:lstStyle/>
          <a:p>
            <a:r>
              <a:rPr lang="en-US" dirty="0" smtClean="0"/>
              <a:t>deadlock</a:t>
            </a:r>
            <a:endParaRPr lang="en-US" dirty="0"/>
          </a:p>
        </p:txBody>
      </p:sp>
    </p:spTree>
    <p:extLst>
      <p:ext uri="{BB962C8B-B14F-4D97-AF65-F5344CB8AC3E}">
        <p14:creationId xmlns:p14="http://schemas.microsoft.com/office/powerpoint/2010/main" val="422461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DEMO</a:t>
            </a:r>
            <a:endParaRPr lang="en-US" dirty="0"/>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61805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1983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5983771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598825" y="254030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5520505" y="254030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598825" y="500207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5520505" y="5002075"/>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9639815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DEMO</a:t>
            </a:r>
            <a:endParaRPr lang="en-US" dirty="0"/>
          </a:p>
        </p:txBody>
      </p:sp>
      <p:sp>
        <p:nvSpPr>
          <p:cNvPr id="2" name="Title 1"/>
          <p:cNvSpPr>
            <a:spLocks noGrp="1"/>
          </p:cNvSpPr>
          <p:nvPr>
            <p:ph type="title"/>
          </p:nvPr>
        </p:nvSpPr>
        <p:spPr/>
        <p:txBody>
          <a:bodyPr>
            <a:normAutofit fontScale="90000"/>
          </a:bodyPr>
          <a:lstStyle/>
          <a:p>
            <a:r>
              <a:rPr lang="en-US" dirty="0"/>
              <a:t>Heavily contended locks</a:t>
            </a:r>
          </a:p>
        </p:txBody>
      </p:sp>
    </p:spTree>
    <p:extLst>
      <p:ext uri="{BB962C8B-B14F-4D97-AF65-F5344CB8AC3E}">
        <p14:creationId xmlns:p14="http://schemas.microsoft.com/office/powerpoint/2010/main" val="259066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Convoy is created.</a:t>
            </a:r>
          </a:p>
          <a:p>
            <a:pPr marL="342900" indent="-342900">
              <a:buFont typeface="Arial"/>
              <a:buChar char="•"/>
            </a:pPr>
            <a:r>
              <a:rPr lang="en-US" dirty="0" smtClean="0"/>
              <a:t>Serializes the processing.</a:t>
            </a:r>
          </a:p>
          <a:p>
            <a:pPr marL="342900" indent="-342900">
              <a:buFont typeface="Arial"/>
              <a:buChar char="•"/>
            </a:pPr>
            <a:r>
              <a:rPr lang="en-US" dirty="0" smtClean="0"/>
              <a:t>Slows down High priority threads.</a:t>
            </a:r>
          </a:p>
          <a:p>
            <a:pPr marL="342900" indent="-342900">
              <a:buFont typeface="Arial"/>
              <a:buChar char="•"/>
            </a:pPr>
            <a:endParaRPr lang="en-US" dirty="0"/>
          </a:p>
          <a:p>
            <a:r>
              <a:rPr lang="en-US" dirty="0" smtClean="0"/>
              <a:t>Solution</a:t>
            </a:r>
          </a:p>
          <a:p>
            <a:pPr marL="342900" indent="-342900">
              <a:buFont typeface="Arial"/>
              <a:buChar char="•"/>
            </a:pPr>
            <a:r>
              <a:rPr lang="en-US" dirty="0" smtClean="0"/>
              <a:t>Priority Inversion</a:t>
            </a:r>
          </a:p>
          <a:p>
            <a:pPr marL="342900" indent="-342900">
              <a:buFont typeface="Arial"/>
              <a:buChar char="•"/>
            </a:pPr>
            <a:r>
              <a:rPr lang="en-US" dirty="0" smtClean="0"/>
              <a:t>Replicating the resource.</a:t>
            </a:r>
          </a:p>
          <a:p>
            <a:pPr marL="342900" indent="-342900">
              <a:buFont typeface="Arial"/>
              <a:buChar char="•"/>
            </a:pPr>
            <a:r>
              <a:rPr lang="en-US" dirty="0" smtClean="0"/>
              <a:t>Partitioning the resource</a:t>
            </a:r>
          </a:p>
          <a:p>
            <a:pPr marL="342900" indent="-342900">
              <a:buFont typeface="Arial"/>
              <a:buChar char="•"/>
            </a:pPr>
            <a:endParaRPr lang="en-US" dirty="0" smtClean="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Heavily contended locks</a:t>
            </a:r>
            <a:endParaRPr lang="en-US" dirty="0"/>
          </a:p>
        </p:txBody>
      </p:sp>
    </p:spTree>
    <p:extLst>
      <p:ext uri="{BB962C8B-B14F-4D97-AF65-F5344CB8AC3E}">
        <p14:creationId xmlns:p14="http://schemas.microsoft.com/office/powerpoint/2010/main" val="146258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1). Students play with the app</a:t>
            </a:r>
          </a:p>
          <a:p>
            <a:r>
              <a:rPr lang="en-US" dirty="0" smtClean="0"/>
              <a:t>2). Quiz</a:t>
            </a:r>
          </a:p>
          <a:p>
            <a:r>
              <a:rPr lang="en-US" dirty="0" smtClean="0"/>
              <a:t>3). Survey to collect feedback</a:t>
            </a:r>
          </a:p>
          <a:p>
            <a:pPr algn="l"/>
            <a:endParaRPr lang="en-US" dirty="0"/>
          </a:p>
          <a:p>
            <a:pPr algn="l"/>
            <a:r>
              <a:rPr lang="en-US" dirty="0" smtClean="0"/>
              <a:t>To determine:</a:t>
            </a:r>
            <a:r>
              <a:rPr lang="en-US" dirty="0"/>
              <a:t>	</a:t>
            </a:r>
            <a:endParaRPr lang="en-US" dirty="0" smtClean="0"/>
          </a:p>
          <a:p>
            <a:pPr algn="l"/>
            <a:r>
              <a:rPr lang="en-US" sz="2000" dirty="0" smtClean="0"/>
              <a:t>1). Usability.</a:t>
            </a:r>
          </a:p>
          <a:p>
            <a:pPr algn="l"/>
            <a:r>
              <a:rPr lang="en-US" sz="2000" dirty="0" smtClean="0"/>
              <a:t>2). Interactivity.</a:t>
            </a:r>
          </a:p>
          <a:p>
            <a:pPr algn="l"/>
            <a:r>
              <a:rPr lang="en-US" sz="2000" dirty="0" smtClean="0"/>
              <a:t>3). 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Support multiple browser</a:t>
            </a:r>
          </a:p>
          <a:p>
            <a:pPr algn="l"/>
            <a:endParaRPr lang="en-US" dirty="0"/>
          </a:p>
          <a:p>
            <a:pPr algn="l"/>
            <a:r>
              <a:rPr lang="en-US" dirty="0" smtClean="0"/>
              <a:t>Next Few Weeks:</a:t>
            </a:r>
          </a:p>
          <a:p>
            <a:pPr marL="342900" indent="-342900" algn="l">
              <a:buFont typeface="Arial"/>
              <a:buChar char="•"/>
            </a:pPr>
            <a:r>
              <a:rPr lang="en-US" dirty="0"/>
              <a:t>S</a:t>
            </a:r>
            <a:r>
              <a:rPr lang="en-US" dirty="0" smtClean="0"/>
              <a:t>olve different browser compatibility</a:t>
            </a:r>
          </a:p>
          <a:p>
            <a:pPr marL="342900" indent="-342900" algn="l">
              <a:buFont typeface="Arial"/>
              <a:buChar char="•"/>
            </a:pPr>
            <a:r>
              <a:rPr lang="en-US" dirty="0" smtClean="0"/>
              <a:t>Do more survey and usability testing</a:t>
            </a:r>
          </a:p>
          <a:p>
            <a:pPr marL="342900" indent="-342900" algn="l">
              <a:buFont typeface="Arial"/>
              <a:buChar char="•"/>
            </a:pPr>
            <a:r>
              <a:rPr lang="en-US" dirty="0"/>
              <a:t>W</a:t>
            </a:r>
            <a:r>
              <a:rPr lang="en-US" dirty="0" smtClean="0"/>
              <a:t>rite report</a:t>
            </a:r>
          </a:p>
          <a:p>
            <a:pPr algn="l"/>
            <a:endParaRPr lang="en-US" dirty="0"/>
          </a:p>
          <a:p>
            <a:pPr algn="l"/>
            <a:r>
              <a:rPr lang="en-US" dirty="0" smtClean="0"/>
              <a:t>Extension:</a:t>
            </a:r>
          </a:p>
          <a:p>
            <a:pPr marL="342900" indent="-342900" algn="l">
              <a:buFont typeface="Arial"/>
              <a:buChar char="•"/>
            </a:pPr>
            <a:r>
              <a:rPr lang="en-US" dirty="0" smtClean="0"/>
              <a:t>Incorporate solution to the pitfalls in our app </a:t>
            </a:r>
            <a:endParaRPr lang="en-US" dirty="0"/>
          </a:p>
          <a:p>
            <a:pPr marL="342900" indent="-342900" algn="l">
              <a:buFont typeface="Arial"/>
              <a:buChar char="•"/>
            </a:pPr>
            <a:r>
              <a:rPr lang="en-US" dirty="0" smtClean="0"/>
              <a:t>Extend the app to cover other pitfalls</a:t>
            </a:r>
            <a:endParaRPr lang="en-US" dirty="0" smtClean="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77207"/>
            <a:ext cx="8229600" cy="5198036"/>
          </a:xfrm>
        </p:spPr>
        <p:txBody>
          <a:bodyPr>
            <a:normAutofit fontScale="85000" lnSpcReduction="20000"/>
          </a:bodyPr>
          <a:lstStyle/>
          <a:p>
            <a:r>
              <a:rPr lang="en-US" sz="1600" dirty="0"/>
              <a:t>[1] John W. McCormick. 2007. MA1: real-time and parallel processing in </a:t>
            </a:r>
            <a:r>
              <a:rPr lang="en-US" sz="1600" dirty="0" err="1"/>
              <a:t>ada</a:t>
            </a:r>
            <a:r>
              <a:rPr lang="en-US" sz="1600" dirty="0"/>
              <a:t>. </a:t>
            </a:r>
            <a:r>
              <a:rPr lang="en-US" sz="1600" i="1" dirty="0"/>
              <a:t>Ada </a:t>
            </a:r>
            <a:r>
              <a:rPr lang="en-US" sz="1600" i="1" dirty="0" err="1"/>
              <a:t>Lett</a:t>
            </a:r>
            <a:r>
              <a:rPr lang="en-US" sz="1600" i="1" dirty="0"/>
              <a:t>.</a:t>
            </a:r>
            <a:r>
              <a:rPr lang="en-US" sz="1600" dirty="0"/>
              <a:t> XXVII, 3 (November 2007), 7-7. DOI=10.1145/1315607.1315587 http://</a:t>
            </a:r>
            <a:r>
              <a:rPr lang="en-US" sz="1600" dirty="0" err="1"/>
              <a:t>doi.acm.org.ezproxy.auckland.ac.nz</a:t>
            </a:r>
            <a:r>
              <a:rPr lang="en-US" sz="1600" dirty="0"/>
              <a:t>/10.1145/1315607.1315587</a:t>
            </a:r>
          </a:p>
          <a:p>
            <a:r>
              <a:rPr lang="en-US" sz="1600" dirty="0"/>
              <a:t>[2] John W. McCormick. 2009. Ada for real-time and parallel processing. In </a:t>
            </a:r>
            <a:r>
              <a:rPr lang="en-US" sz="1600" i="1" dirty="0"/>
              <a:t>Proceedings of the ACM </a:t>
            </a:r>
            <a:r>
              <a:rPr lang="en-US" sz="1600" i="1" dirty="0" err="1"/>
              <a:t>SIGAda</a:t>
            </a:r>
            <a:r>
              <a:rPr lang="en-US" sz="1600" i="1" dirty="0"/>
              <a:t> annual international conference on Ada and related technologies</a:t>
            </a:r>
            <a:r>
              <a:rPr lang="en-US" sz="1600" dirty="0"/>
              <a:t> (</a:t>
            </a:r>
            <a:r>
              <a:rPr lang="en-US" sz="1600" dirty="0" err="1"/>
              <a:t>SIGAda</a:t>
            </a:r>
            <a:r>
              <a:rPr lang="en-US" sz="1600" dirty="0"/>
              <a:t> '09). ACM, New York, NY, USA, 13-14. DOI=10.1145/1647420.1647428 http://</a:t>
            </a:r>
            <a:r>
              <a:rPr lang="en-US" sz="1600" dirty="0" err="1"/>
              <a:t>doi.acm.org.ezproxy.auckland.ac.nz</a:t>
            </a:r>
            <a:r>
              <a:rPr lang="en-US" sz="1600" dirty="0"/>
              <a:t>/10.1145/1647420.1647428</a:t>
            </a:r>
          </a:p>
          <a:p>
            <a:r>
              <a:rPr lang="en-US" sz="1600" dirty="0"/>
              <a:t>[3] Dick Mays and Richard J. LeBlanc, Jr.. 2002. The </a:t>
            </a:r>
            <a:r>
              <a:rPr lang="en-US" sz="1600" dirty="0" err="1"/>
              <a:t>cyclefree</a:t>
            </a:r>
            <a:r>
              <a:rPr lang="en-US" sz="1600" dirty="0"/>
              <a:t> methodology: a simple approach to building reliable, robust, real-time systems. In </a:t>
            </a:r>
            <a:r>
              <a:rPr lang="en-US" sz="1600" i="1" dirty="0"/>
              <a:t>Proceedings of the 24th International Conference on Software Engineering</a:t>
            </a:r>
            <a:r>
              <a:rPr lang="en-US" sz="1600" dirty="0"/>
              <a:t> (ICSE '02). ACM, New York, NY, USA, 567-575. DOI=10.1145/581339.581411 http://</a:t>
            </a:r>
            <a:r>
              <a:rPr lang="en-US" sz="1600" dirty="0" err="1"/>
              <a:t>doi.acm.org.ezproxy.auckland.ac.nz</a:t>
            </a:r>
            <a:r>
              <a:rPr lang="en-US" sz="1600" dirty="0"/>
              <a:t>/10.1145/581339.581411</a:t>
            </a:r>
          </a:p>
          <a:p>
            <a:r>
              <a:rPr lang="en-US" sz="1500" dirty="0" smtClean="0"/>
              <a:t>[4]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[5]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smtClean="0"/>
              <a:t>[6] </a:t>
            </a:r>
            <a:r>
              <a:rPr lang="en-US" sz="1500" dirty="0"/>
              <a:t>http://publib.boulder.ibm.com/infocenter/iseries/v5r3/index.jsp?topic=%2Frzahw%</a:t>
            </a:r>
            <a:r>
              <a:rPr lang="en-US" sz="1500" dirty="0" smtClean="0"/>
              <a:t>2Frzahwmutco.htm</a:t>
            </a:r>
          </a:p>
          <a:p>
            <a:r>
              <a:rPr lang="en-US" sz="1500" dirty="0" smtClean="0"/>
              <a:t>[7]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p>
          <a:p>
            <a:r>
              <a:rPr lang="en-US" sz="1500" dirty="0" smtClean="0"/>
              <a:t>[8]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600" dirty="0" smtClean="0"/>
          </a:p>
          <a:p>
            <a:r>
              <a:rPr lang="en-US" sz="1600" dirty="0" smtClean="0"/>
              <a:t>[9] </a:t>
            </a:r>
            <a:r>
              <a:rPr lang="en-US" sz="1600" dirty="0" err="1"/>
              <a:t>Tallent</a:t>
            </a:r>
            <a:r>
              <a:rPr lang="en-US" sz="1600" dirty="0"/>
              <a:t>, N. R.; Mellor-</a:t>
            </a:r>
            <a:r>
              <a:rPr lang="en-US" sz="1600" dirty="0" err="1"/>
              <a:t>Crummey</a:t>
            </a:r>
            <a:r>
              <a:rPr lang="en-US" sz="1600" dirty="0"/>
              <a:t>, J. M. &amp; Porterfield, A. (2010), Analyzing lock contention in multithreaded applications., in R. </a:t>
            </a:r>
            <a:r>
              <a:rPr lang="en-US" sz="1600" dirty="0" err="1"/>
              <a:t>Govindarajan</a:t>
            </a:r>
            <a:r>
              <a:rPr lang="en-US" sz="1600" dirty="0"/>
              <a:t>; David A. Padua &amp; Mary W. Hall, ed., 'PPOPP' , ACM, , pp. 269-280 </a:t>
            </a:r>
            <a:r>
              <a:rPr lang="en-US" sz="1600" dirty="0" smtClean="0"/>
              <a:t>.</a:t>
            </a:r>
          </a:p>
          <a:p>
            <a:r>
              <a:rPr lang="en-US" sz="1600" dirty="0" smtClean="0"/>
              <a:t>[10]</a:t>
            </a:r>
            <a:r>
              <a:rPr lang="en-NZ" sz="1600" dirty="0"/>
              <a:t> http://channel9.msdn.com/Shows/Going+Deep/Cpp-and-Beyond-2012-Herb-Sutter-atomic-Weapons-1-of-2</a:t>
            </a:r>
            <a:endParaRPr lang="en-GB" sz="1600" dirty="0"/>
          </a:p>
          <a:p>
            <a:endParaRPr lang="en-US" sz="1600" dirty="0" smtClean="0"/>
          </a:p>
          <a:p>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Added 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3 main pitfalls are commonly discussed</a:t>
            </a:r>
          </a:p>
          <a:p>
            <a:pPr marL="342900" indent="-342900">
              <a:spcBef>
                <a:spcPts val="1200"/>
              </a:spcBef>
              <a:buFont typeface="Arial"/>
              <a:buChar char="•"/>
            </a:pPr>
            <a:r>
              <a:rPr lang="en-US" dirty="0" smtClean="0"/>
              <a:t>The authors of [1][2][3] has specifically mentioned in their papers that Race Condition is the main pitfalls that all programmers always facing</a:t>
            </a:r>
            <a:r>
              <a:rPr lang="en-US" dirty="0" smtClean="0"/>
              <a:t>.</a:t>
            </a:r>
            <a:endParaRPr lang="en-US" dirty="0" smtClean="0"/>
          </a:p>
          <a:p>
            <a:pPr marL="342900" indent="-342900">
              <a:spcBef>
                <a:spcPts val="1200"/>
              </a:spcBef>
              <a:buFont typeface="Arial"/>
              <a:buChar char="•"/>
            </a:pPr>
            <a:r>
              <a:rPr lang="en-US" dirty="0" smtClean="0"/>
              <a:t>Dr. </a:t>
            </a:r>
            <a:r>
              <a:rPr lang="en-US" dirty="0" err="1" smtClean="0"/>
              <a:t>Giacaman</a:t>
            </a:r>
            <a:r>
              <a:rPr lang="en-US" dirty="0" smtClean="0"/>
              <a:t> in [4], Ben-Ari and </a:t>
            </a:r>
            <a:r>
              <a:rPr lang="en-US" dirty="0" err="1" smtClean="0"/>
              <a:t>Kolikant</a:t>
            </a:r>
            <a:r>
              <a:rPr lang="en-US" dirty="0" smtClean="0"/>
              <a:t> in [5] have included Mutual Exclusion into their lecturing </a:t>
            </a:r>
            <a:r>
              <a:rPr lang="en-US" dirty="0" smtClean="0"/>
              <a:t>materials.</a:t>
            </a:r>
            <a:endParaRPr lang="en-US" dirty="0" smtClean="0"/>
          </a:p>
          <a:p>
            <a:pPr marL="342900" indent="-342900">
              <a:spcBef>
                <a:spcPts val="1200"/>
              </a:spcBef>
              <a:buFont typeface="Arial"/>
              <a:buChar char="•"/>
            </a:pPr>
            <a:r>
              <a:rPr lang="de-DE" dirty="0" err="1"/>
              <a:t>Fancong</a:t>
            </a:r>
            <a:r>
              <a:rPr lang="de-DE" dirty="0"/>
              <a:t> </a:t>
            </a:r>
            <a:r>
              <a:rPr lang="de-DE" dirty="0" smtClean="0"/>
              <a:t>Zeng in [7], </a:t>
            </a:r>
            <a:r>
              <a:rPr lang="en-US" dirty="0" smtClean="0"/>
              <a:t>Sung-</a:t>
            </a:r>
            <a:r>
              <a:rPr lang="en-US" dirty="0" err="1" smtClean="0"/>
              <a:t>Eun</a:t>
            </a:r>
            <a:r>
              <a:rPr lang="en-US" dirty="0" smtClean="0"/>
              <a:t> Choi and E </a:t>
            </a:r>
            <a:r>
              <a:rPr lang="en-US" dirty="0" err="1" smtClean="0"/>
              <a:t>Chritsopher</a:t>
            </a:r>
            <a:r>
              <a:rPr lang="en-US" dirty="0" smtClean="0"/>
              <a:t> Lewis in [</a:t>
            </a:r>
            <a:r>
              <a:rPr lang="en-US" dirty="0"/>
              <a:t>8</a:t>
            </a:r>
            <a:r>
              <a:rPr lang="en-US" dirty="0" smtClean="0"/>
              <a:t>] mentions Deadlock as one of the common multi-Threaded programming pitfalls.</a:t>
            </a:r>
          </a:p>
          <a:p>
            <a:pPr marL="342900" indent="-342900">
              <a:spcBef>
                <a:spcPts val="1200"/>
              </a:spcBef>
              <a:buFont typeface="Arial"/>
              <a:buChar char="•"/>
            </a:pPr>
            <a:r>
              <a:rPr lang="en-US" dirty="0"/>
              <a:t>Contention for locks has long been recognized as a key </a:t>
            </a:r>
            <a:r>
              <a:rPr lang="en-US" dirty="0" smtClean="0"/>
              <a:t>impediment </a:t>
            </a:r>
            <a:r>
              <a:rPr lang="en-US" dirty="0"/>
              <a:t>to performance for shared-memory parallel programs</a:t>
            </a:r>
            <a:r>
              <a:rPr lang="en-US" dirty="0" smtClean="0"/>
              <a:t>.[9]</a:t>
            </a:r>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endParaRPr lang="en-US" strike="sngStrike" dirty="0" smtClean="0"/>
          </a:p>
          <a:p>
            <a:pPr marL="342900" indent="-342900" algn="l">
              <a:buFont typeface="Wingdings" charset="2"/>
              <a:buChar char="u"/>
            </a:pPr>
            <a:r>
              <a:rPr lang="en-US" dirty="0"/>
              <a:t>R</a:t>
            </a:r>
            <a:r>
              <a:rPr lang="en-US" dirty="0" smtClean="0"/>
              <a:t>ecognize the problems</a:t>
            </a:r>
          </a:p>
          <a:p>
            <a:pPr marL="342900" indent="-342900" algn="l">
              <a:buFont typeface="Wingdings" charset="2"/>
              <a:buChar char="u"/>
            </a:pPr>
            <a:r>
              <a:rPr lang="en-US" dirty="0" smtClean="0"/>
              <a:t>Suggest </a:t>
            </a:r>
            <a:r>
              <a:rPr lang="en-US" dirty="0"/>
              <a:t>possible solutions </a:t>
            </a:r>
            <a:r>
              <a:rPr lang="en-US" dirty="0" smtClean="0"/>
              <a:t>(Future Work).</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Store</a:t>
            </a:r>
          </a:p>
          <a:p>
            <a:pPr marL="342900" indent="-342900">
              <a:buFont typeface="Arial"/>
              <a:buChar char="•"/>
            </a:pPr>
            <a:r>
              <a:rPr lang="en-US" dirty="0" smtClean="0"/>
              <a:t>Run on many platform</a:t>
            </a:r>
          </a:p>
          <a:p>
            <a:pPr marL="342900" indent="-342900">
              <a:buFont typeface="Arial"/>
              <a:buChar char="•"/>
            </a:pPr>
            <a:endParaRPr lang="en-US" dirty="0"/>
          </a:p>
          <a:p>
            <a:r>
              <a:rPr lang="en-US" dirty="0" smtClean="0"/>
              <a:t>Technology Used</a:t>
            </a:r>
          </a:p>
          <a:p>
            <a:pPr marL="342900" indent="-342900">
              <a:buFont typeface="Arial"/>
              <a:buChar char="•"/>
            </a:pPr>
            <a:r>
              <a:rPr lang="en-US" dirty="0" smtClean="0"/>
              <a:t>JavaScript</a:t>
            </a:r>
          </a:p>
          <a:p>
            <a:pPr marL="342900" indent="-342900">
              <a:buFont typeface="Arial"/>
              <a:buChar char="•"/>
            </a:pPr>
            <a:r>
              <a:rPr lang="en-US" dirty="0" smtClean="0"/>
              <a:t>PHP</a:t>
            </a:r>
          </a:p>
          <a:p>
            <a:pPr marL="342900" indent="-342900">
              <a:buFont typeface="Arial"/>
              <a:buChar char="•"/>
            </a:pPr>
            <a:r>
              <a:rPr lang="en-US" dirty="0" smtClean="0"/>
              <a:t>HTML, CSS</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marL="342900" indent="-342900" algn="l">
              <a:buFont typeface="Wingdings" charset="2"/>
              <a:buChar char="u"/>
            </a:pPr>
            <a:r>
              <a:rPr lang="en-US" dirty="0" smtClean="0"/>
              <a:t>Heavily Contended Locks</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A race </a:t>
            </a:r>
            <a:r>
              <a:rPr lang="en-US" dirty="0"/>
              <a:t>condition in parallel programming caused by </a:t>
            </a:r>
            <a:r>
              <a:rPr lang="en-US" sz="3100" b="1" dirty="0">
                <a:solidFill>
                  <a:srgbClr val="FFFF00"/>
                </a:solidFill>
              </a:rPr>
              <a:t>the order </a:t>
            </a:r>
            <a:r>
              <a:rPr lang="en-US" dirty="0"/>
              <a:t>in which </a:t>
            </a:r>
            <a:r>
              <a:rPr lang="en-US" sz="3400" b="1" dirty="0">
                <a:solidFill>
                  <a:srgbClr val="FFFF00"/>
                </a:solidFill>
              </a:rPr>
              <a:t>multiple threads </a:t>
            </a:r>
            <a:r>
              <a:rPr lang="en-US" dirty="0"/>
              <a:t>access a </a:t>
            </a:r>
            <a:r>
              <a:rPr lang="en-US" sz="3400" b="1" dirty="0">
                <a:solidFill>
                  <a:srgbClr val="FFFF00"/>
                </a:solidFill>
              </a:rPr>
              <a:t>shared variable </a:t>
            </a:r>
            <a:r>
              <a:rPr lang="en-US" dirty="0"/>
              <a:t>and at least one thread </a:t>
            </a:r>
            <a:r>
              <a:rPr lang="en-US" sz="3400" b="1" dirty="0">
                <a:solidFill>
                  <a:srgbClr val="FFFF00"/>
                </a:solidFill>
              </a:rPr>
              <a:t>writes</a:t>
            </a:r>
            <a:r>
              <a:rPr lang="en-US" dirty="0">
                <a:solidFill>
                  <a:srgbClr val="FFFF00"/>
                </a:solidFill>
              </a:rPr>
              <a:t> </a:t>
            </a:r>
            <a:r>
              <a:rPr lang="en-US" dirty="0"/>
              <a:t>to it.</a:t>
            </a:r>
          </a:p>
          <a:p>
            <a:pPr marL="342900" indent="-342900" algn="l">
              <a:buFont typeface="Arial"/>
              <a:buChar char="•"/>
            </a:pPr>
            <a:endParaRPr lang="en-US" dirty="0" smtClean="0"/>
          </a:p>
          <a:p>
            <a:pPr marL="342900" indent="-342900" algn="l">
              <a:buFont typeface="Arial"/>
              <a:buChar char="•"/>
            </a:pPr>
            <a:r>
              <a:rPr lang="en-US" dirty="0" smtClean="0"/>
              <a:t>It can be solved:</a:t>
            </a:r>
          </a:p>
          <a:p>
            <a:pPr marL="628650" lvl="1" indent="-342900"/>
            <a:r>
              <a:rPr lang="en-US" dirty="0" smtClean="0"/>
              <a:t>Mutual Exclusion</a:t>
            </a:r>
          </a:p>
          <a:p>
            <a:pPr marL="628650" lvl="1" indent="-342900"/>
            <a:r>
              <a:rPr lang="en-US" dirty="0" smtClean="0"/>
              <a:t>Atomic</a:t>
            </a:r>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a:t>It is non deterministic : </a:t>
            </a:r>
            <a:r>
              <a:rPr lang="en-GB" dirty="0"/>
              <a:t>can exhibit different behaviours on different runs</a:t>
            </a:r>
            <a:endParaRPr lang="en-US" dirty="0"/>
          </a:p>
          <a:p>
            <a:endParaRPr lang="en-US" dirty="0"/>
          </a:p>
          <a:p>
            <a:pPr marL="342900" indent="-342900">
              <a:buFont typeface="Arial"/>
              <a:buChar char="•"/>
            </a:pPr>
            <a:r>
              <a:rPr lang="en-US" dirty="0" smtClean="0"/>
              <a:t>Why?	[10] explains that:</a:t>
            </a:r>
          </a:p>
        </p:txBody>
      </p:sp>
      <p:sp>
        <p:nvSpPr>
          <p:cNvPr id="3" name="Title 2"/>
          <p:cNvSpPr>
            <a:spLocks noGrp="1"/>
          </p:cNvSpPr>
          <p:nvPr>
            <p:ph type="title"/>
          </p:nvPr>
        </p:nvSpPr>
        <p:spPr/>
        <p:txBody>
          <a:bodyPr/>
          <a:lstStyle/>
          <a:p>
            <a:r>
              <a:rPr lang="en-NZ" dirty="0"/>
              <a:t>Why is it a Pitfall?</a:t>
            </a:r>
            <a:endParaRPr lang="en-US" dirty="0"/>
          </a:p>
        </p:txBody>
      </p:sp>
      <p:graphicFrame>
        <p:nvGraphicFramePr>
          <p:cNvPr id="4" name="Diagram 3"/>
          <p:cNvGraphicFramePr/>
          <p:nvPr>
            <p:extLst>
              <p:ext uri="{D42A27DB-BD31-4B8C-83A1-F6EECF244321}">
                <p14:modId xmlns:p14="http://schemas.microsoft.com/office/powerpoint/2010/main" val="1769372631"/>
              </p:ext>
            </p:extLst>
          </p:nvPr>
        </p:nvGraphicFramePr>
        <p:xfrm>
          <a:off x="2238373" y="3427607"/>
          <a:ext cx="3752192" cy="2380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350496" y="559341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98569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381</TotalTime>
  <Words>1729</Words>
  <Application>Microsoft Macintosh PowerPoint</Application>
  <PresentationFormat>On-screen Show (4:3)</PresentationFormat>
  <Paragraphs>230</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Why is it a Pitfall?</vt:lpstr>
      <vt:lpstr>Race condition</vt:lpstr>
      <vt:lpstr>Mutual exclusion</vt:lpstr>
      <vt:lpstr>MUTUAL EXCUSION</vt:lpstr>
      <vt:lpstr>deadlock</vt:lpstr>
      <vt:lpstr>DEADLOCK</vt:lpstr>
      <vt:lpstr>Ordered Allocation</vt:lpstr>
      <vt:lpstr>Request ALL At once</vt:lpstr>
      <vt:lpstr>Release Before Request</vt:lpstr>
      <vt:lpstr>Heavily contended locks</vt:lpstr>
      <vt:lpstr>Heavily contended locks</vt:lpstr>
      <vt:lpstr>evaluation</vt:lpstr>
      <vt:lpstr>Results</vt:lpstr>
      <vt:lpstr>Challenges and future works</vt:lpstr>
      <vt:lpstr>References</vt:lpstr>
      <vt:lpstr>Thank you </vt:lpstr>
      <vt:lpstr>Starvation &amp; livelock</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v</cp:lastModifiedBy>
  <cp:revision>182</cp:revision>
  <dcterms:created xsi:type="dcterms:W3CDTF">2014-05-06T06:36:12Z</dcterms:created>
  <dcterms:modified xsi:type="dcterms:W3CDTF">2014-05-19T02:52:47Z</dcterms:modified>
</cp:coreProperties>
</file>