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3"/>
  </p:notesMasterIdLst>
  <p:sldIdLst>
    <p:sldId id="266" r:id="rId2"/>
    <p:sldId id="271" r:id="rId3"/>
    <p:sldId id="282" r:id="rId4"/>
    <p:sldId id="270" r:id="rId5"/>
    <p:sldId id="268" r:id="rId6"/>
    <p:sldId id="272" r:id="rId7"/>
    <p:sldId id="269" r:id="rId8"/>
    <p:sldId id="273" r:id="rId9"/>
    <p:sldId id="275" r:id="rId10"/>
    <p:sldId id="285" r:id="rId11"/>
    <p:sldId id="278" r:id="rId12"/>
    <p:sldId id="286" r:id="rId13"/>
    <p:sldId id="287" r:id="rId14"/>
    <p:sldId id="288" r:id="rId15"/>
    <p:sldId id="289" r:id="rId16"/>
    <p:sldId id="279" r:id="rId17"/>
    <p:sldId id="284" r:id="rId18"/>
    <p:sldId id="280" r:id="rId19"/>
    <p:sldId id="283"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4660"/>
  </p:normalViewPr>
  <p:slideViewPr>
    <p:cSldViewPr snapToGrid="0" snapToObjects="1">
      <p:cViewPr varScale="1">
        <p:scale>
          <a:sx n="77" d="100"/>
          <a:sy n="77"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5/17/14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19</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21</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r>
              <a:rPr lang="en-US" dirty="0" smtClean="0"/>
              <a:t>.</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p:txBody>
      </p:sp>
      <p:sp>
        <p:nvSpPr>
          <p:cNvPr id="4" name="Slide Number Placeholder 3"/>
          <p:cNvSpPr>
            <a:spLocks noGrp="1"/>
          </p:cNvSpPr>
          <p:nvPr>
            <p:ph type="sldNum" sz="quarter" idx="10"/>
          </p:nvPr>
        </p:nvSpPr>
        <p:spPr/>
        <p:txBody>
          <a:bodyPr/>
          <a:lstStyle/>
          <a:p>
            <a:fld id="{4B5DE452-D96A-B043-A19B-3F6D5B1BBA3B}" type="slidenum">
              <a:rPr lang="en-US" smtClean="0"/>
              <a:t>11</a:t>
            </a:fld>
            <a:endParaRPr lang="en-US"/>
          </a:p>
        </p:txBody>
      </p:sp>
    </p:spTree>
    <p:extLst>
      <p:ext uri="{BB962C8B-B14F-4D97-AF65-F5344CB8AC3E}">
        <p14:creationId xmlns:p14="http://schemas.microsoft.com/office/powerpoint/2010/main" val="43813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13</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14</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15</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17</a:t>
            </a:fld>
            <a:endParaRPr lang="en-US"/>
          </a:p>
        </p:txBody>
      </p:sp>
    </p:spTree>
    <p:extLst>
      <p:ext uri="{BB962C8B-B14F-4D97-AF65-F5344CB8AC3E}">
        <p14:creationId xmlns:p14="http://schemas.microsoft.com/office/powerpoint/2010/main" val="80750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17,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17,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17,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17,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17,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17,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17,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17,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publib.boulder.ibm.com/infocenter/iseries/v5r3/index.jsp?topic=/rzahw/rzahwmutco.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pPr marL="342900" indent="-342900">
              <a:buFont typeface="Arial"/>
              <a:buChar char="•"/>
            </a:pPr>
            <a:r>
              <a:rPr lang="en-US" dirty="0">
                <a:latin typeface="Comic Sans MS"/>
                <a:cs typeface="Comic Sans MS"/>
              </a:rPr>
              <a:t>Permanent blocking of set of processes that either compete for system resources or communicate with each other.</a:t>
            </a:r>
          </a:p>
          <a:p>
            <a:endParaRPr lang="en-US" dirty="0" smtClean="0">
              <a:latin typeface="Comic Sans MS"/>
              <a:cs typeface="Comic Sans MS"/>
            </a:endParaRPr>
          </a:p>
          <a:p>
            <a:r>
              <a:rPr lang="en-US" dirty="0" smtClean="0">
                <a:latin typeface="Comic Sans MS"/>
                <a:cs typeface="Comic Sans MS"/>
              </a:rPr>
              <a:t>The </a:t>
            </a:r>
            <a:r>
              <a:rPr lang="en-US" dirty="0">
                <a:latin typeface="Comic Sans MS"/>
                <a:cs typeface="Comic Sans MS"/>
              </a:rPr>
              <a:t>4 Necessary Conditions for Deadlock</a:t>
            </a:r>
          </a:p>
          <a:p>
            <a:endParaRPr lang="en-US" dirty="0">
              <a:latin typeface="Comic Sans MS"/>
              <a:cs typeface="Comic Sans MS"/>
            </a:endParaRPr>
          </a:p>
          <a:p>
            <a:pPr marL="342900" indent="-342900">
              <a:buFont typeface="Arial"/>
              <a:buChar char="•"/>
            </a:pPr>
            <a:r>
              <a:rPr lang="en-US" dirty="0">
                <a:latin typeface="Comic Sans MS"/>
                <a:cs typeface="Comic Sans MS"/>
              </a:rPr>
              <a:t>Exclusive access (mutual exclusion)</a:t>
            </a:r>
          </a:p>
          <a:p>
            <a:r>
              <a:rPr lang="en-US" dirty="0">
                <a:latin typeface="Comic Sans MS"/>
                <a:cs typeface="Comic Sans MS"/>
              </a:rPr>
              <a:t>	</a:t>
            </a:r>
          </a:p>
          <a:p>
            <a:pPr marL="342900" indent="-342900">
              <a:buFont typeface="Arial"/>
              <a:buChar char="•"/>
            </a:pPr>
            <a:r>
              <a:rPr lang="en-US" dirty="0">
                <a:latin typeface="Comic Sans MS"/>
                <a:cs typeface="Comic Sans MS"/>
              </a:rPr>
              <a:t>Wait while holding (hold-and-wait)</a:t>
            </a:r>
          </a:p>
          <a:p>
            <a:r>
              <a:rPr lang="en-US" dirty="0">
                <a:latin typeface="Comic Sans MS"/>
                <a:cs typeface="Comic Sans MS"/>
              </a:rPr>
              <a:t>	</a:t>
            </a:r>
          </a:p>
          <a:p>
            <a:pPr marL="342900" indent="-342900">
              <a:buFont typeface="Arial"/>
              <a:buChar char="•"/>
            </a:pPr>
            <a:r>
              <a:rPr lang="en-US" dirty="0">
                <a:latin typeface="Comic Sans MS"/>
                <a:cs typeface="Comic Sans MS"/>
              </a:rPr>
              <a:t>No preemption</a:t>
            </a:r>
          </a:p>
          <a:p>
            <a:r>
              <a:rPr lang="en-US" dirty="0">
                <a:latin typeface="Comic Sans MS"/>
                <a:cs typeface="Comic Sans MS"/>
              </a:rPr>
              <a:t>	</a:t>
            </a:r>
          </a:p>
          <a:p>
            <a:pPr marL="342900" indent="-342900">
              <a:buFont typeface="Arial"/>
              <a:buChar char="•"/>
            </a:pPr>
            <a:r>
              <a:rPr lang="en-US" dirty="0">
                <a:latin typeface="Comic Sans MS"/>
                <a:cs typeface="Comic Sans MS"/>
              </a:rPr>
              <a:t>Circular </a:t>
            </a:r>
            <a:r>
              <a:rPr lang="en-US" dirty="0" smtClean="0">
                <a:latin typeface="Comic Sans MS"/>
                <a:cs typeface="Comic Sans MS"/>
              </a:rPr>
              <a:t>wait</a:t>
            </a:r>
          </a:p>
          <a:p>
            <a:endParaRPr lang="en-US" dirty="0">
              <a:latin typeface="Comic Sans MS"/>
              <a:cs typeface="Comic Sans MS"/>
            </a:endParaRPr>
          </a:p>
          <a:p>
            <a:r>
              <a:rPr lang="en-US" dirty="0"/>
              <a:t>All of the four conditions are necessary for deadlock to occur. Hence, by preventing any one of them we prevent deadlock.</a:t>
            </a:r>
          </a:p>
          <a:p>
            <a:endParaRPr lang="en-US" dirty="0">
              <a:latin typeface="Comic Sans MS"/>
              <a:cs typeface="Comic Sans MS"/>
            </a:endParaRP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a:t>
            </a:r>
            <a:r>
              <a:rPr lang="en-US" dirty="0" smtClean="0"/>
              <a:t>release</a:t>
            </a:r>
            <a:r>
              <a:rPr lang="en-US" dirty="0"/>
              <a:t>(R1</a:t>
            </a:r>
            <a:r>
              <a:rPr lang="en-US" dirty="0" smtClean="0"/>
              <a:t>); request</a:t>
            </a:r>
            <a:r>
              <a:rPr lang="en-US" dirty="0"/>
              <a:t>(R2)</a:t>
            </a:r>
            <a:r>
              <a:rPr lang="en-US" dirty="0" smtClean="0"/>
              <a:t>;…</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a:t>
            </a:r>
            <a:r>
              <a:rPr lang="en-US" dirty="0" smtClean="0"/>
              <a:t>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1024401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Who:	Students who have experiences with Parallel Programming</a:t>
            </a:r>
          </a:p>
          <a:p>
            <a:pPr marL="342900" indent="-342900">
              <a:buFont typeface="Arial"/>
              <a:buChar char="•"/>
            </a:pPr>
            <a:endParaRPr lang="en-US" dirty="0" smtClean="0"/>
          </a:p>
          <a:p>
            <a:pPr marL="342900" indent="-342900">
              <a:buFont typeface="Arial"/>
              <a:buChar char="•"/>
            </a:pPr>
            <a:r>
              <a:rPr lang="en-US" dirty="0" smtClean="0"/>
              <a:t>How:	1). Students play with the app</a:t>
            </a:r>
          </a:p>
          <a:p>
            <a:r>
              <a:rPr lang="en-US" dirty="0"/>
              <a:t>	</a:t>
            </a:r>
            <a:r>
              <a:rPr lang="en-US" dirty="0" smtClean="0"/>
              <a:t>	2). Answer questions</a:t>
            </a:r>
          </a:p>
          <a:p>
            <a:endParaRPr lang="en-US" dirty="0" smtClean="0"/>
          </a:p>
          <a:p>
            <a:pPr marL="342900" indent="-342900" algn="l">
              <a:buFont typeface="Arial"/>
              <a:buChar char="•"/>
            </a:pPr>
            <a:r>
              <a:rPr lang="en-US" dirty="0" smtClean="0"/>
              <a:t>Why:	To determine:</a:t>
            </a:r>
            <a:r>
              <a:rPr lang="en-US" dirty="0"/>
              <a:t>	</a:t>
            </a:r>
            <a:endParaRPr lang="en-US" dirty="0" smtClean="0"/>
          </a:p>
          <a:p>
            <a:pPr algn="l"/>
            <a:r>
              <a:rPr lang="en-US" sz="2000" dirty="0" smtClean="0"/>
              <a:t>		+ Usability.</a:t>
            </a:r>
          </a:p>
          <a:p>
            <a:pPr algn="l"/>
            <a:r>
              <a:rPr lang="en-US" sz="2000" dirty="0" smtClean="0"/>
              <a:t>	</a:t>
            </a:r>
            <a:r>
              <a:rPr lang="en-US" sz="2000" dirty="0"/>
              <a:t>	</a:t>
            </a:r>
            <a:r>
              <a:rPr lang="en-US" sz="2000" dirty="0" smtClean="0"/>
              <a:t>+ Interactivity.</a:t>
            </a:r>
          </a:p>
          <a:p>
            <a:pPr algn="l"/>
            <a:r>
              <a:rPr lang="en-US" sz="2000" dirty="0" smtClean="0"/>
              <a:t>	</a:t>
            </a:r>
            <a:r>
              <a:rPr lang="en-US" sz="2000" dirty="0"/>
              <a:t>	</a:t>
            </a:r>
            <a:r>
              <a:rPr lang="en-US" sz="2000" dirty="0" smtClean="0"/>
              <a:t>+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 Challenges:</a:t>
            </a:r>
          </a:p>
          <a:p>
            <a:pPr algn="l"/>
            <a:r>
              <a:rPr lang="en-US" dirty="0"/>
              <a:t>	</a:t>
            </a:r>
            <a:r>
              <a:rPr lang="en-US" dirty="0" smtClean="0"/>
              <a:t>- different browser</a:t>
            </a:r>
          </a:p>
          <a:p>
            <a:pPr algn="l"/>
            <a:endParaRPr lang="en-US" dirty="0"/>
          </a:p>
          <a:p>
            <a:pPr algn="l"/>
            <a:r>
              <a:rPr lang="en-US" dirty="0" smtClean="0"/>
              <a:t>+ Next Few Weeks:</a:t>
            </a:r>
          </a:p>
          <a:p>
            <a:pPr algn="l"/>
            <a:r>
              <a:rPr lang="en-US" dirty="0"/>
              <a:t>	</a:t>
            </a:r>
            <a:r>
              <a:rPr lang="en-US" dirty="0" smtClean="0"/>
              <a:t>- solve different browser problem</a:t>
            </a:r>
          </a:p>
          <a:p>
            <a:pPr algn="l"/>
            <a:r>
              <a:rPr lang="en-US" dirty="0"/>
              <a:t>	</a:t>
            </a:r>
            <a:r>
              <a:rPr lang="en-US" dirty="0" smtClean="0"/>
              <a:t>- do more survey</a:t>
            </a:r>
          </a:p>
          <a:p>
            <a:pPr algn="l"/>
            <a:r>
              <a:rPr lang="en-US" dirty="0"/>
              <a:t>	</a:t>
            </a:r>
            <a:r>
              <a:rPr lang="en-US" dirty="0" smtClean="0"/>
              <a:t>- write report</a:t>
            </a:r>
          </a:p>
          <a:p>
            <a:pPr algn="l"/>
            <a:endParaRPr lang="en-US" dirty="0"/>
          </a:p>
          <a:p>
            <a:pPr algn="l"/>
            <a:r>
              <a:rPr lang="en-US" dirty="0" smtClean="0"/>
              <a:t>+ Extension:</a:t>
            </a:r>
          </a:p>
          <a:p>
            <a:pPr algn="l"/>
            <a:r>
              <a:rPr lang="en-US" dirty="0"/>
              <a:t>	</a:t>
            </a:r>
            <a:r>
              <a:rPr lang="en-US" dirty="0" smtClean="0"/>
              <a:t>- showing the solution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1500" dirty="0" smtClean="0"/>
              <a:t>[1]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[2]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a:t>[3] </a:t>
            </a:r>
            <a:r>
              <a:rPr lang="en-US" sz="1500" dirty="0">
                <a:hlinkClick r:id="rId3"/>
              </a:rPr>
              <a:t>http://publib.boulder.ibm.com/infocenter/iseries/v5r3/index.jsp?topic=%2Frzahw%</a:t>
            </a:r>
            <a:r>
              <a:rPr lang="en-US" sz="1500" dirty="0" smtClean="0">
                <a:hlinkClick r:id="rId3"/>
              </a:rPr>
              <a:t>2Frzahwmutco.htm</a:t>
            </a:r>
            <a:endParaRPr lang="en-US" sz="1500" dirty="0" smtClean="0"/>
          </a:p>
          <a:p>
            <a:r>
              <a:rPr lang="en-US" sz="1500" dirty="0" smtClean="0"/>
              <a:t>[4</a:t>
            </a:r>
            <a:r>
              <a:rPr lang="en-US" sz="1500" dirty="0"/>
              <a:t>]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[5]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3 main pitfalls are commonly discussed</a:t>
            </a:r>
          </a:p>
          <a:p>
            <a:pPr marL="342900" indent="-342900">
              <a:buFont typeface="Arial"/>
              <a:buChar char="•"/>
            </a:pPr>
            <a:r>
              <a:rPr lang="en-US" dirty="0" smtClean="0"/>
              <a:t>[2][3][4] say race condition always occurred if there’s no any proper parallel code or thread safe</a:t>
            </a:r>
          </a:p>
          <a:p>
            <a:pPr marL="342900" indent="-342900">
              <a:buFont typeface="Arial"/>
              <a:buChar char="•"/>
            </a:pPr>
            <a:r>
              <a:rPr lang="en-US" dirty="0" smtClean="0"/>
              <a:t>Dr. </a:t>
            </a:r>
            <a:r>
              <a:rPr lang="en-US" dirty="0" err="1" smtClean="0"/>
              <a:t>Giacaman</a:t>
            </a:r>
            <a:r>
              <a:rPr lang="en-US" dirty="0" smtClean="0"/>
              <a:t> in [1], Ben-Ari and </a:t>
            </a:r>
            <a:r>
              <a:rPr lang="en-US" dirty="0" err="1" smtClean="0"/>
              <a:t>Kolikant</a:t>
            </a:r>
            <a:r>
              <a:rPr lang="en-US" dirty="0" smtClean="0"/>
              <a:t> in [2] have included Mutual Exclusion into their lecturing materials</a:t>
            </a:r>
          </a:p>
          <a:p>
            <a:pPr marL="342900" indent="-342900">
              <a:buFont typeface="Arial"/>
              <a:buChar char="•"/>
            </a:pPr>
            <a:r>
              <a:rPr lang="de-DE" dirty="0" err="1"/>
              <a:t>Fancong</a:t>
            </a:r>
            <a:r>
              <a:rPr lang="de-DE" dirty="0"/>
              <a:t> </a:t>
            </a:r>
            <a:r>
              <a:rPr lang="de-DE" dirty="0" smtClean="0"/>
              <a:t>Zeng in [4],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5</a:t>
            </a:r>
            <a:r>
              <a:rPr lang="en-US" dirty="0" smtClean="0"/>
              <a:t>] mentions Deadlock as one of the common multi-Threaded programming pitfalls.</a:t>
            </a: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solutions </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a:t>
            </a:r>
            <a:r>
              <a:rPr lang="en-US" dirty="0" smtClean="0"/>
              <a:t>Store</a:t>
            </a:r>
          </a:p>
          <a:p>
            <a:pPr marL="342900" indent="-342900">
              <a:buFont typeface="Arial"/>
              <a:buChar char="•"/>
            </a:pPr>
            <a:r>
              <a:rPr lang="en-US" dirty="0" smtClean="0"/>
              <a:t>Run on many platform</a:t>
            </a:r>
            <a:endParaRPr lang="en-US" dirty="0" smtClean="0"/>
          </a:p>
          <a:p>
            <a:pPr marL="342900" indent="-342900">
              <a:buFont typeface="Arial"/>
              <a:buChar char="•"/>
            </a:pPr>
            <a:endParaRPr lang="en-US" dirty="0"/>
          </a:p>
          <a:p>
            <a:r>
              <a:rPr lang="en-US" dirty="0" smtClean="0"/>
              <a:t>Technology Used</a:t>
            </a:r>
          </a:p>
          <a:p>
            <a:pPr marL="342900" indent="-342900">
              <a:buFont typeface="Arial"/>
              <a:buChar char="•"/>
            </a:pPr>
            <a:r>
              <a:rPr lang="en-US" dirty="0" smtClean="0"/>
              <a:t>JavaScript</a:t>
            </a:r>
          </a:p>
          <a:p>
            <a:pPr marL="342900" indent="-342900">
              <a:buFont typeface="Arial"/>
              <a:buChar char="•"/>
            </a:pPr>
            <a:r>
              <a:rPr lang="en-US" dirty="0" smtClean="0"/>
              <a:t>PHP</a:t>
            </a:r>
          </a:p>
          <a:p>
            <a:pPr marL="342900" indent="-342900">
              <a:buFont typeface="Arial"/>
              <a:buChar char="•"/>
            </a:pPr>
            <a:r>
              <a:rPr lang="en-US" dirty="0" smtClean="0"/>
              <a:t>HTML, CSS</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Avoid simultaneously accessed to shared data</a:t>
            </a:r>
          </a:p>
          <a:p>
            <a:pPr marL="342900" indent="-342900">
              <a:buFont typeface="Arial"/>
              <a:buChar char="•"/>
            </a:pPr>
            <a:r>
              <a:rPr lang="en-US" dirty="0"/>
              <a:t>Is a </a:t>
            </a:r>
            <a:r>
              <a:rPr lang="en-US" dirty="0" smtClean="0"/>
              <a:t>way to solve </a:t>
            </a:r>
            <a:r>
              <a:rPr lang="en-US" dirty="0"/>
              <a:t>Race </a:t>
            </a:r>
            <a:r>
              <a:rPr lang="en-US" dirty="0" smtClean="0"/>
              <a:t>Condition</a:t>
            </a:r>
          </a:p>
          <a:p>
            <a:pPr marL="342900" indent="-342900">
              <a:buFont typeface="Arial"/>
              <a:buChar char="•"/>
            </a:pPr>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311</TotalTime>
  <Words>1167</Words>
  <Application>Microsoft Macintosh PowerPoint</Application>
  <PresentationFormat>On-screen Show (4:3)</PresentationFormat>
  <Paragraphs>203</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Mutual exclusion</vt:lpstr>
      <vt:lpstr>MUTUAL EXCUSION</vt:lpstr>
      <vt:lpstr>Deadlock</vt:lpstr>
      <vt:lpstr>DEADLOCK</vt:lpstr>
      <vt:lpstr>Ordered Allocation</vt:lpstr>
      <vt:lpstr>Release Before Request</vt:lpstr>
      <vt:lpstr>Request ALL At once</vt:lpstr>
      <vt:lpstr>evaluation</vt:lpstr>
      <vt:lpstr>Results</vt:lpstr>
      <vt:lpstr>Challenges and future works</vt:lpstr>
      <vt:lpstr>References</vt:lpstr>
      <vt:lpstr>Thank you </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Nancy Watta</cp:lastModifiedBy>
  <cp:revision>125</cp:revision>
  <dcterms:created xsi:type="dcterms:W3CDTF">2014-05-06T06:36:12Z</dcterms:created>
  <dcterms:modified xsi:type="dcterms:W3CDTF">2014-05-17T01:46:23Z</dcterms:modified>
</cp:coreProperties>
</file>