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9" r:id="rId1"/>
  </p:sldMasterIdLst>
  <p:notesMasterIdLst>
    <p:notesMasterId r:id="rId25"/>
  </p:notesMasterIdLst>
  <p:sldIdLst>
    <p:sldId id="266" r:id="rId2"/>
    <p:sldId id="271" r:id="rId3"/>
    <p:sldId id="282" r:id="rId4"/>
    <p:sldId id="270" r:id="rId5"/>
    <p:sldId id="268" r:id="rId6"/>
    <p:sldId id="272" r:id="rId7"/>
    <p:sldId id="269" r:id="rId8"/>
    <p:sldId id="273" r:id="rId9"/>
    <p:sldId id="275" r:id="rId10"/>
    <p:sldId id="278" r:id="rId11"/>
    <p:sldId id="279" r:id="rId12"/>
    <p:sldId id="284" r:id="rId13"/>
    <p:sldId id="280" r:id="rId14"/>
    <p:sldId id="283" r:id="rId15"/>
    <p:sldId id="264" r:id="rId16"/>
    <p:sldId id="257" r:id="rId17"/>
    <p:sldId id="258" r:id="rId18"/>
    <p:sldId id="265" r:id="rId19"/>
    <p:sldId id="259" r:id="rId20"/>
    <p:sldId id="260" r:id="rId21"/>
    <p:sldId id="261" r:id="rId22"/>
    <p:sldId id="262"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4" autoAdjust="0"/>
    <p:restoredTop sz="94660"/>
  </p:normalViewPr>
  <p:slideViewPr>
    <p:cSldViewPr snapToGrid="0" snapToObjects="1">
      <p:cViewPr varScale="1">
        <p:scale>
          <a:sx n="79" d="100"/>
          <a:sy n="79" d="100"/>
        </p:scale>
        <p:origin x="-18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A1F60-D46C-C04D-A60B-2230C10FC134}" type="datetimeFigureOut">
              <a:rPr lang="en-US" smtClean="0"/>
              <a:t>5/17/14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DE452-D96A-B043-A19B-3F6D5B1BBA3B}" type="slidenum">
              <a:rPr lang="en-US" smtClean="0"/>
              <a:t>‹#›</a:t>
            </a:fld>
            <a:endParaRPr lang="en-US"/>
          </a:p>
        </p:txBody>
      </p:sp>
    </p:spTree>
    <p:extLst>
      <p:ext uri="{BB962C8B-B14F-4D97-AF65-F5344CB8AC3E}">
        <p14:creationId xmlns:p14="http://schemas.microsoft.com/office/powerpoint/2010/main" val="8116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Lack of experience with parallel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Developing correct multi threaded</a:t>
            </a:r>
            <a:r>
              <a:rPr lang="en-US" baseline="0" dirty="0" smtClean="0"/>
              <a:t> codes is difficult because</a:t>
            </a:r>
            <a:r>
              <a:rPr lang="en-US" dirty="0" smtClean="0"/>
              <a:t> threads may interact with each other in unpredictable ways</a:t>
            </a:r>
          </a:p>
          <a:p>
            <a:pPr marL="0" indent="0" algn="l">
              <a:buFont typeface="Wingdings" charset="2"/>
              <a:buNone/>
            </a:pPr>
            <a:r>
              <a:rPr lang="en-US" dirty="0" smtClean="0"/>
              <a:t>The high overhead of communication relative to that of processing.</a:t>
            </a:r>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3</a:t>
            </a:fld>
            <a:endParaRPr lang="en-US"/>
          </a:p>
        </p:txBody>
      </p:sp>
    </p:spTree>
    <p:extLst>
      <p:ext uri="{BB962C8B-B14F-4D97-AF65-F5344CB8AC3E}">
        <p14:creationId xmlns:p14="http://schemas.microsoft.com/office/powerpoint/2010/main" val="287215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all processes always request resources in a fixed order, there can be no hold-and-wait cycle.</a:t>
            </a:r>
          </a:p>
          <a:p>
            <a:pPr marL="171450" indent="-171450">
              <a:buFontTx/>
              <a:buChar char="-"/>
            </a:pPr>
            <a:r>
              <a:rPr lang="en-US" dirty="0" smtClean="0"/>
              <a:t>This is usually not a burdensome restriction. It still allows us to have critical sections that involve more than one resource, and use simple lock and unlock operations on individual resources to implement them.</a:t>
            </a:r>
          </a:p>
        </p:txBody>
      </p:sp>
      <p:sp>
        <p:nvSpPr>
          <p:cNvPr id="4" name="Slide Number Placeholder 3"/>
          <p:cNvSpPr>
            <a:spLocks noGrp="1"/>
          </p:cNvSpPr>
          <p:nvPr>
            <p:ph type="sldNum" sz="quarter" idx="10"/>
          </p:nvPr>
        </p:nvSpPr>
        <p:spPr/>
        <p:txBody>
          <a:bodyPr/>
          <a:lstStyle/>
          <a:p>
            <a:fld id="{56BE3D67-E84A-6F4F-8E3B-3BC46E162796}" type="slidenum">
              <a:rPr lang="en-US" smtClean="0"/>
              <a:t>20</a:t>
            </a:fld>
            <a:endParaRPr lang="en-US"/>
          </a:p>
        </p:txBody>
      </p:sp>
    </p:spTree>
    <p:extLst>
      <p:ext uri="{BB962C8B-B14F-4D97-AF65-F5344CB8AC3E}">
        <p14:creationId xmlns:p14="http://schemas.microsoft.com/office/powerpoint/2010/main" val="3137412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release one resource before requesting another, there can be no hold-and-wait.</a:t>
            </a:r>
          </a:p>
          <a:p>
            <a:pPr marL="171450" indent="-171450">
              <a:buFontTx/>
              <a:buChar char="-"/>
            </a:pPr>
            <a:r>
              <a:rPr lang="en-US" dirty="0" smtClean="0"/>
              <a:t>This is a tougher restriction. It rules out critical sections that involve more than one resource.</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21</a:t>
            </a:fld>
            <a:endParaRPr lang="en-US"/>
          </a:p>
        </p:txBody>
      </p:sp>
    </p:spTree>
    <p:extLst>
      <p:ext uri="{BB962C8B-B14F-4D97-AF65-F5344CB8AC3E}">
        <p14:creationId xmlns:p14="http://schemas.microsoft.com/office/powerpoint/2010/main" val="2688967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processes always request all resources they will need at once, there can be no hold-and-wait</a:t>
            </a:r>
          </a:p>
          <a:p>
            <a:pPr marL="171450" indent="-171450">
              <a:buFontTx/>
              <a:buChar char="-"/>
            </a:pPr>
            <a:r>
              <a:rPr lang="en-US" dirty="0" smtClean="0"/>
              <a:t>This allows critical sections that involve more than one resource, but requires the operating system (or resource manager) to provide a way to atomically request several resources at once. Some batch and real-time operating systems support this, but it is not supported, for example, by the POSIX thread </a:t>
            </a:r>
            <a:r>
              <a:rPr lang="en-US" dirty="0" err="1" smtClean="0"/>
              <a:t>mutex</a:t>
            </a:r>
            <a:r>
              <a:rPr lang="en-US" dirty="0" smtClean="0"/>
              <a:t> API.</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22</a:t>
            </a:fld>
            <a:endParaRPr lang="en-US"/>
          </a:p>
        </p:txBody>
      </p:sp>
    </p:spTree>
    <p:extLst>
      <p:ext uri="{BB962C8B-B14F-4D97-AF65-F5344CB8AC3E}">
        <p14:creationId xmlns:p14="http://schemas.microsoft.com/office/powerpoint/2010/main" val="603379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Starvation</a:t>
            </a:r>
          </a:p>
          <a:p>
            <a:r>
              <a:rPr lang="en-US" dirty="0" smtClean="0"/>
              <a:t>For example, suppose an object provides a synchronized method that often takes a long time to return. If one thread invokes this method frequently, other threads that also need frequent synchronized access to the same object will often be blocked.</a:t>
            </a:r>
          </a:p>
          <a:p>
            <a:r>
              <a:rPr lang="en-US" dirty="0" err="1" smtClean="0"/>
              <a:t>Livelock</a:t>
            </a:r>
            <a:endParaRPr lang="en-US" dirty="0" smtClean="0"/>
          </a:p>
          <a:p>
            <a:r>
              <a:rPr lang="en-US" dirty="0" smtClean="0"/>
              <a:t>This is comparable to two people attempting to pass each other in a corridor: Bob moves to his left to let Emma pass, while Emma moves to his right to let Bob pass. Seeing that they are still blocking each other, Bob moves to his right, while Emma moves to his left. They're still blocking each other, so...</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23</a:t>
            </a:fld>
            <a:endParaRPr lang="en-US"/>
          </a:p>
        </p:txBody>
      </p:sp>
    </p:spTree>
    <p:extLst>
      <p:ext uri="{BB962C8B-B14F-4D97-AF65-F5344CB8AC3E}">
        <p14:creationId xmlns:p14="http://schemas.microsoft.com/office/powerpoint/2010/main" val="295919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Help developer to</a:t>
            </a:r>
            <a:r>
              <a:rPr lang="en-US" strike="noStrike" dirty="0" smtClean="0"/>
              <a:t>: To properly balance synchronicity and efficiency.</a:t>
            </a:r>
          </a:p>
          <a:p>
            <a:pPr marL="342900" indent="-342900" algn="l">
              <a:buFont typeface="Wingdings" charset="2"/>
              <a:buChar char="u"/>
            </a:pPr>
            <a:r>
              <a:rPr lang="en-US" dirty="0" smtClean="0"/>
              <a:t>Recognize the </a:t>
            </a:r>
            <a:r>
              <a:rPr lang="en-US" strike="noStrike" dirty="0" smtClean="0"/>
              <a:t>problems associated with creating a parallel program</a:t>
            </a:r>
          </a:p>
          <a:p>
            <a:pPr marL="342900" indent="-342900" algn="l">
              <a:buFont typeface="Wingdings" charset="2"/>
              <a:buChar char="u"/>
            </a:pPr>
            <a:r>
              <a:rPr lang="en-US" dirty="0" smtClean="0"/>
              <a:t>Suggest possible solutions for solving or alleviating these issues (Future Work).</a:t>
            </a:r>
          </a:p>
          <a:p>
            <a:pPr marL="342900" indent="-342900" algn="l">
              <a:buFont typeface="Wingdings" charset="2"/>
              <a:buChar char="u"/>
            </a:pPr>
            <a:endParaRPr lang="en-US" dirty="0" smtClean="0"/>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5</a:t>
            </a:fld>
            <a:endParaRPr lang="en-US"/>
          </a:p>
        </p:txBody>
      </p:sp>
    </p:spTree>
    <p:extLst>
      <p:ext uri="{BB962C8B-B14F-4D97-AF65-F5344CB8AC3E}">
        <p14:creationId xmlns:p14="http://schemas.microsoft.com/office/powerpoint/2010/main" val="321228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 do not require developers to submit their app to any app store for approval.</a:t>
            </a:r>
          </a:p>
          <a:p>
            <a:r>
              <a:rPr lang="en-US" dirty="0" smtClean="0"/>
              <a:t>Web apps are much easier to maintain as they have a common code base across multiple mobile platforms.</a:t>
            </a:r>
          </a:p>
          <a:p>
            <a:r>
              <a:rPr lang="en-US" dirty="0" smtClean="0"/>
              <a:t>Web apps do not require developers to submit their app to any app store for approval.</a:t>
            </a:r>
          </a:p>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6</a:t>
            </a:fld>
            <a:endParaRPr lang="en-US"/>
          </a:p>
        </p:txBody>
      </p:sp>
    </p:spTree>
    <p:extLst>
      <p:ext uri="{BB962C8B-B14F-4D97-AF65-F5344CB8AC3E}">
        <p14:creationId xmlns:p14="http://schemas.microsoft.com/office/powerpoint/2010/main" val="298127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Synchronization is necessary to make programs execute correctly in parallel. However this</a:t>
            </a:r>
            <a:r>
              <a:rPr lang="en-US" baseline="0" dirty="0" smtClean="0"/>
              <a:t> comes with a cost. Problems arise when accessing shared resources.</a:t>
            </a:r>
            <a:endParaRPr lang="en-US" dirty="0" smtClean="0"/>
          </a:p>
        </p:txBody>
      </p:sp>
      <p:sp>
        <p:nvSpPr>
          <p:cNvPr id="4" name="Slide Number Placeholder 3"/>
          <p:cNvSpPr>
            <a:spLocks noGrp="1"/>
          </p:cNvSpPr>
          <p:nvPr>
            <p:ph type="sldNum" sz="quarter" idx="10"/>
          </p:nvPr>
        </p:nvSpPr>
        <p:spPr/>
        <p:txBody>
          <a:bodyPr/>
          <a:lstStyle/>
          <a:p>
            <a:fld id="{4B5DE452-D96A-B043-A19B-3F6D5B1BBA3B}" type="slidenum">
              <a:rPr lang="en-US" smtClean="0"/>
              <a:t>7</a:t>
            </a:fld>
            <a:endParaRPr lang="en-US"/>
          </a:p>
        </p:txBody>
      </p:sp>
    </p:spTree>
    <p:extLst>
      <p:ext uri="{BB962C8B-B14F-4D97-AF65-F5344CB8AC3E}">
        <p14:creationId xmlns:p14="http://schemas.microsoft.com/office/powerpoint/2010/main" val="56470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90% is</a:t>
            </a:r>
            <a:r>
              <a:rPr lang="en-US" baseline="0" dirty="0" smtClean="0"/>
              <a:t> a dummy value</a:t>
            </a:r>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12</a:t>
            </a:fld>
            <a:endParaRPr lang="en-US"/>
          </a:p>
        </p:txBody>
      </p:sp>
    </p:spTree>
    <p:extLst>
      <p:ext uri="{BB962C8B-B14F-4D97-AF65-F5344CB8AC3E}">
        <p14:creationId xmlns:p14="http://schemas.microsoft.com/office/powerpoint/2010/main" val="807505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5DE452-D96A-B043-A19B-3F6D5B1BBA3B}" type="slidenum">
              <a:rPr lang="en-US" smtClean="0"/>
              <a:t>14</a:t>
            </a:fld>
            <a:endParaRPr lang="en-US"/>
          </a:p>
        </p:txBody>
      </p:sp>
    </p:spTree>
    <p:extLst>
      <p:ext uri="{BB962C8B-B14F-4D97-AF65-F5344CB8AC3E}">
        <p14:creationId xmlns:p14="http://schemas.microsoft.com/office/powerpoint/2010/main" val="212258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only one process may use a resource at a time.</a:t>
            </a:r>
          </a:p>
          <a:p>
            <a:pPr marL="171450" indent="-171450">
              <a:buFontTx/>
              <a:buChar char="-"/>
            </a:pPr>
            <a:r>
              <a:rPr lang="en-US" dirty="0" smtClean="0"/>
              <a:t>A process can continue to hold a resource while requesting another.</a:t>
            </a:r>
          </a:p>
          <a:p>
            <a:pPr marL="171450" indent="-171450">
              <a:buFontTx/>
              <a:buChar char="-"/>
            </a:pPr>
            <a:r>
              <a:rPr lang="en-US" dirty="0" smtClean="0"/>
              <a:t>A process cannot be forced to give up resources before it chooses to give them up.</a:t>
            </a:r>
          </a:p>
          <a:p>
            <a:pPr marL="171450" indent="-171450">
              <a:buFontTx/>
              <a:buChar char="-"/>
            </a:pPr>
            <a:r>
              <a:rPr lang="en-US" dirty="0" smtClean="0"/>
              <a:t>There is a cycle of hold-and-wait relationships.</a:t>
            </a:r>
          </a:p>
          <a:p>
            <a:pPr marL="0" indent="0">
              <a:buFontTx/>
              <a:buNone/>
            </a:pP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16</a:t>
            </a:fld>
            <a:endParaRPr lang="en-US"/>
          </a:p>
        </p:txBody>
      </p:sp>
    </p:spTree>
    <p:extLst>
      <p:ext uri="{BB962C8B-B14F-4D97-AF65-F5344CB8AC3E}">
        <p14:creationId xmlns:p14="http://schemas.microsoft.com/office/powerpoint/2010/main" val="219468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Deadlock comes from contention between processes (or threads) for resources. So, to understand deadlock we need to understand resources.</a:t>
            </a:r>
          </a:p>
          <a:p>
            <a:r>
              <a:rPr lang="en-US" dirty="0" smtClean="0"/>
              <a:t>Examples of Reusable</a:t>
            </a:r>
            <a:r>
              <a:rPr lang="en-US" baseline="0" dirty="0" smtClean="0"/>
              <a:t> - Processors, I/O channels, main and secondary memory, files, databases, and semaphores</a:t>
            </a:r>
          </a:p>
          <a:p>
            <a:r>
              <a:rPr lang="en-US" dirty="0" smtClean="0"/>
              <a:t>Examples of Consumable - Hardware interrupts, Unix signals, messages, and information in I/O buffers.</a:t>
            </a:r>
          </a:p>
          <a:p>
            <a:r>
              <a:rPr lang="en-US" dirty="0" smtClean="0"/>
              <a:t>The pseudo code for reusable shows two processes, each of which has nested critical sections for the same pair of resources. They request the resources in a different order, so there is a possibility of deadlock. Suppose P1 requests R1, and that is granted. Then P2 requests R2, and that is granted. Then P1 requests R2, and that cannot be granted because R2 is held by P2, so P1 blocks. Then P2 requests R1, and that cannot be granted because R1 is held by P1, so P2 blocks. The two processes are now deadlocked.</a:t>
            </a:r>
          </a:p>
          <a:p>
            <a:endParaRPr lang="en-US" dirty="0" smtClean="0"/>
          </a:p>
          <a:p>
            <a:r>
              <a:rPr lang="en-US" dirty="0" smtClean="0"/>
              <a:t>Consumable</a:t>
            </a:r>
          </a:p>
          <a:p>
            <a:r>
              <a:rPr lang="en-US" dirty="0" smtClean="0"/>
              <a:t>Deadlock occurs if the </a:t>
            </a:r>
            <a:r>
              <a:rPr lang="en-US" dirty="0" err="1" smtClean="0"/>
              <a:t>receivefrom</a:t>
            </a:r>
            <a:r>
              <a:rPr lang="en-US" dirty="0" smtClean="0"/>
              <a:t> operation is blocking.</a:t>
            </a:r>
          </a:p>
          <a:p>
            <a:r>
              <a:rPr lang="en-US" dirty="0" smtClean="0"/>
              <a:t>The pseudo code above shows how deadlock is possible with message passing. Process P1 and P2 each wait for a message from the other, and while they are waiting neither is able to send the message that the other is waiting for. This kind of deadlock is difficult to prevent unless one imposes some constraints (protocols) on the sending and receiving of messages.</a:t>
            </a:r>
          </a:p>
          <a:p>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17</a:t>
            </a:fld>
            <a:endParaRPr lang="en-US"/>
          </a:p>
        </p:txBody>
      </p:sp>
    </p:spTree>
    <p:extLst>
      <p:ext uri="{BB962C8B-B14F-4D97-AF65-F5344CB8AC3E}">
        <p14:creationId xmlns:p14="http://schemas.microsoft.com/office/powerpoint/2010/main" val="3144795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four conditions are necessary for deadlock to occur. Hence, by preventing any one of them we prevent deadlock.</a:t>
            </a:r>
            <a:endParaRPr lang="en-US" dirty="0"/>
          </a:p>
        </p:txBody>
      </p:sp>
      <p:sp>
        <p:nvSpPr>
          <p:cNvPr id="4" name="Slide Number Placeholder 3"/>
          <p:cNvSpPr>
            <a:spLocks noGrp="1"/>
          </p:cNvSpPr>
          <p:nvPr>
            <p:ph type="sldNum" sz="quarter" idx="10"/>
          </p:nvPr>
        </p:nvSpPr>
        <p:spPr/>
        <p:txBody>
          <a:bodyPr/>
          <a:lstStyle/>
          <a:p>
            <a:fld id="{56BE3D67-E84A-6F4F-8E3B-3BC46E162796}" type="slidenum">
              <a:rPr lang="en-US" smtClean="0"/>
              <a:t>19</a:t>
            </a:fld>
            <a:endParaRPr lang="en-US"/>
          </a:p>
        </p:txBody>
      </p:sp>
    </p:spTree>
    <p:extLst>
      <p:ext uri="{BB962C8B-B14F-4D97-AF65-F5344CB8AC3E}">
        <p14:creationId xmlns:p14="http://schemas.microsoft.com/office/powerpoint/2010/main" val="1955673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a:xfrm>
            <a:off x="2981325" y="131705"/>
            <a:ext cx="3181350" cy="292100"/>
          </a:xfrm>
          <a:prstGeom prst="rect">
            <a:avLst/>
          </a:prstGeom>
        </p:spPr>
        <p:txBody>
          <a:bodyPr/>
          <a:lstStyle/>
          <a:p>
            <a:fld id="{25AE17C7-B787-4E50-994D-5E804113A1E9}" type="datetime4">
              <a:rPr lang="en-US" smtClean="0"/>
              <a:pPr/>
              <a:t>May 17, 2014</a:t>
            </a:fld>
            <a:endParaRPr lang="en-US" dirty="0"/>
          </a:p>
        </p:txBody>
      </p:sp>
      <p:sp>
        <p:nvSpPr>
          <p:cNvPr id="17" name="Slide Number Placeholder 16"/>
          <p:cNvSpPr>
            <a:spLocks noGrp="1"/>
          </p:cNvSpPr>
          <p:nvPr>
            <p:ph type="sldNum" sz="quarter" idx="11"/>
          </p:nvPr>
        </p:nvSpPr>
        <p:spPr/>
        <p:txBody>
          <a:bodyPr/>
          <a:lstStyle/>
          <a:p>
            <a:fld id="{5744759D-0EFF-4FB2-9CCE-04E00944F0FE}" type="slidenum">
              <a:rPr lang="en-US" smtClean="0"/>
              <a:pPr/>
              <a:t>‹#›</a:t>
            </a:fld>
            <a:endParaRPr lang="en-US" dirty="0"/>
          </a:p>
        </p:txBody>
      </p:sp>
      <p:sp>
        <p:nvSpPr>
          <p:cNvPr id="19" name="Footer Placeholder 1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5/17/14</a:t>
            </a:fld>
            <a:endParaRPr lang="en-US"/>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981325" y="131705"/>
            <a:ext cx="3181350" cy="292100"/>
          </a:xfrm>
          <a:prstGeom prst="rect">
            <a:avLst/>
          </a:prstGeom>
        </p:spPr>
        <p:txBody>
          <a:bodyPr/>
          <a:lstStyle/>
          <a:p>
            <a:fld id="{AFDD7A28-FA93-4136-BDC1-BCCB2687E678}" type="datetimeFigureOut">
              <a:rPr lang="en-US" smtClean="0"/>
              <a:pPr/>
              <a:t>5/17/14</a:t>
            </a:fld>
            <a:endParaRPr lang="en-US" dirty="0"/>
          </a:p>
        </p:txBody>
      </p:sp>
      <p:sp>
        <p:nvSpPr>
          <p:cNvPr id="5" name="Footer Placeholder 4"/>
          <p:cNvSpPr>
            <a:spLocks noGrp="1"/>
          </p:cNvSpPr>
          <p:nvPr>
            <p:ph type="ftr" sz="quarter" idx="11"/>
          </p:nvPr>
        </p:nvSpPr>
        <p:spPr>
          <a:xfrm>
            <a:off x="1447800" y="6486525"/>
            <a:ext cx="6248400" cy="2921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02FBC0-13B8-4B1E-B170-BBEED4A77C65}"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1477207"/>
            <a:ext cx="8229600" cy="484627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2" name="TextBox 1"/>
          <p:cNvSpPr txBox="1"/>
          <p:nvPr userDrawn="1"/>
        </p:nvSpPr>
        <p:spPr>
          <a:xfrm>
            <a:off x="4211585" y="6503253"/>
            <a:ext cx="738648" cy="276999"/>
          </a:xfrm>
          <a:prstGeom prst="rect">
            <a:avLst/>
          </a:prstGeom>
          <a:noFill/>
        </p:spPr>
        <p:txBody>
          <a:bodyPr wrap="square" rtlCol="0">
            <a:spAutoFit/>
          </a:bodyPr>
          <a:lstStyle/>
          <a:p>
            <a:fld id="{AD4EE4AE-DBD3-9141-ADF5-415CE2335B76}" type="slidenum">
              <a:rPr lang="en-US" sz="1200" smtClean="0"/>
              <a:pPr/>
              <a:t>‹#›</a:t>
            </a:fld>
            <a:r>
              <a:rPr lang="en-US" sz="1200" dirty="0" smtClean="0"/>
              <a:t> / </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a:xfrm>
            <a:off x="2981325" y="131705"/>
            <a:ext cx="3181350" cy="292100"/>
          </a:xfrm>
          <a:prstGeom prst="rect">
            <a:avLst/>
          </a:prstGeom>
        </p:spPr>
        <p:txBody>
          <a:bodyPr/>
          <a:lstStyle/>
          <a:p>
            <a:fld id="{679F0FCF-2EA5-4FF5-AF14-1CA9C8854AAB}" type="datetime4">
              <a:rPr lang="en-US" smtClean="0"/>
              <a:pPr/>
              <a:t>May 17, 2014</a:t>
            </a:fld>
            <a:endParaRPr lang="en-US" dirty="0"/>
          </a:p>
        </p:txBody>
      </p:sp>
      <p:sp>
        <p:nvSpPr>
          <p:cNvPr id="14" name="Slide Number Placeholder 13"/>
          <p:cNvSpPr>
            <a:spLocks noGrp="1"/>
          </p:cNvSpPr>
          <p:nvPr>
            <p:ph type="sldNum" sz="quarter" idx="11"/>
          </p:nvPr>
        </p:nvSpPr>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a:xfrm>
            <a:off x="2981325" y="131705"/>
            <a:ext cx="3181350" cy="292100"/>
          </a:xfrm>
          <a:prstGeom prst="rect">
            <a:avLst/>
          </a:prstGeom>
        </p:spPr>
        <p:txBody>
          <a:bodyPr/>
          <a:lstStyle/>
          <a:p>
            <a:fld id="{F9E781C6-1634-4A56-B2BE-62150BE83935}" type="datetime4">
              <a:rPr lang="en-US" smtClean="0"/>
              <a:pPr/>
              <a:t>May 17, 2014</a:t>
            </a:fld>
            <a:endParaRPr lang="en-US" dirty="0"/>
          </a:p>
        </p:txBody>
      </p:sp>
      <p:sp>
        <p:nvSpPr>
          <p:cNvPr id="12" name="Slide Number Placeholder 11"/>
          <p:cNvSpPr>
            <a:spLocks noGrp="1"/>
          </p:cNvSpPr>
          <p:nvPr>
            <p:ph type="sldNum" sz="quarter" idx="16"/>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7"/>
          </p:nvPr>
        </p:nvSpPr>
        <p:spPr>
          <a:xfrm>
            <a:off x="1447800" y="6486525"/>
            <a:ext cx="6248400" cy="292100"/>
          </a:xfrm>
          <a:prstGeom prst="rect">
            <a:avLst/>
          </a:prstGeom>
        </p:spPr>
        <p:txBody>
          <a:bodyPr/>
          <a:lstStyle/>
          <a:p>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a:xfrm>
            <a:off x="2981325" y="131705"/>
            <a:ext cx="3181350" cy="292100"/>
          </a:xfrm>
          <a:prstGeom prst="rect">
            <a:avLst/>
          </a:prstGeom>
        </p:spPr>
        <p:txBody>
          <a:bodyPr/>
          <a:lstStyle/>
          <a:p>
            <a:fld id="{A9372AC2-3C75-4F5F-A929-48958086FE36}" type="datetime4">
              <a:rPr lang="en-US" smtClean="0"/>
              <a:pPr/>
              <a:t>May 17, 2014</a:t>
            </a:fld>
            <a:endParaRPr lang="en-US" dirty="0"/>
          </a:p>
        </p:txBody>
      </p:sp>
      <p:sp>
        <p:nvSpPr>
          <p:cNvPr id="12" name="Slide Number Placeholder 11"/>
          <p:cNvSpPr>
            <a:spLocks noGrp="1"/>
          </p:cNvSpPr>
          <p:nvPr>
            <p:ph type="sldNum" sz="quarter" idx="17"/>
          </p:nvPr>
        </p:nvSpPr>
        <p:spPr/>
        <p:txBody>
          <a:bodyPr/>
          <a:lstStyle/>
          <a:p>
            <a:fld id="{5744759D-0EFF-4FB2-9CCE-04E00944F0FE}" type="slidenum">
              <a:rPr lang="en-US" smtClean="0"/>
              <a:pPr/>
              <a:t>‹#›</a:t>
            </a:fld>
            <a:endParaRPr lang="en-US" dirty="0"/>
          </a:p>
        </p:txBody>
      </p:sp>
      <p:sp>
        <p:nvSpPr>
          <p:cNvPr id="13" name="Footer Placeholder 12"/>
          <p:cNvSpPr>
            <a:spLocks noGrp="1"/>
          </p:cNvSpPr>
          <p:nvPr>
            <p:ph type="ftr" sz="quarter" idx="18"/>
          </p:nvPr>
        </p:nvSpPr>
        <p:spPr>
          <a:xfrm>
            <a:off x="1447800" y="6486525"/>
            <a:ext cx="6248400" cy="292100"/>
          </a:xfrm>
          <a:prstGeom prst="rect">
            <a:avLst/>
          </a:prstGeom>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a:xfrm>
            <a:off x="2981325" y="131705"/>
            <a:ext cx="3181350" cy="292100"/>
          </a:xfrm>
          <a:prstGeom prst="rect">
            <a:avLst/>
          </a:prstGeom>
        </p:spPr>
        <p:txBody>
          <a:bodyPr/>
          <a:lstStyle/>
          <a:p>
            <a:fld id="{17509CF4-4C1A-45DC-BADA-6EFF91CB9ABB}" type="datetime4">
              <a:rPr lang="en-US" smtClean="0"/>
              <a:pPr/>
              <a:t>May 17, 2014</a:t>
            </a:fld>
            <a:endParaRPr lang="en-US" dirty="0"/>
          </a:p>
        </p:txBody>
      </p:sp>
      <p:sp>
        <p:nvSpPr>
          <p:cNvPr id="16" name="Slide Number Placeholder 15"/>
          <p:cNvSpPr>
            <a:spLocks noGrp="1"/>
          </p:cNvSpPr>
          <p:nvPr>
            <p:ph type="sldNum" sz="quarter" idx="11"/>
          </p:nvPr>
        </p:nvSpPr>
        <p:spPr/>
        <p:txBody>
          <a:bodyPr/>
          <a:lstStyle/>
          <a:p>
            <a:fld id="{5744759D-0EFF-4FB2-9CCE-04E00944F0FE}" type="slidenum">
              <a:rPr lang="en-US" smtClean="0"/>
              <a:pPr/>
              <a:t>‹#›</a:t>
            </a:fld>
            <a:endParaRPr lang="en-US" dirty="0"/>
          </a:p>
        </p:txBody>
      </p:sp>
      <p:sp>
        <p:nvSpPr>
          <p:cNvPr id="17" name="Footer Placeholder 16"/>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2981325" y="131705"/>
            <a:ext cx="3181350" cy="292100"/>
          </a:xfrm>
          <a:prstGeom prst="rect">
            <a:avLst/>
          </a:prstGeom>
        </p:spPr>
        <p:txBody>
          <a:bodyPr/>
          <a:lstStyle/>
          <a:p>
            <a:fld id="{C53951C0-B478-4858-ABC7-96406A1C0480}" type="datetime4">
              <a:rPr lang="en-US" smtClean="0"/>
              <a:pPr/>
              <a:t>May 17, 2014</a:t>
            </a:fld>
            <a:endParaRPr lang="en-US" dirty="0"/>
          </a:p>
        </p:txBody>
      </p:sp>
      <p:sp>
        <p:nvSpPr>
          <p:cNvPr id="8" name="Slide Number Placeholder 7"/>
          <p:cNvSpPr>
            <a:spLocks noGrp="1"/>
          </p:cNvSpPr>
          <p:nvPr>
            <p:ph type="sldNum" sz="quarter" idx="11"/>
          </p:nvPr>
        </p:nvSpPr>
        <p:spPr/>
        <p:txBody>
          <a:bodyPr/>
          <a:lstStyle/>
          <a:p>
            <a:fld id="{5744759D-0EFF-4FB2-9CCE-04E00944F0FE}" type="slidenum">
              <a:rPr lang="en-US" smtClean="0"/>
              <a:pPr/>
              <a:t>‹#›</a:t>
            </a:fld>
            <a:endParaRPr lang="en-US" dirty="0"/>
          </a:p>
        </p:txBody>
      </p:sp>
      <p:sp>
        <p:nvSpPr>
          <p:cNvPr id="9" name="Footer Placeholder 8"/>
          <p:cNvSpPr>
            <a:spLocks noGrp="1"/>
          </p:cNvSpPr>
          <p:nvPr>
            <p:ph type="ftr" sz="quarter" idx="12"/>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a:xfrm>
            <a:off x="2981325" y="131705"/>
            <a:ext cx="3181350" cy="292100"/>
          </a:xfrm>
          <a:prstGeom prst="rect">
            <a:avLst/>
          </a:prstGeom>
        </p:spPr>
        <p:txBody>
          <a:bodyPr/>
          <a:lstStyle/>
          <a:p>
            <a:fld id="{B867641A-9D94-4BD6-862F-F651067079BC}" type="datetime4">
              <a:rPr lang="en-US" smtClean="0"/>
              <a:pPr/>
              <a:t>May 17, 2014</a:t>
            </a:fld>
            <a:endParaRPr lang="en-US" dirty="0"/>
          </a:p>
        </p:txBody>
      </p:sp>
      <p:sp>
        <p:nvSpPr>
          <p:cNvPr id="19" name="Slide Number Placeholder 18"/>
          <p:cNvSpPr>
            <a:spLocks noGrp="1"/>
          </p:cNvSpPr>
          <p:nvPr>
            <p:ph type="sldNum" sz="quarter" idx="16"/>
          </p:nvPr>
        </p:nvSpPr>
        <p:spPr/>
        <p:txBody>
          <a:bodyPr/>
          <a:lstStyle/>
          <a:p>
            <a:fld id="{5744759D-0EFF-4FB2-9CCE-04E00944F0FE}" type="slidenum">
              <a:rPr lang="en-US" smtClean="0"/>
              <a:pPr/>
              <a:t>‹#›</a:t>
            </a:fld>
            <a:endParaRPr lang="en-US" dirty="0"/>
          </a:p>
        </p:txBody>
      </p:sp>
      <p:sp>
        <p:nvSpPr>
          <p:cNvPr id="23" name="Footer Placeholder 22"/>
          <p:cNvSpPr>
            <a:spLocks noGrp="1"/>
          </p:cNvSpPr>
          <p:nvPr>
            <p:ph type="ftr" sz="quarter" idx="17"/>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a:prstGeom prst="rect">
            <a:avLst/>
          </a:prstGeom>
        </p:spPr>
        <p:txBody>
          <a:bodyPr/>
          <a:lstStyle/>
          <a:p>
            <a:fld id="{D74F0C02-0EF4-4745-9D82-E8D3F59464E3}" type="datetime4">
              <a:rPr lang="en-US" smtClean="0"/>
              <a:pPr/>
              <a:t>May 17, 2014</a:t>
            </a:fld>
            <a:endParaRPr lang="en-US" dirty="0"/>
          </a:p>
        </p:txBody>
      </p:sp>
      <p:sp>
        <p:nvSpPr>
          <p:cNvPr id="14" name="Slide Number Placeholder 13"/>
          <p:cNvSpPr>
            <a:spLocks noGrp="1"/>
          </p:cNvSpPr>
          <p:nvPr>
            <p:ph type="sldNum" sz="quarter" idx="15"/>
          </p:nvPr>
        </p:nvSpPr>
        <p:spPr>
          <a:xfrm>
            <a:off x="4038600" y="6172200"/>
            <a:ext cx="1066800" cy="304800"/>
          </a:xfrm>
        </p:spPr>
        <p:txBody>
          <a:bodyPr/>
          <a:lstStyle/>
          <a:p>
            <a:fld id="{5744759D-0EFF-4FB2-9CCE-04E00944F0FE}" type="slidenum">
              <a:rPr lang="en-US" smtClean="0"/>
              <a:pPr/>
              <a:t>‹#›</a:t>
            </a:fld>
            <a:endParaRPr lang="en-US" dirty="0"/>
          </a:p>
        </p:txBody>
      </p:sp>
      <p:sp>
        <p:nvSpPr>
          <p:cNvPr id="15" name="Footer Placeholder 14"/>
          <p:cNvSpPr>
            <a:spLocks noGrp="1"/>
          </p:cNvSpPr>
          <p:nvPr>
            <p:ph type="ftr" sz="quarter" idx="16"/>
          </p:nvPr>
        </p:nvSpPr>
        <p:spPr>
          <a:xfrm>
            <a:off x="1447800" y="6486525"/>
            <a:ext cx="6248400" cy="292100"/>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723998"/>
            <a:ext cx="9144000" cy="6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430421"/>
            <a:ext cx="8229600" cy="47062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038600" y="6553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D4EE4AE-DBD3-9141-ADF5-415CE2335B76}" type="slidenum">
              <a:rPr lang="en-US" smtClean="0"/>
              <a:pPr/>
              <a:t>‹#›</a:t>
            </a:fld>
            <a:r>
              <a:rPr lang="en-US" dirty="0" smtClean="0"/>
              <a:t> / </a:t>
            </a:r>
            <a:endParaRPr lang="en-US" dirty="0"/>
          </a:p>
        </p:txBody>
      </p:sp>
      <p:cxnSp>
        <p:nvCxnSpPr>
          <p:cNvPr id="10" name="Straight Connector 9"/>
          <p:cNvCxnSpPr/>
          <p:nvPr/>
        </p:nvCxnSpPr>
        <p:spPr>
          <a:xfrm>
            <a:off x="0" y="722410"/>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023739" y="388731"/>
            <a:ext cx="6894041"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hf sldNum="0" hdr="0" ftr="0" dt="0"/>
  <p:txStyles>
    <p:titleStyle>
      <a:lvl1pPr algn="ctr" defTabSz="914400" rtl="0" eaLnBrk="1" latinLnBrk="0" hangingPunct="1">
        <a:spcBef>
          <a:spcPts val="400"/>
        </a:spcBef>
        <a:buNone/>
        <a:defRPr sz="2400" b="1" kern="1200" cap="all" spc="0" baseline="0">
          <a:solidFill>
            <a:schemeClr val="bg1">
              <a:lumMod val="75000"/>
              <a:lumOff val="25000"/>
            </a:schemeClr>
          </a:solidFill>
          <a:effectLst/>
          <a:latin typeface="+mj-lt"/>
          <a:ea typeface="+mj-ea"/>
          <a:cs typeface="Tunga" pitchFamily="2"/>
        </a:defRPr>
      </a:lvl1pPr>
    </p:titleStyle>
    <p:bodyStyle>
      <a:lvl1pPr marL="0" indent="0" algn="l" defTabSz="914400" rtl="0" eaLnBrk="1" latinLnBrk="0" hangingPunct="1">
        <a:lnSpc>
          <a:spcPct val="100000"/>
        </a:lnSpc>
        <a:spcBef>
          <a:spcPts val="600"/>
        </a:spcBef>
        <a:spcAft>
          <a:spcPts val="0"/>
        </a:spcAft>
        <a:buClr>
          <a:schemeClr val="accent1"/>
        </a:buClr>
        <a:buFont typeface="Arial"/>
        <a:buNone/>
        <a:defRPr sz="2500" b="0" i="0" kern="1200" cap="none" spc="30" baseline="0">
          <a:solidFill>
            <a:schemeClr val="tx1"/>
          </a:solidFill>
          <a:latin typeface="+mn-lt"/>
          <a:ea typeface="+mn-ea"/>
          <a:cs typeface="Tahoma" pitchFamily="34" charset="0"/>
        </a:defRPr>
      </a:lvl1pPr>
      <a:lvl2pPr marL="285750" indent="-285750" algn="l" defTabSz="914400" rtl="0" eaLnBrk="1" latinLnBrk="0" hangingPunct="1">
        <a:lnSpc>
          <a:spcPct val="100000"/>
        </a:lnSpc>
        <a:spcBef>
          <a:spcPts val="1200"/>
        </a:spcBef>
        <a:buClr>
          <a:schemeClr val="accent1"/>
        </a:buClr>
        <a:buFont typeface="Arial"/>
        <a:buChar char="•"/>
        <a:defRPr sz="2000" kern="1200">
          <a:solidFill>
            <a:schemeClr val="tx1"/>
          </a:solidFill>
          <a:latin typeface="+mn-lt"/>
          <a:ea typeface="+mn-ea"/>
          <a:cs typeface="Tahoma" pitchFamily="34" charset="0"/>
        </a:defRPr>
      </a:lvl2pPr>
      <a:lvl3pPr marL="285750" indent="-285750" algn="l" defTabSz="914400" rtl="0" eaLnBrk="1" latinLnBrk="0" hangingPunct="1">
        <a:lnSpc>
          <a:spcPct val="100000"/>
        </a:lnSpc>
        <a:spcBef>
          <a:spcPts val="1200"/>
        </a:spcBef>
        <a:buClr>
          <a:schemeClr val="accent1"/>
        </a:buClr>
        <a:buFont typeface="Arial"/>
        <a:buChar char="•"/>
        <a:defRPr sz="1600" kern="1200">
          <a:solidFill>
            <a:schemeClr val="tx1"/>
          </a:solidFill>
          <a:latin typeface="+mn-lt"/>
          <a:ea typeface="+mn-ea"/>
          <a:cs typeface="Tahoma" pitchFamily="34" charset="0"/>
        </a:defRPr>
      </a:lvl3pPr>
      <a:lvl4pPr marL="285750" indent="-285750" algn="l" defTabSz="914400" rtl="0" eaLnBrk="1" latinLnBrk="0" hangingPunct="1">
        <a:lnSpc>
          <a:spcPct val="100000"/>
        </a:lnSpc>
        <a:spcBef>
          <a:spcPts val="1200"/>
        </a:spcBef>
        <a:buClr>
          <a:schemeClr val="accent1"/>
        </a:buClr>
        <a:buFont typeface="Arial"/>
        <a:buChar char="•"/>
        <a:defRPr sz="1400" kern="1200">
          <a:solidFill>
            <a:schemeClr val="tx1"/>
          </a:solidFill>
          <a:latin typeface="+mn-lt"/>
          <a:ea typeface="+mn-ea"/>
          <a:cs typeface="Tahoma" pitchFamily="34" charset="0"/>
        </a:defRPr>
      </a:lvl4pPr>
      <a:lvl5pPr marL="285750" indent="-285750" algn="l" defTabSz="914400" rtl="0" eaLnBrk="1" latinLnBrk="0" hangingPunct="1">
        <a:lnSpc>
          <a:spcPct val="100000"/>
        </a:lnSpc>
        <a:spcBef>
          <a:spcPts val="1200"/>
        </a:spcBef>
        <a:buClr>
          <a:schemeClr val="accent1"/>
        </a:buClr>
        <a:buFont typeface="Arial"/>
        <a:buChar char="•"/>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publib.boulder.ibm.com/infocenter/iseries/v5r3/index.jsp?topic=/rzahw/rzahwmutco.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PITFALLS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352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deadlock?</a:t>
            </a:r>
          </a:p>
          <a:p>
            <a:pPr algn="l"/>
            <a:r>
              <a:rPr lang="en-US" dirty="0" smtClean="0"/>
              <a:t>+ how to solve it?</a:t>
            </a:r>
          </a:p>
          <a:p>
            <a:pPr algn="l"/>
            <a:r>
              <a:rPr lang="en-US" dirty="0" smtClean="0"/>
              <a:t>	- Deadlock prevention</a:t>
            </a:r>
          </a:p>
          <a:p>
            <a:pPr algn="l"/>
            <a:r>
              <a:rPr lang="en-US" dirty="0"/>
              <a:t>	</a:t>
            </a:r>
            <a:r>
              <a:rPr lang="en-US" dirty="0" smtClean="0"/>
              <a:t>-…</a:t>
            </a:r>
          </a:p>
          <a:p>
            <a:pPr algn="l"/>
            <a:endParaRPr lang="en-US" dirty="0"/>
          </a:p>
          <a:p>
            <a:pPr algn="l"/>
            <a:r>
              <a:rPr lang="en-US" dirty="0" smtClean="0"/>
              <a:t>+ why it is a problem?</a:t>
            </a:r>
          </a:p>
          <a:p>
            <a:pPr algn="l"/>
            <a:r>
              <a:rPr lang="en-US" dirty="0" smtClean="0"/>
              <a:t>+ demo</a:t>
            </a:r>
            <a:endParaRPr lang="en-US" dirty="0"/>
          </a:p>
          <a:p>
            <a:pPr algn="l"/>
            <a:endParaRPr lang="en-US" dirty="0"/>
          </a:p>
        </p:txBody>
      </p:sp>
      <p:sp>
        <p:nvSpPr>
          <p:cNvPr id="3" name="Title 2"/>
          <p:cNvSpPr>
            <a:spLocks noGrp="1"/>
          </p:cNvSpPr>
          <p:nvPr>
            <p:ph type="title"/>
          </p:nvPr>
        </p:nvSpPr>
        <p:spPr/>
        <p:txBody>
          <a:bodyPr/>
          <a:lstStyle/>
          <a:p>
            <a:r>
              <a:rPr lang="en-US" dirty="0" smtClean="0"/>
              <a:t>Dead lock</a:t>
            </a:r>
            <a:endParaRPr lang="en-US" dirty="0"/>
          </a:p>
        </p:txBody>
      </p:sp>
    </p:spTree>
    <p:extLst>
      <p:ext uri="{BB962C8B-B14F-4D97-AF65-F5344CB8AC3E}">
        <p14:creationId xmlns:p14="http://schemas.microsoft.com/office/powerpoint/2010/main" val="257352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Who:	Students who have experiences with Parallel Programming</a:t>
            </a:r>
          </a:p>
          <a:p>
            <a:pPr marL="342900" indent="-342900">
              <a:buFont typeface="Arial"/>
              <a:buChar char="•"/>
            </a:pPr>
            <a:endParaRPr lang="en-US" dirty="0" smtClean="0"/>
          </a:p>
          <a:p>
            <a:pPr marL="342900" indent="-342900">
              <a:buFont typeface="Arial"/>
              <a:buChar char="•"/>
            </a:pPr>
            <a:r>
              <a:rPr lang="en-US" dirty="0" smtClean="0"/>
              <a:t>How:	1). Students play with the app</a:t>
            </a:r>
          </a:p>
          <a:p>
            <a:r>
              <a:rPr lang="en-US" dirty="0"/>
              <a:t>	</a:t>
            </a:r>
            <a:r>
              <a:rPr lang="en-US" dirty="0" smtClean="0"/>
              <a:t>	2). Answer questions</a:t>
            </a:r>
          </a:p>
          <a:p>
            <a:endParaRPr lang="en-US" dirty="0" smtClean="0"/>
          </a:p>
          <a:p>
            <a:pPr marL="342900" indent="-342900" algn="l">
              <a:buFont typeface="Arial"/>
              <a:buChar char="•"/>
            </a:pPr>
            <a:r>
              <a:rPr lang="en-US" dirty="0" smtClean="0"/>
              <a:t>Why:	To determine:</a:t>
            </a:r>
            <a:r>
              <a:rPr lang="en-US" dirty="0"/>
              <a:t>	</a:t>
            </a:r>
            <a:endParaRPr lang="en-US" dirty="0" smtClean="0"/>
          </a:p>
          <a:p>
            <a:pPr algn="l"/>
            <a:r>
              <a:rPr lang="en-US" sz="2000" dirty="0" smtClean="0"/>
              <a:t>		+ Usability.</a:t>
            </a:r>
          </a:p>
          <a:p>
            <a:pPr algn="l"/>
            <a:r>
              <a:rPr lang="en-US" sz="2000" dirty="0" smtClean="0"/>
              <a:t>	</a:t>
            </a:r>
            <a:r>
              <a:rPr lang="en-US" sz="2000" dirty="0"/>
              <a:t>	</a:t>
            </a:r>
            <a:r>
              <a:rPr lang="en-US" sz="2000" dirty="0" smtClean="0"/>
              <a:t>+ Interactivity.</a:t>
            </a:r>
          </a:p>
          <a:p>
            <a:pPr algn="l"/>
            <a:r>
              <a:rPr lang="en-US" sz="2000" dirty="0" smtClean="0"/>
              <a:t>	</a:t>
            </a:r>
            <a:r>
              <a:rPr lang="en-US" sz="2000" dirty="0"/>
              <a:t>	</a:t>
            </a:r>
            <a:r>
              <a:rPr lang="en-US" sz="2000" dirty="0" smtClean="0"/>
              <a:t>+ Students’ understanding in the 3 pitfalls</a:t>
            </a:r>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164962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Usability:		90% rate as the easy to play</a:t>
            </a:r>
          </a:p>
          <a:p>
            <a:pPr marL="342900" indent="-342900">
              <a:buFont typeface="Arial"/>
              <a:buChar char="•"/>
            </a:pPr>
            <a:endParaRPr lang="en-US" dirty="0" smtClean="0"/>
          </a:p>
          <a:p>
            <a:pPr marL="342900" indent="-342900">
              <a:buFont typeface="Arial"/>
              <a:buChar char="•"/>
            </a:pPr>
            <a:r>
              <a:rPr lang="en-US" dirty="0" smtClean="0"/>
              <a:t>Interactivity:	90% like the way they interact with the pitfalls</a:t>
            </a:r>
          </a:p>
          <a:p>
            <a:pPr marL="342900" indent="-342900">
              <a:buFont typeface="Arial"/>
              <a:buChar char="•"/>
            </a:pPr>
            <a:endParaRPr lang="en-US" dirty="0"/>
          </a:p>
          <a:p>
            <a:pPr marL="342900" indent="-342900">
              <a:buFont typeface="Arial"/>
              <a:buChar char="•"/>
            </a:pPr>
            <a:r>
              <a:rPr lang="en-US" dirty="0" smtClean="0"/>
              <a:t>Student understanding: 	9/10 questions were answered correctly by 90% of student</a:t>
            </a:r>
            <a:endParaRPr lang="en-US" dirty="0"/>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08554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 Challenges:</a:t>
            </a:r>
          </a:p>
          <a:p>
            <a:pPr algn="l"/>
            <a:r>
              <a:rPr lang="en-US" dirty="0"/>
              <a:t>	</a:t>
            </a:r>
            <a:r>
              <a:rPr lang="en-US" dirty="0" smtClean="0"/>
              <a:t>- different browser</a:t>
            </a:r>
          </a:p>
          <a:p>
            <a:pPr algn="l"/>
            <a:endParaRPr lang="en-US" dirty="0"/>
          </a:p>
          <a:p>
            <a:pPr algn="l"/>
            <a:r>
              <a:rPr lang="en-US" dirty="0" smtClean="0"/>
              <a:t>+ Next Few Weeks:</a:t>
            </a:r>
          </a:p>
          <a:p>
            <a:pPr algn="l"/>
            <a:r>
              <a:rPr lang="en-US" dirty="0"/>
              <a:t>	</a:t>
            </a:r>
            <a:r>
              <a:rPr lang="en-US" dirty="0" smtClean="0"/>
              <a:t>- solve different browser problem</a:t>
            </a:r>
          </a:p>
          <a:p>
            <a:pPr algn="l"/>
            <a:r>
              <a:rPr lang="en-US" dirty="0"/>
              <a:t>	</a:t>
            </a:r>
            <a:r>
              <a:rPr lang="en-US" dirty="0" smtClean="0"/>
              <a:t>- do more survey</a:t>
            </a:r>
          </a:p>
          <a:p>
            <a:pPr algn="l"/>
            <a:r>
              <a:rPr lang="en-US" dirty="0"/>
              <a:t>	</a:t>
            </a:r>
            <a:r>
              <a:rPr lang="en-US" dirty="0" smtClean="0"/>
              <a:t>- write report</a:t>
            </a:r>
          </a:p>
          <a:p>
            <a:pPr algn="l"/>
            <a:endParaRPr lang="en-US" dirty="0"/>
          </a:p>
          <a:p>
            <a:pPr algn="l"/>
            <a:r>
              <a:rPr lang="en-US" dirty="0" smtClean="0"/>
              <a:t>+ Extension:</a:t>
            </a:r>
          </a:p>
          <a:p>
            <a:pPr algn="l"/>
            <a:r>
              <a:rPr lang="en-US" dirty="0"/>
              <a:t>	</a:t>
            </a:r>
            <a:r>
              <a:rPr lang="en-US" dirty="0" smtClean="0"/>
              <a:t>- showing the solution in our app </a:t>
            </a:r>
            <a:endParaRPr lang="en-US" dirty="0"/>
          </a:p>
        </p:txBody>
      </p:sp>
      <p:sp>
        <p:nvSpPr>
          <p:cNvPr id="3" name="Title 2"/>
          <p:cNvSpPr>
            <a:spLocks noGrp="1"/>
          </p:cNvSpPr>
          <p:nvPr>
            <p:ph type="title"/>
          </p:nvPr>
        </p:nvSpPr>
        <p:spPr/>
        <p:txBody>
          <a:bodyPr/>
          <a:lstStyle/>
          <a:p>
            <a:r>
              <a:rPr lang="en-US" dirty="0" smtClean="0"/>
              <a:t>Challenges and future works</a:t>
            </a:r>
            <a:endParaRPr lang="en-US" dirty="0"/>
          </a:p>
        </p:txBody>
      </p:sp>
    </p:spTree>
    <p:extLst>
      <p:ext uri="{BB962C8B-B14F-4D97-AF65-F5344CB8AC3E}">
        <p14:creationId xmlns:p14="http://schemas.microsoft.com/office/powerpoint/2010/main" val="227634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1500" dirty="0" smtClean="0"/>
              <a:t>[1] </a:t>
            </a:r>
            <a:r>
              <a:rPr lang="en-US" sz="1500" dirty="0"/>
              <a:t> N. </a:t>
            </a:r>
            <a:r>
              <a:rPr lang="en-US" sz="1500" dirty="0" err="1"/>
              <a:t>Giacaman</a:t>
            </a:r>
            <a:r>
              <a:rPr lang="en-US" sz="1500" dirty="0"/>
              <a:t>. Teaching by example: Using analogies and live coding demonstrations to teach parallel computing concepts to undergraduate </a:t>
            </a:r>
            <a:r>
              <a:rPr lang="en-US" sz="1500" dirty="0" err="1"/>
              <a:t>stu</a:t>
            </a:r>
            <a:r>
              <a:rPr lang="en-US" sz="1500" dirty="0"/>
              <a:t>- dents. In Parallel and Distributed Processing Symposium Workshops PhD Forum (IPDPSW), 2012 IEEE 26th International, pages 1295 –1298, may 2012. </a:t>
            </a:r>
            <a:endParaRPr lang="en-US" sz="1500" dirty="0" smtClean="0"/>
          </a:p>
          <a:p>
            <a:r>
              <a:rPr lang="en-US" sz="1500" dirty="0" smtClean="0"/>
              <a:t>[2] </a:t>
            </a:r>
            <a:r>
              <a:rPr lang="en-US" sz="1500" dirty="0" err="1"/>
              <a:t>Mordechai</a:t>
            </a:r>
            <a:r>
              <a:rPr lang="en-US" sz="1500" dirty="0"/>
              <a:t> Ben-Ari and </a:t>
            </a:r>
            <a:r>
              <a:rPr lang="en-US" sz="1500" dirty="0" err="1"/>
              <a:t>Yifat</a:t>
            </a:r>
            <a:r>
              <a:rPr lang="en-US" sz="1500" dirty="0"/>
              <a:t> Ben-David </a:t>
            </a:r>
            <a:r>
              <a:rPr lang="en-US" sz="1500" dirty="0" err="1"/>
              <a:t>Kolikant</a:t>
            </a:r>
            <a:r>
              <a:rPr lang="en-US" sz="1500" dirty="0"/>
              <a:t>. Thinking parallel: the process of learning concurrency. SIGCSE Bull., 31(3):13–16, June 1999. </a:t>
            </a:r>
            <a:endParaRPr lang="en-US" sz="1500" dirty="0" smtClean="0"/>
          </a:p>
          <a:p>
            <a:r>
              <a:rPr lang="en-US" sz="1500" dirty="0"/>
              <a:t>[3] </a:t>
            </a:r>
            <a:r>
              <a:rPr lang="en-US" sz="1500" dirty="0">
                <a:hlinkClick r:id="rId3"/>
              </a:rPr>
              <a:t>http://publib.boulder.ibm.com/infocenter/iseries/v5r3/index.jsp?topic=%2Frzahw%</a:t>
            </a:r>
            <a:r>
              <a:rPr lang="en-US" sz="1500" dirty="0" smtClean="0">
                <a:hlinkClick r:id="rId3"/>
              </a:rPr>
              <a:t>2Frzahwmutco.htm</a:t>
            </a:r>
            <a:endParaRPr lang="en-US" sz="1500" dirty="0" smtClean="0"/>
          </a:p>
          <a:p>
            <a:r>
              <a:rPr lang="en-US" sz="1500" dirty="0" smtClean="0"/>
              <a:t>[4</a:t>
            </a:r>
            <a:r>
              <a:rPr lang="en-US" sz="1500" dirty="0"/>
              <a:t>] </a:t>
            </a:r>
            <a:r>
              <a:rPr lang="en-US" sz="1500" dirty="0" err="1"/>
              <a:t>Fancong</a:t>
            </a:r>
            <a:r>
              <a:rPr lang="en-US" sz="1500" dirty="0"/>
              <a:t> </a:t>
            </a:r>
            <a:r>
              <a:rPr lang="en-US" sz="1500" dirty="0" err="1"/>
              <a:t>Zeng</a:t>
            </a:r>
            <a:r>
              <a:rPr lang="en-US" sz="1500" dirty="0"/>
              <a:t>. "An Initial Study of Common Coding Pitfalls in Java Programs", in Proceedings of MASPLAS'03 Mid-Atlantic Student Workshop on Programming Languages and Systems, April, 2003</a:t>
            </a:r>
            <a:r>
              <a:rPr lang="en-US" sz="1500" dirty="0" smtClean="0"/>
              <a:t>.</a:t>
            </a:r>
            <a:endParaRPr lang="en-US" sz="1500" dirty="0" smtClean="0"/>
          </a:p>
          <a:p>
            <a:r>
              <a:rPr lang="en-US" sz="1500" dirty="0" smtClean="0"/>
              <a:t>[5] </a:t>
            </a:r>
            <a:r>
              <a:rPr lang="en-US" sz="1600" dirty="0"/>
              <a:t>Sung-</a:t>
            </a:r>
            <a:r>
              <a:rPr lang="en-US" sz="1600" dirty="0" err="1"/>
              <a:t>Eun</a:t>
            </a:r>
            <a:r>
              <a:rPr lang="en-US" sz="1600" dirty="0"/>
              <a:t> Choi and E Christopher Lewis. A Study of </a:t>
            </a:r>
            <a:r>
              <a:rPr lang="en-US" sz="1600" dirty="0" smtClean="0"/>
              <a:t>Common </a:t>
            </a:r>
            <a:r>
              <a:rPr lang="en-US" sz="1600" dirty="0"/>
              <a:t>Pitfalls in Simple Multi-Threaded Programs. In </a:t>
            </a:r>
            <a:r>
              <a:rPr lang="en-US" sz="1600" i="1" dirty="0" smtClean="0"/>
              <a:t>Proceedings </a:t>
            </a:r>
            <a:r>
              <a:rPr lang="en-US" sz="1600" i="1" dirty="0"/>
              <a:t>of the Thirty-first ACM SIGCSE Technical Symposium on Computer Science Education, </a:t>
            </a:r>
            <a:r>
              <a:rPr lang="en-US" sz="1600" dirty="0"/>
              <a:t>March 2000. </a:t>
            </a:r>
            <a:endParaRPr lang="en-US" sz="1500" dirty="0" smtClean="0"/>
          </a:p>
          <a:p>
            <a:endParaRPr lang="en-US" sz="1500" dirty="0"/>
          </a:p>
          <a:p>
            <a:endParaRPr lang="en-US" sz="1500" dirty="0"/>
          </a:p>
          <a:p>
            <a:endParaRPr lang="en-US" sz="1500"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40865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 </a:t>
            </a:r>
            <a:r>
              <a:rPr lang="en-US" dirty="0" smtClean="0"/>
              <a:t>you</a:t>
            </a:r>
            <a:br>
              <a:rPr lang="en-US" dirty="0" smtClean="0"/>
            </a:br>
            <a:endParaRPr lang="en-US" dirty="0"/>
          </a:p>
        </p:txBody>
      </p:sp>
      <p:sp>
        <p:nvSpPr>
          <p:cNvPr id="3" name="Subtitle 2"/>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173373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Arial"/>
              <a:buChar char="•"/>
            </a:pPr>
            <a:r>
              <a:rPr lang="en-US" dirty="0">
                <a:latin typeface="Comic Sans MS"/>
                <a:cs typeface="Comic Sans MS"/>
              </a:rPr>
              <a:t>Permanent blocking of set of processes that either compete for system resources or communicate with each </a:t>
            </a:r>
            <a:r>
              <a:rPr lang="en-US" dirty="0" smtClean="0">
                <a:latin typeface="Comic Sans MS"/>
                <a:cs typeface="Comic Sans MS"/>
              </a:rPr>
              <a:t>other.</a:t>
            </a:r>
            <a:endParaRPr lang="en-US" dirty="0">
              <a:latin typeface="Comic Sans MS"/>
              <a:cs typeface="Comic Sans MS"/>
            </a:endParaRPr>
          </a:p>
          <a:p>
            <a:pPr algn="l"/>
            <a:endParaRPr lang="en-US" dirty="0" smtClean="0">
              <a:latin typeface="Comic Sans MS"/>
              <a:cs typeface="Comic Sans MS"/>
            </a:endParaRPr>
          </a:p>
          <a:p>
            <a:pPr algn="l"/>
            <a:r>
              <a:rPr lang="en-US" dirty="0" smtClean="0">
                <a:latin typeface="Comic Sans MS"/>
                <a:cs typeface="Comic Sans MS"/>
              </a:rPr>
              <a:t>The </a:t>
            </a:r>
            <a:r>
              <a:rPr lang="en-US" dirty="0">
                <a:latin typeface="Comic Sans MS"/>
                <a:cs typeface="Comic Sans MS"/>
              </a:rPr>
              <a:t>4 Necessary Conditions for Deadlock</a:t>
            </a:r>
          </a:p>
          <a:p>
            <a:pPr algn="l"/>
            <a:endParaRPr lang="en-US" dirty="0">
              <a:latin typeface="Comic Sans MS"/>
              <a:cs typeface="Comic Sans MS"/>
            </a:endParaRPr>
          </a:p>
          <a:p>
            <a:pPr marL="342900" indent="-342900" algn="l">
              <a:buFont typeface="Arial"/>
              <a:buChar char="•"/>
            </a:pPr>
            <a:r>
              <a:rPr lang="en-US" dirty="0">
                <a:latin typeface="Comic Sans MS"/>
                <a:cs typeface="Comic Sans MS"/>
              </a:rPr>
              <a:t>Exclusive access (mutual exclusion</a:t>
            </a:r>
            <a:r>
              <a:rPr lang="en-US" dirty="0" smtClean="0">
                <a:latin typeface="Comic Sans MS"/>
                <a:cs typeface="Comic Sans MS"/>
              </a:rPr>
              <a:t>)</a:t>
            </a:r>
          </a:p>
          <a:p>
            <a:pPr algn="l"/>
            <a:r>
              <a:rPr lang="en-US" dirty="0" smtClean="0">
                <a:latin typeface="Comic Sans MS"/>
                <a:cs typeface="Comic Sans MS"/>
              </a:rPr>
              <a:t>	</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No preemption</a:t>
            </a:r>
          </a:p>
          <a:p>
            <a:pPr algn="l"/>
            <a:r>
              <a:rPr lang="en-US" dirty="0" smtClean="0">
                <a:latin typeface="Comic Sans MS"/>
                <a:cs typeface="Comic Sans MS"/>
              </a:rPr>
              <a:t>	</a:t>
            </a:r>
          </a:p>
          <a:p>
            <a:pPr marL="342900" indent="-342900" algn="l">
              <a:buFont typeface="Arial"/>
              <a:buChar char="•"/>
            </a:pPr>
            <a:r>
              <a:rPr lang="en-US" dirty="0" smtClean="0">
                <a:latin typeface="Comic Sans MS"/>
                <a:cs typeface="Comic Sans MS"/>
              </a:rPr>
              <a:t>Circular wait</a:t>
            </a:r>
          </a:p>
          <a:p>
            <a:pPr algn="l"/>
            <a:endParaRPr lang="en-US" dirty="0">
              <a:latin typeface="Comic Sans MS"/>
              <a:cs typeface="Comic Sans MS"/>
            </a:endParaRPr>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DEADLOCK</a:t>
            </a:r>
            <a:endParaRPr lang="en-US" sz="2500" dirty="0">
              <a:latin typeface="Comic Sans MS"/>
              <a:cs typeface="Comic Sans MS"/>
            </a:endParaRPr>
          </a:p>
        </p:txBody>
      </p:sp>
    </p:spTree>
    <p:extLst>
      <p:ext uri="{BB962C8B-B14F-4D97-AF65-F5344CB8AC3E}">
        <p14:creationId xmlns:p14="http://schemas.microsoft.com/office/powerpoint/2010/main" val="2903094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strips(down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p:tgtEl>
                                          <p:spTgt spid="2">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circle(in)">
                                      <p:cBhvr>
                                        <p:cTn id="31" dur="20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 calcmode="lin" valueType="num">
                                      <p:cBhvr>
                                        <p:cTn id="36" dur="1000" fill="hold"/>
                                        <p:tgtEl>
                                          <p:spTgt spid="2">
                                            <p:txEl>
                                              <p:pRg st="8" end="8"/>
                                            </p:txEl>
                                          </p:spTgt>
                                        </p:tgtEl>
                                        <p:attrNameLst>
                                          <p:attrName>ppt_w</p:attrName>
                                        </p:attrNameLst>
                                      </p:cBhvr>
                                      <p:tavLst>
                                        <p:tav tm="0">
                                          <p:val>
                                            <p:strVal val="#ppt_w*0.70"/>
                                          </p:val>
                                        </p:tav>
                                        <p:tav tm="100000">
                                          <p:val>
                                            <p:strVal val="#ppt_w"/>
                                          </p:val>
                                        </p:tav>
                                      </p:tavLst>
                                    </p:anim>
                                    <p:anim calcmode="lin" valueType="num">
                                      <p:cBhvr>
                                        <p:cTn id="37" dur="1000" fill="hold"/>
                                        <p:tgtEl>
                                          <p:spTgt spid="2">
                                            <p:txEl>
                                              <p:pRg st="8" end="8"/>
                                            </p:txEl>
                                          </p:spTgt>
                                        </p:tgtEl>
                                        <p:attrNameLst>
                                          <p:attrName>ppt_h</p:attrName>
                                        </p:attrNameLst>
                                      </p:cBhvr>
                                      <p:tavLst>
                                        <p:tav tm="0">
                                          <p:val>
                                            <p:strVal val="#ppt_h"/>
                                          </p:val>
                                        </p:tav>
                                        <p:tav tm="100000">
                                          <p:val>
                                            <p:strVal val="#ppt_h"/>
                                          </p:val>
                                        </p:tav>
                                      </p:tavLst>
                                    </p:anim>
                                    <p:animEffect transition="in" filter="fade">
                                      <p:cBhvr>
                                        <p:cTn id="38" dur="10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wheel(1)">
                                      <p:cBhvr>
                                        <p:cTn id="43"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5461" y="2020824"/>
            <a:ext cx="4222528" cy="4709336"/>
          </a:xfrm>
        </p:spPr>
        <p:txBody>
          <a:bodyPr>
            <a:normAutofit lnSpcReduction="10000"/>
          </a:bodyPr>
          <a:lstStyle/>
          <a:p>
            <a:r>
              <a:rPr lang="en-US" dirty="0" smtClean="0"/>
              <a:t>Reusable</a:t>
            </a:r>
            <a:endParaRPr lang="en-US" dirty="0"/>
          </a:p>
          <a:p>
            <a:pPr algn="l"/>
            <a:r>
              <a:rPr lang="en-US" dirty="0"/>
              <a:t>Process P1:</a:t>
            </a:r>
          </a:p>
          <a:p>
            <a:pPr algn="l"/>
            <a:r>
              <a:rPr lang="en-US" dirty="0"/>
              <a:t>request(R1)</a:t>
            </a:r>
            <a:r>
              <a:rPr lang="en-US" dirty="0" smtClean="0"/>
              <a:t>;…request</a:t>
            </a:r>
            <a:r>
              <a:rPr lang="en-US" dirty="0"/>
              <a:t>(R2)</a:t>
            </a:r>
            <a:r>
              <a:rPr lang="en-US" dirty="0" smtClean="0"/>
              <a:t>;...release</a:t>
            </a:r>
            <a:r>
              <a:rPr lang="en-US" dirty="0"/>
              <a:t>(R2)</a:t>
            </a:r>
            <a:r>
              <a:rPr lang="en-US" dirty="0" smtClean="0"/>
              <a:t>;...release</a:t>
            </a:r>
            <a:r>
              <a:rPr lang="en-US" dirty="0"/>
              <a:t>(R1)</a:t>
            </a:r>
            <a:r>
              <a:rPr lang="en-US" dirty="0" smtClean="0"/>
              <a:t>;</a:t>
            </a:r>
          </a:p>
          <a:p>
            <a:pPr algn="l"/>
            <a:endParaRPr lang="en-US" dirty="0"/>
          </a:p>
          <a:p>
            <a:pPr algn="l"/>
            <a:endParaRPr lang="en-US" dirty="0" smtClean="0"/>
          </a:p>
          <a:p>
            <a:pPr algn="l"/>
            <a:endParaRPr lang="en-US" dirty="0" smtClean="0"/>
          </a:p>
          <a:p>
            <a:pPr algn="l"/>
            <a:r>
              <a:rPr lang="en-US" dirty="0" smtClean="0"/>
              <a:t>Process </a:t>
            </a:r>
            <a:r>
              <a:rPr lang="en-US" dirty="0"/>
              <a:t>P2:</a:t>
            </a:r>
          </a:p>
          <a:p>
            <a:pPr algn="l"/>
            <a:r>
              <a:rPr lang="en-US" dirty="0"/>
              <a:t>request(R2);...request(R1);...release(R1);...release(R2);</a:t>
            </a:r>
          </a:p>
          <a:p>
            <a:pPr algn="l"/>
            <a:endParaRPr lang="en-US" dirty="0"/>
          </a:p>
        </p:txBody>
      </p:sp>
      <p:sp>
        <p:nvSpPr>
          <p:cNvPr id="3" name="Content Placeholder 2"/>
          <p:cNvSpPr>
            <a:spLocks noGrp="1"/>
          </p:cNvSpPr>
          <p:nvPr>
            <p:ph sz="quarter" idx="14"/>
          </p:nvPr>
        </p:nvSpPr>
        <p:spPr/>
        <p:txBody>
          <a:bodyPr/>
          <a:lstStyle/>
          <a:p>
            <a:r>
              <a:rPr lang="is-IS" dirty="0" smtClean="0"/>
              <a:t>Consumable</a:t>
            </a:r>
          </a:p>
          <a:p>
            <a:endParaRPr lang="is-IS" dirty="0" smtClean="0"/>
          </a:p>
        </p:txBody>
      </p:sp>
      <p:sp>
        <p:nvSpPr>
          <p:cNvPr id="4" name="Title 3"/>
          <p:cNvSpPr>
            <a:spLocks noGrp="1"/>
          </p:cNvSpPr>
          <p:nvPr>
            <p:ph type="title"/>
          </p:nvPr>
        </p:nvSpPr>
        <p:spPr/>
        <p:txBody>
          <a:bodyPr>
            <a:normAutofit/>
          </a:bodyPr>
          <a:lstStyle/>
          <a:p>
            <a:r>
              <a:rPr lang="en-US" sz="2500" dirty="0">
                <a:latin typeface="Comic Sans MS"/>
                <a:cs typeface="Comic Sans MS"/>
              </a:rPr>
              <a:t>Types of Resources</a:t>
            </a:r>
          </a:p>
        </p:txBody>
      </p:sp>
      <p:sp>
        <p:nvSpPr>
          <p:cNvPr id="5" name="Rectangle 4"/>
          <p:cNvSpPr/>
          <p:nvPr/>
        </p:nvSpPr>
        <p:spPr>
          <a:xfrm>
            <a:off x="115461" y="3579522"/>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6" name="Rectangle 5"/>
          <p:cNvSpPr/>
          <p:nvPr/>
        </p:nvSpPr>
        <p:spPr>
          <a:xfrm>
            <a:off x="923678" y="407438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Rectangle 7"/>
          <p:cNvSpPr/>
          <p:nvPr/>
        </p:nvSpPr>
        <p:spPr>
          <a:xfrm>
            <a:off x="923678" y="578350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9" name="Rectangle 8"/>
          <p:cNvSpPr/>
          <p:nvPr/>
        </p:nvSpPr>
        <p:spPr>
          <a:xfrm>
            <a:off x="115461" y="6146407"/>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857567188"/>
              </p:ext>
            </p:extLst>
          </p:nvPr>
        </p:nvGraphicFramePr>
        <p:xfrm>
          <a:off x="5179194" y="2756194"/>
          <a:ext cx="3678218" cy="3027311"/>
        </p:xfrm>
        <a:graphic>
          <a:graphicData uri="http://schemas.openxmlformats.org/drawingml/2006/table">
            <a:tbl>
              <a:tblPr firstRow="1" bandRow="1">
                <a:tableStyleId>{5C22544A-7EE6-4342-B048-85BDC9FD1C3A}</a:tableStyleId>
              </a:tblPr>
              <a:tblGrid>
                <a:gridCol w="1839109"/>
                <a:gridCol w="1839109"/>
              </a:tblGrid>
              <a:tr h="526489">
                <a:tc>
                  <a:txBody>
                    <a:bodyPr/>
                    <a:lstStyle/>
                    <a:p>
                      <a:r>
                        <a:rPr lang="en-US" dirty="0" smtClean="0"/>
                        <a:t>P1</a:t>
                      </a:r>
                      <a:endParaRPr lang="en-US" dirty="0"/>
                    </a:p>
                  </a:txBody>
                  <a:tcPr/>
                </a:tc>
                <a:tc>
                  <a:txBody>
                    <a:bodyPr/>
                    <a:lstStyle/>
                    <a:p>
                      <a:r>
                        <a:rPr lang="en-US" dirty="0" smtClean="0"/>
                        <a:t>P2</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921355">
                <a:tc>
                  <a:txBody>
                    <a:bodyPr/>
                    <a:lstStyle/>
                    <a:p>
                      <a:r>
                        <a:rPr lang="en-US" dirty="0" err="1" smtClean="0"/>
                        <a:t>receivefrom</a:t>
                      </a:r>
                      <a:r>
                        <a:rPr lang="en-US" dirty="0" smtClean="0"/>
                        <a:t>(P2, &amp;M2);</a:t>
                      </a:r>
                      <a:endParaRPr lang="en-US" dirty="0"/>
                    </a:p>
                  </a:txBody>
                  <a:tcPr/>
                </a:tc>
                <a:tc>
                  <a:txBody>
                    <a:bodyPr/>
                    <a:lstStyle/>
                    <a:p>
                      <a:r>
                        <a:rPr lang="en-US" dirty="0" err="1" smtClean="0"/>
                        <a:t>receivefrom</a:t>
                      </a:r>
                      <a:r>
                        <a:rPr lang="en-US" dirty="0" smtClean="0"/>
                        <a:t>(P1, &amp;M1);</a:t>
                      </a:r>
                      <a:endParaRPr lang="en-US" dirty="0"/>
                    </a:p>
                  </a:txBody>
                  <a:tcPr/>
                </a:tc>
              </a:tr>
              <a:tr h="526489">
                <a:tc>
                  <a:txBody>
                    <a:bodyPr/>
                    <a:lstStyle/>
                    <a:p>
                      <a:r>
                        <a:rPr lang="en-US" dirty="0" smtClean="0"/>
                        <a:t>…</a:t>
                      </a:r>
                      <a:endParaRPr lang="en-US" dirty="0"/>
                    </a:p>
                  </a:txBody>
                  <a:tcPr/>
                </a:tc>
                <a:tc>
                  <a:txBody>
                    <a:bodyPr/>
                    <a:lstStyle/>
                    <a:p>
                      <a:r>
                        <a:rPr lang="en-US" dirty="0" smtClean="0"/>
                        <a:t>…</a:t>
                      </a:r>
                      <a:endParaRPr lang="en-US" dirty="0"/>
                    </a:p>
                  </a:txBody>
                  <a:tcPr/>
                </a:tc>
              </a:tr>
              <a:tr h="526489">
                <a:tc>
                  <a:txBody>
                    <a:bodyPr/>
                    <a:lstStyle/>
                    <a:p>
                      <a:r>
                        <a:rPr lang="da-DK" dirty="0" err="1" smtClean="0"/>
                        <a:t>sendto</a:t>
                      </a:r>
                      <a:r>
                        <a:rPr lang="da-DK" dirty="0" smtClean="0"/>
                        <a:t>(P2, M1);</a:t>
                      </a:r>
                      <a:endParaRPr lang="en-US" dirty="0"/>
                    </a:p>
                  </a:txBody>
                  <a:tcPr/>
                </a:tc>
                <a:tc>
                  <a:txBody>
                    <a:bodyPr/>
                    <a:lstStyle/>
                    <a:p>
                      <a:r>
                        <a:rPr lang="da-DK" dirty="0" err="1" smtClean="0"/>
                        <a:t>sendto</a:t>
                      </a:r>
                      <a:r>
                        <a:rPr lang="da-DK" dirty="0" smtClean="0"/>
                        <a:t>(P1, M2);</a:t>
                      </a:r>
                      <a:endParaRPr lang="en-US" dirty="0"/>
                    </a:p>
                  </a:txBody>
                  <a:tcPr/>
                </a:tc>
              </a:tr>
            </a:tbl>
          </a:graphicData>
        </a:graphic>
      </p:graphicFrame>
    </p:spTree>
    <p:extLst>
      <p:ext uri="{BB962C8B-B14F-4D97-AF65-F5344CB8AC3E}">
        <p14:creationId xmlns:p14="http://schemas.microsoft.com/office/powerpoint/2010/main" val="2714866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build="p"/>
      <p:bldP spid="5" grpId="0" animBg="1"/>
      <p:bldP spid="6"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normAutofit/>
          </a:bodyPr>
          <a:lstStyle/>
          <a:p>
            <a:r>
              <a:rPr lang="en-US" sz="2500" dirty="0" smtClean="0">
                <a:latin typeface="Comic Sans MS"/>
                <a:cs typeface="Comic Sans MS"/>
              </a:rPr>
              <a:t>DEMO</a:t>
            </a:r>
            <a:endParaRPr lang="en-US" sz="2500" dirty="0">
              <a:latin typeface="Comic Sans MS"/>
              <a:cs typeface="Comic Sans MS"/>
            </a:endParaRPr>
          </a:p>
        </p:txBody>
      </p:sp>
    </p:spTree>
    <p:extLst>
      <p:ext uri="{BB962C8B-B14F-4D97-AF65-F5344CB8AC3E}">
        <p14:creationId xmlns:p14="http://schemas.microsoft.com/office/powerpoint/2010/main" val="300261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marL="342900" indent="-342900" algn="l">
              <a:buFont typeface="Arial"/>
              <a:buChar char="•"/>
            </a:pPr>
            <a:r>
              <a:rPr lang="en-US" dirty="0">
                <a:latin typeface="Comic Sans MS"/>
                <a:cs typeface="Comic Sans MS"/>
              </a:rPr>
              <a:t>Exclusive access (mutual exclusion)</a:t>
            </a:r>
          </a:p>
          <a:p>
            <a:pPr algn="l"/>
            <a:r>
              <a:rPr lang="en-US" dirty="0">
                <a:latin typeface="Comic Sans MS"/>
                <a:cs typeface="Comic Sans MS"/>
              </a:rPr>
              <a:t>	redesign to eliminate the need for mutual </a:t>
            </a:r>
            <a:r>
              <a:rPr lang="en-US" dirty="0" smtClean="0">
                <a:latin typeface="Comic Sans MS"/>
                <a:cs typeface="Comic Sans MS"/>
              </a:rPr>
              <a:t>exclusion</a:t>
            </a:r>
            <a:endParaRPr lang="en-US" dirty="0">
              <a:latin typeface="Comic Sans MS"/>
              <a:cs typeface="Comic Sans MS"/>
            </a:endParaRPr>
          </a:p>
          <a:p>
            <a:pPr marL="342900" indent="-342900" algn="l">
              <a:buFont typeface="Arial"/>
              <a:buChar char="•"/>
            </a:pPr>
            <a:r>
              <a:rPr lang="en-US" dirty="0">
                <a:latin typeface="Comic Sans MS"/>
                <a:cs typeface="Comic Sans MS"/>
              </a:rPr>
              <a:t>Wait while holding (hold-and-wait)</a:t>
            </a:r>
          </a:p>
          <a:p>
            <a:pPr algn="l"/>
            <a:r>
              <a:rPr lang="en-US" dirty="0" smtClean="0">
                <a:latin typeface="Comic Sans MS"/>
                <a:cs typeface="Comic Sans MS"/>
              </a:rPr>
              <a:t>	If </a:t>
            </a:r>
            <a:r>
              <a:rPr lang="en-US" dirty="0">
                <a:latin typeface="Comic Sans MS"/>
                <a:cs typeface="Comic Sans MS"/>
              </a:rPr>
              <a:t>a process holding resources is denied a further request, the process </a:t>
            </a:r>
            <a:r>
              <a:rPr lang="en-US" dirty="0" smtClean="0">
                <a:latin typeface="Comic Sans MS"/>
                <a:cs typeface="Comic Sans MS"/>
              </a:rPr>
              <a:t>	must </a:t>
            </a:r>
            <a:r>
              <a:rPr lang="en-US" dirty="0">
                <a:latin typeface="Comic Sans MS"/>
                <a:cs typeface="Comic Sans MS"/>
              </a:rPr>
              <a:t>release all its resources and </a:t>
            </a:r>
            <a:r>
              <a:rPr lang="en-US" dirty="0" err="1">
                <a:latin typeface="Comic Sans MS"/>
                <a:cs typeface="Comic Sans MS"/>
              </a:rPr>
              <a:t>rerequest</a:t>
            </a:r>
            <a:r>
              <a:rPr lang="en-US" dirty="0">
                <a:latin typeface="Comic Sans MS"/>
                <a:cs typeface="Comic Sans MS"/>
              </a:rPr>
              <a:t> them</a:t>
            </a:r>
          </a:p>
          <a:p>
            <a:pPr algn="l"/>
            <a:r>
              <a:rPr lang="en-US" dirty="0" smtClean="0">
                <a:latin typeface="Comic Sans MS"/>
                <a:cs typeface="Comic Sans MS"/>
              </a:rPr>
              <a:t>	Require </a:t>
            </a:r>
            <a:r>
              <a:rPr lang="en-US" dirty="0">
                <a:latin typeface="Comic Sans MS"/>
                <a:cs typeface="Comic Sans MS"/>
              </a:rPr>
              <a:t>that a process request all of its required resources at one </a:t>
            </a:r>
            <a:r>
              <a:rPr lang="en-US" dirty="0" smtClean="0">
                <a:latin typeface="Comic Sans MS"/>
                <a:cs typeface="Comic Sans MS"/>
              </a:rPr>
              <a:t>time</a:t>
            </a:r>
            <a:endParaRPr lang="en-US" dirty="0">
              <a:latin typeface="Comic Sans MS"/>
              <a:cs typeface="Comic Sans MS"/>
            </a:endParaRPr>
          </a:p>
          <a:p>
            <a:pPr marL="342900" indent="-342900" algn="l">
              <a:buFont typeface="Arial"/>
              <a:buChar char="•"/>
            </a:pPr>
            <a:r>
              <a:rPr lang="en-US" dirty="0">
                <a:latin typeface="Comic Sans MS"/>
                <a:cs typeface="Comic Sans MS"/>
              </a:rPr>
              <a:t>No preemption</a:t>
            </a:r>
          </a:p>
          <a:p>
            <a:pPr algn="l"/>
            <a:r>
              <a:rPr lang="en-US" dirty="0">
                <a:latin typeface="Comic Sans MS"/>
                <a:cs typeface="Comic Sans MS"/>
              </a:rPr>
              <a:t>	</a:t>
            </a:r>
            <a:r>
              <a:rPr lang="en-US" dirty="0" smtClean="0">
                <a:latin typeface="Comic Sans MS"/>
                <a:cs typeface="Comic Sans MS"/>
              </a:rPr>
              <a:t>If </a:t>
            </a:r>
            <a:r>
              <a:rPr lang="en-US" dirty="0">
                <a:latin typeface="Comic Sans MS"/>
                <a:cs typeface="Comic Sans MS"/>
              </a:rPr>
              <a:t>a process requests a resource that is currently held by another </a:t>
            </a:r>
            <a:r>
              <a:rPr lang="en-US" dirty="0" smtClean="0">
                <a:latin typeface="Comic Sans MS"/>
                <a:cs typeface="Comic Sans MS"/>
              </a:rPr>
              <a:t>	process</a:t>
            </a:r>
            <a:r>
              <a:rPr lang="en-US" dirty="0">
                <a:latin typeface="Comic Sans MS"/>
                <a:cs typeface="Comic Sans MS"/>
              </a:rPr>
              <a:t>, </a:t>
            </a:r>
            <a:r>
              <a:rPr lang="en-US" dirty="0" smtClean="0">
                <a:latin typeface="Comic Sans MS"/>
                <a:cs typeface="Comic Sans MS"/>
              </a:rPr>
              <a:t>	the </a:t>
            </a:r>
            <a:r>
              <a:rPr lang="en-US" dirty="0">
                <a:latin typeface="Comic Sans MS"/>
                <a:cs typeface="Comic Sans MS"/>
              </a:rPr>
              <a:t>OS preempts the second process and requires it </a:t>
            </a:r>
            <a:r>
              <a:rPr lang="en-US" dirty="0" smtClean="0">
                <a:latin typeface="Comic Sans MS"/>
                <a:cs typeface="Comic Sans MS"/>
              </a:rPr>
              <a:t>to</a:t>
            </a:r>
            <a:r>
              <a:rPr lang="en-US" dirty="0">
                <a:latin typeface="Comic Sans MS"/>
                <a:cs typeface="Comic Sans MS"/>
              </a:rPr>
              <a:t> </a:t>
            </a:r>
            <a:r>
              <a:rPr lang="en-US" dirty="0" smtClean="0">
                <a:latin typeface="Comic Sans MS"/>
                <a:cs typeface="Comic Sans MS"/>
              </a:rPr>
              <a:t>release its 	resources</a:t>
            </a:r>
            <a:endParaRPr lang="en-US" dirty="0">
              <a:latin typeface="Comic Sans MS"/>
              <a:cs typeface="Comic Sans MS"/>
            </a:endParaRPr>
          </a:p>
          <a:p>
            <a:pPr marL="342900" indent="-342900" algn="l">
              <a:buFont typeface="Arial"/>
              <a:buChar char="•"/>
            </a:pPr>
            <a:r>
              <a:rPr lang="en-US" dirty="0">
                <a:latin typeface="Comic Sans MS"/>
                <a:cs typeface="Comic Sans MS"/>
              </a:rPr>
              <a:t>Circular </a:t>
            </a:r>
            <a:r>
              <a:rPr lang="en-US" dirty="0" smtClean="0">
                <a:latin typeface="Comic Sans MS"/>
                <a:cs typeface="Comic Sans MS"/>
              </a:rPr>
              <a:t>wait</a:t>
            </a:r>
          </a:p>
          <a:p>
            <a:pPr algn="l"/>
            <a:r>
              <a:rPr lang="en-US" dirty="0" smtClean="0">
                <a:latin typeface="Comic Sans MS"/>
                <a:cs typeface="Comic Sans MS"/>
              </a:rPr>
              <a:t>	Define </a:t>
            </a:r>
            <a:r>
              <a:rPr lang="en-US" dirty="0">
                <a:latin typeface="Comic Sans MS"/>
                <a:cs typeface="Comic Sans MS"/>
              </a:rPr>
              <a:t>a linear ordering of resources and require allocations be </a:t>
            </a:r>
            <a:r>
              <a:rPr lang="en-US" dirty="0" smtClean="0">
                <a:latin typeface="Comic Sans MS"/>
                <a:cs typeface="Comic Sans MS"/>
              </a:rPr>
              <a:t>	requested </a:t>
            </a:r>
            <a:r>
              <a:rPr lang="en-US" dirty="0">
                <a:latin typeface="Comic Sans MS"/>
                <a:cs typeface="Comic Sans MS"/>
              </a:rPr>
              <a:t>only in this order</a:t>
            </a:r>
          </a:p>
        </p:txBody>
      </p:sp>
      <p:sp>
        <p:nvSpPr>
          <p:cNvPr id="3" name="Title 2"/>
          <p:cNvSpPr>
            <a:spLocks noGrp="1"/>
          </p:cNvSpPr>
          <p:nvPr>
            <p:ph type="title"/>
          </p:nvPr>
        </p:nvSpPr>
        <p:spPr/>
        <p:txBody>
          <a:bodyPr>
            <a:normAutofit/>
          </a:bodyPr>
          <a:lstStyle/>
          <a:p>
            <a:r>
              <a:rPr lang="en-US" sz="2000" dirty="0">
                <a:latin typeface="Comic Sans MS"/>
                <a:cs typeface="Comic Sans MS"/>
              </a:rPr>
              <a:t>Deadlock Prevention Approaches</a:t>
            </a:r>
          </a:p>
        </p:txBody>
      </p:sp>
    </p:spTree>
    <p:extLst>
      <p:ext uri="{BB962C8B-B14F-4D97-AF65-F5344CB8AC3E}">
        <p14:creationId xmlns:p14="http://schemas.microsoft.com/office/powerpoint/2010/main" val="4034676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8" presetClass="emph" presetSubtype="0" fill="hold" grpId="0" nodeType="clickEffect">
                                  <p:stCondLst>
                                    <p:cond delay="0"/>
                                  </p:stCondLst>
                                  <p:iterate type="lt">
                                    <p:tmPct val="10000"/>
                                  </p:iterate>
                                  <p:childTnLst>
                                    <p:animClr clrSpc="rgb" dir="cw">
                                      <p:cBhvr override="childStyle">
                                        <p:cTn id="18" dur="500" fill="hold"/>
                                        <p:tgtEl>
                                          <p:spTgt spid="2">
                                            <p:txEl>
                                              <p:pRg st="0" end="0"/>
                                            </p:txEl>
                                          </p:spTgt>
                                        </p:tgtEl>
                                        <p:attrNameLst>
                                          <p:attrName>style.color</p:attrName>
                                        </p:attrNameLst>
                                      </p:cBhvr>
                                      <p:to>
                                        <a:schemeClr val="accent2"/>
                                      </p:to>
                                    </p:animClr>
                                    <p:animClr clrSpc="rgb" dir="cw">
                                      <p:cBhvr>
                                        <p:cTn id="19" dur="500" fill="hold"/>
                                        <p:tgtEl>
                                          <p:spTgt spid="2">
                                            <p:txEl>
                                              <p:pRg st="0" end="0"/>
                                            </p:txEl>
                                          </p:spTgt>
                                        </p:tgtEl>
                                        <p:attrNameLst>
                                          <p:attrName>fillcolor</p:attrName>
                                        </p:attrNameLst>
                                      </p:cBhvr>
                                      <p:to>
                                        <a:schemeClr val="accent2"/>
                                      </p:to>
                                    </p:animClr>
                                    <p:set>
                                      <p:cBhvr>
                                        <p:cTn id="20" dur="500" fill="hold"/>
                                        <p:tgtEl>
                                          <p:spTgt spid="2">
                                            <p:txEl>
                                              <p:pRg st="0" end="0"/>
                                            </p:txEl>
                                          </p:spTgt>
                                        </p:tgtEl>
                                        <p:attrNameLst>
                                          <p:attrName>fill.type</p:attrName>
                                        </p:attrNameLst>
                                      </p:cBhvr>
                                      <p:to>
                                        <p:strVal val="solid"/>
                                      </p:to>
                                    </p:set>
                                    <p:anim to="1.5" calcmode="lin" valueType="num">
                                      <p:cBhvr override="childStyle">
                                        <p:cTn id="21" dur="500" fill="hold"/>
                                        <p:tgtEl>
                                          <p:spTgt spid="2">
                                            <p:txEl>
                                              <p:pRg st="0" end="0"/>
                                            </p:txEl>
                                          </p:spTgt>
                                        </p:tgtEl>
                                        <p:attrNameLst>
                                          <p:attrName>style.fontSize</p:attrName>
                                        </p:attrNameLst>
                                      </p:cBhvr>
                                    </p:anim>
                                  </p:childTnLst>
                                </p:cTn>
                              </p:par>
                              <p:par>
                                <p:cTn id="22" presetID="3" presetClass="entr" presetSubtype="10" fill="hold" grpId="1"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6" presetClass="emph" presetSubtype="0" fill="hold" grpId="0" nodeType="clickEffect">
                                  <p:stCondLst>
                                    <p:cond delay="0"/>
                                  </p:stCondLst>
                                  <p:iterate type="lt">
                                    <p:tmPct val="10000"/>
                                  </p:iterate>
                                  <p:childTnLst>
                                    <p:animScale>
                                      <p:cBhvr>
                                        <p:cTn id="28" dur="250" autoRev="1" fill="hold">
                                          <p:stCondLst>
                                            <p:cond delay="0"/>
                                          </p:stCondLst>
                                        </p:cTn>
                                        <p:tgtEl>
                                          <p:spTgt spid="2">
                                            <p:txEl>
                                              <p:pRg st="2" end="2"/>
                                            </p:txEl>
                                          </p:spTgt>
                                        </p:tgtEl>
                                      </p:cBhvr>
                                      <p:to x="80000" y="100000"/>
                                    </p:animScale>
                                    <p:anim by="(#ppt_w*0.10)" calcmode="lin" valueType="num">
                                      <p:cBhvr>
                                        <p:cTn id="29" dur="250" autoRev="1" fill="hold">
                                          <p:stCondLst>
                                            <p:cond delay="0"/>
                                          </p:stCondLst>
                                        </p:cTn>
                                        <p:tgtEl>
                                          <p:spTgt spid="2">
                                            <p:txEl>
                                              <p:pRg st="2" end="2"/>
                                            </p:txEl>
                                          </p:spTgt>
                                        </p:tgtEl>
                                        <p:attrNameLst>
                                          <p:attrName>ppt_x</p:attrName>
                                        </p:attrNameLst>
                                      </p:cBhvr>
                                    </p:anim>
                                    <p:anim by="(-#ppt_w*0.10)" calcmode="lin" valueType="num">
                                      <p:cBhvr>
                                        <p:cTn id="30" dur="250" autoRev="1" fill="hold">
                                          <p:stCondLst>
                                            <p:cond delay="0"/>
                                          </p:stCondLst>
                                        </p:cTn>
                                        <p:tgtEl>
                                          <p:spTgt spid="2">
                                            <p:txEl>
                                              <p:pRg st="2" end="2"/>
                                            </p:txEl>
                                          </p:spTgt>
                                        </p:tgtEl>
                                        <p:attrNameLst>
                                          <p:attrName>ppt_y</p:attrName>
                                        </p:attrNameLst>
                                      </p:cBhvr>
                                    </p:anim>
                                    <p:animRot by="-480000">
                                      <p:cBhvr>
                                        <p:cTn id="31" dur="250" autoRev="1" fill="hold">
                                          <p:stCondLst>
                                            <p:cond delay="0"/>
                                          </p:stCondLst>
                                        </p:cTn>
                                        <p:tgtEl>
                                          <p:spTgt spid="2">
                                            <p:txEl>
                                              <p:pRg st="2" end="2"/>
                                            </p:txEl>
                                          </p:spTgt>
                                        </p:tgtEl>
                                        <p:attrNameLst>
                                          <p:attrName>r</p:attrName>
                                        </p:attrNameLst>
                                      </p:cBhvr>
                                    </p:animRot>
                                  </p:childTnLst>
                                </p:cTn>
                              </p:par>
                              <p:par>
                                <p:cTn id="32" presetID="5" presetClass="entr" presetSubtype="10" fill="hold" grpId="1" nodeType="with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checkerboard(across)">
                                      <p:cBhvr>
                                        <p:cTn id="34" dur="500"/>
                                        <p:tgtEl>
                                          <p:spTgt spid="2">
                                            <p:txEl>
                                              <p:pRg st="3" end="3"/>
                                            </p:txEl>
                                          </p:spTgt>
                                        </p:tgtEl>
                                      </p:cBhvr>
                                    </p:animEffect>
                                  </p:childTnLst>
                                </p:cTn>
                              </p:par>
                              <p:par>
                                <p:cTn id="35" presetID="5" presetClass="entr" presetSubtype="10" fill="hold" grpId="1"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checkerboard(across)">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2" presetClass="emph" presetSubtype="0" fill="hold" grpId="0" nodeType="clickEffect">
                                  <p:stCondLst>
                                    <p:cond delay="0"/>
                                  </p:stCondLst>
                                  <p:childTnLst>
                                    <p:animRot by="120000">
                                      <p:cBhvr>
                                        <p:cTn id="41" dur="100" fill="hold">
                                          <p:stCondLst>
                                            <p:cond delay="0"/>
                                          </p:stCondLst>
                                        </p:cTn>
                                        <p:tgtEl>
                                          <p:spTgt spid="2">
                                            <p:txEl>
                                              <p:pRg st="5" end="5"/>
                                            </p:txEl>
                                          </p:spTgt>
                                        </p:tgtEl>
                                        <p:attrNameLst>
                                          <p:attrName>r</p:attrName>
                                        </p:attrNameLst>
                                      </p:cBhvr>
                                    </p:animRot>
                                    <p:animRot by="-240000">
                                      <p:cBhvr>
                                        <p:cTn id="42" dur="200" fill="hold">
                                          <p:stCondLst>
                                            <p:cond delay="200"/>
                                          </p:stCondLst>
                                        </p:cTn>
                                        <p:tgtEl>
                                          <p:spTgt spid="2">
                                            <p:txEl>
                                              <p:pRg st="5" end="5"/>
                                            </p:txEl>
                                          </p:spTgt>
                                        </p:tgtEl>
                                        <p:attrNameLst>
                                          <p:attrName>r</p:attrName>
                                        </p:attrNameLst>
                                      </p:cBhvr>
                                    </p:animRot>
                                    <p:animRot by="240000">
                                      <p:cBhvr>
                                        <p:cTn id="43" dur="200" fill="hold">
                                          <p:stCondLst>
                                            <p:cond delay="400"/>
                                          </p:stCondLst>
                                        </p:cTn>
                                        <p:tgtEl>
                                          <p:spTgt spid="2">
                                            <p:txEl>
                                              <p:pRg st="5" end="5"/>
                                            </p:txEl>
                                          </p:spTgt>
                                        </p:tgtEl>
                                        <p:attrNameLst>
                                          <p:attrName>r</p:attrName>
                                        </p:attrNameLst>
                                      </p:cBhvr>
                                    </p:animRot>
                                    <p:animRot by="-240000">
                                      <p:cBhvr>
                                        <p:cTn id="44" dur="200" fill="hold">
                                          <p:stCondLst>
                                            <p:cond delay="600"/>
                                          </p:stCondLst>
                                        </p:cTn>
                                        <p:tgtEl>
                                          <p:spTgt spid="2">
                                            <p:txEl>
                                              <p:pRg st="5" end="5"/>
                                            </p:txEl>
                                          </p:spTgt>
                                        </p:tgtEl>
                                        <p:attrNameLst>
                                          <p:attrName>r</p:attrName>
                                        </p:attrNameLst>
                                      </p:cBhvr>
                                    </p:animRot>
                                    <p:animRot by="120000">
                                      <p:cBhvr>
                                        <p:cTn id="45" dur="200" fill="hold">
                                          <p:stCondLst>
                                            <p:cond delay="800"/>
                                          </p:stCondLst>
                                        </p:cTn>
                                        <p:tgtEl>
                                          <p:spTgt spid="2">
                                            <p:txEl>
                                              <p:pRg st="5" end="5"/>
                                            </p:txEl>
                                          </p:spTgt>
                                        </p:tgtEl>
                                        <p:attrNameLst>
                                          <p:attrName>r</p:attrName>
                                        </p:attrNameLst>
                                      </p:cBhvr>
                                    </p:animRot>
                                  </p:childTnLst>
                                </p:cTn>
                              </p:par>
                              <p:par>
                                <p:cTn id="46" presetID="9" presetClass="entr" presetSubtype="0" fill="hold" grpId="1" nodeType="with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dissolve">
                                      <p:cBhvr>
                                        <p:cTn id="48" dur="500"/>
                                        <p:tgtEl>
                                          <p:spTgt spid="2">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4" presetClass="emph" presetSubtype="0" fill="hold" grpId="0" nodeType="clickEffect">
                                  <p:stCondLst>
                                    <p:cond delay="0"/>
                                  </p:stCondLst>
                                  <p:iterate type="lt">
                                    <p:tmPct val="10000"/>
                                  </p:iterate>
                                  <p:childTnLst>
                                    <p:animMotion origin="layout" path="M 0.0 0.0 L 0.0 -0.07213" pathEditMode="relative" ptsTypes="">
                                      <p:cBhvr>
                                        <p:cTn id="52" dur="250" accel="50000" decel="50000" autoRev="1" fill="hold">
                                          <p:stCondLst>
                                            <p:cond delay="0"/>
                                          </p:stCondLst>
                                        </p:cTn>
                                        <p:tgtEl>
                                          <p:spTgt spid="2">
                                            <p:txEl>
                                              <p:pRg st="7" end="7"/>
                                            </p:txEl>
                                          </p:spTgt>
                                        </p:tgtEl>
                                        <p:attrNameLst>
                                          <p:attrName>ppt_x</p:attrName>
                                          <p:attrName>ppt_y</p:attrName>
                                        </p:attrNameLst>
                                      </p:cBhvr>
                                    </p:animMotion>
                                    <p:animRot by="1500000">
                                      <p:cBhvr>
                                        <p:cTn id="53" dur="125" fill="hold">
                                          <p:stCondLst>
                                            <p:cond delay="0"/>
                                          </p:stCondLst>
                                        </p:cTn>
                                        <p:tgtEl>
                                          <p:spTgt spid="2">
                                            <p:txEl>
                                              <p:pRg st="7" end="7"/>
                                            </p:txEl>
                                          </p:spTgt>
                                        </p:tgtEl>
                                        <p:attrNameLst>
                                          <p:attrName>r</p:attrName>
                                        </p:attrNameLst>
                                      </p:cBhvr>
                                    </p:animRot>
                                    <p:animRot by="-1500000">
                                      <p:cBhvr>
                                        <p:cTn id="54" dur="125" fill="hold">
                                          <p:stCondLst>
                                            <p:cond delay="125"/>
                                          </p:stCondLst>
                                        </p:cTn>
                                        <p:tgtEl>
                                          <p:spTgt spid="2">
                                            <p:txEl>
                                              <p:pRg st="7" end="7"/>
                                            </p:txEl>
                                          </p:spTgt>
                                        </p:tgtEl>
                                        <p:attrNameLst>
                                          <p:attrName>r</p:attrName>
                                        </p:attrNameLst>
                                      </p:cBhvr>
                                    </p:animRot>
                                    <p:animRot by="-1500000">
                                      <p:cBhvr>
                                        <p:cTn id="55" dur="125" fill="hold">
                                          <p:stCondLst>
                                            <p:cond delay="250"/>
                                          </p:stCondLst>
                                        </p:cTn>
                                        <p:tgtEl>
                                          <p:spTgt spid="2">
                                            <p:txEl>
                                              <p:pRg st="7" end="7"/>
                                            </p:txEl>
                                          </p:spTgt>
                                        </p:tgtEl>
                                        <p:attrNameLst>
                                          <p:attrName>r</p:attrName>
                                        </p:attrNameLst>
                                      </p:cBhvr>
                                    </p:animRot>
                                    <p:animRot by="1500000">
                                      <p:cBhvr>
                                        <p:cTn id="56" dur="125" fill="hold">
                                          <p:stCondLst>
                                            <p:cond delay="375"/>
                                          </p:stCondLst>
                                        </p:cTn>
                                        <p:tgtEl>
                                          <p:spTgt spid="2">
                                            <p:txEl>
                                              <p:pRg st="7" end="7"/>
                                            </p:txEl>
                                          </p:spTgt>
                                        </p:tgtEl>
                                        <p:attrNameLst>
                                          <p:attrName>r</p:attrName>
                                        </p:attrNameLst>
                                      </p:cBhvr>
                                    </p:animRot>
                                  </p:childTnLst>
                                </p:cTn>
                              </p:par>
                              <p:par>
                                <p:cTn id="57" presetID="10" presetClass="entr" presetSubtype="0" fill="hold" grpId="2" nodeType="with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fade">
                                      <p:cBhvr>
                                        <p:cTn id="5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2" grpId="2" build="p"/>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Why there are pitfalls in Parallel Programming?</a:t>
            </a:r>
          </a:p>
          <a:p>
            <a:pPr marL="342900" indent="-342900">
              <a:buFont typeface="Arial"/>
              <a:buChar char="•"/>
            </a:pPr>
            <a:r>
              <a:rPr lang="en-US" dirty="0" smtClean="0"/>
              <a:t>Related works.</a:t>
            </a:r>
          </a:p>
          <a:p>
            <a:pPr marL="342900" indent="-342900">
              <a:buFont typeface="Arial"/>
              <a:buChar char="•"/>
            </a:pPr>
            <a:r>
              <a:rPr lang="en-US" dirty="0" smtClean="0"/>
              <a:t>Our contributions.</a:t>
            </a:r>
          </a:p>
          <a:p>
            <a:pPr marL="342900" indent="-342900">
              <a:buFont typeface="Arial"/>
              <a:buChar char="•"/>
            </a:pPr>
            <a:r>
              <a:rPr lang="en-US" dirty="0" smtClean="0"/>
              <a:t>Why we chose to do what we doing?</a:t>
            </a:r>
          </a:p>
          <a:p>
            <a:pPr marL="342900" indent="-342900">
              <a:buFont typeface="Arial"/>
              <a:buChar char="•"/>
            </a:pPr>
            <a:r>
              <a:rPr lang="en-US" dirty="0" smtClean="0"/>
              <a:t>Chosen pitfalls</a:t>
            </a:r>
          </a:p>
          <a:p>
            <a:pPr marL="342900" indent="-342900">
              <a:buFont typeface="Arial"/>
              <a:buChar char="•"/>
            </a:pPr>
            <a:r>
              <a:rPr lang="en-US" dirty="0" smtClean="0"/>
              <a:t>Demo</a:t>
            </a:r>
          </a:p>
          <a:p>
            <a:pPr marL="342900" indent="-342900">
              <a:buFont typeface="Arial"/>
              <a:buChar char="•"/>
            </a:pPr>
            <a:r>
              <a:rPr lang="en-US" dirty="0" smtClean="0"/>
              <a:t>Evaluation and initial results</a:t>
            </a:r>
          </a:p>
          <a:p>
            <a:pPr marL="342900" indent="-342900">
              <a:buFont typeface="Arial"/>
              <a:buChar char="•"/>
            </a:pPr>
            <a:r>
              <a:rPr lang="en-US" dirty="0" smtClean="0"/>
              <a:t>Challenges and future works</a:t>
            </a:r>
          </a:p>
          <a:p>
            <a:pPr marL="342900"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183150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request(R1);…request(R2);...release(R2);...release(R1);</a:t>
            </a:r>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a:t>
            </a:r>
            <a:r>
              <a:rPr lang="en-US" dirty="0"/>
              <a:t>;...request(</a:t>
            </a:r>
            <a:r>
              <a:rPr lang="en-US" dirty="0" smtClean="0"/>
              <a:t>R2)</a:t>
            </a:r>
            <a:r>
              <a:rPr lang="en-US" dirty="0"/>
              <a:t>;...release(</a:t>
            </a:r>
            <a:r>
              <a:rPr lang="en-US" dirty="0" smtClean="0"/>
              <a:t>R2)</a:t>
            </a:r>
            <a:r>
              <a:rPr lang="en-US" dirty="0"/>
              <a:t>;...release(</a:t>
            </a:r>
            <a:r>
              <a:rPr lang="en-US" dirty="0" smtClean="0"/>
              <a:t>R1)</a:t>
            </a:r>
            <a:r>
              <a:rPr lang="en-US" dirty="0"/>
              <a:t>;</a:t>
            </a:r>
          </a:p>
          <a:p>
            <a:pPr algn="l"/>
            <a:endParaRPr lang="en-US" dirty="0"/>
          </a:p>
          <a:p>
            <a:endParaRPr lang="en-US" dirty="0"/>
          </a:p>
        </p:txBody>
      </p:sp>
      <p:sp>
        <p:nvSpPr>
          <p:cNvPr id="3" name="Title 2"/>
          <p:cNvSpPr>
            <a:spLocks noGrp="1"/>
          </p:cNvSpPr>
          <p:nvPr>
            <p:ph type="title"/>
          </p:nvPr>
        </p:nvSpPr>
        <p:spPr/>
        <p:txBody>
          <a:bodyPr/>
          <a:lstStyle/>
          <a:p>
            <a:r>
              <a:rPr lang="en-US" dirty="0" smtClean="0"/>
              <a:t>Ordered Allocation</a:t>
            </a:r>
            <a:endParaRPr lang="en-US" dirty="0"/>
          </a:p>
        </p:txBody>
      </p:sp>
      <p:sp>
        <p:nvSpPr>
          <p:cNvPr id="4" name="Rectangle 3"/>
          <p:cNvSpPr/>
          <p:nvPr/>
        </p:nvSpPr>
        <p:spPr>
          <a:xfrm>
            <a:off x="1171093" y="2820729"/>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95804" y="3315595"/>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323493" y="4853614"/>
            <a:ext cx="3876148" cy="41238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7" name="Rectangle 6"/>
          <p:cNvSpPr/>
          <p:nvPr/>
        </p:nvSpPr>
        <p:spPr>
          <a:xfrm>
            <a:off x="1995804" y="5381472"/>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8" name="Oval 7"/>
          <p:cNvSpPr/>
          <p:nvPr/>
        </p:nvSpPr>
        <p:spPr>
          <a:xfrm>
            <a:off x="7521378" y="2639278"/>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a:t>
            </a:r>
            <a:endParaRPr lang="en-US" dirty="0"/>
          </a:p>
        </p:txBody>
      </p:sp>
      <p:sp>
        <p:nvSpPr>
          <p:cNvPr id="10" name="Rectangle 9"/>
          <p:cNvSpPr/>
          <p:nvPr/>
        </p:nvSpPr>
        <p:spPr>
          <a:xfrm>
            <a:off x="6432758"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2" name="Oval 11"/>
          <p:cNvSpPr/>
          <p:nvPr/>
        </p:nvSpPr>
        <p:spPr>
          <a:xfrm>
            <a:off x="7521378" y="4787634"/>
            <a:ext cx="713205" cy="5938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a:t>
            </a:r>
            <a:endParaRPr lang="en-US" dirty="0"/>
          </a:p>
        </p:txBody>
      </p:sp>
      <p:sp>
        <p:nvSpPr>
          <p:cNvPr id="13" name="Rectangle 12"/>
          <p:cNvSpPr/>
          <p:nvPr/>
        </p:nvSpPr>
        <p:spPr>
          <a:xfrm>
            <a:off x="8484230" y="3645505"/>
            <a:ext cx="626781" cy="6433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cxnSp>
        <p:nvCxnSpPr>
          <p:cNvPr id="15" name="Straight Arrow Connector 14"/>
          <p:cNvCxnSpPr>
            <a:stCxn id="8" idx="2"/>
            <a:endCxn id="10" idx="0"/>
          </p:cNvCxnSpPr>
          <p:nvPr/>
        </p:nvCxnSpPr>
        <p:spPr>
          <a:xfrm flipH="1">
            <a:off x="6746149" y="2936197"/>
            <a:ext cx="775229" cy="7093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2"/>
            <a:endCxn id="12" idx="1"/>
          </p:cNvCxnSpPr>
          <p:nvPr/>
        </p:nvCxnSpPr>
        <p:spPr>
          <a:xfrm>
            <a:off x="6746149" y="4288829"/>
            <a:ext cx="879675" cy="585771"/>
          </a:xfrm>
          <a:prstGeom prst="straightConnector1">
            <a:avLst/>
          </a:prstGeom>
          <a:ln>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8234583" y="3101152"/>
            <a:ext cx="563038" cy="544353"/>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3642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request(R1)</a:t>
            </a:r>
            <a:r>
              <a:rPr lang="en-US" dirty="0" smtClean="0"/>
              <a:t>;…		release</a:t>
            </a:r>
            <a:r>
              <a:rPr lang="en-US" dirty="0"/>
              <a:t>(R1</a:t>
            </a:r>
            <a:r>
              <a:rPr lang="en-US" dirty="0" smtClean="0"/>
              <a:t>); request</a:t>
            </a:r>
            <a:r>
              <a:rPr lang="en-US" dirty="0"/>
              <a:t>(R2);..</a:t>
            </a:r>
            <a:r>
              <a:rPr lang="en-US" dirty="0" smtClean="0"/>
              <a:t>.		release</a:t>
            </a:r>
            <a:r>
              <a:rPr lang="en-US" dirty="0"/>
              <a:t>(R2</a:t>
            </a:r>
            <a:r>
              <a:rPr lang="en-US" dirty="0" smtClean="0"/>
              <a:t>);</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R2)</a:t>
            </a:r>
            <a:r>
              <a:rPr lang="en-US" dirty="0"/>
              <a:t>;..</a:t>
            </a:r>
            <a:r>
              <a:rPr lang="en-US" dirty="0" smtClean="0"/>
              <a:t>.		</a:t>
            </a:r>
            <a:r>
              <a:rPr lang="en-US" dirty="0"/>
              <a:t>release(R2)</a:t>
            </a:r>
            <a:r>
              <a:rPr lang="en-US" dirty="0" smtClean="0"/>
              <a:t>; request</a:t>
            </a:r>
            <a:r>
              <a:rPr lang="en-US" dirty="0"/>
              <a:t>(</a:t>
            </a:r>
            <a:r>
              <a:rPr lang="en-US" dirty="0" smtClean="0"/>
              <a:t>R1);	…	release</a:t>
            </a:r>
            <a:r>
              <a:rPr lang="en-US" dirty="0"/>
              <a:t>(R1)</a:t>
            </a:r>
            <a:r>
              <a:rPr lang="en-US" dirty="0" smtClean="0"/>
              <a:t>;</a:t>
            </a:r>
            <a:endParaRPr lang="en-US" dirty="0"/>
          </a:p>
        </p:txBody>
      </p:sp>
      <p:sp>
        <p:nvSpPr>
          <p:cNvPr id="3" name="Title 2"/>
          <p:cNvSpPr>
            <a:spLocks noGrp="1"/>
          </p:cNvSpPr>
          <p:nvPr>
            <p:ph type="title"/>
          </p:nvPr>
        </p:nvSpPr>
        <p:spPr/>
        <p:txBody>
          <a:bodyPr/>
          <a:lstStyle/>
          <a:p>
            <a:r>
              <a:rPr lang="en-US" dirty="0"/>
              <a:t>Release Before Request</a:t>
            </a:r>
          </a:p>
        </p:txBody>
      </p:sp>
      <p:sp>
        <p:nvSpPr>
          <p:cNvPr id="4" name="Rectangle 3"/>
          <p:cNvSpPr/>
          <p:nvPr/>
        </p:nvSpPr>
        <p:spPr>
          <a:xfrm>
            <a:off x="1054515" y="2870217"/>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4761769" y="287021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054515" y="485361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4761769" y="4853616"/>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16075223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Process P1:</a:t>
            </a:r>
          </a:p>
          <a:p>
            <a:pPr algn="l"/>
            <a:r>
              <a:rPr lang="en-US" dirty="0"/>
              <a:t>request(</a:t>
            </a:r>
            <a:r>
              <a:rPr lang="en-US" dirty="0" smtClean="0"/>
              <a:t>R1,R2);…		release</a:t>
            </a:r>
            <a:r>
              <a:rPr lang="en-US" dirty="0"/>
              <a:t>(</a:t>
            </a:r>
            <a:r>
              <a:rPr lang="en-US" dirty="0" smtClean="0"/>
              <a:t>R1,R2);</a:t>
            </a:r>
            <a:endParaRPr lang="en-US" dirty="0"/>
          </a:p>
          <a:p>
            <a:pPr algn="l"/>
            <a:endParaRPr lang="en-US" dirty="0"/>
          </a:p>
          <a:p>
            <a:pPr algn="l"/>
            <a:endParaRPr lang="en-US" dirty="0"/>
          </a:p>
          <a:p>
            <a:pPr algn="l"/>
            <a:endParaRPr lang="en-US" dirty="0"/>
          </a:p>
          <a:p>
            <a:pPr algn="l"/>
            <a:r>
              <a:rPr lang="en-US" dirty="0"/>
              <a:t>Process P2:</a:t>
            </a:r>
          </a:p>
          <a:p>
            <a:pPr algn="l"/>
            <a:r>
              <a:rPr lang="en-US" dirty="0"/>
              <a:t>request</a:t>
            </a:r>
            <a:r>
              <a:rPr lang="en-US" dirty="0" smtClean="0"/>
              <a:t>(R1,R2)</a:t>
            </a:r>
            <a:r>
              <a:rPr lang="en-US" dirty="0"/>
              <a:t>;..</a:t>
            </a:r>
            <a:r>
              <a:rPr lang="en-US" dirty="0" smtClean="0"/>
              <a:t>.			release</a:t>
            </a:r>
            <a:r>
              <a:rPr lang="en-US" dirty="0"/>
              <a:t>(</a:t>
            </a:r>
            <a:r>
              <a:rPr lang="en-US" dirty="0" smtClean="0"/>
              <a:t>R2,R1); </a:t>
            </a:r>
            <a:endParaRPr lang="en-US" dirty="0"/>
          </a:p>
        </p:txBody>
      </p:sp>
      <p:sp>
        <p:nvSpPr>
          <p:cNvPr id="3" name="Title 2"/>
          <p:cNvSpPr>
            <a:spLocks noGrp="1"/>
          </p:cNvSpPr>
          <p:nvPr>
            <p:ph type="title"/>
          </p:nvPr>
        </p:nvSpPr>
        <p:spPr/>
        <p:txBody>
          <a:bodyPr/>
          <a:lstStyle/>
          <a:p>
            <a:r>
              <a:rPr lang="en-US" dirty="0" smtClean="0"/>
              <a:t>Request ALL At once</a:t>
            </a:r>
            <a:endParaRPr lang="en-US" dirty="0"/>
          </a:p>
        </p:txBody>
      </p:sp>
      <p:sp>
        <p:nvSpPr>
          <p:cNvPr id="4" name="Rectangle 3"/>
          <p:cNvSpPr/>
          <p:nvPr/>
        </p:nvSpPr>
        <p:spPr>
          <a:xfrm>
            <a:off x="1978193" y="2886714"/>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
        <p:nvSpPr>
          <p:cNvPr id="5" name="Rectangle 4"/>
          <p:cNvSpPr/>
          <p:nvPr/>
        </p:nvSpPr>
        <p:spPr>
          <a:xfrm>
            <a:off x="1978193" y="3348586"/>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6" name="Rectangle 5"/>
          <p:cNvSpPr/>
          <p:nvPr/>
        </p:nvSpPr>
        <p:spPr>
          <a:xfrm>
            <a:off x="1978193" y="5546427"/>
            <a:ext cx="2144253" cy="3299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R2 Critical Section</a:t>
            </a:r>
            <a:endParaRPr lang="en-US" dirty="0"/>
          </a:p>
        </p:txBody>
      </p:sp>
      <p:sp>
        <p:nvSpPr>
          <p:cNvPr id="7" name="Rectangle 6"/>
          <p:cNvSpPr/>
          <p:nvPr/>
        </p:nvSpPr>
        <p:spPr>
          <a:xfrm>
            <a:off x="1978193" y="5018571"/>
            <a:ext cx="2144253" cy="32991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R1 Critical Section</a:t>
            </a:r>
            <a:endParaRPr lang="en-US" dirty="0"/>
          </a:p>
        </p:txBody>
      </p:sp>
    </p:spTree>
    <p:extLst>
      <p:ext uri="{BB962C8B-B14F-4D97-AF65-F5344CB8AC3E}">
        <p14:creationId xmlns:p14="http://schemas.microsoft.com/office/powerpoint/2010/main" val="23308510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dirty="0" smtClean="0"/>
              <a:t>STARVATION</a:t>
            </a:r>
          </a:p>
          <a:p>
            <a:r>
              <a:rPr lang="en-US" dirty="0" smtClean="0"/>
              <a:t>Starvation </a:t>
            </a:r>
            <a:r>
              <a:rPr lang="en-US" dirty="0"/>
              <a:t>describes a situation where a thread is unable to gain regular access to shared resources and is unable to make progress. This happens when shared resources are made unavailable for long periods by "greedy" threads. </a:t>
            </a:r>
            <a:endParaRPr lang="en-US" dirty="0" smtClean="0"/>
          </a:p>
          <a:p>
            <a:endParaRPr lang="en-US" dirty="0"/>
          </a:p>
          <a:p>
            <a:r>
              <a:rPr lang="en-US" dirty="0" smtClean="0"/>
              <a:t>LIVELOCK</a:t>
            </a:r>
          </a:p>
          <a:p>
            <a:r>
              <a:rPr lang="en-US" dirty="0"/>
              <a:t>A thread often acts in response to the action of another thread. If the other thread's action is also a response to the action of another thread, then </a:t>
            </a:r>
            <a:r>
              <a:rPr lang="en-US" dirty="0" err="1"/>
              <a:t>livelock</a:t>
            </a:r>
            <a:r>
              <a:rPr lang="en-US" dirty="0"/>
              <a:t> may result. As with deadlock, </a:t>
            </a:r>
            <a:r>
              <a:rPr lang="en-US" dirty="0" err="1"/>
              <a:t>livelocked</a:t>
            </a:r>
            <a:r>
              <a:rPr lang="en-US" dirty="0"/>
              <a:t> threads are unable to make further progress. However, the threads are not blocked — they are simply too busy responding to each other to resume work.</a:t>
            </a:r>
          </a:p>
        </p:txBody>
      </p:sp>
      <p:sp>
        <p:nvSpPr>
          <p:cNvPr id="3" name="Title 2"/>
          <p:cNvSpPr>
            <a:spLocks noGrp="1"/>
          </p:cNvSpPr>
          <p:nvPr>
            <p:ph type="title"/>
          </p:nvPr>
        </p:nvSpPr>
        <p:spPr/>
        <p:txBody>
          <a:bodyPr>
            <a:noAutofit/>
          </a:bodyPr>
          <a:lstStyle/>
          <a:p>
            <a:r>
              <a:rPr lang="en-US" sz="2000" dirty="0" smtClean="0">
                <a:latin typeface="Comic Sans MS"/>
                <a:cs typeface="Comic Sans MS"/>
              </a:rPr>
              <a:t>Starvation &amp; </a:t>
            </a:r>
            <a:r>
              <a:rPr lang="en-US" sz="2000" dirty="0" err="1" smtClean="0">
                <a:latin typeface="Comic Sans MS"/>
                <a:cs typeface="Comic Sans MS"/>
              </a:rPr>
              <a:t>livelock</a:t>
            </a:r>
            <a:endParaRPr lang="en-US" sz="2000" dirty="0">
              <a:latin typeface="Comic Sans MS"/>
              <a:cs typeface="Comic Sans MS"/>
            </a:endParaRPr>
          </a:p>
        </p:txBody>
      </p:sp>
    </p:spTree>
    <p:extLst>
      <p:ext uri="{BB962C8B-B14F-4D97-AF65-F5344CB8AC3E}">
        <p14:creationId xmlns:p14="http://schemas.microsoft.com/office/powerpoint/2010/main" val="3779741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2">
                                            <p:txEl>
                                              <p:pRg st="0" end="0"/>
                                            </p:txEl>
                                          </p:spTgt>
                                        </p:tgtEl>
                                        <p:attrNameLst>
                                          <p:attrName>ppt_h</p:attrName>
                                        </p:attrNameLst>
                                      </p:cBhvr>
                                      <p:tavLst>
                                        <p:tav tm="0">
                                          <p:val>
                                            <p:strVal val="#ppt_h"/>
                                          </p:val>
                                        </p:tav>
                                        <p:tav tm="100000">
                                          <p:val>
                                            <p:strVal val="#ppt_h"/>
                                          </p:val>
                                        </p:tav>
                                      </p:tavLst>
                                    </p:anim>
                                  </p:childTnLst>
                                </p:cTn>
                              </p:par>
                              <p:par>
                                <p:cTn id="9" presetID="52"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Scale>
                                      <p:cBhvr>
                                        <p:cTn id="11" dur="100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2">
                                            <p:txEl>
                                              <p:pRg st="1" end="1"/>
                                            </p:txEl>
                                          </p:spTgt>
                                        </p:tgtEl>
                                        <p:attrNameLst>
                                          <p:attrName>ppt_x</p:attrName>
                                          <p:attrName>ppt_y</p:attrName>
                                        </p:attrNameLst>
                                      </p:cBhvr>
                                    </p:animMotion>
                                    <p:animEffect transition="in" filter="fade">
                                      <p:cBhvr>
                                        <p:cTn id="13" dur="10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 calcmode="lin" valueType="num">
                                      <p:cBhvr>
                                        <p:cTn id="18" dur="5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19" dur="5000" fill="hold"/>
                                        <p:tgtEl>
                                          <p:spTgt spid="2">
                                            <p:txEl>
                                              <p:pRg st="3" end="3"/>
                                            </p:txEl>
                                          </p:spTgt>
                                        </p:tgtEl>
                                        <p:attrNameLst>
                                          <p:attrName>ppt_h</p:attrName>
                                        </p:attrNameLst>
                                      </p:cBhvr>
                                      <p:tavLst>
                                        <p:tav tm="0">
                                          <p:val>
                                            <p:strVal val="#ppt_h"/>
                                          </p:val>
                                        </p:tav>
                                        <p:tav tm="100000">
                                          <p:val>
                                            <p:strVal val="#ppt_h"/>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 calcmode="lin" valueType="num">
                                      <p:cBhvr>
                                        <p:cTn id="22"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buFont typeface="Arial"/>
              <a:buChar char="•"/>
            </a:pPr>
            <a:r>
              <a:rPr lang="en-US" dirty="0" smtClean="0"/>
              <a:t>Lack </a:t>
            </a:r>
            <a:r>
              <a:rPr lang="en-US" dirty="0"/>
              <a:t>of </a:t>
            </a:r>
            <a:r>
              <a:rPr lang="en-US" dirty="0" smtClean="0"/>
              <a:t>experience</a:t>
            </a:r>
          </a:p>
          <a:p>
            <a:pPr marL="342900" indent="-342900">
              <a:buFont typeface="Arial"/>
              <a:buChar char="•"/>
            </a:pPr>
            <a:r>
              <a:rPr lang="en-US" dirty="0" smtClean="0"/>
              <a:t>A</a:t>
            </a:r>
            <a:r>
              <a:rPr lang="en-US" dirty="0" smtClean="0"/>
              <a:t>dded </a:t>
            </a:r>
            <a:r>
              <a:rPr lang="en-US" dirty="0" smtClean="0"/>
              <a:t>complexity</a:t>
            </a:r>
            <a:endParaRPr lang="en-US" dirty="0"/>
          </a:p>
          <a:p>
            <a:pPr marL="342900" indent="-342900">
              <a:buFont typeface="Arial"/>
              <a:buChar char="•"/>
            </a:pPr>
            <a:r>
              <a:rPr lang="en-US" dirty="0"/>
              <a:t>R</a:t>
            </a:r>
            <a:r>
              <a:rPr lang="en-US" dirty="0" smtClean="0"/>
              <a:t>ewrite </a:t>
            </a:r>
            <a:r>
              <a:rPr lang="en-US" dirty="0"/>
              <a:t>code to remove dependencies</a:t>
            </a:r>
          </a:p>
          <a:p>
            <a:pPr marL="342900" indent="-342900">
              <a:buFont typeface="Arial"/>
              <a:buChar char="•"/>
            </a:pPr>
            <a:r>
              <a:rPr lang="en-US" dirty="0"/>
              <a:t>N</a:t>
            </a:r>
            <a:r>
              <a:rPr lang="en-US" dirty="0" smtClean="0"/>
              <a:t>on</a:t>
            </a:r>
            <a:r>
              <a:rPr lang="en-US" dirty="0"/>
              <a:t>-deterministic </a:t>
            </a:r>
            <a:r>
              <a:rPr lang="en-US" dirty="0" smtClean="0"/>
              <a:t>behavior</a:t>
            </a:r>
          </a:p>
          <a:p>
            <a:pPr marL="342900" indent="-342900">
              <a:buFont typeface="Arial"/>
              <a:buChar char="•"/>
            </a:pPr>
            <a:r>
              <a:rPr lang="en-US" dirty="0"/>
              <a:t>The paucity of publicly accessible parallel code</a:t>
            </a:r>
            <a:r>
              <a:rPr lang="en-US" dirty="0" smtClean="0"/>
              <a:t>.</a:t>
            </a:r>
            <a:endParaRPr lang="en-US" dirty="0" smtClean="0"/>
          </a:p>
          <a:p>
            <a:pPr marL="342900" indent="-342900">
              <a:buFont typeface="Arial"/>
              <a:buChar char="•"/>
            </a:pPr>
            <a:r>
              <a:rPr lang="en-US" dirty="0" smtClean="0"/>
              <a:t>With </a:t>
            </a:r>
            <a:r>
              <a:rPr lang="en-US" dirty="0"/>
              <a:t>a lack of synchronization, race </a:t>
            </a:r>
            <a:r>
              <a:rPr lang="en-US" dirty="0" smtClean="0"/>
              <a:t>conditions occur.</a:t>
            </a:r>
            <a:endParaRPr lang="en-US" dirty="0"/>
          </a:p>
          <a:p>
            <a:pPr marL="342900" indent="-342900">
              <a:buFont typeface="Arial"/>
              <a:buChar char="•"/>
            </a:pPr>
            <a:r>
              <a:rPr lang="en-US" dirty="0" smtClean="0"/>
              <a:t>With </a:t>
            </a:r>
            <a:r>
              <a:rPr lang="en-US" dirty="0" smtClean="0"/>
              <a:t>too much protection on data (synchronization):</a:t>
            </a:r>
            <a:endParaRPr lang="en-US" dirty="0"/>
          </a:p>
          <a:p>
            <a:pPr marL="628650" lvl="1" indent="-342900"/>
            <a:r>
              <a:rPr lang="en-US" dirty="0"/>
              <a:t>T</a:t>
            </a:r>
            <a:r>
              <a:rPr lang="en-US" dirty="0" smtClean="0"/>
              <a:t>asks </a:t>
            </a:r>
            <a:r>
              <a:rPr lang="en-US" dirty="0"/>
              <a:t>may be forced to wait for one </a:t>
            </a:r>
            <a:r>
              <a:rPr lang="en-US" dirty="0" smtClean="0"/>
              <a:t>other</a:t>
            </a:r>
            <a:r>
              <a:rPr lang="en-US" dirty="0" smtClean="0"/>
              <a:t>.</a:t>
            </a:r>
            <a:endParaRPr lang="en-US" dirty="0"/>
          </a:p>
          <a:p>
            <a:pPr marL="342900" indent="-342900">
              <a:buClr>
                <a:srgbClr val="6F6F74"/>
              </a:buClr>
              <a:buFont typeface="Arial"/>
              <a:buChar char="•"/>
            </a:pPr>
            <a:r>
              <a:rPr lang="en-US" dirty="0" smtClean="0"/>
              <a:t>High </a:t>
            </a:r>
            <a:r>
              <a:rPr lang="en-US" dirty="0"/>
              <a:t>overhead of </a:t>
            </a:r>
            <a:r>
              <a:rPr lang="en-US" dirty="0" smtClean="0"/>
              <a:t>communication</a:t>
            </a:r>
            <a:endParaRPr lang="en-US" dirty="0"/>
          </a:p>
        </p:txBody>
      </p:sp>
      <p:sp>
        <p:nvSpPr>
          <p:cNvPr id="3" name="Title 2"/>
          <p:cNvSpPr>
            <a:spLocks noGrp="1"/>
          </p:cNvSpPr>
          <p:nvPr>
            <p:ph type="title"/>
          </p:nvPr>
        </p:nvSpPr>
        <p:spPr/>
        <p:txBody>
          <a:bodyPr/>
          <a:lstStyle/>
          <a:p>
            <a:r>
              <a:rPr lang="en-US" dirty="0"/>
              <a:t>Why there are pitfalls?</a:t>
            </a:r>
          </a:p>
        </p:txBody>
      </p:sp>
    </p:spTree>
    <p:extLst>
      <p:ext uri="{BB962C8B-B14F-4D97-AF65-F5344CB8AC3E}">
        <p14:creationId xmlns:p14="http://schemas.microsoft.com/office/powerpoint/2010/main" val="1888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3 main pitfalls are commonly </a:t>
            </a:r>
            <a:r>
              <a:rPr lang="en-US" dirty="0" smtClean="0"/>
              <a:t>discussed</a:t>
            </a:r>
            <a:endParaRPr lang="en-US" dirty="0" smtClean="0"/>
          </a:p>
          <a:p>
            <a:pPr marL="342900" indent="-342900">
              <a:buFont typeface="Arial"/>
              <a:buChar char="•"/>
            </a:pPr>
            <a:r>
              <a:rPr lang="en-US" dirty="0" smtClean="0"/>
              <a:t>[2][3][4] say race condition always occurred if there’s no any proper parallel code or thread safe</a:t>
            </a:r>
          </a:p>
          <a:p>
            <a:pPr marL="342900" indent="-342900">
              <a:buFont typeface="Arial"/>
              <a:buChar char="•"/>
            </a:pPr>
            <a:r>
              <a:rPr lang="en-US" dirty="0" smtClean="0"/>
              <a:t>Dr. </a:t>
            </a:r>
            <a:r>
              <a:rPr lang="en-US" dirty="0" err="1" smtClean="0"/>
              <a:t>Giacaman</a:t>
            </a:r>
            <a:r>
              <a:rPr lang="en-US" dirty="0" smtClean="0"/>
              <a:t> in [1], Ben-Ari and </a:t>
            </a:r>
            <a:r>
              <a:rPr lang="en-US" dirty="0" err="1" smtClean="0"/>
              <a:t>Kolikant</a:t>
            </a:r>
            <a:r>
              <a:rPr lang="en-US" dirty="0" smtClean="0"/>
              <a:t> in [2] have included Mutual Exclusion into their lecturing </a:t>
            </a:r>
            <a:r>
              <a:rPr lang="en-US" dirty="0" smtClean="0"/>
              <a:t>materials</a:t>
            </a:r>
          </a:p>
          <a:p>
            <a:pPr marL="342900" indent="-342900">
              <a:buFont typeface="Arial"/>
              <a:buChar char="•"/>
            </a:pPr>
            <a:r>
              <a:rPr lang="de-DE" dirty="0" err="1"/>
              <a:t>Fancong</a:t>
            </a:r>
            <a:r>
              <a:rPr lang="de-DE" dirty="0"/>
              <a:t> </a:t>
            </a:r>
            <a:r>
              <a:rPr lang="de-DE" dirty="0" smtClean="0"/>
              <a:t>Zeng in [4], </a:t>
            </a:r>
            <a:r>
              <a:rPr lang="en-US" dirty="0" smtClean="0"/>
              <a:t>Sung-</a:t>
            </a:r>
            <a:r>
              <a:rPr lang="en-US" dirty="0" err="1" smtClean="0"/>
              <a:t>Eun</a:t>
            </a:r>
            <a:r>
              <a:rPr lang="en-US" dirty="0" smtClean="0"/>
              <a:t> Choi and E </a:t>
            </a:r>
            <a:r>
              <a:rPr lang="en-US" dirty="0" err="1" smtClean="0"/>
              <a:t>Chritsopher</a:t>
            </a:r>
            <a:r>
              <a:rPr lang="en-US" dirty="0" smtClean="0"/>
              <a:t> Lewis in [</a:t>
            </a:r>
            <a:r>
              <a:rPr lang="en-US" dirty="0"/>
              <a:t>5</a:t>
            </a:r>
            <a:r>
              <a:rPr lang="en-US" dirty="0" smtClean="0"/>
              <a:t>] mentions Deadlock as one of the common multi-Threaded programming pitfalls.</a:t>
            </a:r>
            <a:endParaRPr lang="en-US" dirty="0"/>
          </a:p>
        </p:txBody>
      </p:sp>
      <p:sp>
        <p:nvSpPr>
          <p:cNvPr id="3" name="Title 2"/>
          <p:cNvSpPr>
            <a:spLocks noGrp="1"/>
          </p:cNvSpPr>
          <p:nvPr>
            <p:ph type="title"/>
          </p:nvPr>
        </p:nvSpPr>
        <p:spPr/>
        <p:txBody>
          <a:bodyPr/>
          <a:lstStyle/>
          <a:p>
            <a:r>
              <a:rPr lang="en-US" dirty="0" smtClean="0"/>
              <a:t>Related works</a:t>
            </a:r>
            <a:endParaRPr lang="en-US" dirty="0"/>
          </a:p>
        </p:txBody>
      </p:sp>
    </p:spTree>
    <p:extLst>
      <p:ext uri="{BB962C8B-B14F-4D97-AF65-F5344CB8AC3E}">
        <p14:creationId xmlns:p14="http://schemas.microsoft.com/office/powerpoint/2010/main" val="371719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smtClean="0"/>
              <a:t>Help developer to</a:t>
            </a:r>
            <a:r>
              <a:rPr lang="en-US" dirty="0" smtClean="0"/>
              <a:t>:</a:t>
            </a:r>
            <a:endParaRPr lang="en-US" strike="sngStrike" dirty="0" smtClean="0"/>
          </a:p>
          <a:p>
            <a:pPr marL="342900" indent="-342900" algn="l">
              <a:buFont typeface="Wingdings" charset="2"/>
              <a:buChar char="u"/>
            </a:pPr>
            <a:r>
              <a:rPr lang="en-US" dirty="0"/>
              <a:t>R</a:t>
            </a:r>
            <a:r>
              <a:rPr lang="en-US" dirty="0" smtClean="0"/>
              <a:t>ecognize </a:t>
            </a:r>
            <a:r>
              <a:rPr lang="en-US" dirty="0" smtClean="0"/>
              <a:t>the problems</a:t>
            </a:r>
          </a:p>
          <a:p>
            <a:pPr marL="342900" indent="-342900" algn="l">
              <a:buFont typeface="Wingdings" charset="2"/>
              <a:buChar char="u"/>
            </a:pPr>
            <a:r>
              <a:rPr lang="en-US" dirty="0" smtClean="0"/>
              <a:t>Suggest </a:t>
            </a:r>
            <a:r>
              <a:rPr lang="en-US" dirty="0"/>
              <a:t>possible solutions </a:t>
            </a:r>
            <a:r>
              <a:rPr lang="en-US" dirty="0" smtClean="0"/>
              <a:t>(</a:t>
            </a:r>
            <a:r>
              <a:rPr lang="en-US" dirty="0" smtClean="0"/>
              <a:t>Future Work).</a:t>
            </a:r>
            <a:endParaRPr lang="en-US" dirty="0"/>
          </a:p>
          <a:p>
            <a:pPr marL="342900" indent="-342900" algn="l">
              <a:buFont typeface="Wingdings" charset="2"/>
              <a:buChar char="u"/>
            </a:pPr>
            <a:endParaRPr lang="en-US" dirty="0" smtClean="0"/>
          </a:p>
          <a:p>
            <a:pPr algn="l"/>
            <a:r>
              <a:rPr lang="en-US" dirty="0" smtClean="0"/>
              <a:t>To do this effectively:</a:t>
            </a:r>
          </a:p>
          <a:p>
            <a:pPr marL="342900" indent="-342900" algn="l">
              <a:buFont typeface="Wingdings" charset="2"/>
              <a:buChar char="u"/>
            </a:pPr>
            <a:r>
              <a:rPr lang="en-US" dirty="0" smtClean="0"/>
              <a:t>Develop a web application </a:t>
            </a:r>
            <a:r>
              <a:rPr lang="en-US" dirty="0"/>
              <a:t>to help </a:t>
            </a:r>
            <a:r>
              <a:rPr lang="en-US" dirty="0" smtClean="0"/>
              <a:t>understand </a:t>
            </a:r>
            <a:r>
              <a:rPr lang="en-US" dirty="0"/>
              <a:t>the </a:t>
            </a:r>
            <a:r>
              <a:rPr lang="en-US" dirty="0" smtClean="0"/>
              <a:t>parallel programming pitfalls </a:t>
            </a:r>
            <a:r>
              <a:rPr lang="en-US" dirty="0"/>
              <a:t>in a visual and interactive </a:t>
            </a:r>
            <a:r>
              <a:rPr lang="en-US" dirty="0" smtClean="0"/>
              <a:t>manner.</a:t>
            </a:r>
          </a:p>
          <a:p>
            <a:pPr marL="342900" indent="-342900" algn="l">
              <a:buFont typeface="Wingdings" charset="2"/>
              <a:buChar char="u"/>
            </a:pPr>
            <a:r>
              <a:rPr lang="en-US" dirty="0" smtClean="0"/>
              <a:t>Explain how these major challenges come into play and how they can be met.</a:t>
            </a:r>
            <a:endParaRPr lang="en-US" dirty="0"/>
          </a:p>
        </p:txBody>
      </p:sp>
      <p:sp>
        <p:nvSpPr>
          <p:cNvPr id="3" name="Title 2"/>
          <p:cNvSpPr>
            <a:spLocks noGrp="1"/>
          </p:cNvSpPr>
          <p:nvPr>
            <p:ph type="title"/>
          </p:nvPr>
        </p:nvSpPr>
        <p:spPr/>
        <p:txBody>
          <a:bodyPr/>
          <a:lstStyle/>
          <a:p>
            <a:r>
              <a:rPr lang="en-US" dirty="0" smtClean="0"/>
              <a:t>our contribution</a:t>
            </a:r>
            <a:endParaRPr lang="en-US" dirty="0"/>
          </a:p>
        </p:txBody>
      </p:sp>
    </p:spTree>
    <p:extLst>
      <p:ext uri="{BB962C8B-B14F-4D97-AF65-F5344CB8AC3E}">
        <p14:creationId xmlns:p14="http://schemas.microsoft.com/office/powerpoint/2010/main" val="32389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buFont typeface="Arial"/>
              <a:buChar char="•"/>
            </a:pPr>
            <a:r>
              <a:rPr lang="en-US" dirty="0" smtClean="0"/>
              <a:t>Not everyone has smart phone</a:t>
            </a:r>
          </a:p>
          <a:p>
            <a:pPr marL="342900" indent="-342900">
              <a:buFont typeface="Arial"/>
              <a:buChar char="•"/>
            </a:pPr>
            <a:r>
              <a:rPr lang="en-US" dirty="0" smtClean="0"/>
              <a:t>Need not be downloaded</a:t>
            </a:r>
          </a:p>
          <a:p>
            <a:pPr marL="342900" indent="-342900">
              <a:buFont typeface="Arial"/>
              <a:buChar char="•"/>
            </a:pPr>
            <a:r>
              <a:rPr lang="en-US" dirty="0" smtClean="0"/>
              <a:t>Easier to maintain</a:t>
            </a:r>
          </a:p>
          <a:p>
            <a:pPr marL="342900" indent="-342900">
              <a:buFont typeface="Arial"/>
              <a:buChar char="•"/>
            </a:pPr>
            <a:r>
              <a:rPr lang="en-US" dirty="0" smtClean="0"/>
              <a:t>No approval from </a:t>
            </a:r>
            <a:r>
              <a:rPr lang="en-US" dirty="0"/>
              <a:t>A</a:t>
            </a:r>
            <a:r>
              <a:rPr lang="en-US" dirty="0" smtClean="0"/>
              <a:t>pp Store</a:t>
            </a:r>
            <a:endParaRPr lang="en-US" dirty="0"/>
          </a:p>
        </p:txBody>
      </p:sp>
      <p:sp>
        <p:nvSpPr>
          <p:cNvPr id="3" name="Title 2"/>
          <p:cNvSpPr>
            <a:spLocks noGrp="1"/>
          </p:cNvSpPr>
          <p:nvPr>
            <p:ph type="title"/>
          </p:nvPr>
        </p:nvSpPr>
        <p:spPr/>
        <p:txBody>
          <a:bodyPr/>
          <a:lstStyle/>
          <a:p>
            <a:r>
              <a:rPr lang="en-US" dirty="0" smtClean="0"/>
              <a:t>Why Web app?</a:t>
            </a:r>
            <a:endParaRPr lang="en-US" dirty="0"/>
          </a:p>
        </p:txBody>
      </p:sp>
    </p:spTree>
    <p:extLst>
      <p:ext uri="{BB962C8B-B14F-4D97-AF65-F5344CB8AC3E}">
        <p14:creationId xmlns:p14="http://schemas.microsoft.com/office/powerpoint/2010/main" val="337417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charset="2"/>
              <a:buChar char="u"/>
            </a:pPr>
            <a:r>
              <a:rPr lang="en-US" dirty="0" smtClean="0"/>
              <a:t>Race Conditions</a:t>
            </a:r>
          </a:p>
          <a:p>
            <a:pPr marL="342900" indent="-342900" algn="l">
              <a:buFont typeface="Wingdings" charset="2"/>
              <a:buChar char="u"/>
            </a:pPr>
            <a:r>
              <a:rPr lang="en-US" dirty="0" smtClean="0"/>
              <a:t>Mutual Exclusions and Locks</a:t>
            </a:r>
          </a:p>
          <a:p>
            <a:pPr marL="342900" indent="-342900" algn="l">
              <a:buFont typeface="Wingdings" charset="2"/>
              <a:buChar char="u"/>
            </a:pPr>
            <a:r>
              <a:rPr lang="en-US" dirty="0" smtClean="0"/>
              <a:t>Deadlock</a:t>
            </a:r>
          </a:p>
          <a:p>
            <a:pPr algn="l"/>
            <a:endParaRPr lang="en-US" dirty="0" smtClean="0"/>
          </a:p>
          <a:p>
            <a:pPr marL="342900" indent="-342900" algn="l">
              <a:buFont typeface="Wingdings" charset="2"/>
              <a:buChar char="u"/>
            </a:pPr>
            <a:endParaRPr lang="en-US" dirty="0"/>
          </a:p>
        </p:txBody>
      </p:sp>
      <p:sp>
        <p:nvSpPr>
          <p:cNvPr id="3" name="Title 2"/>
          <p:cNvSpPr>
            <a:spLocks noGrp="1"/>
          </p:cNvSpPr>
          <p:nvPr>
            <p:ph type="title"/>
          </p:nvPr>
        </p:nvSpPr>
        <p:spPr/>
        <p:txBody>
          <a:bodyPr/>
          <a:lstStyle/>
          <a:p>
            <a:r>
              <a:rPr lang="en-US" dirty="0" smtClean="0"/>
              <a:t>Chosen pitfalls</a:t>
            </a:r>
            <a:endParaRPr lang="en-US" dirty="0"/>
          </a:p>
        </p:txBody>
      </p:sp>
    </p:spTree>
    <p:extLst>
      <p:ext uri="{BB962C8B-B14F-4D97-AF65-F5344CB8AC3E}">
        <p14:creationId xmlns:p14="http://schemas.microsoft.com/office/powerpoint/2010/main" val="25193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smtClean="0"/>
              <a:t>+ what is race condition</a:t>
            </a:r>
          </a:p>
          <a:p>
            <a:pPr algn="l"/>
            <a:r>
              <a:rPr lang="en-US" dirty="0" smtClean="0"/>
              <a:t>+ how to solve race condition</a:t>
            </a:r>
          </a:p>
          <a:p>
            <a:pPr algn="l"/>
            <a:endParaRPr lang="en-US" dirty="0"/>
          </a:p>
          <a:p>
            <a:pPr algn="l"/>
            <a:endParaRPr lang="en-US" dirty="0" smtClean="0"/>
          </a:p>
          <a:p>
            <a:pPr algn="l"/>
            <a:endParaRPr lang="en-US" dirty="0" smtClean="0"/>
          </a:p>
          <a:p>
            <a:pPr algn="l"/>
            <a:r>
              <a:rPr lang="en-US" dirty="0" smtClean="0"/>
              <a:t>+ Why it is a problem</a:t>
            </a:r>
          </a:p>
          <a:p>
            <a:pPr algn="l"/>
            <a:r>
              <a:rPr lang="en-US" dirty="0" smtClean="0"/>
              <a:t>+ Demo</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195265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a:buChar char="•"/>
            </a:pPr>
            <a:r>
              <a:rPr lang="en-US" dirty="0" smtClean="0"/>
              <a:t>Avoid simultaneously accessed to shared data</a:t>
            </a:r>
          </a:p>
          <a:p>
            <a:pPr marL="342900" indent="-342900">
              <a:buFont typeface="Arial"/>
              <a:buChar char="•"/>
            </a:pPr>
            <a:r>
              <a:rPr lang="en-US" dirty="0"/>
              <a:t>Is a </a:t>
            </a:r>
            <a:r>
              <a:rPr lang="en-US" dirty="0" smtClean="0"/>
              <a:t>way to solve </a:t>
            </a:r>
            <a:r>
              <a:rPr lang="en-US" dirty="0"/>
              <a:t>Race </a:t>
            </a:r>
            <a:r>
              <a:rPr lang="en-US" dirty="0" smtClean="0"/>
              <a:t>Condition</a:t>
            </a:r>
          </a:p>
          <a:p>
            <a:pPr marL="342900" indent="-342900">
              <a:buFont typeface="Arial"/>
              <a:buChar char="•"/>
            </a:pPr>
            <a:r>
              <a:rPr lang="en-US" dirty="0" err="1" smtClean="0"/>
              <a:t>a.k.a</a:t>
            </a:r>
            <a:r>
              <a:rPr lang="en-US" dirty="0" smtClean="0"/>
              <a:t> Critical Section, Monitor</a:t>
            </a:r>
          </a:p>
          <a:p>
            <a:pPr marL="342900" indent="-342900">
              <a:buFont typeface="Arial"/>
              <a:buChar char="•"/>
            </a:pPr>
            <a:endParaRPr lang="en-US" dirty="0" smtClean="0"/>
          </a:p>
          <a:p>
            <a:pPr marL="342900" indent="-342900">
              <a:buFont typeface="Arial"/>
              <a:buChar char="•"/>
            </a:pPr>
            <a:r>
              <a:rPr lang="en-US" dirty="0" smtClean="0"/>
              <a:t>But, it can lead to other problems:</a:t>
            </a:r>
          </a:p>
          <a:p>
            <a:pPr marL="628650" lvl="1" indent="-342900"/>
            <a:r>
              <a:rPr lang="en-US" dirty="0" smtClean="0"/>
              <a:t>Deadlock</a:t>
            </a:r>
          </a:p>
          <a:p>
            <a:pPr marL="628650" lvl="1" indent="-342900"/>
            <a:r>
              <a:rPr lang="en-US" dirty="0" smtClean="0"/>
              <a:t>Starvation</a:t>
            </a:r>
          </a:p>
          <a:p>
            <a:pPr marL="628650" lvl="1" indent="-342900"/>
            <a:r>
              <a:rPr lang="en-US" dirty="0" smtClean="0"/>
              <a:t>Lock </a:t>
            </a:r>
            <a:r>
              <a:rPr lang="en-US" dirty="0" err="1" smtClean="0"/>
              <a:t>contendency</a:t>
            </a:r>
            <a:endParaRPr lang="en-US" dirty="0" smtClean="0"/>
          </a:p>
          <a:p>
            <a:pPr marL="628650" lvl="1" indent="-342900"/>
            <a:endParaRPr lang="en-US" dirty="0"/>
          </a:p>
          <a:p>
            <a:pPr marL="342900" indent="-342900"/>
            <a:r>
              <a:rPr lang="en-US" dirty="0" smtClean="0"/>
              <a:t>Demo</a:t>
            </a:r>
          </a:p>
          <a:p>
            <a:pPr algn="l"/>
            <a:endParaRPr lang="en-US" dirty="0"/>
          </a:p>
        </p:txBody>
      </p:sp>
      <p:sp>
        <p:nvSpPr>
          <p:cNvPr id="3" name="Title 2"/>
          <p:cNvSpPr>
            <a:spLocks noGrp="1"/>
          </p:cNvSpPr>
          <p:nvPr>
            <p:ph type="title"/>
          </p:nvPr>
        </p:nvSpPr>
        <p:spPr/>
        <p:txBody>
          <a:bodyPr/>
          <a:lstStyle/>
          <a:p>
            <a:r>
              <a:rPr lang="en-US" dirty="0" smtClean="0"/>
              <a:t>Mutual exclusion</a:t>
            </a:r>
            <a:endParaRPr lang="en-US" dirty="0"/>
          </a:p>
        </p:txBody>
      </p:sp>
    </p:spTree>
    <p:extLst>
      <p:ext uri="{BB962C8B-B14F-4D97-AF65-F5344CB8AC3E}">
        <p14:creationId xmlns:p14="http://schemas.microsoft.com/office/powerpoint/2010/main" val="3701139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Black Tie.thmx</Template>
  <TotalTime>290</TotalTime>
  <Words>1551</Words>
  <Application>Microsoft Macintosh PowerPoint</Application>
  <PresentationFormat>On-screen Show (4:3)</PresentationFormat>
  <Paragraphs>247</Paragraphs>
  <Slides>23</Slides>
  <Notes>13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Black Tie</vt:lpstr>
      <vt:lpstr>PARALLEL PROGRAMMING PITFALLS</vt:lpstr>
      <vt:lpstr>Agenda</vt:lpstr>
      <vt:lpstr>Why there are pitfalls?</vt:lpstr>
      <vt:lpstr>Related works</vt:lpstr>
      <vt:lpstr>our contribution</vt:lpstr>
      <vt:lpstr>Why Web app?</vt:lpstr>
      <vt:lpstr>Chosen pitfalls</vt:lpstr>
      <vt:lpstr>Race Condition</vt:lpstr>
      <vt:lpstr>Mutual exclusion</vt:lpstr>
      <vt:lpstr>Dead lock</vt:lpstr>
      <vt:lpstr>evaluation</vt:lpstr>
      <vt:lpstr>Results</vt:lpstr>
      <vt:lpstr>Challenges and future works</vt:lpstr>
      <vt:lpstr>References</vt:lpstr>
      <vt:lpstr>Thank you </vt:lpstr>
      <vt:lpstr>DEADLOCK</vt:lpstr>
      <vt:lpstr>Types of Resources</vt:lpstr>
      <vt:lpstr>DEMO</vt:lpstr>
      <vt:lpstr>Deadlock Prevention Approaches</vt:lpstr>
      <vt:lpstr>Ordered Allocation</vt:lpstr>
      <vt:lpstr>Release Before Request</vt:lpstr>
      <vt:lpstr>Request ALL At once</vt:lpstr>
      <vt:lpstr>Starvation &amp; livelock</vt:lpstr>
    </vt:vector>
  </TitlesOfParts>
  <Company>Amdocs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Nancy Watta</dc:creator>
  <cp:lastModifiedBy>Nancy Watta</cp:lastModifiedBy>
  <cp:revision>104</cp:revision>
  <dcterms:created xsi:type="dcterms:W3CDTF">2014-05-06T06:36:12Z</dcterms:created>
  <dcterms:modified xsi:type="dcterms:W3CDTF">2014-05-17T00:20:33Z</dcterms:modified>
</cp:coreProperties>
</file>