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15"/>
  </p:notesMasterIdLst>
  <p:sldIdLst>
    <p:sldId id="266" r:id="rId2"/>
    <p:sldId id="267" r:id="rId3"/>
    <p:sldId id="268" r:id="rId4"/>
    <p:sldId id="269" r:id="rId5"/>
    <p:sldId id="257" r:id="rId6"/>
    <p:sldId id="258" r:id="rId7"/>
    <p:sldId id="265"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19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5/6/14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Establish a level of synchronization that balances the concerns of non-deterministic behavior</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a:t>
            </a:fld>
            <a:endParaRPr lang="en-US"/>
          </a:p>
        </p:txBody>
      </p:sp>
    </p:spTree>
    <p:extLst>
      <p:ext uri="{BB962C8B-B14F-4D97-AF65-F5344CB8AC3E}">
        <p14:creationId xmlns:p14="http://schemas.microsoft.com/office/powerpoint/2010/main" val="203317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4</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a:p>
            <a:pPr marL="0" indent="0">
              <a:buFontTx/>
              <a:buNone/>
            </a:pP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5</a:t>
            </a:fld>
            <a:endParaRPr lang="en-US"/>
          </a:p>
        </p:txBody>
      </p:sp>
    </p:spTree>
    <p:extLst>
      <p:ext uri="{BB962C8B-B14F-4D97-AF65-F5344CB8AC3E}">
        <p14:creationId xmlns:p14="http://schemas.microsoft.com/office/powerpoint/2010/main" val="219468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comes from contention between processes (or threads) for resources. So, to understand deadlock we need to understand resources.</a:t>
            </a:r>
          </a:p>
          <a:p>
            <a:r>
              <a:rPr lang="en-US" dirty="0" smtClean="0"/>
              <a:t>Examples of Reusable</a:t>
            </a:r>
            <a:r>
              <a:rPr lang="en-US" baseline="0" dirty="0" smtClean="0"/>
              <a:t> - Processors, I/O channels, main and secondary memory, files, databases, and semaphores</a:t>
            </a:r>
          </a:p>
          <a:p>
            <a:r>
              <a:rPr lang="en-US" dirty="0" smtClean="0"/>
              <a:t>Examples of Consumable - Hardware interrupts, Unix signals, messages, and information in I/O buffers.</a:t>
            </a:r>
          </a:p>
          <a:p>
            <a:r>
              <a:rPr lang="en-US" dirty="0" smtClean="0"/>
              <a:t>The pseudo code for reusable shows two processes, each of which has nested critical sections for the same pair of resources. They request the resources in a different order, so there is a possibility of deadlock. Suppose P1 requests R1, and that is granted. Then P2 requests R2, and that is granted. Then P1 requests R2, and that cannot be granted because R2 is held by P2, so P1 blocks. Then P2 requests R1, and that cannot be granted because R1 is held by P1, so P2 blocks. The two processes are now deadlocked.</a:t>
            </a:r>
          </a:p>
          <a:p>
            <a:endParaRPr lang="en-US" dirty="0" smtClean="0"/>
          </a:p>
          <a:p>
            <a:r>
              <a:rPr lang="en-US" dirty="0" smtClean="0"/>
              <a:t>Consumable</a:t>
            </a:r>
          </a:p>
          <a:p>
            <a:r>
              <a:rPr lang="en-US" dirty="0" smtClean="0"/>
              <a:t>Deadlock occurs if the </a:t>
            </a:r>
            <a:r>
              <a:rPr lang="en-US" dirty="0" err="1" smtClean="0"/>
              <a:t>receivefrom</a:t>
            </a:r>
            <a:r>
              <a:rPr lang="en-US" dirty="0" smtClean="0"/>
              <a:t> operation is blocking.</a:t>
            </a:r>
          </a:p>
          <a:p>
            <a:r>
              <a:rPr lang="en-US" dirty="0" smtClean="0"/>
              <a:t>The pseudo code above shows how deadlock is possible with message passing. Process P1 and P2 each wait for a message from the other, and while they are waiting neither is able to send the message that the other is waiting for. This kind of deadlock is difficult to prevent unless one imposes some constraints (protocols) on the sending and receiving of messages.</a:t>
            </a:r>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6</a:t>
            </a:fld>
            <a:endParaRPr lang="en-US"/>
          </a:p>
        </p:txBody>
      </p:sp>
    </p:spTree>
    <p:extLst>
      <p:ext uri="{BB962C8B-B14F-4D97-AF65-F5344CB8AC3E}">
        <p14:creationId xmlns:p14="http://schemas.microsoft.com/office/powerpoint/2010/main" val="31447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four conditions are necessary for deadlock to occur. Hence, by preventing any one of them we prevent deadlock.</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8</a:t>
            </a:fld>
            <a:endParaRPr lang="en-US"/>
          </a:p>
        </p:txBody>
      </p:sp>
    </p:spTree>
    <p:extLst>
      <p:ext uri="{BB962C8B-B14F-4D97-AF65-F5344CB8AC3E}">
        <p14:creationId xmlns:p14="http://schemas.microsoft.com/office/powerpoint/2010/main" val="195567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9</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10</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11</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12</a:t>
            </a:fld>
            <a:endParaRPr lang="en-US"/>
          </a:p>
        </p:txBody>
      </p:sp>
    </p:spTree>
    <p:extLst>
      <p:ext uri="{BB962C8B-B14F-4D97-AF65-F5344CB8AC3E}">
        <p14:creationId xmlns:p14="http://schemas.microsoft.com/office/powerpoint/2010/main" val="29591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May 6,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5/6/14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995D68B-21AC-438B-BECE-4F17DA129F19}" type="datetime4">
              <a:rPr lang="en-US" smtClean="0"/>
              <a:pPr/>
              <a:t>May 6, 2014</a:t>
            </a:fld>
            <a:endParaRPr lang="en-US" dirty="0"/>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May 6,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9E781C6-1634-4A56-B2BE-62150BE83935}" type="datetime4">
              <a:rPr lang="en-US" smtClean="0"/>
              <a:pPr/>
              <a:t>May 6,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A9372AC2-3C75-4F5F-A929-48958086FE36}" type="datetime4">
              <a:rPr lang="en-US" smtClean="0"/>
              <a:pPr/>
              <a:t>May 6,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7509CF4-4C1A-45DC-BADA-6EFF91CB9ABB}" type="datetime4">
              <a:rPr lang="en-US" smtClean="0"/>
              <a:pPr/>
              <a:t>May 6,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53951C0-B478-4858-ABC7-96406A1C0480}" type="datetime4">
              <a:rPr lang="en-US" smtClean="0"/>
              <a:pPr/>
              <a:t>May 6,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867641A-9D94-4BD6-862F-F651067079BC}" type="datetime4">
              <a:rPr lang="en-US" smtClean="0"/>
              <a:pPr/>
              <a:t>May 6,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D74F0C02-0EF4-4745-9D82-E8D3F59464E3}" type="datetime4">
              <a:rPr lang="en-US" smtClean="0"/>
              <a:pPr/>
              <a:t>May 6,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7367800-479D-41B0-B3F2-2DCE95BA1381}" type="datetime4">
              <a:rPr lang="en-US" smtClean="0"/>
              <a:pPr/>
              <a:t>May 6, 2014</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054515" y="287021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4761769" y="287021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054515" y="485361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4761769" y="4853616"/>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6075223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23308510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Parallel Programs introduces</a:t>
            </a:r>
          </a:p>
          <a:p>
            <a:pPr marL="342900" indent="-342900" algn="l">
              <a:buFont typeface="Wingdings" charset="2"/>
              <a:buChar char="u"/>
            </a:pPr>
            <a:r>
              <a:rPr lang="en-US" dirty="0" smtClean="0"/>
              <a:t>added complexity</a:t>
            </a:r>
          </a:p>
          <a:p>
            <a:pPr marL="342900" indent="-342900" algn="l">
              <a:buFont typeface="Wingdings" charset="2"/>
              <a:buChar char="u"/>
            </a:pPr>
            <a:r>
              <a:rPr lang="en-US" dirty="0"/>
              <a:t>r</a:t>
            </a:r>
            <a:r>
              <a:rPr lang="en-US" dirty="0" smtClean="0"/>
              <a:t>ewrite code to remove dependencies</a:t>
            </a:r>
          </a:p>
          <a:p>
            <a:pPr marL="342900" indent="-342900" algn="l">
              <a:buFont typeface="Wingdings" charset="2"/>
              <a:buChar char="u"/>
            </a:pPr>
            <a:r>
              <a:rPr lang="en-US" dirty="0"/>
              <a:t>non-deterministic behavior </a:t>
            </a:r>
            <a:r>
              <a:rPr lang="en-US" dirty="0" smtClean="0"/>
              <a:t>which is why you need a certain level of synchronization</a:t>
            </a:r>
          </a:p>
          <a:p>
            <a:pPr marL="342900" indent="-342900" algn="l">
              <a:buFont typeface="Wingdings" charset="2"/>
              <a:buChar char="u"/>
            </a:pPr>
            <a:r>
              <a:rPr lang="en-US" dirty="0"/>
              <a:t>With a lack of synchronization, race </a:t>
            </a:r>
            <a:r>
              <a:rPr lang="en-US" dirty="0" smtClean="0"/>
              <a:t>conditions </a:t>
            </a:r>
            <a:r>
              <a:rPr lang="en-US" dirty="0"/>
              <a:t>can lead to corrupted data</a:t>
            </a:r>
            <a:r>
              <a:rPr lang="en-US" dirty="0" smtClean="0"/>
              <a:t>.</a:t>
            </a:r>
          </a:p>
          <a:p>
            <a:pPr marL="342900" indent="-342900" algn="l">
              <a:buFont typeface="Wingdings" charset="2"/>
              <a:buChar char="u"/>
            </a:pPr>
            <a:r>
              <a:rPr lang="en-US" dirty="0"/>
              <a:t>With too much synchronization, tasks may be forced to wait for </a:t>
            </a:r>
            <a:r>
              <a:rPr lang="en-US" dirty="0" smtClean="0"/>
              <a:t>one </a:t>
            </a:r>
            <a:r>
              <a:rPr lang="en-US" dirty="0"/>
              <a:t>other, and costly communication may be required between cores regarding the status of protected </a:t>
            </a:r>
            <a:r>
              <a:rPr lang="en-US" dirty="0" smtClean="0"/>
              <a:t>memory </a:t>
            </a:r>
            <a:r>
              <a:rPr lang="en-US" dirty="0"/>
              <a:t>locations</a:t>
            </a:r>
            <a:r>
              <a:rPr lang="en-US" dirty="0" smtClean="0"/>
              <a:t>.</a:t>
            </a:r>
            <a:endParaRPr lang="en-US" dirty="0"/>
          </a:p>
        </p:txBody>
      </p:sp>
      <p:sp>
        <p:nvSpPr>
          <p:cNvPr id="3" name="Title 2"/>
          <p:cNvSpPr>
            <a:spLocks noGrp="1"/>
          </p:cNvSpPr>
          <p:nvPr>
            <p:ph type="title"/>
          </p:nvPr>
        </p:nvSpPr>
        <p:spPr/>
        <p:txBody>
          <a:bodyPr/>
          <a:lstStyle/>
          <a:p>
            <a:r>
              <a:rPr lang="en-US" dirty="0" smtClean="0"/>
              <a:t>Why there are pitfalls?</a:t>
            </a:r>
            <a:endParaRPr lang="en-US" dirty="0"/>
          </a:p>
        </p:txBody>
      </p:sp>
    </p:spTree>
    <p:extLst>
      <p:ext uri="{BB962C8B-B14F-4D97-AF65-F5344CB8AC3E}">
        <p14:creationId xmlns:p14="http://schemas.microsoft.com/office/powerpoint/2010/main" val="39510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To </a:t>
            </a:r>
            <a:r>
              <a:rPr lang="en-US" dirty="0"/>
              <a:t>properly balance synchronicity and efficiency.</a:t>
            </a:r>
            <a:endParaRPr lang="en-US" dirty="0" smtClean="0"/>
          </a:p>
          <a:p>
            <a:pPr marL="342900" indent="-342900" algn="l">
              <a:buFont typeface="Wingdings" charset="2"/>
              <a:buChar char="u"/>
            </a:pPr>
            <a:r>
              <a:rPr lang="en-US" dirty="0"/>
              <a:t>R</a:t>
            </a:r>
            <a:r>
              <a:rPr lang="en-US" dirty="0" smtClean="0"/>
              <a:t>ecognize </a:t>
            </a:r>
            <a:r>
              <a:rPr lang="en-US" dirty="0"/>
              <a:t>the problems associated </a:t>
            </a:r>
            <a:r>
              <a:rPr lang="en-US" dirty="0" smtClean="0"/>
              <a:t>with </a:t>
            </a:r>
            <a:r>
              <a:rPr lang="en-US" dirty="0"/>
              <a:t>creating a parallel </a:t>
            </a:r>
            <a:r>
              <a:rPr lang="en-US" dirty="0" smtClean="0"/>
              <a:t>program</a:t>
            </a:r>
          </a:p>
          <a:p>
            <a:pPr marL="342900" indent="-342900" algn="l">
              <a:buFont typeface="Wingdings" charset="2"/>
              <a:buChar char="u"/>
            </a:pPr>
            <a:r>
              <a:rPr lang="en-US" dirty="0" smtClean="0"/>
              <a:t>Suggest </a:t>
            </a:r>
            <a:r>
              <a:rPr lang="en-US" dirty="0"/>
              <a:t>possible solutions for solving or alleviating these issues. </a:t>
            </a:r>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marL="342900" indent="-342900" algn="l">
              <a:buFont typeface="Wingdings" charset="2"/>
              <a:buChar char="u"/>
            </a:pPr>
            <a:r>
              <a:rPr lang="en-US" dirty="0" smtClean="0"/>
              <a:t>Starvation</a:t>
            </a:r>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Common </a:t>
            </a:r>
            <a:r>
              <a:rPr lang="en-US" dirty="0" smtClean="0"/>
              <a:t>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342900" indent="-342900" algn="l">
              <a:buFont typeface="Arial"/>
              <a:buChar char="•"/>
            </a:pPr>
            <a:r>
              <a:rPr lang="en-US" dirty="0">
                <a:latin typeface="Comic Sans MS"/>
                <a:cs typeface="Comic Sans MS"/>
              </a:rPr>
              <a:t>Permanent blocking of set of processes that either compete for system resources or communicate with each </a:t>
            </a:r>
            <a:r>
              <a:rPr lang="en-US" dirty="0" smtClean="0">
                <a:latin typeface="Comic Sans MS"/>
                <a:cs typeface="Comic Sans MS"/>
              </a:rPr>
              <a:t>other.</a:t>
            </a:r>
            <a:endParaRPr lang="en-US" dirty="0">
              <a:latin typeface="Comic Sans MS"/>
              <a:cs typeface="Comic Sans MS"/>
            </a:endParaRPr>
          </a:p>
          <a:p>
            <a:pPr algn="l"/>
            <a:endParaRPr lang="en-US" dirty="0" smtClean="0">
              <a:latin typeface="Comic Sans MS"/>
              <a:cs typeface="Comic Sans MS"/>
            </a:endParaRPr>
          </a:p>
          <a:p>
            <a:pPr algn="l"/>
            <a:r>
              <a:rPr lang="en-US" dirty="0" smtClean="0">
                <a:latin typeface="Comic Sans MS"/>
                <a:cs typeface="Comic Sans MS"/>
              </a:rPr>
              <a:t>The </a:t>
            </a:r>
            <a:r>
              <a:rPr lang="en-US" dirty="0">
                <a:latin typeface="Comic Sans MS"/>
                <a:cs typeface="Comic Sans MS"/>
              </a:rPr>
              <a:t>4 Necessary Conditions for Deadlock</a:t>
            </a:r>
          </a:p>
          <a:p>
            <a:pPr algn="l"/>
            <a:endParaRPr lang="en-US" dirty="0">
              <a:latin typeface="Comic Sans MS"/>
              <a:cs typeface="Comic Sans MS"/>
            </a:endParaRPr>
          </a:p>
          <a:p>
            <a:pPr marL="342900" indent="-342900" algn="l">
              <a:buFont typeface="Arial"/>
              <a:buChar char="•"/>
            </a:pPr>
            <a:r>
              <a:rPr lang="en-US" dirty="0">
                <a:latin typeface="Comic Sans MS"/>
                <a:cs typeface="Comic Sans MS"/>
              </a:rPr>
              <a:t>Exclusive access (mutual exclusion</a:t>
            </a:r>
            <a:r>
              <a:rPr lang="en-US" dirty="0" smtClean="0">
                <a:latin typeface="Comic Sans MS"/>
                <a:cs typeface="Comic Sans MS"/>
              </a:rPr>
              <a:t>)</a:t>
            </a:r>
          </a:p>
          <a:p>
            <a:pPr algn="l"/>
            <a:r>
              <a:rPr lang="en-US" dirty="0" smtClean="0">
                <a:latin typeface="Comic Sans MS"/>
                <a:cs typeface="Comic Sans MS"/>
              </a:rPr>
              <a:t>	</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No preemption</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Circular wait</a:t>
            </a:r>
          </a:p>
          <a:p>
            <a:pPr algn="l"/>
            <a:endParaRPr lang="en-US" dirty="0">
              <a:latin typeface="Comic Sans MS"/>
              <a:cs typeface="Comic Sans MS"/>
            </a:endParaRPr>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2903094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circle(in)">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calcmode="lin" valueType="num">
                                      <p:cBhvr>
                                        <p:cTn id="36" dur="1000" fill="hold"/>
                                        <p:tgtEl>
                                          <p:spTgt spid="2">
                                            <p:txEl>
                                              <p:pRg st="8" end="8"/>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wheel(1)">
                                      <p:cBhvr>
                                        <p:cTn id="43"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5461" y="2020824"/>
            <a:ext cx="4222528" cy="4709336"/>
          </a:xfrm>
        </p:spPr>
        <p:txBody>
          <a:bodyPr>
            <a:normAutofit/>
          </a:bodyPr>
          <a:lstStyle/>
          <a:p>
            <a:r>
              <a:rPr lang="en-US" dirty="0" smtClean="0"/>
              <a:t>Reusable</a:t>
            </a:r>
            <a:endParaRPr lang="en-US" dirty="0"/>
          </a:p>
          <a:p>
            <a:pPr algn="l"/>
            <a:r>
              <a:rPr lang="en-US" dirty="0"/>
              <a:t>Process P1:</a:t>
            </a:r>
          </a:p>
          <a:p>
            <a:pPr algn="l"/>
            <a:r>
              <a:rPr lang="en-US" dirty="0"/>
              <a:t>request(R1)</a:t>
            </a:r>
            <a:r>
              <a:rPr lang="en-US" dirty="0" smtClean="0"/>
              <a:t>;…request</a:t>
            </a:r>
            <a:r>
              <a:rPr lang="en-US" dirty="0"/>
              <a:t>(R2)</a:t>
            </a:r>
            <a:r>
              <a:rPr lang="en-US" dirty="0" smtClean="0"/>
              <a:t>;...release</a:t>
            </a:r>
            <a:r>
              <a:rPr lang="en-US" dirty="0"/>
              <a:t>(R2)</a:t>
            </a:r>
            <a:r>
              <a:rPr lang="en-US" dirty="0" smtClean="0"/>
              <a:t>;...release</a:t>
            </a:r>
            <a:r>
              <a:rPr lang="en-US" dirty="0"/>
              <a:t>(R1)</a:t>
            </a:r>
            <a:r>
              <a:rPr lang="en-US" dirty="0" smtClean="0"/>
              <a:t>;</a:t>
            </a:r>
          </a:p>
          <a:p>
            <a:pPr algn="l"/>
            <a:endParaRPr lang="en-US" dirty="0"/>
          </a:p>
          <a:p>
            <a:pPr algn="l"/>
            <a:endParaRPr lang="en-US" dirty="0" smtClean="0"/>
          </a:p>
          <a:p>
            <a:pPr algn="l"/>
            <a:endParaRPr lang="en-US" dirty="0" smtClean="0"/>
          </a:p>
          <a:p>
            <a:pPr algn="l"/>
            <a:r>
              <a:rPr lang="en-US" dirty="0" smtClean="0"/>
              <a:t>Process </a:t>
            </a:r>
            <a:r>
              <a:rPr lang="en-US" dirty="0"/>
              <a:t>P2:</a:t>
            </a:r>
          </a:p>
          <a:p>
            <a:pPr algn="l"/>
            <a:r>
              <a:rPr lang="en-US" dirty="0"/>
              <a:t>request(R2);...request(R1);...release(R1);...release(R2);</a:t>
            </a:r>
          </a:p>
          <a:p>
            <a:pPr algn="l"/>
            <a:endParaRPr lang="en-US" dirty="0"/>
          </a:p>
        </p:txBody>
      </p:sp>
      <p:sp>
        <p:nvSpPr>
          <p:cNvPr id="3" name="Content Placeholder 2"/>
          <p:cNvSpPr>
            <a:spLocks noGrp="1"/>
          </p:cNvSpPr>
          <p:nvPr>
            <p:ph sz="quarter" idx="14"/>
          </p:nvPr>
        </p:nvSpPr>
        <p:spPr/>
        <p:txBody>
          <a:bodyPr/>
          <a:lstStyle/>
          <a:p>
            <a:r>
              <a:rPr lang="is-IS" dirty="0" smtClean="0"/>
              <a:t>Consumable</a:t>
            </a:r>
          </a:p>
          <a:p>
            <a:endParaRPr lang="is-IS" dirty="0" smtClean="0"/>
          </a:p>
        </p:txBody>
      </p:sp>
      <p:sp>
        <p:nvSpPr>
          <p:cNvPr id="4" name="Title 3"/>
          <p:cNvSpPr>
            <a:spLocks noGrp="1"/>
          </p:cNvSpPr>
          <p:nvPr>
            <p:ph type="title"/>
          </p:nvPr>
        </p:nvSpPr>
        <p:spPr/>
        <p:txBody>
          <a:bodyPr>
            <a:normAutofit/>
          </a:bodyPr>
          <a:lstStyle/>
          <a:p>
            <a:r>
              <a:rPr lang="en-US" sz="2500" dirty="0">
                <a:latin typeface="Comic Sans MS"/>
                <a:cs typeface="Comic Sans MS"/>
              </a:rPr>
              <a:t>Types of Resources</a:t>
            </a:r>
          </a:p>
        </p:txBody>
      </p:sp>
      <p:sp>
        <p:nvSpPr>
          <p:cNvPr id="5" name="Rectangle 4"/>
          <p:cNvSpPr/>
          <p:nvPr/>
        </p:nvSpPr>
        <p:spPr>
          <a:xfrm>
            <a:off x="115461" y="3579522"/>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6" name="Rectangle 5"/>
          <p:cNvSpPr/>
          <p:nvPr/>
        </p:nvSpPr>
        <p:spPr>
          <a:xfrm>
            <a:off x="923678" y="407438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Rectangle 7"/>
          <p:cNvSpPr/>
          <p:nvPr/>
        </p:nvSpPr>
        <p:spPr>
          <a:xfrm>
            <a:off x="923678" y="578350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9" name="Rectangle 8"/>
          <p:cNvSpPr/>
          <p:nvPr/>
        </p:nvSpPr>
        <p:spPr>
          <a:xfrm>
            <a:off x="115461" y="6146407"/>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857567188"/>
              </p:ext>
            </p:extLst>
          </p:nvPr>
        </p:nvGraphicFramePr>
        <p:xfrm>
          <a:off x="5179194" y="2756194"/>
          <a:ext cx="3678218" cy="3027311"/>
        </p:xfrm>
        <a:graphic>
          <a:graphicData uri="http://schemas.openxmlformats.org/drawingml/2006/table">
            <a:tbl>
              <a:tblPr firstRow="1" bandRow="1">
                <a:tableStyleId>{5C22544A-7EE6-4342-B048-85BDC9FD1C3A}</a:tableStyleId>
              </a:tblPr>
              <a:tblGrid>
                <a:gridCol w="1839109"/>
                <a:gridCol w="1839109"/>
              </a:tblGrid>
              <a:tr h="526489">
                <a:tc>
                  <a:txBody>
                    <a:bodyPr/>
                    <a:lstStyle/>
                    <a:p>
                      <a:r>
                        <a:rPr lang="en-US" dirty="0" smtClean="0"/>
                        <a:t>P1</a:t>
                      </a:r>
                      <a:endParaRPr lang="en-US" dirty="0"/>
                    </a:p>
                  </a:txBody>
                  <a:tcPr/>
                </a:tc>
                <a:tc>
                  <a:txBody>
                    <a:bodyPr/>
                    <a:lstStyle/>
                    <a:p>
                      <a:r>
                        <a:rPr lang="en-US" dirty="0" smtClean="0"/>
                        <a:t>P2</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921355">
                <a:tc>
                  <a:txBody>
                    <a:bodyPr/>
                    <a:lstStyle/>
                    <a:p>
                      <a:r>
                        <a:rPr lang="en-US" dirty="0" err="1" smtClean="0"/>
                        <a:t>receivefrom</a:t>
                      </a:r>
                      <a:r>
                        <a:rPr lang="en-US" dirty="0" smtClean="0"/>
                        <a:t>(P2, &amp;M2);</a:t>
                      </a:r>
                      <a:endParaRPr lang="en-US" dirty="0"/>
                    </a:p>
                  </a:txBody>
                  <a:tcPr/>
                </a:tc>
                <a:tc>
                  <a:txBody>
                    <a:bodyPr/>
                    <a:lstStyle/>
                    <a:p>
                      <a:r>
                        <a:rPr lang="en-US" dirty="0" err="1" smtClean="0"/>
                        <a:t>receivefrom</a:t>
                      </a:r>
                      <a:r>
                        <a:rPr lang="en-US" dirty="0" smtClean="0"/>
                        <a:t>(P1, &amp;M1);</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526489">
                <a:tc>
                  <a:txBody>
                    <a:bodyPr/>
                    <a:lstStyle/>
                    <a:p>
                      <a:r>
                        <a:rPr lang="da-DK" dirty="0" err="1" smtClean="0"/>
                        <a:t>sendto</a:t>
                      </a:r>
                      <a:r>
                        <a:rPr lang="da-DK" dirty="0" smtClean="0"/>
                        <a:t>(P2, M1);</a:t>
                      </a:r>
                      <a:endParaRPr lang="en-US" dirty="0"/>
                    </a:p>
                  </a:txBody>
                  <a:tcPr/>
                </a:tc>
                <a:tc>
                  <a:txBody>
                    <a:bodyPr/>
                    <a:lstStyle/>
                    <a:p>
                      <a:r>
                        <a:rPr lang="da-DK" dirty="0" err="1" smtClean="0"/>
                        <a:t>sendto</a:t>
                      </a:r>
                      <a:r>
                        <a:rPr lang="da-DK" dirty="0" smtClean="0"/>
                        <a:t>(P1, M2);</a:t>
                      </a:r>
                      <a:endParaRPr lang="en-US" dirty="0"/>
                    </a:p>
                  </a:txBody>
                  <a:tcPr/>
                </a:tc>
              </a:tr>
            </a:tbl>
          </a:graphicData>
        </a:graphic>
      </p:graphicFrame>
    </p:spTree>
    <p:extLst>
      <p:ext uri="{BB962C8B-B14F-4D97-AF65-F5344CB8AC3E}">
        <p14:creationId xmlns:p14="http://schemas.microsoft.com/office/powerpoint/2010/main" val="2714866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5"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DEMO</a:t>
            </a:r>
            <a:endParaRPr lang="en-US" sz="2500" dirty="0">
              <a:latin typeface="Comic Sans MS"/>
              <a:cs typeface="Comic Sans MS"/>
            </a:endParaRPr>
          </a:p>
        </p:txBody>
      </p:sp>
    </p:spTree>
    <p:extLst>
      <p:ext uri="{BB962C8B-B14F-4D97-AF65-F5344CB8AC3E}">
        <p14:creationId xmlns:p14="http://schemas.microsoft.com/office/powerpoint/2010/main" val="300261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Arial"/>
              <a:buChar char="•"/>
            </a:pPr>
            <a:r>
              <a:rPr lang="en-US" dirty="0">
                <a:latin typeface="Comic Sans MS"/>
                <a:cs typeface="Comic Sans MS"/>
              </a:rPr>
              <a:t>Exclusive access (mutual exclusion)</a:t>
            </a:r>
          </a:p>
          <a:p>
            <a:pPr algn="l"/>
            <a:r>
              <a:rPr lang="en-US" dirty="0">
                <a:latin typeface="Comic Sans MS"/>
                <a:cs typeface="Comic Sans MS"/>
              </a:rPr>
              <a:t>	redesign to eliminate the need for mutual </a:t>
            </a:r>
            <a:r>
              <a:rPr lang="en-US" dirty="0" smtClean="0">
                <a:latin typeface="Comic Sans MS"/>
                <a:cs typeface="Comic Sans MS"/>
              </a:rPr>
              <a:t>exclusion</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If </a:t>
            </a:r>
            <a:r>
              <a:rPr lang="en-US" dirty="0">
                <a:latin typeface="Comic Sans MS"/>
                <a:cs typeface="Comic Sans MS"/>
              </a:rPr>
              <a:t>a process holding resources is denied a further request, the process </a:t>
            </a:r>
            <a:r>
              <a:rPr lang="en-US" dirty="0" smtClean="0">
                <a:latin typeface="Comic Sans MS"/>
                <a:cs typeface="Comic Sans MS"/>
              </a:rPr>
              <a:t>	must </a:t>
            </a:r>
            <a:r>
              <a:rPr lang="en-US" dirty="0">
                <a:latin typeface="Comic Sans MS"/>
                <a:cs typeface="Comic Sans MS"/>
              </a:rPr>
              <a:t>release all its resources and </a:t>
            </a:r>
            <a:r>
              <a:rPr lang="en-US" dirty="0" err="1">
                <a:latin typeface="Comic Sans MS"/>
                <a:cs typeface="Comic Sans MS"/>
              </a:rPr>
              <a:t>rerequest</a:t>
            </a:r>
            <a:r>
              <a:rPr lang="en-US" dirty="0">
                <a:latin typeface="Comic Sans MS"/>
                <a:cs typeface="Comic Sans MS"/>
              </a:rPr>
              <a:t> them</a:t>
            </a:r>
          </a:p>
          <a:p>
            <a:pPr algn="l"/>
            <a:r>
              <a:rPr lang="en-US" dirty="0" smtClean="0">
                <a:latin typeface="Comic Sans MS"/>
                <a:cs typeface="Comic Sans MS"/>
              </a:rPr>
              <a:t>	Require </a:t>
            </a:r>
            <a:r>
              <a:rPr lang="en-US" dirty="0">
                <a:latin typeface="Comic Sans MS"/>
                <a:cs typeface="Comic Sans MS"/>
              </a:rPr>
              <a:t>that a process request all of its required resources at one </a:t>
            </a:r>
            <a:r>
              <a:rPr lang="en-US" dirty="0" smtClean="0">
                <a:latin typeface="Comic Sans MS"/>
                <a:cs typeface="Comic Sans MS"/>
              </a:rPr>
              <a:t>time</a:t>
            </a:r>
            <a:endParaRPr lang="en-US" dirty="0">
              <a:latin typeface="Comic Sans MS"/>
              <a:cs typeface="Comic Sans MS"/>
            </a:endParaRPr>
          </a:p>
          <a:p>
            <a:pPr marL="342900" indent="-342900" algn="l">
              <a:buFont typeface="Arial"/>
              <a:buChar char="•"/>
            </a:pPr>
            <a:r>
              <a:rPr lang="en-US" dirty="0">
                <a:latin typeface="Comic Sans MS"/>
                <a:cs typeface="Comic Sans MS"/>
              </a:rPr>
              <a:t>No preemption</a:t>
            </a:r>
          </a:p>
          <a:p>
            <a:pPr algn="l"/>
            <a:r>
              <a:rPr lang="en-US" dirty="0">
                <a:latin typeface="Comic Sans MS"/>
                <a:cs typeface="Comic Sans MS"/>
              </a:rPr>
              <a:t>	</a:t>
            </a:r>
            <a:r>
              <a:rPr lang="en-US" dirty="0" smtClean="0">
                <a:latin typeface="Comic Sans MS"/>
                <a:cs typeface="Comic Sans MS"/>
              </a:rPr>
              <a:t>If </a:t>
            </a:r>
            <a:r>
              <a:rPr lang="en-US" dirty="0">
                <a:latin typeface="Comic Sans MS"/>
                <a:cs typeface="Comic Sans MS"/>
              </a:rPr>
              <a:t>a process requests a resource that is currently held by another </a:t>
            </a:r>
            <a:r>
              <a:rPr lang="en-US" dirty="0" smtClean="0">
                <a:latin typeface="Comic Sans MS"/>
                <a:cs typeface="Comic Sans MS"/>
              </a:rPr>
              <a:t>	process</a:t>
            </a:r>
            <a:r>
              <a:rPr lang="en-US" dirty="0">
                <a:latin typeface="Comic Sans MS"/>
                <a:cs typeface="Comic Sans MS"/>
              </a:rPr>
              <a:t>, </a:t>
            </a:r>
            <a:r>
              <a:rPr lang="en-US" dirty="0" smtClean="0">
                <a:latin typeface="Comic Sans MS"/>
                <a:cs typeface="Comic Sans MS"/>
              </a:rPr>
              <a:t>	the </a:t>
            </a:r>
            <a:r>
              <a:rPr lang="en-US" dirty="0">
                <a:latin typeface="Comic Sans MS"/>
                <a:cs typeface="Comic Sans MS"/>
              </a:rPr>
              <a:t>OS preempts the second process and requires it </a:t>
            </a:r>
            <a:r>
              <a:rPr lang="en-US" dirty="0" smtClean="0">
                <a:latin typeface="Comic Sans MS"/>
                <a:cs typeface="Comic Sans MS"/>
              </a:rPr>
              <a:t>to</a:t>
            </a:r>
            <a:r>
              <a:rPr lang="en-US" dirty="0">
                <a:latin typeface="Comic Sans MS"/>
                <a:cs typeface="Comic Sans MS"/>
              </a:rPr>
              <a:t> </a:t>
            </a:r>
            <a:r>
              <a:rPr lang="en-US" dirty="0" smtClean="0">
                <a:latin typeface="Comic Sans MS"/>
                <a:cs typeface="Comic Sans MS"/>
              </a:rPr>
              <a:t>release its 	resources</a:t>
            </a:r>
            <a:endParaRPr lang="en-US" dirty="0">
              <a:latin typeface="Comic Sans MS"/>
              <a:cs typeface="Comic Sans MS"/>
            </a:endParaRPr>
          </a:p>
          <a:p>
            <a:pPr marL="342900" indent="-342900" algn="l">
              <a:buFont typeface="Arial"/>
              <a:buChar char="•"/>
            </a:pPr>
            <a:r>
              <a:rPr lang="en-US" dirty="0">
                <a:latin typeface="Comic Sans MS"/>
                <a:cs typeface="Comic Sans MS"/>
              </a:rPr>
              <a:t>Circular </a:t>
            </a:r>
            <a:r>
              <a:rPr lang="en-US" dirty="0" smtClean="0">
                <a:latin typeface="Comic Sans MS"/>
                <a:cs typeface="Comic Sans MS"/>
              </a:rPr>
              <a:t>wait</a:t>
            </a:r>
          </a:p>
          <a:p>
            <a:pPr algn="l"/>
            <a:r>
              <a:rPr lang="en-US" dirty="0" smtClean="0">
                <a:latin typeface="Comic Sans MS"/>
                <a:cs typeface="Comic Sans MS"/>
              </a:rPr>
              <a:t>	Define </a:t>
            </a:r>
            <a:r>
              <a:rPr lang="en-US" dirty="0">
                <a:latin typeface="Comic Sans MS"/>
                <a:cs typeface="Comic Sans MS"/>
              </a:rPr>
              <a:t>a linear ordering of resources and require allocations be </a:t>
            </a:r>
            <a:r>
              <a:rPr lang="en-US" dirty="0" smtClean="0">
                <a:latin typeface="Comic Sans MS"/>
                <a:cs typeface="Comic Sans MS"/>
              </a:rPr>
              <a:t>	requested </a:t>
            </a:r>
            <a:r>
              <a:rPr lang="en-US" dirty="0">
                <a:latin typeface="Comic Sans MS"/>
                <a:cs typeface="Comic Sans MS"/>
              </a:rPr>
              <a:t>only in this order</a:t>
            </a:r>
          </a:p>
        </p:txBody>
      </p:sp>
      <p:sp>
        <p:nvSpPr>
          <p:cNvPr id="3" name="Title 2"/>
          <p:cNvSpPr>
            <a:spLocks noGrp="1"/>
          </p:cNvSpPr>
          <p:nvPr>
            <p:ph type="title"/>
          </p:nvPr>
        </p:nvSpPr>
        <p:spPr/>
        <p:txBody>
          <a:bodyPr>
            <a:normAutofit/>
          </a:bodyPr>
          <a:lstStyle/>
          <a:p>
            <a:r>
              <a:rPr lang="en-US" sz="2000" dirty="0">
                <a:latin typeface="Comic Sans MS"/>
                <a:cs typeface="Comic Sans MS"/>
              </a:rPr>
              <a:t>Deadlock Prevention Approaches</a:t>
            </a:r>
          </a:p>
        </p:txBody>
      </p:sp>
    </p:spTree>
    <p:extLst>
      <p:ext uri="{BB962C8B-B14F-4D97-AF65-F5344CB8AC3E}">
        <p14:creationId xmlns:p14="http://schemas.microsoft.com/office/powerpoint/2010/main" val="4034676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8" presetClass="emph" presetSubtype="0" fill="hold" grpId="0" nodeType="clickEffect">
                                  <p:stCondLst>
                                    <p:cond delay="0"/>
                                  </p:stCondLst>
                                  <p:iterate type="lt">
                                    <p:tmPct val="10000"/>
                                  </p:iterate>
                                  <p:childTnLst>
                                    <p:animClr clrSpc="rgb" dir="cw">
                                      <p:cBhvr override="childStyle">
                                        <p:cTn id="18" dur="500" fill="hold"/>
                                        <p:tgtEl>
                                          <p:spTgt spid="2">
                                            <p:txEl>
                                              <p:pRg st="0" end="0"/>
                                            </p:txEl>
                                          </p:spTgt>
                                        </p:tgtEl>
                                        <p:attrNameLst>
                                          <p:attrName>style.color</p:attrName>
                                        </p:attrNameLst>
                                      </p:cBhvr>
                                      <p:to>
                                        <a:schemeClr val="accent2"/>
                                      </p:to>
                                    </p:animClr>
                                    <p:animClr clrSpc="rgb" dir="cw">
                                      <p:cBhvr>
                                        <p:cTn id="19" dur="500" fill="hold"/>
                                        <p:tgtEl>
                                          <p:spTgt spid="2">
                                            <p:txEl>
                                              <p:pRg st="0" end="0"/>
                                            </p:txEl>
                                          </p:spTgt>
                                        </p:tgtEl>
                                        <p:attrNameLst>
                                          <p:attrName>fillcolor</p:attrName>
                                        </p:attrNameLst>
                                      </p:cBhvr>
                                      <p:to>
                                        <a:schemeClr val="accent2"/>
                                      </p:to>
                                    </p:animClr>
                                    <p:set>
                                      <p:cBhvr>
                                        <p:cTn id="20" dur="500" fill="hold"/>
                                        <p:tgtEl>
                                          <p:spTgt spid="2">
                                            <p:txEl>
                                              <p:pRg st="0" end="0"/>
                                            </p:txEl>
                                          </p:spTgt>
                                        </p:tgtEl>
                                        <p:attrNameLst>
                                          <p:attrName>fill.type</p:attrName>
                                        </p:attrNameLst>
                                      </p:cBhvr>
                                      <p:to>
                                        <p:strVal val="solid"/>
                                      </p:to>
                                    </p:set>
                                    <p:anim to="1.5" calcmode="lin" valueType="num">
                                      <p:cBhvr override="childStyle">
                                        <p:cTn id="21" dur="500" fill="hold"/>
                                        <p:tgtEl>
                                          <p:spTgt spid="2">
                                            <p:txEl>
                                              <p:pRg st="0" end="0"/>
                                            </p:txEl>
                                          </p:spTgt>
                                        </p:tgtEl>
                                        <p:attrNameLst>
                                          <p:attrName>style.fontSize</p:attrName>
                                        </p:attrNameLst>
                                      </p:cBhvr>
                                    </p:anim>
                                  </p:childTnLst>
                                </p:cTn>
                              </p:par>
                              <p:par>
                                <p:cTn id="22" presetID="3" presetClass="entr" presetSubtype="10" fill="hold" grpId="1"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6" presetClass="emph" presetSubtype="0" fill="hold" grpId="0" nodeType="clickEffect">
                                  <p:stCondLst>
                                    <p:cond delay="0"/>
                                  </p:stCondLst>
                                  <p:iterate type="lt">
                                    <p:tmPct val="10000"/>
                                  </p:iterate>
                                  <p:childTnLst>
                                    <p:animScale>
                                      <p:cBhvr>
                                        <p:cTn id="28" dur="250" autoRev="1" fill="hold">
                                          <p:stCondLst>
                                            <p:cond delay="0"/>
                                          </p:stCondLst>
                                        </p:cTn>
                                        <p:tgtEl>
                                          <p:spTgt spid="2">
                                            <p:txEl>
                                              <p:pRg st="2" end="2"/>
                                            </p:txEl>
                                          </p:spTgt>
                                        </p:tgtEl>
                                      </p:cBhvr>
                                      <p:to x="80000" y="100000"/>
                                    </p:animScale>
                                    <p:anim by="(#ppt_w*0.10)" calcmode="lin" valueType="num">
                                      <p:cBhvr>
                                        <p:cTn id="29" dur="250" autoRev="1" fill="hold">
                                          <p:stCondLst>
                                            <p:cond delay="0"/>
                                          </p:stCondLst>
                                        </p:cTn>
                                        <p:tgtEl>
                                          <p:spTgt spid="2">
                                            <p:txEl>
                                              <p:pRg st="2" end="2"/>
                                            </p:txEl>
                                          </p:spTgt>
                                        </p:tgtEl>
                                        <p:attrNameLst>
                                          <p:attrName>ppt_x</p:attrName>
                                        </p:attrNameLst>
                                      </p:cBhvr>
                                    </p:anim>
                                    <p:anim by="(-#ppt_w*0.10)" calcmode="lin" valueType="num">
                                      <p:cBhvr>
                                        <p:cTn id="30" dur="250" autoRev="1" fill="hold">
                                          <p:stCondLst>
                                            <p:cond delay="0"/>
                                          </p:stCondLst>
                                        </p:cTn>
                                        <p:tgtEl>
                                          <p:spTgt spid="2">
                                            <p:txEl>
                                              <p:pRg st="2" end="2"/>
                                            </p:txEl>
                                          </p:spTgt>
                                        </p:tgtEl>
                                        <p:attrNameLst>
                                          <p:attrName>ppt_y</p:attrName>
                                        </p:attrNameLst>
                                      </p:cBhvr>
                                    </p:anim>
                                    <p:animRot by="-480000">
                                      <p:cBhvr>
                                        <p:cTn id="31" dur="250" autoRev="1" fill="hold">
                                          <p:stCondLst>
                                            <p:cond delay="0"/>
                                          </p:stCondLst>
                                        </p:cTn>
                                        <p:tgtEl>
                                          <p:spTgt spid="2">
                                            <p:txEl>
                                              <p:pRg st="2" end="2"/>
                                            </p:txEl>
                                          </p:spTgt>
                                        </p:tgtEl>
                                        <p:attrNameLst>
                                          <p:attrName>r</p:attrName>
                                        </p:attrNameLst>
                                      </p:cBhvr>
                                    </p:animRot>
                                  </p:childTnLst>
                                </p:cTn>
                              </p:par>
                              <p:par>
                                <p:cTn id="32" presetID="5" presetClass="entr" presetSubtype="10" fill="hold" grpId="1"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checkerboard(across)">
                                      <p:cBhvr>
                                        <p:cTn id="34" dur="500"/>
                                        <p:tgtEl>
                                          <p:spTgt spid="2">
                                            <p:txEl>
                                              <p:pRg st="3" end="3"/>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checkerboard(across)">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grpId="0" nodeType="clickEffect">
                                  <p:stCondLst>
                                    <p:cond delay="0"/>
                                  </p:stCondLst>
                                  <p:childTnLst>
                                    <p:animRot by="120000">
                                      <p:cBhvr>
                                        <p:cTn id="41" dur="100" fill="hold">
                                          <p:stCondLst>
                                            <p:cond delay="0"/>
                                          </p:stCondLst>
                                        </p:cTn>
                                        <p:tgtEl>
                                          <p:spTgt spid="2">
                                            <p:txEl>
                                              <p:pRg st="5" end="5"/>
                                            </p:txEl>
                                          </p:spTgt>
                                        </p:tgtEl>
                                        <p:attrNameLst>
                                          <p:attrName>r</p:attrName>
                                        </p:attrNameLst>
                                      </p:cBhvr>
                                    </p:animRot>
                                    <p:animRot by="-240000">
                                      <p:cBhvr>
                                        <p:cTn id="42" dur="200" fill="hold">
                                          <p:stCondLst>
                                            <p:cond delay="200"/>
                                          </p:stCondLst>
                                        </p:cTn>
                                        <p:tgtEl>
                                          <p:spTgt spid="2">
                                            <p:txEl>
                                              <p:pRg st="5" end="5"/>
                                            </p:txEl>
                                          </p:spTgt>
                                        </p:tgtEl>
                                        <p:attrNameLst>
                                          <p:attrName>r</p:attrName>
                                        </p:attrNameLst>
                                      </p:cBhvr>
                                    </p:animRot>
                                    <p:animRot by="240000">
                                      <p:cBhvr>
                                        <p:cTn id="43" dur="200" fill="hold">
                                          <p:stCondLst>
                                            <p:cond delay="400"/>
                                          </p:stCondLst>
                                        </p:cTn>
                                        <p:tgtEl>
                                          <p:spTgt spid="2">
                                            <p:txEl>
                                              <p:pRg st="5" end="5"/>
                                            </p:txEl>
                                          </p:spTgt>
                                        </p:tgtEl>
                                        <p:attrNameLst>
                                          <p:attrName>r</p:attrName>
                                        </p:attrNameLst>
                                      </p:cBhvr>
                                    </p:animRot>
                                    <p:animRot by="-240000">
                                      <p:cBhvr>
                                        <p:cTn id="44" dur="200" fill="hold">
                                          <p:stCondLst>
                                            <p:cond delay="600"/>
                                          </p:stCondLst>
                                        </p:cTn>
                                        <p:tgtEl>
                                          <p:spTgt spid="2">
                                            <p:txEl>
                                              <p:pRg st="5" end="5"/>
                                            </p:txEl>
                                          </p:spTgt>
                                        </p:tgtEl>
                                        <p:attrNameLst>
                                          <p:attrName>r</p:attrName>
                                        </p:attrNameLst>
                                      </p:cBhvr>
                                    </p:animRot>
                                    <p:animRot by="120000">
                                      <p:cBhvr>
                                        <p:cTn id="45" dur="200" fill="hold">
                                          <p:stCondLst>
                                            <p:cond delay="800"/>
                                          </p:stCondLst>
                                        </p:cTn>
                                        <p:tgtEl>
                                          <p:spTgt spid="2">
                                            <p:txEl>
                                              <p:pRg st="5" end="5"/>
                                            </p:txEl>
                                          </p:spTgt>
                                        </p:tgtEl>
                                        <p:attrNameLst>
                                          <p:attrName>r</p:attrName>
                                        </p:attrNameLst>
                                      </p:cBhvr>
                                    </p:animRot>
                                  </p:childTnLst>
                                </p:cTn>
                              </p:par>
                              <p:par>
                                <p:cTn id="46" presetID="9" presetClass="entr" presetSubtype="0" fill="hold" grpId="1"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dissolve">
                                      <p:cBhvr>
                                        <p:cTn id="48" dur="500"/>
                                        <p:tgtEl>
                                          <p:spTgt spid="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4" presetClass="emph" presetSubtype="0" fill="hold" grpId="0" nodeType="clickEffect">
                                  <p:stCondLst>
                                    <p:cond delay="0"/>
                                  </p:stCondLst>
                                  <p:iterate type="lt">
                                    <p:tmPct val="10000"/>
                                  </p:iterate>
                                  <p:childTnLst>
                                    <p:animMotion origin="layout" path="M 0.0 0.0 L 0.0 -0.07213" pathEditMode="relative" ptsTypes="">
                                      <p:cBhvr>
                                        <p:cTn id="52" dur="250" accel="50000" decel="50000" autoRev="1" fill="hold">
                                          <p:stCondLst>
                                            <p:cond delay="0"/>
                                          </p:stCondLst>
                                        </p:cTn>
                                        <p:tgtEl>
                                          <p:spTgt spid="2">
                                            <p:txEl>
                                              <p:pRg st="7" end="7"/>
                                            </p:txEl>
                                          </p:spTgt>
                                        </p:tgtEl>
                                        <p:attrNameLst>
                                          <p:attrName>ppt_x</p:attrName>
                                          <p:attrName>ppt_y</p:attrName>
                                        </p:attrNameLst>
                                      </p:cBhvr>
                                    </p:animMotion>
                                    <p:animRot by="1500000">
                                      <p:cBhvr>
                                        <p:cTn id="53" dur="125" fill="hold">
                                          <p:stCondLst>
                                            <p:cond delay="0"/>
                                          </p:stCondLst>
                                        </p:cTn>
                                        <p:tgtEl>
                                          <p:spTgt spid="2">
                                            <p:txEl>
                                              <p:pRg st="7" end="7"/>
                                            </p:txEl>
                                          </p:spTgt>
                                        </p:tgtEl>
                                        <p:attrNameLst>
                                          <p:attrName>r</p:attrName>
                                        </p:attrNameLst>
                                      </p:cBhvr>
                                    </p:animRot>
                                    <p:animRot by="-1500000">
                                      <p:cBhvr>
                                        <p:cTn id="54" dur="125" fill="hold">
                                          <p:stCondLst>
                                            <p:cond delay="125"/>
                                          </p:stCondLst>
                                        </p:cTn>
                                        <p:tgtEl>
                                          <p:spTgt spid="2">
                                            <p:txEl>
                                              <p:pRg st="7" end="7"/>
                                            </p:txEl>
                                          </p:spTgt>
                                        </p:tgtEl>
                                        <p:attrNameLst>
                                          <p:attrName>r</p:attrName>
                                        </p:attrNameLst>
                                      </p:cBhvr>
                                    </p:animRot>
                                    <p:animRot by="-1500000">
                                      <p:cBhvr>
                                        <p:cTn id="55" dur="125" fill="hold">
                                          <p:stCondLst>
                                            <p:cond delay="250"/>
                                          </p:stCondLst>
                                        </p:cTn>
                                        <p:tgtEl>
                                          <p:spTgt spid="2">
                                            <p:txEl>
                                              <p:pRg st="7" end="7"/>
                                            </p:txEl>
                                          </p:spTgt>
                                        </p:tgtEl>
                                        <p:attrNameLst>
                                          <p:attrName>r</p:attrName>
                                        </p:attrNameLst>
                                      </p:cBhvr>
                                    </p:animRot>
                                    <p:animRot by="1500000">
                                      <p:cBhvr>
                                        <p:cTn id="56" dur="125" fill="hold">
                                          <p:stCondLst>
                                            <p:cond delay="375"/>
                                          </p:stCondLst>
                                        </p:cTn>
                                        <p:tgtEl>
                                          <p:spTgt spid="2">
                                            <p:txEl>
                                              <p:pRg st="7" end="7"/>
                                            </p:txEl>
                                          </p:spTgt>
                                        </p:tgtEl>
                                        <p:attrNameLst>
                                          <p:attrName>r</p:attrName>
                                        </p:attrNameLst>
                                      </p:cBhvr>
                                    </p:animRot>
                                  </p:childTnLst>
                                </p:cTn>
                              </p:par>
                              <p:par>
                                <p:cTn id="57" presetID="10" presetClass="entr" presetSubtype="0" fill="hold" grpId="2"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fade">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3642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96</TotalTime>
  <Words>1227</Words>
  <Application>Microsoft Macintosh PowerPoint</Application>
  <PresentationFormat>On-screen Show (4:3)</PresentationFormat>
  <Paragraphs>151</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Black Tie</vt:lpstr>
      <vt:lpstr>PARALLEL PROGRAMMING PITFALLS</vt:lpstr>
      <vt:lpstr>Why there are pitfalls?</vt:lpstr>
      <vt:lpstr>our contribution</vt:lpstr>
      <vt:lpstr>Common pitfalls</vt:lpstr>
      <vt:lpstr>DEADLOCK</vt:lpstr>
      <vt:lpstr>Types of Resources</vt:lpstr>
      <vt:lpstr>DEMO</vt:lpstr>
      <vt:lpstr>Deadlock Prevention Approaches</vt:lpstr>
      <vt:lpstr>Ordered Allocation</vt:lpstr>
      <vt:lpstr>Release Before Request</vt:lpstr>
      <vt:lpstr>Request ALL At once</vt:lpstr>
      <vt:lpstr>Starvation &amp; livelock</vt:lpstr>
      <vt:lpstr>Thank you </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Nancy Watta</cp:lastModifiedBy>
  <cp:revision>35</cp:revision>
  <dcterms:created xsi:type="dcterms:W3CDTF">2014-05-06T06:36:12Z</dcterms:created>
  <dcterms:modified xsi:type="dcterms:W3CDTF">2014-05-06T08:12:36Z</dcterms:modified>
</cp:coreProperties>
</file>