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notesMasterIdLst>
    <p:notesMasterId r:id="rId27"/>
  </p:notesMasterIdLst>
  <p:sldIdLst>
    <p:sldId id="266" r:id="rId2"/>
    <p:sldId id="271" r:id="rId3"/>
    <p:sldId id="282" r:id="rId4"/>
    <p:sldId id="270" r:id="rId5"/>
    <p:sldId id="268" r:id="rId6"/>
    <p:sldId id="272" r:id="rId7"/>
    <p:sldId id="299" r:id="rId8"/>
    <p:sldId id="273" r:id="rId9"/>
    <p:sldId id="298" r:id="rId10"/>
    <p:sldId id="296" r:id="rId11"/>
    <p:sldId id="275" r:id="rId12"/>
    <p:sldId id="285" r:id="rId13"/>
    <p:sldId id="297" r:id="rId14"/>
    <p:sldId id="300" r:id="rId15"/>
    <p:sldId id="286" r:id="rId16"/>
    <p:sldId id="289" r:id="rId17"/>
    <p:sldId id="301" r:id="rId18"/>
    <p:sldId id="290" r:id="rId19"/>
    <p:sldId id="291" r:id="rId20"/>
    <p:sldId id="292" r:id="rId21"/>
    <p:sldId id="279" r:id="rId22"/>
    <p:sldId id="284" r:id="rId23"/>
    <p:sldId id="280" r:id="rId24"/>
    <p:sldId id="28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79F5D-9931-426A-B669-B5BEF7A8CB2A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51D639B-9540-49CA-B2FE-59596106A0A5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</a:rPr>
            <a:t>Source Code</a:t>
          </a:r>
          <a:endParaRPr lang="en-GB" dirty="0">
            <a:solidFill>
              <a:schemeClr val="bg1"/>
            </a:solidFill>
          </a:endParaRPr>
        </a:p>
      </dgm:t>
    </dgm:pt>
    <dgm:pt modelId="{F0039EB1-2518-4A9D-8C56-8BBD69D7639C}" type="parTrans" cxnId="{0D9AF34A-188C-4EAD-B738-59B597E77A61}">
      <dgm:prSet/>
      <dgm:spPr/>
      <dgm:t>
        <a:bodyPr/>
        <a:lstStyle/>
        <a:p>
          <a:endParaRPr lang="en-GB"/>
        </a:p>
      </dgm:t>
    </dgm:pt>
    <dgm:pt modelId="{14C59C04-0774-49DC-92F8-8CCD4F26B60A}" type="sibTrans" cxnId="{0D9AF34A-188C-4EAD-B738-59B597E77A61}">
      <dgm:prSet/>
      <dgm:spPr/>
      <dgm:t>
        <a:bodyPr/>
        <a:lstStyle/>
        <a:p>
          <a:endParaRPr lang="en-GB"/>
        </a:p>
      </dgm:t>
    </dgm:pt>
    <dgm:pt modelId="{98BAC4C6-25D8-45DD-B216-10036A6EE41A}">
      <dgm:prSet phldrT="[Text]"/>
      <dgm:spPr/>
      <dgm:t>
        <a:bodyPr/>
        <a:lstStyle/>
        <a:p>
          <a:r>
            <a:rPr lang="en-NZ" dirty="0" smtClean="0"/>
            <a:t>Code reordering by Compiler , Cache or Processor</a:t>
          </a:r>
          <a:endParaRPr lang="en-GB" dirty="0"/>
        </a:p>
      </dgm:t>
    </dgm:pt>
    <dgm:pt modelId="{24759866-9B0B-467A-A97F-F98A10176916}" type="parTrans" cxnId="{F58F18F9-E9FE-4B9B-BD77-400B4F780D73}">
      <dgm:prSet/>
      <dgm:spPr/>
      <dgm:t>
        <a:bodyPr/>
        <a:lstStyle/>
        <a:p>
          <a:endParaRPr lang="en-GB"/>
        </a:p>
      </dgm:t>
    </dgm:pt>
    <dgm:pt modelId="{4AB9B9E1-0E17-4B9A-9E84-EBD70D080BD2}" type="sibTrans" cxnId="{F58F18F9-E9FE-4B9B-BD77-400B4F780D73}">
      <dgm:prSet/>
      <dgm:spPr/>
      <dgm:t>
        <a:bodyPr/>
        <a:lstStyle/>
        <a:p>
          <a:endParaRPr lang="en-GB"/>
        </a:p>
      </dgm:t>
    </dgm:pt>
    <dgm:pt modelId="{B65907B1-A1E2-4DB5-AD4F-8C30C2899521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</a:rPr>
            <a:t>Actual Execution</a:t>
          </a:r>
          <a:endParaRPr lang="en-GB" dirty="0">
            <a:solidFill>
              <a:schemeClr val="bg1"/>
            </a:solidFill>
          </a:endParaRPr>
        </a:p>
      </dgm:t>
    </dgm:pt>
    <dgm:pt modelId="{39B4ECE5-5733-43A9-A214-4AACF91DAEC4}" type="parTrans" cxnId="{5C3138CF-98D4-4C71-837F-BC2F6F3BCBCE}">
      <dgm:prSet/>
      <dgm:spPr/>
      <dgm:t>
        <a:bodyPr/>
        <a:lstStyle/>
        <a:p>
          <a:endParaRPr lang="en-GB"/>
        </a:p>
      </dgm:t>
    </dgm:pt>
    <dgm:pt modelId="{1D74D4DF-4B48-47D4-A252-AFD482730346}" type="sibTrans" cxnId="{5C3138CF-98D4-4C71-837F-BC2F6F3BCBCE}">
      <dgm:prSet/>
      <dgm:spPr/>
      <dgm:t>
        <a:bodyPr/>
        <a:lstStyle/>
        <a:p>
          <a:endParaRPr lang="en-GB"/>
        </a:p>
      </dgm:t>
    </dgm:pt>
    <dgm:pt modelId="{2E4E9672-C2E6-4EEF-8F64-5BFC044E5F77}" type="pres">
      <dgm:prSet presAssocID="{40D79F5D-9931-426A-B669-B5BEF7A8CB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8324587-9774-4EEB-9558-078246AAD598}" type="pres">
      <dgm:prSet presAssocID="{40D79F5D-9931-426A-B669-B5BEF7A8CB2A}" presName="dummyMaxCanvas" presStyleCnt="0">
        <dgm:presLayoutVars/>
      </dgm:prSet>
      <dgm:spPr/>
    </dgm:pt>
    <dgm:pt modelId="{2E7AE9AF-E505-4DCF-A427-E5B5A614DAA2}" type="pres">
      <dgm:prSet presAssocID="{40D79F5D-9931-426A-B669-B5BEF7A8CB2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29676E-48D9-4AD4-91FF-E2484C7FA17C}" type="pres">
      <dgm:prSet presAssocID="{40D79F5D-9931-426A-B669-B5BEF7A8CB2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E72581-F423-42AD-B32E-596F09FAF3B1}" type="pres">
      <dgm:prSet presAssocID="{40D79F5D-9931-426A-B669-B5BEF7A8CB2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3D4FD2-DBB7-42CF-AFE7-DB2F2CB599FA}" type="pres">
      <dgm:prSet presAssocID="{40D79F5D-9931-426A-B669-B5BEF7A8CB2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2B5DD4-005A-4C4F-8868-02D4BF4CCEE8}" type="pres">
      <dgm:prSet presAssocID="{40D79F5D-9931-426A-B669-B5BEF7A8CB2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7C47E3-9957-4788-8BE9-CA4D3F7B1003}" type="pres">
      <dgm:prSet presAssocID="{40D79F5D-9931-426A-B669-B5BEF7A8CB2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BCADB0-51B1-4B93-929D-1A91D1BF466F}" type="pres">
      <dgm:prSet presAssocID="{40D79F5D-9931-426A-B669-B5BEF7A8CB2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C9624B-39B5-497C-B494-CE5888336F02}" type="pres">
      <dgm:prSet presAssocID="{40D79F5D-9931-426A-B669-B5BEF7A8CB2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DAE5163-0FD0-4091-A415-5AE6E32EF9C2}" type="presOf" srcId="{4AB9B9E1-0E17-4B9A-9E84-EBD70D080BD2}" destId="{E52B5DD4-005A-4C4F-8868-02D4BF4CCEE8}" srcOrd="0" destOrd="0" presId="urn:microsoft.com/office/officeart/2005/8/layout/vProcess5"/>
    <dgm:cxn modelId="{37844589-1833-48ED-B1D3-165F25C00860}" type="presOf" srcId="{98BAC4C6-25D8-45DD-B216-10036A6EE41A}" destId="{EBBCADB0-51B1-4B93-929D-1A91D1BF466F}" srcOrd="1" destOrd="0" presId="urn:microsoft.com/office/officeart/2005/8/layout/vProcess5"/>
    <dgm:cxn modelId="{3A9EFFC9-1492-6D44-A260-265BBE21C150}" type="presOf" srcId="{40D79F5D-9931-426A-B669-B5BEF7A8CB2A}" destId="{2E4E9672-C2E6-4EEF-8F64-5BFC044E5F77}" srcOrd="0" destOrd="0" presId="urn:microsoft.com/office/officeart/2005/8/layout/vProcess5"/>
    <dgm:cxn modelId="{6CDD9545-E977-414C-A3EB-33319244421F}" type="presOf" srcId="{051D639B-9540-49CA-B2FE-59596106A0A5}" destId="{EB7C47E3-9957-4788-8BE9-CA4D3F7B1003}" srcOrd="1" destOrd="0" presId="urn:microsoft.com/office/officeart/2005/8/layout/vProcess5"/>
    <dgm:cxn modelId="{F58F18F9-E9FE-4B9B-BD77-400B4F780D73}" srcId="{40D79F5D-9931-426A-B669-B5BEF7A8CB2A}" destId="{98BAC4C6-25D8-45DD-B216-10036A6EE41A}" srcOrd="1" destOrd="0" parTransId="{24759866-9B0B-467A-A97F-F98A10176916}" sibTransId="{4AB9B9E1-0E17-4B9A-9E84-EBD70D080BD2}"/>
    <dgm:cxn modelId="{0A931EB1-6276-402B-BEA4-FAA575661D1C}" type="presOf" srcId="{98BAC4C6-25D8-45DD-B216-10036A6EE41A}" destId="{E529676E-48D9-4AD4-91FF-E2484C7FA17C}" srcOrd="0" destOrd="0" presId="urn:microsoft.com/office/officeart/2005/8/layout/vProcess5"/>
    <dgm:cxn modelId="{AAC23300-416F-4ADB-8E03-36EAF3BECD80}" type="presOf" srcId="{B65907B1-A1E2-4DB5-AD4F-8C30C2899521}" destId="{E3C9624B-39B5-497C-B494-CE5888336F02}" srcOrd="1" destOrd="0" presId="urn:microsoft.com/office/officeart/2005/8/layout/vProcess5"/>
    <dgm:cxn modelId="{D6C776D6-08BE-4741-9447-766434CB12CD}" type="presOf" srcId="{051D639B-9540-49CA-B2FE-59596106A0A5}" destId="{2E7AE9AF-E505-4DCF-A427-E5B5A614DAA2}" srcOrd="0" destOrd="0" presId="urn:microsoft.com/office/officeart/2005/8/layout/vProcess5"/>
    <dgm:cxn modelId="{0D9AF34A-188C-4EAD-B738-59B597E77A61}" srcId="{40D79F5D-9931-426A-B669-B5BEF7A8CB2A}" destId="{051D639B-9540-49CA-B2FE-59596106A0A5}" srcOrd="0" destOrd="0" parTransId="{F0039EB1-2518-4A9D-8C56-8BBD69D7639C}" sibTransId="{14C59C04-0774-49DC-92F8-8CCD4F26B60A}"/>
    <dgm:cxn modelId="{23182D07-562F-456D-B0BA-38A855B05B68}" type="presOf" srcId="{14C59C04-0774-49DC-92F8-8CCD4F26B60A}" destId="{013D4FD2-DBB7-42CF-AFE7-DB2F2CB599FA}" srcOrd="0" destOrd="0" presId="urn:microsoft.com/office/officeart/2005/8/layout/vProcess5"/>
    <dgm:cxn modelId="{5C3138CF-98D4-4C71-837F-BC2F6F3BCBCE}" srcId="{40D79F5D-9931-426A-B669-B5BEF7A8CB2A}" destId="{B65907B1-A1E2-4DB5-AD4F-8C30C2899521}" srcOrd="2" destOrd="0" parTransId="{39B4ECE5-5733-43A9-A214-4AACF91DAEC4}" sibTransId="{1D74D4DF-4B48-47D4-A252-AFD482730346}"/>
    <dgm:cxn modelId="{076732E2-62A5-4E40-84C6-9F87702894EA}" type="presOf" srcId="{B65907B1-A1E2-4DB5-AD4F-8C30C2899521}" destId="{1AE72581-F423-42AD-B32E-596F09FAF3B1}" srcOrd="0" destOrd="0" presId="urn:microsoft.com/office/officeart/2005/8/layout/vProcess5"/>
    <dgm:cxn modelId="{1B81EBE8-E2D1-C541-9997-3031CC93CAFB}" type="presParOf" srcId="{2E4E9672-C2E6-4EEF-8F64-5BFC044E5F77}" destId="{18324587-9774-4EEB-9558-078246AAD598}" srcOrd="0" destOrd="0" presId="urn:microsoft.com/office/officeart/2005/8/layout/vProcess5"/>
    <dgm:cxn modelId="{FCB270F0-D7DD-4F54-979C-3F2BFC6DEF4D}" type="presParOf" srcId="{2E4E9672-C2E6-4EEF-8F64-5BFC044E5F77}" destId="{2E7AE9AF-E505-4DCF-A427-E5B5A614DAA2}" srcOrd="1" destOrd="0" presId="urn:microsoft.com/office/officeart/2005/8/layout/vProcess5"/>
    <dgm:cxn modelId="{5617965C-3522-4AFD-8431-7EF3A3848CB1}" type="presParOf" srcId="{2E4E9672-C2E6-4EEF-8F64-5BFC044E5F77}" destId="{E529676E-48D9-4AD4-91FF-E2484C7FA17C}" srcOrd="2" destOrd="0" presId="urn:microsoft.com/office/officeart/2005/8/layout/vProcess5"/>
    <dgm:cxn modelId="{86EB2FF3-2E3A-462F-A9C7-36DD42CE5CE3}" type="presParOf" srcId="{2E4E9672-C2E6-4EEF-8F64-5BFC044E5F77}" destId="{1AE72581-F423-42AD-B32E-596F09FAF3B1}" srcOrd="3" destOrd="0" presId="urn:microsoft.com/office/officeart/2005/8/layout/vProcess5"/>
    <dgm:cxn modelId="{2985A3E2-2B55-476D-8AF3-6FF701564C6C}" type="presParOf" srcId="{2E4E9672-C2E6-4EEF-8F64-5BFC044E5F77}" destId="{013D4FD2-DBB7-42CF-AFE7-DB2F2CB599FA}" srcOrd="4" destOrd="0" presId="urn:microsoft.com/office/officeart/2005/8/layout/vProcess5"/>
    <dgm:cxn modelId="{562D560A-02FB-4721-A3F1-08EB2355665B}" type="presParOf" srcId="{2E4E9672-C2E6-4EEF-8F64-5BFC044E5F77}" destId="{E52B5DD4-005A-4C4F-8868-02D4BF4CCEE8}" srcOrd="5" destOrd="0" presId="urn:microsoft.com/office/officeart/2005/8/layout/vProcess5"/>
    <dgm:cxn modelId="{89DDC98D-25E3-46AE-83A1-77CA079FFAB8}" type="presParOf" srcId="{2E4E9672-C2E6-4EEF-8F64-5BFC044E5F77}" destId="{EB7C47E3-9957-4788-8BE9-CA4D3F7B1003}" srcOrd="6" destOrd="0" presId="urn:microsoft.com/office/officeart/2005/8/layout/vProcess5"/>
    <dgm:cxn modelId="{CB7DC457-EEBD-41B6-A7FE-F82E49537878}" type="presParOf" srcId="{2E4E9672-C2E6-4EEF-8F64-5BFC044E5F77}" destId="{EBBCADB0-51B1-4B93-929D-1A91D1BF466F}" srcOrd="7" destOrd="0" presId="urn:microsoft.com/office/officeart/2005/8/layout/vProcess5"/>
    <dgm:cxn modelId="{97E8A825-82AD-4E11-9E56-3DA5B02CF962}" type="presParOf" srcId="{2E4E9672-C2E6-4EEF-8F64-5BFC044E5F77}" destId="{E3C9624B-39B5-497C-B494-CE5888336F0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AE9AF-E505-4DCF-A427-E5B5A614DAA2}">
      <dsp:nvSpPr>
        <dsp:cNvPr id="0" name=""/>
        <dsp:cNvSpPr/>
      </dsp:nvSpPr>
      <dsp:spPr>
        <a:xfrm>
          <a:off x="0" y="0"/>
          <a:ext cx="3189363" cy="714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</a:rPr>
            <a:t>Source Code</a:t>
          </a:r>
          <a:endParaRPr lang="en-GB" sz="1500" kern="1200" dirty="0">
            <a:solidFill>
              <a:schemeClr val="bg1"/>
            </a:solidFill>
          </a:endParaRPr>
        </a:p>
      </dsp:txBody>
      <dsp:txXfrm>
        <a:off x="20918" y="20918"/>
        <a:ext cx="2418708" cy="672341"/>
      </dsp:txXfrm>
    </dsp:sp>
    <dsp:sp modelId="{E529676E-48D9-4AD4-91FF-E2484C7FA17C}">
      <dsp:nvSpPr>
        <dsp:cNvPr id="0" name=""/>
        <dsp:cNvSpPr/>
      </dsp:nvSpPr>
      <dsp:spPr>
        <a:xfrm>
          <a:off x="281414" y="833207"/>
          <a:ext cx="3189363" cy="714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Code reordering by Compiler , Cache or Processor</a:t>
          </a:r>
          <a:endParaRPr lang="en-GB" sz="1500" kern="1200" dirty="0"/>
        </a:p>
      </dsp:txBody>
      <dsp:txXfrm>
        <a:off x="302332" y="854125"/>
        <a:ext cx="2401897" cy="672341"/>
      </dsp:txXfrm>
    </dsp:sp>
    <dsp:sp modelId="{1AE72581-F423-42AD-B32E-596F09FAF3B1}">
      <dsp:nvSpPr>
        <dsp:cNvPr id="0" name=""/>
        <dsp:cNvSpPr/>
      </dsp:nvSpPr>
      <dsp:spPr>
        <a:xfrm>
          <a:off x="562828" y="1666415"/>
          <a:ext cx="3189363" cy="714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</a:rPr>
            <a:t>Actual Execution</a:t>
          </a:r>
          <a:endParaRPr lang="en-GB" sz="1500" kern="1200" dirty="0">
            <a:solidFill>
              <a:schemeClr val="bg1"/>
            </a:solidFill>
          </a:endParaRPr>
        </a:p>
      </dsp:txBody>
      <dsp:txXfrm>
        <a:off x="583746" y="1687333"/>
        <a:ext cx="2401897" cy="672341"/>
      </dsp:txXfrm>
    </dsp:sp>
    <dsp:sp modelId="{013D4FD2-DBB7-42CF-AFE7-DB2F2CB599FA}">
      <dsp:nvSpPr>
        <dsp:cNvPr id="0" name=""/>
        <dsp:cNvSpPr/>
      </dsp:nvSpPr>
      <dsp:spPr>
        <a:xfrm>
          <a:off x="2725147" y="541584"/>
          <a:ext cx="464215" cy="464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2829595" y="541584"/>
        <a:ext cx="255319" cy="349322"/>
      </dsp:txXfrm>
    </dsp:sp>
    <dsp:sp modelId="{E52B5DD4-005A-4C4F-8868-02D4BF4CCEE8}">
      <dsp:nvSpPr>
        <dsp:cNvPr id="0" name=""/>
        <dsp:cNvSpPr/>
      </dsp:nvSpPr>
      <dsp:spPr>
        <a:xfrm>
          <a:off x="3006561" y="1370031"/>
          <a:ext cx="464215" cy="464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3111009" y="1370031"/>
        <a:ext cx="255319" cy="349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A1F60-D46C-C04D-A60B-2230C10FC134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DE452-D96A-B043-A19B-3F6D5B1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Lack of experience with parallel systems.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Developing correct multi threaded</a:t>
            </a:r>
            <a:r>
              <a:rPr lang="en-US" baseline="0" dirty="0" smtClean="0"/>
              <a:t> codes is difficult because</a:t>
            </a:r>
            <a:r>
              <a:rPr lang="en-US" dirty="0" smtClean="0"/>
              <a:t> threads may interact with each other in unpredictable ways</a:t>
            </a:r>
          </a:p>
          <a:p>
            <a:pPr marL="0" indent="0" algn="l">
              <a:buFont typeface="Wingdings" charset="2"/>
              <a:buNone/>
            </a:pPr>
            <a:r>
              <a:rPr lang="en-US" dirty="0" smtClean="0"/>
              <a:t>The high overhead of communication relative to that of processing.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1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90% is</a:t>
            </a:r>
            <a:r>
              <a:rPr lang="en-US" baseline="0" dirty="0" smtClean="0"/>
              <a:t> a dummy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Help developer to</a:t>
            </a:r>
            <a:r>
              <a:rPr lang="en-US" strike="noStrike" dirty="0" smtClean="0"/>
              <a:t>: To properly balance synchronicity and efficiency.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Recognize the </a:t>
            </a:r>
            <a:r>
              <a:rPr lang="en-US" strike="noStrike" dirty="0" smtClean="0"/>
              <a:t>problems associated with creating a parallel program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Suggest possible solutions for solving or alleviating these issues (Future Work).</a:t>
            </a:r>
          </a:p>
          <a:p>
            <a:pPr marL="342900" indent="-342900" algn="l">
              <a:buFont typeface="Wingdings" charset="2"/>
              <a:buChar char="u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apps do not require developers to submit their app to any app store for approval.</a:t>
            </a:r>
          </a:p>
          <a:p>
            <a:r>
              <a:rPr lang="en-US" dirty="0" smtClean="0"/>
              <a:t>Web apps are much easier to maintain as they have a common code base across multiple mobile platforms.</a:t>
            </a:r>
          </a:p>
          <a:p>
            <a:r>
              <a:rPr lang="en-US" dirty="0" smtClean="0"/>
              <a:t>Web apps do not require developers to submit their app to any app store for approval.</a:t>
            </a:r>
          </a:p>
          <a:p>
            <a:r>
              <a:rPr lang="en-US" dirty="0" smtClean="0"/>
              <a:t>Web app can run on pretty much any platform with a modern, standards-compliant web browser.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[10] reference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four conditions are necessary for deadlock to occur. Hence, by preventing any one of them we prevent deadlock.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2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If processes always release one resource before requesting another, there can be no hold-and-wait.</a:t>
            </a:r>
          </a:p>
          <a:p>
            <a:pPr marL="0" indent="0">
              <a:buFontTx/>
              <a:buNone/>
            </a:pPr>
            <a:r>
              <a:rPr lang="en-US" dirty="0" smtClean="0"/>
              <a:t>This is a tougher restriction. It rules out critical sections that involve more than one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25AE17C7-B787-4E50-994D-5E804113A1E9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FDD7A28-FA93-4136-BDC1-BCCB2687E678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FDD7A28-FA93-4136-BDC1-BCCB2687E678}" type="datetimeFigureOut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48462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4211585" y="6503253"/>
            <a:ext cx="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4EE4AE-DBD3-9141-ADF5-415CE2335B76}" type="slidenum">
              <a:rPr lang="en-US" sz="1200" smtClean="0"/>
              <a:pPr/>
              <a:t>‹#›</a:t>
            </a:fld>
            <a:r>
              <a:rPr lang="en-US" sz="1200" dirty="0" smtClean="0"/>
              <a:t> / 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679F0FCF-2EA5-4FF5-AF14-1CA9C8854AAB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F9E781C6-1634-4A56-B2BE-62150BE83935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9372AC2-3C75-4F5F-A929-48958086FE36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17509CF4-4C1A-45DC-BADA-6EFF91CB9ABB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C53951C0-B478-4858-ABC7-96406A1C0480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B867641A-9D94-4BD6-862F-F651067079BC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D74F0C02-0EF4-4745-9D82-E8D3F59464E3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723998"/>
            <a:ext cx="9144000" cy="6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0421"/>
            <a:ext cx="8229600" cy="470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553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D4EE4AE-DBD3-9141-ADF5-415CE2335B76}" type="slidenum">
              <a:rPr lang="en-US" smtClean="0"/>
              <a:pPr/>
              <a:t>‹#›</a:t>
            </a:fld>
            <a:r>
              <a:rPr lang="en-US" dirty="0" smtClean="0"/>
              <a:t> /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2241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739" y="388731"/>
            <a:ext cx="6894041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24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/>
        <a:buNone/>
        <a:defRPr sz="25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PROGRAMMING </a:t>
            </a:r>
            <a:r>
              <a:rPr lang="en-US" dirty="0" smtClean="0"/>
              <a:t>PITFALLS  Par vantage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Victor, Nancy, Aravind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5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8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IBM researcher [6] explains that, Mutual Exclusion is:</a:t>
            </a:r>
          </a:p>
          <a:p>
            <a:pPr marL="628650" lvl="1" indent="-342900"/>
            <a:r>
              <a:rPr lang="en-US" dirty="0" smtClean="0"/>
              <a:t>Used to avoid simultaneously accessed to shared data</a:t>
            </a:r>
          </a:p>
          <a:p>
            <a:pPr marL="628650" lvl="1" indent="-342900"/>
            <a:r>
              <a:rPr lang="en-US" dirty="0" smtClean="0"/>
              <a:t>A way to solve </a:t>
            </a:r>
            <a:r>
              <a:rPr lang="en-US" dirty="0"/>
              <a:t>Race </a:t>
            </a:r>
            <a:r>
              <a:rPr lang="en-US" dirty="0" smtClean="0"/>
              <a:t>Condition</a:t>
            </a:r>
          </a:p>
          <a:p>
            <a:pPr marL="628650" lvl="1" indent="-342900"/>
            <a:r>
              <a:rPr lang="en-US" dirty="0" err="1" smtClean="0"/>
              <a:t>a.k.a</a:t>
            </a:r>
            <a:r>
              <a:rPr lang="en-US" dirty="0" smtClean="0"/>
              <a:t> Critical Section, Monitor, Synchronization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But, it can lead to other problems:</a:t>
            </a:r>
          </a:p>
          <a:p>
            <a:pPr marL="628650" lvl="1" indent="-342900"/>
            <a:r>
              <a:rPr lang="en-US" dirty="0" smtClean="0"/>
              <a:t>Deadlock</a:t>
            </a:r>
          </a:p>
          <a:p>
            <a:pPr marL="628650" lvl="1" indent="-342900"/>
            <a:r>
              <a:rPr lang="en-US" dirty="0" smtClean="0"/>
              <a:t>Starvation</a:t>
            </a:r>
          </a:p>
          <a:p>
            <a:pPr marL="628650" lvl="1" indent="-342900"/>
            <a:r>
              <a:rPr lang="en-US" dirty="0" smtClean="0"/>
              <a:t>Lock </a:t>
            </a:r>
            <a:r>
              <a:rPr lang="en-US" dirty="0" err="1" smtClean="0"/>
              <a:t>contendency</a:t>
            </a:r>
            <a:endParaRPr lang="en-US" dirty="0" smtClean="0"/>
          </a:p>
          <a:p>
            <a:pPr marL="628650" lvl="1" indent="-342900"/>
            <a:r>
              <a:rPr lang="en-US" dirty="0" smtClean="0"/>
              <a:t>Performance decreased if the thread running too long in the MUTEX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Permanent blocking of set of processes that either compete for system resources or communicate with each other.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4 Necessary Conditions for </a:t>
            </a:r>
            <a:r>
              <a:rPr lang="en-US" dirty="0" smtClean="0"/>
              <a:t>Deadlock</a:t>
            </a:r>
            <a:endParaRPr lang="en-US" dirty="0"/>
          </a:p>
          <a:p>
            <a:pPr marL="628650" lvl="1" indent="-342900"/>
            <a:r>
              <a:rPr lang="en-US" dirty="0"/>
              <a:t>Exclusive access (mutual exclusion</a:t>
            </a:r>
            <a:r>
              <a:rPr lang="en-US" dirty="0" smtClean="0"/>
              <a:t>)</a:t>
            </a:r>
            <a:endParaRPr lang="en-US" dirty="0"/>
          </a:p>
          <a:p>
            <a:pPr marL="628650" lvl="1" indent="-342900"/>
            <a:r>
              <a:rPr lang="en-US" dirty="0"/>
              <a:t>Wait while holding (hold-and-wait</a:t>
            </a:r>
            <a:r>
              <a:rPr lang="en-US" dirty="0" smtClean="0"/>
              <a:t>)</a:t>
            </a:r>
            <a:endParaRPr lang="en-US" dirty="0"/>
          </a:p>
          <a:p>
            <a:pPr marL="628650" lvl="1" indent="-342900"/>
            <a:r>
              <a:rPr lang="en-US" dirty="0"/>
              <a:t>No </a:t>
            </a:r>
            <a:r>
              <a:rPr lang="en-US" dirty="0" smtClean="0"/>
              <a:t>preemption</a:t>
            </a:r>
            <a:endParaRPr lang="en-US" dirty="0"/>
          </a:p>
          <a:p>
            <a:pPr marL="628650" lvl="1" indent="-342900"/>
            <a:r>
              <a:rPr lang="en-US" dirty="0"/>
              <a:t>Circular </a:t>
            </a:r>
            <a:r>
              <a:rPr lang="en-US" dirty="0" smtClean="0"/>
              <a:t>wait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1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Exclusive access (mutual exclusion)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Wait while holding (hold-and-wait)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No preemption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Circular wait</a:t>
            </a:r>
          </a:p>
          <a:p>
            <a:pPr algn="l"/>
            <a:r>
              <a:rPr lang="en-US" dirty="0" smtClean="0">
                <a:latin typeface="Comic Sans MS"/>
                <a:cs typeface="Comic Sans MS"/>
              </a:rPr>
              <a:t>	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Deadlock Prevention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253249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 lnSpcReduction="10000"/>
          </a:bodyPr>
          <a:lstStyle/>
          <a:p>
            <a:pPr>
              <a:spcBef>
                <a:spcPts val="400"/>
              </a:spcBef>
            </a:pPr>
            <a:r>
              <a:rPr lang="en-US" sz="2400" b="1" cap="all" dirty="0">
                <a:latin typeface="+mj-lt"/>
                <a:ea typeface="+mj-ea"/>
                <a:cs typeface="Tunga" pitchFamily="2"/>
              </a:rPr>
              <a:t>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Clr>
                <a:schemeClr val="accent1"/>
              </a:buClr>
              <a:buFont typeface="Arial"/>
            </a:pPr>
            <a:r>
              <a:rPr lang="en-US" dirty="0"/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61805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R1,R2);…		release</a:t>
            </a:r>
            <a:r>
              <a:rPr lang="en-US" dirty="0"/>
              <a:t>(</a:t>
            </a:r>
            <a:r>
              <a:rPr lang="en-US" dirty="0" smtClean="0"/>
              <a:t>R1,R2);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</a:t>
            </a:r>
            <a:r>
              <a:rPr lang="en-US" dirty="0" smtClean="0"/>
              <a:t>(R1,R2)</a:t>
            </a:r>
            <a:r>
              <a:rPr lang="en-US" dirty="0"/>
              <a:t>;..</a:t>
            </a:r>
            <a:r>
              <a:rPr lang="en-US" dirty="0" smtClean="0"/>
              <a:t>.			release</a:t>
            </a:r>
            <a:r>
              <a:rPr lang="en-US" dirty="0"/>
              <a:t>(</a:t>
            </a:r>
            <a:r>
              <a:rPr lang="en-US" dirty="0" smtClean="0"/>
              <a:t>R2,R1);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ALL At once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8193" y="2886714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193" y="3348586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8193" y="5546427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8193" y="5018571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request(R1);…request(R2);...release(R2);...release(R1);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R1)</a:t>
            </a:r>
            <a:r>
              <a:rPr lang="en-US" dirty="0"/>
              <a:t>;...request(</a:t>
            </a:r>
            <a:r>
              <a:rPr lang="en-US" dirty="0" smtClean="0"/>
              <a:t>R2)</a:t>
            </a:r>
            <a:r>
              <a:rPr lang="en-US" dirty="0"/>
              <a:t>;...release(</a:t>
            </a:r>
            <a:r>
              <a:rPr lang="en-US" dirty="0" smtClean="0"/>
              <a:t>R2)</a:t>
            </a:r>
            <a:r>
              <a:rPr lang="en-US" dirty="0"/>
              <a:t>;...release(</a:t>
            </a:r>
            <a:r>
              <a:rPr lang="en-US" dirty="0" smtClean="0"/>
              <a:t>R1)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1093" y="2820729"/>
            <a:ext cx="3876148" cy="4123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5804" y="3315595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3493" y="4853614"/>
            <a:ext cx="3876148" cy="4123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5804" y="5381472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21378" y="2639278"/>
            <a:ext cx="713205" cy="593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32758" y="3645505"/>
            <a:ext cx="626781" cy="643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21378" y="4787634"/>
            <a:ext cx="713205" cy="593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84230" y="3645505"/>
            <a:ext cx="626781" cy="643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 flipH="1">
            <a:off x="6746149" y="2936197"/>
            <a:ext cx="775229" cy="709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1"/>
          </p:cNvCxnSpPr>
          <p:nvPr/>
        </p:nvCxnSpPr>
        <p:spPr>
          <a:xfrm>
            <a:off x="6746149" y="4288829"/>
            <a:ext cx="879675" cy="5857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H="1" flipV="1">
            <a:off x="8234583" y="3101152"/>
            <a:ext cx="563038" cy="5443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1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request(R1)</a:t>
            </a:r>
            <a:r>
              <a:rPr lang="en-US" dirty="0" smtClean="0"/>
              <a:t>;…	release</a:t>
            </a:r>
            <a:r>
              <a:rPr lang="en-US" dirty="0"/>
              <a:t>(R1</a:t>
            </a:r>
            <a:r>
              <a:rPr lang="en-US" dirty="0" smtClean="0"/>
              <a:t>); request</a:t>
            </a:r>
            <a:r>
              <a:rPr lang="en-US" dirty="0"/>
              <a:t>(R2)</a:t>
            </a:r>
            <a:r>
              <a:rPr lang="en-US" dirty="0" smtClean="0"/>
              <a:t>;…	release</a:t>
            </a:r>
            <a:r>
              <a:rPr lang="en-US" dirty="0"/>
              <a:t>(R2</a:t>
            </a:r>
            <a:r>
              <a:rPr lang="en-US" dirty="0" smtClean="0"/>
              <a:t>);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R2)</a:t>
            </a:r>
            <a:r>
              <a:rPr lang="en-US" dirty="0"/>
              <a:t>;..</a:t>
            </a:r>
            <a:r>
              <a:rPr lang="en-US" dirty="0" smtClean="0"/>
              <a:t>.		</a:t>
            </a:r>
            <a:r>
              <a:rPr lang="en-US" dirty="0"/>
              <a:t>release(R2)</a:t>
            </a:r>
            <a:r>
              <a:rPr lang="en-US" dirty="0" smtClean="0"/>
              <a:t>; request</a:t>
            </a:r>
            <a:r>
              <a:rPr lang="en-US" dirty="0"/>
              <a:t>(</a:t>
            </a:r>
            <a:r>
              <a:rPr lang="en-US" dirty="0" smtClean="0"/>
              <a:t>R1);	release</a:t>
            </a:r>
            <a:r>
              <a:rPr lang="en-US" dirty="0"/>
              <a:t>(R1)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Before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8825" y="2540307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0505" y="2540307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8825" y="5002075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0505" y="5002075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8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Convoy is created.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Serializes the processing.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Slows down High priority threads.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Priority Inversion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Replicating the resource.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Partitioning the resource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Heavily contended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8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Why talk about Pitfalls?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chosen ones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Expectations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Evaluation and initial results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Challenges and future works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Heavily contended locks</a:t>
            </a:r>
          </a:p>
        </p:txBody>
      </p:sp>
    </p:spTree>
    <p:extLst>
      <p:ext uri="{BB962C8B-B14F-4D97-AF65-F5344CB8AC3E}">
        <p14:creationId xmlns:p14="http://schemas.microsoft.com/office/powerpoint/2010/main" val="259066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1). Students play with the app</a:t>
            </a:r>
          </a:p>
          <a:p>
            <a:r>
              <a:rPr lang="en-US" dirty="0" smtClean="0"/>
              <a:t>2). Quiz</a:t>
            </a:r>
          </a:p>
          <a:p>
            <a:r>
              <a:rPr lang="en-US" dirty="0" smtClean="0"/>
              <a:t>3). Survey to collect feedback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To determine:</a:t>
            </a:r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sz="2000" dirty="0" smtClean="0"/>
              <a:t>1). Usability.</a:t>
            </a:r>
          </a:p>
          <a:p>
            <a:pPr algn="l"/>
            <a:r>
              <a:rPr lang="en-US" sz="2000" dirty="0" smtClean="0"/>
              <a:t>2). Interactivity.</a:t>
            </a:r>
          </a:p>
          <a:p>
            <a:pPr algn="l"/>
            <a:r>
              <a:rPr lang="en-US" sz="2000" dirty="0" smtClean="0"/>
              <a:t>3). Students’ understanding in the 3 pitfalls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Usability:		6/6 students agreed that it is easy to use.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Interactivity:	4/6 like the way they interact with the pitfalls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Student understanding: 	</a:t>
            </a:r>
            <a:r>
              <a:rPr lang="en-US" dirty="0"/>
              <a:t>5</a:t>
            </a:r>
            <a:r>
              <a:rPr lang="en-US" dirty="0" smtClean="0"/>
              <a:t>/</a:t>
            </a:r>
            <a:r>
              <a:rPr lang="en-US" dirty="0"/>
              <a:t>6</a:t>
            </a:r>
            <a:r>
              <a:rPr lang="en-US" dirty="0" smtClean="0"/>
              <a:t> Students </a:t>
            </a:r>
            <a:r>
              <a:rPr lang="en-US" dirty="0"/>
              <a:t>answered all questions correctly 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Nasser suggests that </a:t>
            </a:r>
            <a:r>
              <a:rPr lang="en-US" dirty="0"/>
              <a:t>that we should improve:</a:t>
            </a:r>
          </a:p>
          <a:p>
            <a:pPr marL="628650" lvl="1" indent="-342900"/>
            <a:r>
              <a:rPr lang="en-US"/>
              <a:t>Visualization – something similar </a:t>
            </a:r>
            <a:r>
              <a:rPr lang="en-US"/>
              <a:t>to </a:t>
            </a:r>
            <a:r>
              <a:rPr lang="en-US" smtClean="0"/>
              <a:t>debugger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4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Challenges: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Support multiple browser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Next Few </a:t>
            </a:r>
            <a:r>
              <a:rPr lang="en-US" dirty="0"/>
              <a:t>D</a:t>
            </a:r>
            <a:r>
              <a:rPr lang="en-US" dirty="0" smtClean="0"/>
              <a:t>ays: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olve different browser compatibility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Improve our implementation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rite report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Extension: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Incorporate solution to the pitfalls in our app 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Extend the app to cover other pitfalls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519803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[1] John W. McCormick. 2007. MA1: real-time and parallel processing in </a:t>
            </a:r>
            <a:r>
              <a:rPr lang="en-US" sz="1600" dirty="0" err="1"/>
              <a:t>ada</a:t>
            </a:r>
            <a:r>
              <a:rPr lang="en-US" sz="1600" dirty="0"/>
              <a:t>. </a:t>
            </a:r>
            <a:r>
              <a:rPr lang="en-US" sz="1600" i="1" dirty="0"/>
              <a:t>Ada </a:t>
            </a:r>
            <a:r>
              <a:rPr lang="en-US" sz="1600" i="1" dirty="0" err="1"/>
              <a:t>Lett</a:t>
            </a:r>
            <a:r>
              <a:rPr lang="en-US" sz="1600" i="1" dirty="0"/>
              <a:t>.</a:t>
            </a:r>
            <a:r>
              <a:rPr lang="en-US" sz="1600" dirty="0"/>
              <a:t> XXVII, 3 (November 2007), 7-7. DOI=10.1145/1315607.1315587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/10.1145/1315607.1315587</a:t>
            </a:r>
          </a:p>
          <a:p>
            <a:r>
              <a:rPr lang="en-US" sz="1600" dirty="0"/>
              <a:t>[2] John W. McCormick. 2009. Ada for real-time and parallel processing. In </a:t>
            </a:r>
            <a:r>
              <a:rPr lang="en-US" sz="1600" i="1" dirty="0"/>
              <a:t>Proceedings of the ACM </a:t>
            </a:r>
            <a:r>
              <a:rPr lang="en-US" sz="1600" i="1" dirty="0" err="1"/>
              <a:t>SIGAda</a:t>
            </a:r>
            <a:r>
              <a:rPr lang="en-US" sz="1600" i="1" dirty="0"/>
              <a:t> annual international conference on Ada and related technologies</a:t>
            </a:r>
            <a:r>
              <a:rPr lang="en-US" sz="1600" dirty="0"/>
              <a:t> (</a:t>
            </a:r>
            <a:r>
              <a:rPr lang="en-US" sz="1600" dirty="0" err="1"/>
              <a:t>SIGAda</a:t>
            </a:r>
            <a:r>
              <a:rPr lang="en-US" sz="1600" dirty="0"/>
              <a:t> '09). ACM, New York, NY, USA, 13-14. DOI=10.1145/1647420.1647428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/10.1145/1647420.1647428</a:t>
            </a:r>
          </a:p>
          <a:p>
            <a:r>
              <a:rPr lang="en-US" sz="1600" dirty="0"/>
              <a:t>[3] Dick Mays and Richard J. LeBlanc, Jr.. 2002. The </a:t>
            </a:r>
            <a:r>
              <a:rPr lang="en-US" sz="1600" dirty="0" err="1"/>
              <a:t>cyclefree</a:t>
            </a:r>
            <a:r>
              <a:rPr lang="en-US" sz="1600" dirty="0"/>
              <a:t> methodology: a simple approach to building reliable, robust, real-time systems. In </a:t>
            </a:r>
            <a:r>
              <a:rPr lang="en-US" sz="1600" i="1" dirty="0"/>
              <a:t>Proceedings of the 24th International Conference on Software Engineering</a:t>
            </a:r>
            <a:r>
              <a:rPr lang="en-US" sz="1600" dirty="0"/>
              <a:t> (ICSE '02). ACM, New York, NY, USA, 567-575. DOI=10.1145/581339.581411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/10.1145/581339.581411</a:t>
            </a:r>
          </a:p>
          <a:p>
            <a:r>
              <a:rPr lang="en-US" sz="1500" dirty="0" smtClean="0"/>
              <a:t>[4] </a:t>
            </a:r>
            <a:r>
              <a:rPr lang="en-US" sz="1500" dirty="0"/>
              <a:t> N. </a:t>
            </a:r>
            <a:r>
              <a:rPr lang="en-US" sz="1500" dirty="0" err="1"/>
              <a:t>Giacaman</a:t>
            </a:r>
            <a:r>
              <a:rPr lang="en-US" sz="1500" dirty="0"/>
              <a:t>. Teaching by example: Using analogies and live coding demonstrations to teach parallel computing concepts to undergraduate </a:t>
            </a:r>
            <a:r>
              <a:rPr lang="en-US" sz="1500" dirty="0" err="1"/>
              <a:t>stu</a:t>
            </a:r>
            <a:r>
              <a:rPr lang="en-US" sz="1500" dirty="0"/>
              <a:t>- dents. In Parallel and Distributed Processing Symposium Workshops PhD Forum (IPDPSW), 2012 IEEE 26th International, pages 1295 –1298, may 2012. </a:t>
            </a:r>
            <a:endParaRPr lang="en-US" sz="1500" dirty="0" smtClean="0"/>
          </a:p>
          <a:p>
            <a:r>
              <a:rPr lang="en-US" sz="1500" dirty="0" smtClean="0"/>
              <a:t>[5] </a:t>
            </a:r>
            <a:r>
              <a:rPr lang="en-US" sz="1500" dirty="0" err="1"/>
              <a:t>Mordechai</a:t>
            </a:r>
            <a:r>
              <a:rPr lang="en-US" sz="1500" dirty="0"/>
              <a:t> Ben-Ari and </a:t>
            </a:r>
            <a:r>
              <a:rPr lang="en-US" sz="1500" dirty="0" err="1"/>
              <a:t>Yifat</a:t>
            </a:r>
            <a:r>
              <a:rPr lang="en-US" sz="1500" dirty="0"/>
              <a:t> Ben-David </a:t>
            </a:r>
            <a:r>
              <a:rPr lang="en-US" sz="1500" dirty="0" err="1"/>
              <a:t>Kolikant</a:t>
            </a:r>
            <a:r>
              <a:rPr lang="en-US" sz="1500" dirty="0"/>
              <a:t>. Thinking parallel: the process of learning concurrency. SIGCSE Bull., 31(3):13–16, June 1999. </a:t>
            </a:r>
            <a:endParaRPr lang="en-US" sz="1500" dirty="0" smtClean="0"/>
          </a:p>
          <a:p>
            <a:r>
              <a:rPr lang="en-US" sz="1500" dirty="0" smtClean="0"/>
              <a:t>[6] </a:t>
            </a:r>
            <a:r>
              <a:rPr lang="en-US" sz="1500" dirty="0"/>
              <a:t>http://publib.boulder.ibm.com/infocenter/iseries/v5r3/index.jsp?topic=%2Frzahw%</a:t>
            </a:r>
            <a:r>
              <a:rPr lang="en-US" sz="1500" dirty="0" smtClean="0"/>
              <a:t>2Frzahwmutco.htm</a:t>
            </a:r>
          </a:p>
          <a:p>
            <a:r>
              <a:rPr lang="en-US" sz="1500" dirty="0" smtClean="0"/>
              <a:t>[7] </a:t>
            </a:r>
            <a:r>
              <a:rPr lang="en-US" sz="1500" dirty="0" err="1"/>
              <a:t>Fancong</a:t>
            </a:r>
            <a:r>
              <a:rPr lang="en-US" sz="1500" dirty="0"/>
              <a:t> </a:t>
            </a:r>
            <a:r>
              <a:rPr lang="en-US" sz="1500" dirty="0" err="1"/>
              <a:t>Zeng</a:t>
            </a:r>
            <a:r>
              <a:rPr lang="en-US" sz="1500" dirty="0"/>
              <a:t>. "An Initial Study of Common Coding Pitfalls in Java Programs", in Proceedings of MASPLAS'03 Mid-Atlantic Student Workshop on Programming Languages and Systems, April, 2003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[8] </a:t>
            </a:r>
            <a:r>
              <a:rPr lang="en-US" sz="1600" dirty="0"/>
              <a:t>Sung-</a:t>
            </a:r>
            <a:r>
              <a:rPr lang="en-US" sz="1600" dirty="0" err="1"/>
              <a:t>Eun</a:t>
            </a:r>
            <a:r>
              <a:rPr lang="en-US" sz="1600" dirty="0"/>
              <a:t> Choi and E Christopher Lewis. A Study of </a:t>
            </a:r>
            <a:r>
              <a:rPr lang="en-US" sz="1600" dirty="0" smtClean="0"/>
              <a:t>Common </a:t>
            </a:r>
            <a:r>
              <a:rPr lang="en-US" sz="1600" dirty="0"/>
              <a:t>Pitfalls in Simple Multi-Threaded Programs. In </a:t>
            </a:r>
            <a:r>
              <a:rPr lang="en-US" sz="1600" i="1" dirty="0" smtClean="0"/>
              <a:t>Proceedings </a:t>
            </a:r>
            <a:r>
              <a:rPr lang="en-US" sz="1600" i="1" dirty="0"/>
              <a:t>of the Thirty-first ACM SIGCSE Technical Symposium on Computer Science Education, </a:t>
            </a:r>
            <a:r>
              <a:rPr lang="en-US" sz="1600" dirty="0"/>
              <a:t>March 2000. </a:t>
            </a:r>
            <a:endParaRPr lang="en-US" sz="1600" dirty="0" smtClean="0"/>
          </a:p>
          <a:p>
            <a:r>
              <a:rPr lang="en-US" sz="1600" dirty="0" smtClean="0"/>
              <a:t>[9] </a:t>
            </a:r>
            <a:r>
              <a:rPr lang="en-US" sz="1600" dirty="0" err="1"/>
              <a:t>Tallent</a:t>
            </a:r>
            <a:r>
              <a:rPr lang="en-US" sz="1600" dirty="0"/>
              <a:t>, N. R.; Mellor-</a:t>
            </a:r>
            <a:r>
              <a:rPr lang="en-US" sz="1600" dirty="0" err="1"/>
              <a:t>Crummey</a:t>
            </a:r>
            <a:r>
              <a:rPr lang="en-US" sz="1600" dirty="0"/>
              <a:t>, J. M. &amp; Porterfield, A. (2010), Analyzing lock contention in multithreaded applications., in R. </a:t>
            </a:r>
            <a:r>
              <a:rPr lang="en-US" sz="1600" dirty="0" err="1"/>
              <a:t>Govindarajan</a:t>
            </a:r>
            <a:r>
              <a:rPr lang="en-US" sz="1600" dirty="0"/>
              <a:t>; David A. Padua &amp; Mary W. Hall, ed., 'PPOPP' , ACM, , pp. 269-280 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[10]</a:t>
            </a:r>
            <a:r>
              <a:rPr lang="en-NZ" sz="1600" dirty="0"/>
              <a:t> http://channel9.msdn.com/Shows/Going+Deep/Cpp-and-Beyond-2012-Herb-Sutter-atomic-Weapons-1-of-2</a:t>
            </a:r>
            <a:endParaRPr lang="en-GB" sz="1600" dirty="0"/>
          </a:p>
          <a:p>
            <a:endParaRPr lang="en-US" sz="16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5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373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Increased complexity of code.</a:t>
            </a:r>
          </a:p>
          <a:p>
            <a:endParaRPr lang="en-US" dirty="0"/>
          </a:p>
          <a:p>
            <a:r>
              <a:rPr lang="en-US" dirty="0"/>
              <a:t>Lack of experience/awareness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Non-deterministic behaviors.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talk about pitfalls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83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pitfalls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023739" y="388731"/>
            <a:ext cx="6894041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ts val="400"/>
              </a:spcBef>
              <a:buNone/>
              <a:defRPr sz="24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Chosen pitfalls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60" y="2448351"/>
            <a:ext cx="1287181" cy="7683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Race Condition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328760" y="2448351"/>
            <a:ext cx="1531620" cy="7683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Mutual Exclusion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860380" y="1683797"/>
            <a:ext cx="1737360" cy="70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Deadlocks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860380" y="3280411"/>
            <a:ext cx="1737360" cy="8301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Heavily contended 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2110141" y="2832528"/>
            <a:ext cx="22186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28761" y="4327634"/>
            <a:ext cx="3268980" cy="495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Performance Degradation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22960" y="4327634"/>
            <a:ext cx="1287181" cy="495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Data corruption</a:t>
            </a:r>
            <a:endParaRPr lang="en-GB" dirty="0"/>
          </a:p>
        </p:txBody>
      </p:sp>
      <p:cxnSp>
        <p:nvCxnSpPr>
          <p:cNvPr id="36" name="Elbow Connector 35"/>
          <p:cNvCxnSpPr>
            <a:stCxn id="6" idx="0"/>
            <a:endCxn id="7" idx="1"/>
          </p:cNvCxnSpPr>
          <p:nvPr/>
        </p:nvCxnSpPr>
        <p:spPr>
          <a:xfrm rot="5400000" flipH="1" flipV="1">
            <a:off x="5272613" y="1860584"/>
            <a:ext cx="409724" cy="7658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8" idx="0"/>
          </p:cNvCxnSpPr>
          <p:nvPr/>
        </p:nvCxnSpPr>
        <p:spPr>
          <a:xfrm>
            <a:off x="6729060" y="2393457"/>
            <a:ext cx="0" cy="886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9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Make a budding parallel programmer to:</a:t>
            </a:r>
            <a:endParaRPr lang="en-US" strike="sngStrike" dirty="0" smtClean="0"/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Be(A)ware of the potential pitfalls.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Suggest </a:t>
            </a:r>
            <a:r>
              <a:rPr lang="en-US" dirty="0"/>
              <a:t>possible </a:t>
            </a:r>
            <a:r>
              <a:rPr lang="en-US" dirty="0" smtClean="0"/>
              <a:t>solutions.</a:t>
            </a:r>
            <a:endParaRPr lang="en-US" dirty="0"/>
          </a:p>
          <a:p>
            <a:pPr marL="342900" indent="-342900" algn="l">
              <a:buFont typeface="Wingdings" charset="2"/>
              <a:buChar char="u"/>
            </a:pPr>
            <a:endParaRPr lang="en-US" dirty="0" smtClean="0"/>
          </a:p>
          <a:p>
            <a:pPr algn="l"/>
            <a:r>
              <a:rPr lang="en-US" dirty="0" smtClean="0"/>
              <a:t>How we planned to do it?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Visualize the pitfall using an interactive web app</a:t>
            </a:r>
          </a:p>
          <a:p>
            <a:r>
              <a:rPr lang="en-US" b="1" dirty="0" smtClean="0"/>
              <a:t> (par vantage- a vantage point for the parallel pitfalls!!!).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Create a repository of all the pitfalls and discuss solutions.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Not everyone has smart phone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/>
              <a:t>approval from App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Need not be downloaded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Easier to maintain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on many 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app?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914900" y="1600200"/>
            <a:ext cx="1041400" cy="210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97600" y="2197100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Didn’t know android!!!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17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PHP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HTML,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9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183749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race </a:t>
            </a:r>
            <a:r>
              <a:rPr lang="en-US" dirty="0"/>
              <a:t>condition in parallel programming caused by </a:t>
            </a:r>
            <a:r>
              <a:rPr lang="en-US" sz="3100" b="1" dirty="0">
                <a:solidFill>
                  <a:srgbClr val="FFFF00"/>
                </a:solidFill>
              </a:rPr>
              <a:t>the order </a:t>
            </a:r>
            <a:r>
              <a:rPr lang="en-US" dirty="0"/>
              <a:t>in which </a:t>
            </a:r>
            <a:r>
              <a:rPr lang="en-US" sz="3400" b="1" dirty="0">
                <a:solidFill>
                  <a:srgbClr val="FFFF00"/>
                </a:solidFill>
              </a:rPr>
              <a:t>multiple threads </a:t>
            </a:r>
            <a:r>
              <a:rPr lang="en-US" dirty="0"/>
              <a:t>access a </a:t>
            </a:r>
            <a:r>
              <a:rPr lang="en-US" sz="3400" b="1" dirty="0">
                <a:solidFill>
                  <a:srgbClr val="FFFF00"/>
                </a:solidFill>
              </a:rPr>
              <a:t>shared variable </a:t>
            </a:r>
            <a:r>
              <a:rPr lang="en-US" dirty="0"/>
              <a:t>and at least one thread </a:t>
            </a:r>
            <a:r>
              <a:rPr lang="en-US" sz="3400" b="1" dirty="0">
                <a:solidFill>
                  <a:srgbClr val="FFFF00"/>
                </a:solidFill>
              </a:rPr>
              <a:t>writes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to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Race Condition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559" y="4216665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Actors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The threads (at least two!!!)</a:t>
            </a:r>
          </a:p>
          <a:p>
            <a:r>
              <a:rPr lang="en-US" dirty="0" smtClean="0"/>
              <a:t>               The </a:t>
            </a:r>
            <a:r>
              <a:rPr lang="en-US" dirty="0"/>
              <a:t>shared variable</a:t>
            </a:r>
          </a:p>
          <a:p>
            <a:r>
              <a:rPr lang="en-US" dirty="0"/>
              <a:t>Action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GB" b="1" dirty="0" smtClean="0"/>
              <a:t>read-modify/update</a:t>
            </a:r>
            <a:endParaRPr lang="en-GB" b="1" dirty="0"/>
          </a:p>
          <a:p>
            <a:r>
              <a:rPr lang="en-NZ" dirty="0"/>
              <a:t>Key factor</a:t>
            </a:r>
            <a:r>
              <a:rPr lang="en-NZ" dirty="0">
                <a:sym typeface="Wingdings" panose="05000000000000000000" pitchFamily="2" charset="2"/>
              </a:rPr>
              <a:t></a:t>
            </a:r>
            <a:r>
              <a:rPr lang="en-NZ" dirty="0"/>
              <a:t> THE ORDER</a:t>
            </a:r>
            <a:endParaRPr lang="en-US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38700" y="421666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if(! hashtable.contains(key)){ </a:t>
            </a:r>
            <a:r>
              <a:rPr lang="en-GB" sz="1400" dirty="0" smtClean="0"/>
              <a:t>--Read</a:t>
            </a:r>
            <a:endParaRPr lang="en-GB" sz="1400" dirty="0"/>
          </a:p>
          <a:p>
            <a:r>
              <a:rPr lang="en-GB" dirty="0" smtClean="0"/>
              <a:t>hashtable.put(</a:t>
            </a:r>
            <a:r>
              <a:rPr lang="en-GB" dirty="0" err="1" smtClean="0"/>
              <a:t>key,value</a:t>
            </a:r>
            <a:r>
              <a:rPr lang="en-GB" dirty="0" smtClean="0"/>
              <a:t>); --write</a:t>
            </a:r>
            <a:endParaRPr lang="en-GB" dirty="0"/>
          </a:p>
          <a:p>
            <a:r>
              <a:rPr lang="en-GB" dirty="0"/>
              <a:t>} </a:t>
            </a: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65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It is non deterministic : </a:t>
            </a:r>
            <a:r>
              <a:rPr lang="en-GB" dirty="0"/>
              <a:t>can exhibit different behaviours on different </a:t>
            </a:r>
            <a:r>
              <a:rPr lang="en-GB" dirty="0" smtClean="0"/>
              <a:t>runs, for different number of threads.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Why?	Illusion of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is it a Pitfall?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5376050"/>
              </p:ext>
            </p:extLst>
          </p:nvPr>
        </p:nvGraphicFramePr>
        <p:xfrm>
          <a:off x="2238373" y="3427607"/>
          <a:ext cx="3752192" cy="238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50496" y="55934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6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649</TotalTime>
  <Words>1078</Words>
  <Application>Microsoft Macintosh PowerPoint</Application>
  <PresentationFormat>On-screen Show (4:3)</PresentationFormat>
  <Paragraphs>214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Black Tie</vt:lpstr>
      <vt:lpstr>PARALLEL PROGRAMMING PITFALLS  Par vantage </vt:lpstr>
      <vt:lpstr>Agenda</vt:lpstr>
      <vt:lpstr>Why talk about pitfalls?</vt:lpstr>
      <vt:lpstr>Chosen pitfalls</vt:lpstr>
      <vt:lpstr>Expectations</vt:lpstr>
      <vt:lpstr>Why Web app?</vt:lpstr>
      <vt:lpstr>Technology</vt:lpstr>
      <vt:lpstr>What is Race Condition</vt:lpstr>
      <vt:lpstr>Why is it a Pitfall?</vt:lpstr>
      <vt:lpstr>Race condition</vt:lpstr>
      <vt:lpstr>Mutual exclusion</vt:lpstr>
      <vt:lpstr>MUTUAL EXCUSION</vt:lpstr>
      <vt:lpstr>deadlock</vt:lpstr>
      <vt:lpstr>Deadlock Prevention Approaches</vt:lpstr>
      <vt:lpstr>DEADLOCK</vt:lpstr>
      <vt:lpstr>Request ALL At once</vt:lpstr>
      <vt:lpstr>Ordered Allocation</vt:lpstr>
      <vt:lpstr>Release Before Request</vt:lpstr>
      <vt:lpstr>Heavily contended locks</vt:lpstr>
      <vt:lpstr>Heavily contended locks</vt:lpstr>
      <vt:lpstr>evaluation</vt:lpstr>
      <vt:lpstr>Results</vt:lpstr>
      <vt:lpstr>Challenges and future works</vt:lpstr>
      <vt:lpstr>References</vt:lpstr>
      <vt:lpstr>Thank you </vt:lpstr>
    </vt:vector>
  </TitlesOfParts>
  <Company>Amdocs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Nancy Watta</dc:creator>
  <cp:lastModifiedBy>Nancy Watta</cp:lastModifiedBy>
  <cp:revision>268</cp:revision>
  <dcterms:created xsi:type="dcterms:W3CDTF">2014-05-06T06:36:12Z</dcterms:created>
  <dcterms:modified xsi:type="dcterms:W3CDTF">2014-05-20T20:11:33Z</dcterms:modified>
</cp:coreProperties>
</file>