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0"/>
  </p:notesMasterIdLst>
  <p:sldIdLst>
    <p:sldId id="257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3" r:id="rId17"/>
    <p:sldId id="274" r:id="rId18"/>
    <p:sldId id="275" r:id="rId19"/>
    <p:sldId id="276" r:id="rId20"/>
    <p:sldId id="272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5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4" autoAdjust="0"/>
    <p:restoredTop sz="82526" autoAdjust="0"/>
  </p:normalViewPr>
  <p:slideViewPr>
    <p:cSldViewPr snapToGrid="0" showGuides="1">
      <p:cViewPr>
        <p:scale>
          <a:sx n="66" d="100"/>
          <a:sy n="66" d="100"/>
        </p:scale>
        <p:origin x="73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90EFD-1009-4E54-8185-0B955F60D909}" type="datetimeFigureOut">
              <a:rPr lang="vi-VN" smtClean="0"/>
              <a:t>26/11/2017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7ACA9-19B7-4D6A-982F-2E2F1780B89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444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1412529 </a:t>
            </a:r>
            <a:r>
              <a:rPr lang="vi-VN" dirty="0" err="1"/>
              <a:t>slide</a:t>
            </a:r>
            <a:r>
              <a:rPr lang="vi-VN" dirty="0"/>
              <a:t> 1   -&gt; 13</a:t>
            </a:r>
          </a:p>
          <a:p>
            <a:r>
              <a:rPr lang="vi-VN" dirty="0"/>
              <a:t>1412270 </a:t>
            </a:r>
            <a:r>
              <a:rPr lang="vi-VN" dirty="0" err="1"/>
              <a:t>slide</a:t>
            </a:r>
            <a:r>
              <a:rPr lang="vi-VN" dirty="0"/>
              <a:t> 14 -&gt; 19</a:t>
            </a:r>
          </a:p>
          <a:p>
            <a:r>
              <a:rPr lang="vi-VN" dirty="0"/>
              <a:t>1412370 </a:t>
            </a:r>
            <a:r>
              <a:rPr lang="vi-VN" dirty="0" err="1"/>
              <a:t>slide</a:t>
            </a:r>
            <a:r>
              <a:rPr lang="vi-VN" dirty="0"/>
              <a:t> 20 -&gt; 36</a:t>
            </a:r>
          </a:p>
          <a:p>
            <a:r>
              <a:rPr lang="vi-VN" dirty="0"/>
              <a:t>1412359 </a:t>
            </a:r>
            <a:r>
              <a:rPr lang="vi-VN" dirty="0" err="1"/>
              <a:t>slide</a:t>
            </a:r>
            <a:r>
              <a:rPr lang="vi-VN" dirty="0"/>
              <a:t> 37 -&gt; 46</a:t>
            </a:r>
          </a:p>
          <a:p>
            <a:r>
              <a:rPr lang="vi-VN" dirty="0"/>
              <a:t>1412360 </a:t>
            </a:r>
            <a:r>
              <a:rPr lang="vi-VN" dirty="0" err="1"/>
              <a:t>slide</a:t>
            </a:r>
            <a:r>
              <a:rPr lang="vi-VN" dirty="0"/>
              <a:t> 47 </a:t>
            </a:r>
            <a:r>
              <a:rPr lang="vi-VN" dirty="0" err="1"/>
              <a:t>và</a:t>
            </a:r>
            <a:r>
              <a:rPr lang="vi-VN" dirty="0"/>
              <a:t> 48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7ACA9-19B7-4D6A-982F-2E2F1780B891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293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F213-00CA-4331-91D6-B5F00CF5D38C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A82A246-71EB-4569-8027-5AF09FEE83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91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F213-00CA-4331-91D6-B5F00CF5D38C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A246-71EB-4569-8027-5AF09FEE83B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05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F213-00CA-4331-91D6-B5F00CF5D38C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A246-71EB-4569-8027-5AF09FEE83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F213-00CA-4331-91D6-B5F00CF5D38C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A246-71EB-4569-8027-5AF09FEE83B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0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F213-00CA-4331-91D6-B5F00CF5D38C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A246-71EB-4569-8027-5AF09FEE83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55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F213-00CA-4331-91D6-B5F00CF5D38C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A246-71EB-4569-8027-5AF09FEE83B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58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F213-00CA-4331-91D6-B5F00CF5D38C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A246-71EB-4569-8027-5AF09FEE83B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26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F213-00CA-4331-91D6-B5F00CF5D38C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A246-71EB-4569-8027-5AF09FEE83B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33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F213-00CA-4331-91D6-B5F00CF5D38C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A246-71EB-4569-8027-5AF09FEE8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3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F213-00CA-4331-91D6-B5F00CF5D38C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A246-71EB-4569-8027-5AF09FEE83B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4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0BAF213-00CA-4331-91D6-B5F00CF5D38C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A246-71EB-4569-8027-5AF09FEE83B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80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AF213-00CA-4331-91D6-B5F00CF5D38C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A82A246-71EB-4569-8027-5AF09FEE83B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54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docs.aws.amazon.com/AmazonS3/latest/dev/DevPayDataIsolation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docs.aws.amazon.com/AmazonS3/latest/dev/DevPayAuthentication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26451A28-C1D7-4799-94F2-AE1B78880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224"/>
            <a:ext cx="12192000" cy="4997852"/>
          </a:xfr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E8C8BA4A-59F6-4BE7-AC76-89C4B04BF772}"/>
              </a:ext>
            </a:extLst>
          </p:cNvPr>
          <p:cNvSpPr txBox="1"/>
          <p:nvPr/>
        </p:nvSpPr>
        <p:spPr>
          <a:xfrm>
            <a:off x="4140200" y="258144"/>
            <a:ext cx="37211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OWLS</a:t>
            </a:r>
          </a:p>
          <a:p>
            <a:pPr algn="ctr"/>
            <a:endParaRPr lang="en-US" sz="35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TÌM HIỂU VỀ</a:t>
            </a:r>
            <a:endParaRPr lang="vi-VN" sz="40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endParaRPr lang="en-US" sz="35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35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B8F700A-B1CE-46B5-9622-B7CB32E6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3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5E58A2F-F76B-4878-9904-BDD469EF6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35" y="1990680"/>
            <a:ext cx="11323529" cy="4062801"/>
          </a:xfrm>
        </p:spPr>
        <p:txBody>
          <a:bodyPr>
            <a:noAutofit/>
          </a:bodyPr>
          <a:lstStyle/>
          <a:p>
            <a:pPr algn="just" fontAlgn="base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72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4BB1889-4F9B-4D0E-B5BE-ECB5770E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79259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en-US" sz="33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3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3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GB) </a:t>
            </a:r>
            <a:r>
              <a:rPr lang="en-US" sz="33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1TB </a:t>
            </a:r>
            <a:r>
              <a:rPr lang="en-US" sz="33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3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3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3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D6484439-5391-4234-9F81-3C9DD5F0C9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356319"/>
              </p:ext>
            </p:extLst>
          </p:nvPr>
        </p:nvGraphicFramePr>
        <p:xfrm>
          <a:off x="1451578" y="2392326"/>
          <a:ext cx="9603274" cy="29664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0305">
                  <a:extLst>
                    <a:ext uri="{9D8B030D-6E8A-4147-A177-3AD203B41FA5}">
                      <a16:colId xmlns:a16="http://schemas.microsoft.com/office/drawing/2014/main" val="2623064389"/>
                    </a:ext>
                  </a:extLst>
                </a:gridCol>
                <a:gridCol w="2400305">
                  <a:extLst>
                    <a:ext uri="{9D8B030D-6E8A-4147-A177-3AD203B41FA5}">
                      <a16:colId xmlns:a16="http://schemas.microsoft.com/office/drawing/2014/main" val="3733481473"/>
                    </a:ext>
                  </a:extLst>
                </a:gridCol>
                <a:gridCol w="2401332">
                  <a:extLst>
                    <a:ext uri="{9D8B030D-6E8A-4147-A177-3AD203B41FA5}">
                      <a16:colId xmlns:a16="http://schemas.microsoft.com/office/drawing/2014/main" val="3434762931"/>
                    </a:ext>
                  </a:extLst>
                </a:gridCol>
                <a:gridCol w="2401332">
                  <a:extLst>
                    <a:ext uri="{9D8B030D-6E8A-4147-A177-3AD203B41FA5}">
                      <a16:colId xmlns:a16="http://schemas.microsoft.com/office/drawing/2014/main" val="3578760239"/>
                    </a:ext>
                  </a:extLst>
                </a:gridCol>
              </a:tblGrid>
              <a:tr h="988827"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Amazon S3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Azure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Cloud Storage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228842"/>
                  </a:ext>
                </a:extLst>
              </a:tr>
              <a:tr h="494414"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$ 0.0368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3229538"/>
                  </a:ext>
                </a:extLst>
              </a:tr>
              <a:tr h="494414"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6204027"/>
                  </a:ext>
                </a:extLst>
              </a:tr>
              <a:tr h="494414"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$ 0.0125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5549232"/>
                  </a:ext>
                </a:extLst>
              </a:tr>
              <a:tr h="494414"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$ 0.004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$ 0.0018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$ 0.007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3853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649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D2BC8E-6EF9-49C0-9CDB-725796142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HOT</a:t>
            </a:r>
            <a:b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AD742BD7-6BEB-4C1B-9926-4C701A821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873283"/>
              </p:ext>
            </p:extLst>
          </p:nvPr>
        </p:nvGraphicFramePr>
        <p:xfrm>
          <a:off x="1451578" y="2381693"/>
          <a:ext cx="9603276" cy="25659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0305">
                  <a:extLst>
                    <a:ext uri="{9D8B030D-6E8A-4147-A177-3AD203B41FA5}">
                      <a16:colId xmlns:a16="http://schemas.microsoft.com/office/drawing/2014/main" val="314376343"/>
                    </a:ext>
                  </a:extLst>
                </a:gridCol>
                <a:gridCol w="2400305">
                  <a:extLst>
                    <a:ext uri="{9D8B030D-6E8A-4147-A177-3AD203B41FA5}">
                      <a16:colId xmlns:a16="http://schemas.microsoft.com/office/drawing/2014/main" val="1010993048"/>
                    </a:ext>
                  </a:extLst>
                </a:gridCol>
                <a:gridCol w="2401333">
                  <a:extLst>
                    <a:ext uri="{9D8B030D-6E8A-4147-A177-3AD203B41FA5}">
                      <a16:colId xmlns:a16="http://schemas.microsoft.com/office/drawing/2014/main" val="580199119"/>
                    </a:ext>
                  </a:extLst>
                </a:gridCol>
                <a:gridCol w="2401333">
                  <a:extLst>
                    <a:ext uri="{9D8B030D-6E8A-4147-A177-3AD203B41FA5}">
                      <a16:colId xmlns:a16="http://schemas.microsoft.com/office/drawing/2014/main" val="3041582046"/>
                    </a:ext>
                  </a:extLst>
                </a:gridCol>
              </a:tblGrid>
              <a:tr h="1027814"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Amazon S3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Azure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Cloud Storage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930731"/>
                  </a:ext>
                </a:extLst>
              </a:tr>
              <a:tr h="513907"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2-50 TB/month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$ 0.0368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5828227"/>
                  </a:ext>
                </a:extLst>
              </a:tr>
              <a:tr h="510363"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50-500 TB/month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$ 0.0354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4300526"/>
                  </a:ext>
                </a:extLst>
              </a:tr>
              <a:tr h="513907"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500+ TB/month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$ 0.0339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3802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371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DF5B7A3-814B-4D73-A6AF-CD3E8006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WARM</a:t>
            </a:r>
            <a:b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53CFE1E9-355B-47DD-9A39-B8B7C89394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476064"/>
              </p:ext>
            </p:extLst>
          </p:nvPr>
        </p:nvGraphicFramePr>
        <p:xfrm>
          <a:off x="1451578" y="2317898"/>
          <a:ext cx="9603276" cy="34343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0305">
                  <a:extLst>
                    <a:ext uri="{9D8B030D-6E8A-4147-A177-3AD203B41FA5}">
                      <a16:colId xmlns:a16="http://schemas.microsoft.com/office/drawing/2014/main" val="1954738929"/>
                    </a:ext>
                  </a:extLst>
                </a:gridCol>
                <a:gridCol w="2400305">
                  <a:extLst>
                    <a:ext uri="{9D8B030D-6E8A-4147-A177-3AD203B41FA5}">
                      <a16:colId xmlns:a16="http://schemas.microsoft.com/office/drawing/2014/main" val="3486858866"/>
                    </a:ext>
                  </a:extLst>
                </a:gridCol>
                <a:gridCol w="2401333">
                  <a:extLst>
                    <a:ext uri="{9D8B030D-6E8A-4147-A177-3AD203B41FA5}">
                      <a16:colId xmlns:a16="http://schemas.microsoft.com/office/drawing/2014/main" val="3880062434"/>
                    </a:ext>
                  </a:extLst>
                </a:gridCol>
                <a:gridCol w="2401333">
                  <a:extLst>
                    <a:ext uri="{9D8B030D-6E8A-4147-A177-3AD203B41FA5}">
                      <a16:colId xmlns:a16="http://schemas.microsoft.com/office/drawing/2014/main" val="1198397357"/>
                    </a:ext>
                  </a:extLst>
                </a:gridCol>
              </a:tblGrid>
              <a:tr h="624421"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Amazon S3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Azure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Cloud Storage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5091309"/>
                  </a:ext>
                </a:extLst>
              </a:tr>
              <a:tr h="312211"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2-50 TB/month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$ 0.0236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$ 0.0184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4108456"/>
                  </a:ext>
                </a:extLst>
              </a:tr>
              <a:tr h="624421"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50-500 TB/month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$ 0.0232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$ 0.0177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2329268"/>
                  </a:ext>
                </a:extLst>
              </a:tr>
              <a:tr h="624421"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500-1000 TB/month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$ 0.0228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$ 0.0170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6947767"/>
                  </a:ext>
                </a:extLst>
              </a:tr>
              <a:tr h="624421"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1000-1500 TB/month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$ 0.0224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$ 0.0170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075466"/>
                  </a:ext>
                </a:extLst>
              </a:tr>
              <a:tr h="624421"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&gt;5000 TB/month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$ 0.0170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0715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879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7100620-D0CD-4EAB-B1B6-92CC0CBD3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Simple Storage Service (Amazon S3)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Amazon S3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algn="just"/>
            <a:endParaRPr lang="vi-V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90065D40-F954-47CA-96E2-E73C6E48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BẢN VỀ HỆ THỐNG</a:t>
            </a:r>
          </a:p>
        </p:txBody>
      </p:sp>
    </p:spTree>
    <p:extLst>
      <p:ext uri="{BB962C8B-B14F-4D97-AF65-F5344CB8AC3E}">
        <p14:creationId xmlns:p14="http://schemas.microsoft.com/office/powerpoint/2010/main" val="2162165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7100620-D0CD-4EAB-B1B6-92CC0CBD3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Amazon S3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AWS Management Console,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qua giao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S3,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bucket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thêm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bucket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xem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bucket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vi-V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90065D40-F954-47CA-96E2-E73C6E48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BẢN VỀ HỆ THỐNG</a:t>
            </a:r>
          </a:p>
        </p:txBody>
      </p:sp>
    </p:spTree>
    <p:extLst>
      <p:ext uri="{BB962C8B-B14F-4D97-AF65-F5344CB8AC3E}">
        <p14:creationId xmlns:p14="http://schemas.microsoft.com/office/powerpoint/2010/main" val="299997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A0DA3D7-740E-4B56-B60E-CA8656E62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398065"/>
            <a:ext cx="4864099" cy="3450613"/>
          </a:xfrm>
        </p:spPr>
        <p:txBody>
          <a:bodyPr>
            <a:noAutofit/>
          </a:bodyPr>
          <a:lstStyle/>
          <a:p>
            <a:pPr algn="just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Bucket,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Object.</a:t>
            </a:r>
          </a:p>
          <a:p>
            <a:pPr algn="just"/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lưu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bucket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S3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danh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duy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tên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thư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vi-V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AD19B49A-EE22-43F2-BDF5-AAEB6A8B9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3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4E0B25E-D95D-4945-8DB3-517F4E551D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99" y="2398065"/>
            <a:ext cx="5943600" cy="334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38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E74BF92-63A8-4047-87B9-0145AC0E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79" y="2269157"/>
            <a:ext cx="4504721" cy="3450613"/>
          </a:xfrm>
        </p:spPr>
        <p:txBody>
          <a:bodyPr>
            <a:normAutofit/>
          </a:bodyPr>
          <a:lstStyle/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Bucker: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Amazon S3,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đa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buckets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Bucket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tên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duy </a:t>
            </a:r>
            <a:r>
              <a:rPr lang="vi-V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vi-V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D04BF6E9-BE1F-4CC8-B898-BBE4B8C886B3}"/>
              </a:ext>
            </a:extLst>
          </p:cNvPr>
          <p:cNvSpPr txBox="1">
            <a:spLocks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BUCKET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3A4B354-AFDB-4452-A6F7-E4208CEE81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0" y="2197330"/>
            <a:ext cx="6934201" cy="35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81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E74BF92-63A8-4047-87B9-0145AC0E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2450468"/>
            <a:ext cx="5880099" cy="3450613"/>
          </a:xfrm>
        </p:spPr>
        <p:txBody>
          <a:bodyPr>
            <a:noAutofit/>
          </a:bodyPr>
          <a:lstStyle/>
          <a:p>
            <a:pPr algn="just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bucker,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video hay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Amazon S3,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metadata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</a:p>
          <a:p>
            <a:pPr algn="just"/>
            <a:endParaRPr lang="vi-V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D04BF6E9-BE1F-4CC8-B898-BBE4B8C886B3}"/>
              </a:ext>
            </a:extLst>
          </p:cNvPr>
          <p:cNvSpPr txBox="1">
            <a:spLocks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11F01-7D42-43C8-867E-1E76BD18C3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818" y="2217929"/>
            <a:ext cx="4202336" cy="368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10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E74BF92-63A8-4047-87B9-0145AC0E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50" y="1879154"/>
            <a:ext cx="11493500" cy="3450613"/>
          </a:xfrm>
        </p:spPr>
        <p:txBody>
          <a:bodyPr>
            <a:noAutofit/>
          </a:bodyPr>
          <a:lstStyle/>
          <a:p>
            <a:pPr marL="285750" indent="-285750"/>
            <a:r>
              <a:rPr lang="vi-VN" sz="2100" dirty="0" err="1">
                <a:latin typeface="+mj-lt"/>
              </a:rPr>
              <a:t>Key</a:t>
            </a:r>
            <a:r>
              <a:rPr lang="vi-VN" sz="2100" dirty="0">
                <a:latin typeface="+mj-lt"/>
              </a:rPr>
              <a:t>: tên </a:t>
            </a:r>
            <a:r>
              <a:rPr lang="vi-VN" sz="2100" dirty="0" err="1">
                <a:latin typeface="+mj-lt"/>
              </a:rPr>
              <a:t>mà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bạn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gán</a:t>
            </a:r>
            <a:r>
              <a:rPr lang="vi-VN" sz="2100" dirty="0">
                <a:latin typeface="+mj-lt"/>
              </a:rPr>
              <a:t> cho </a:t>
            </a:r>
            <a:r>
              <a:rPr lang="vi-VN" sz="2100" dirty="0" err="1">
                <a:latin typeface="+mj-lt"/>
              </a:rPr>
              <a:t>object</a:t>
            </a:r>
            <a:r>
              <a:rPr lang="vi-VN" sz="2100" dirty="0">
                <a:latin typeface="+mj-lt"/>
              </a:rPr>
              <a:t>, </a:t>
            </a:r>
            <a:r>
              <a:rPr lang="vi-VN" sz="2100" dirty="0" err="1">
                <a:latin typeface="+mj-lt"/>
              </a:rPr>
              <a:t>bạn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sẽ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lấy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đối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tượng</a:t>
            </a:r>
            <a:r>
              <a:rPr lang="vi-VN" sz="2100" dirty="0">
                <a:latin typeface="+mj-lt"/>
              </a:rPr>
              <a:t> thông qua tên </a:t>
            </a:r>
            <a:r>
              <a:rPr lang="vi-VN" sz="2100" dirty="0" err="1">
                <a:latin typeface="+mj-lt"/>
              </a:rPr>
              <a:t>này</a:t>
            </a:r>
            <a:r>
              <a:rPr lang="vi-VN" sz="2100" dirty="0">
                <a:latin typeface="+mj-lt"/>
              </a:rPr>
              <a:t>.</a:t>
            </a:r>
          </a:p>
          <a:p>
            <a:pPr marL="285750" indent="-285750"/>
            <a:r>
              <a:rPr lang="vi-VN" sz="2100" dirty="0" err="1">
                <a:latin typeface="+mj-lt"/>
              </a:rPr>
              <a:t>Version</a:t>
            </a:r>
            <a:r>
              <a:rPr lang="vi-VN" sz="2100" dirty="0">
                <a:latin typeface="+mj-lt"/>
              </a:rPr>
              <a:t> ID: Trong </a:t>
            </a:r>
            <a:r>
              <a:rPr lang="vi-VN" sz="2100" dirty="0" err="1">
                <a:latin typeface="+mj-lt"/>
              </a:rPr>
              <a:t>một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bucker</a:t>
            </a:r>
            <a:r>
              <a:rPr lang="vi-VN" sz="2100" dirty="0">
                <a:latin typeface="+mj-lt"/>
              </a:rPr>
              <a:t>, ID </a:t>
            </a:r>
            <a:r>
              <a:rPr lang="vi-VN" sz="2100" dirty="0" err="1">
                <a:latin typeface="+mj-lt"/>
              </a:rPr>
              <a:t>chính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là</a:t>
            </a:r>
            <a:r>
              <a:rPr lang="vi-VN" sz="2100" dirty="0">
                <a:latin typeface="+mj-lt"/>
              </a:rPr>
              <a:t> thông tin </a:t>
            </a:r>
            <a:r>
              <a:rPr lang="vi-VN" sz="2100" dirty="0" err="1">
                <a:latin typeface="+mj-lt"/>
              </a:rPr>
              <a:t>giúp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nhận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diện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một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object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với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các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object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còn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lại</a:t>
            </a:r>
            <a:r>
              <a:rPr lang="vi-VN" sz="2100" dirty="0">
                <a:latin typeface="+mj-lt"/>
              </a:rPr>
              <a:t>. ID </a:t>
            </a:r>
            <a:r>
              <a:rPr lang="vi-VN" sz="2100" dirty="0" err="1">
                <a:latin typeface="+mj-lt"/>
              </a:rPr>
              <a:t>Version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là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chuỗi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mà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Amazon</a:t>
            </a:r>
            <a:r>
              <a:rPr lang="vi-VN" sz="2100" dirty="0">
                <a:latin typeface="+mj-lt"/>
              </a:rPr>
              <a:t> S3 </a:t>
            </a:r>
            <a:r>
              <a:rPr lang="vi-VN" sz="2100" dirty="0" err="1">
                <a:latin typeface="+mj-lt"/>
              </a:rPr>
              <a:t>tạo</a:t>
            </a:r>
            <a:r>
              <a:rPr lang="vi-VN" sz="2100" dirty="0">
                <a:latin typeface="+mj-lt"/>
              </a:rPr>
              <a:t> ra khi </a:t>
            </a:r>
            <a:r>
              <a:rPr lang="vi-VN" sz="2100" dirty="0" err="1">
                <a:latin typeface="+mj-lt"/>
              </a:rPr>
              <a:t>bạn</a:t>
            </a:r>
            <a:r>
              <a:rPr lang="vi-VN" sz="2100" dirty="0">
                <a:latin typeface="+mj-lt"/>
              </a:rPr>
              <a:t> thêm </a:t>
            </a:r>
            <a:r>
              <a:rPr lang="vi-VN" sz="2100" dirty="0" err="1">
                <a:latin typeface="+mj-lt"/>
              </a:rPr>
              <a:t>object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vào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một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bucker</a:t>
            </a:r>
            <a:r>
              <a:rPr lang="vi-VN" sz="2100" dirty="0">
                <a:latin typeface="+mj-lt"/>
              </a:rPr>
              <a:t>.</a:t>
            </a:r>
          </a:p>
          <a:p>
            <a:pPr marL="285750" indent="-285750"/>
            <a:r>
              <a:rPr lang="vi-VN" sz="2100" dirty="0" err="1">
                <a:latin typeface="+mj-lt"/>
              </a:rPr>
              <a:t>Value</a:t>
            </a:r>
            <a:r>
              <a:rPr lang="vi-VN" sz="2100" dirty="0">
                <a:latin typeface="+mj-lt"/>
              </a:rPr>
              <a:t>: </a:t>
            </a:r>
            <a:r>
              <a:rPr lang="vi-VN" sz="2100" dirty="0" err="1">
                <a:latin typeface="+mj-lt"/>
              </a:rPr>
              <a:t>Nội</a:t>
            </a:r>
            <a:r>
              <a:rPr lang="vi-VN" sz="2100" dirty="0">
                <a:latin typeface="+mj-lt"/>
              </a:rPr>
              <a:t> dung </a:t>
            </a:r>
            <a:r>
              <a:rPr lang="vi-VN" sz="2100" dirty="0" err="1">
                <a:latin typeface="+mj-lt"/>
              </a:rPr>
              <a:t>mà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object</a:t>
            </a:r>
            <a:r>
              <a:rPr lang="vi-VN" sz="2100" dirty="0">
                <a:latin typeface="+mj-lt"/>
              </a:rPr>
              <a:t> lưu </a:t>
            </a:r>
            <a:r>
              <a:rPr lang="vi-VN" sz="2100" dirty="0" err="1">
                <a:latin typeface="+mj-lt"/>
              </a:rPr>
              <a:t>trữ</a:t>
            </a:r>
            <a:r>
              <a:rPr lang="vi-VN" sz="2100" dirty="0">
                <a:latin typeface="+mj-lt"/>
              </a:rPr>
              <a:t>. </a:t>
            </a:r>
            <a:r>
              <a:rPr lang="vi-VN" sz="2100" dirty="0" err="1">
                <a:latin typeface="+mj-lt"/>
              </a:rPr>
              <a:t>Đó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là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một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dãy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byte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có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kích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thước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từ</a:t>
            </a:r>
            <a:r>
              <a:rPr lang="vi-VN" sz="2100" dirty="0">
                <a:latin typeface="+mj-lt"/>
              </a:rPr>
              <a:t> 0 </a:t>
            </a:r>
            <a:r>
              <a:rPr lang="vi-VN" sz="2100" dirty="0" err="1">
                <a:latin typeface="+mj-lt"/>
              </a:rPr>
              <a:t>đến</a:t>
            </a:r>
            <a:r>
              <a:rPr lang="vi-VN" sz="2100" dirty="0">
                <a:latin typeface="+mj-lt"/>
              </a:rPr>
              <a:t> 5TB.</a:t>
            </a:r>
          </a:p>
          <a:p>
            <a:pPr marL="285750" indent="-285750"/>
            <a:r>
              <a:rPr lang="vi-VN" sz="2100" dirty="0" err="1">
                <a:latin typeface="+mj-lt"/>
              </a:rPr>
              <a:t>Metadata</a:t>
            </a:r>
            <a:r>
              <a:rPr lang="vi-VN" sz="2100" dirty="0">
                <a:latin typeface="+mj-lt"/>
              </a:rPr>
              <a:t>: </a:t>
            </a:r>
            <a:r>
              <a:rPr lang="vi-VN" sz="2100" dirty="0" err="1">
                <a:latin typeface="+mj-lt"/>
              </a:rPr>
              <a:t>một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tập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hợp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các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tập</a:t>
            </a:r>
            <a:r>
              <a:rPr lang="vi-VN" sz="2100" dirty="0">
                <a:latin typeface="+mj-lt"/>
              </a:rPr>
              <a:t> tên-</a:t>
            </a:r>
            <a:r>
              <a:rPr lang="vi-VN" sz="2100" dirty="0" err="1">
                <a:latin typeface="+mj-lt"/>
              </a:rPr>
              <a:t>giá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trị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mà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bạn</a:t>
            </a:r>
            <a:r>
              <a:rPr lang="vi-VN" sz="2100" dirty="0">
                <a:latin typeface="+mj-lt"/>
              </a:rPr>
              <a:t> lưu </a:t>
            </a:r>
            <a:r>
              <a:rPr lang="vi-VN" sz="2100" dirty="0" err="1">
                <a:latin typeface="+mj-lt"/>
              </a:rPr>
              <a:t>trữ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các</a:t>
            </a:r>
            <a:r>
              <a:rPr lang="vi-VN" sz="2100" dirty="0">
                <a:latin typeface="+mj-lt"/>
              </a:rPr>
              <a:t> thông tin liên quan </a:t>
            </a:r>
            <a:r>
              <a:rPr lang="vi-VN" sz="2100" dirty="0" err="1">
                <a:latin typeface="+mj-lt"/>
              </a:rPr>
              <a:t>đến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object</a:t>
            </a:r>
            <a:r>
              <a:rPr lang="vi-VN" sz="2100" dirty="0">
                <a:latin typeface="+mj-lt"/>
              </a:rPr>
              <a:t>. </a:t>
            </a:r>
            <a:endParaRPr lang="en-US" sz="2100" dirty="0">
              <a:latin typeface="+mj-lt"/>
            </a:endParaRPr>
          </a:p>
          <a:p>
            <a:pPr marL="285750" indent="-285750"/>
            <a:r>
              <a:rPr lang="vi-VN" sz="2100" dirty="0" err="1">
                <a:latin typeface="+mj-lt"/>
              </a:rPr>
              <a:t>Subresource</a:t>
            </a:r>
            <a:r>
              <a:rPr lang="vi-VN" sz="2100" dirty="0">
                <a:latin typeface="+mj-lt"/>
              </a:rPr>
              <a:t>: </a:t>
            </a:r>
            <a:r>
              <a:rPr lang="vi-VN" sz="2100" dirty="0" err="1">
                <a:latin typeface="+mj-lt"/>
              </a:rPr>
              <a:t>Amazon</a:t>
            </a:r>
            <a:r>
              <a:rPr lang="vi-VN" sz="2100" dirty="0">
                <a:latin typeface="+mj-lt"/>
              </a:rPr>
              <a:t> S3 </a:t>
            </a:r>
            <a:r>
              <a:rPr lang="vi-VN" sz="2100" dirty="0" err="1">
                <a:latin typeface="+mj-lt"/>
              </a:rPr>
              <a:t>sử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dụng</a:t>
            </a:r>
            <a:r>
              <a:rPr lang="vi-VN" sz="2100" dirty="0">
                <a:latin typeface="+mj-lt"/>
              </a:rPr>
              <a:t> cơ </a:t>
            </a:r>
            <a:r>
              <a:rPr lang="vi-VN" sz="2100" dirty="0" err="1">
                <a:latin typeface="+mj-lt"/>
              </a:rPr>
              <a:t>chế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cấp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nguồn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phụ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để</a:t>
            </a:r>
            <a:r>
              <a:rPr lang="vi-VN" sz="2100" dirty="0">
                <a:latin typeface="+mj-lt"/>
              </a:rPr>
              <a:t> lưu </a:t>
            </a:r>
            <a:r>
              <a:rPr lang="vi-VN" sz="2100" dirty="0" err="1">
                <a:latin typeface="+mj-lt"/>
              </a:rPr>
              <a:t>trữ</a:t>
            </a:r>
            <a:r>
              <a:rPr lang="vi-VN" sz="2100" dirty="0">
                <a:latin typeface="+mj-lt"/>
              </a:rPr>
              <a:t> thông tin </a:t>
            </a:r>
            <a:r>
              <a:rPr lang="vi-VN" sz="2100" dirty="0" err="1">
                <a:latin typeface="+mj-lt"/>
              </a:rPr>
              <a:t>bổ</a:t>
            </a:r>
            <a:r>
              <a:rPr lang="vi-VN" sz="2100" dirty="0">
                <a:latin typeface="+mj-lt"/>
              </a:rPr>
              <a:t> sung cho </a:t>
            </a:r>
            <a:r>
              <a:rPr lang="vi-VN" sz="2100" dirty="0" err="1">
                <a:latin typeface="+mj-lt"/>
              </a:rPr>
              <a:t>một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object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cụ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thể</a:t>
            </a:r>
            <a:r>
              <a:rPr lang="vi-VN" sz="2100" dirty="0">
                <a:latin typeface="+mj-lt"/>
              </a:rPr>
              <a:t>. </a:t>
            </a:r>
            <a:r>
              <a:rPr lang="vi-VN" sz="2100" dirty="0" err="1">
                <a:latin typeface="+mj-lt"/>
              </a:rPr>
              <a:t>Bởi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vì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subresource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là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cấp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dưới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của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một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object</a:t>
            </a:r>
            <a:r>
              <a:rPr lang="vi-VN" sz="2100" dirty="0">
                <a:latin typeface="+mj-lt"/>
              </a:rPr>
              <a:t>, </a:t>
            </a:r>
            <a:r>
              <a:rPr lang="vi-VN" sz="2100" dirty="0" err="1">
                <a:latin typeface="+mj-lt"/>
              </a:rPr>
              <a:t>nó</a:t>
            </a:r>
            <a:r>
              <a:rPr lang="vi-VN" sz="2100" dirty="0">
                <a:latin typeface="+mj-lt"/>
              </a:rPr>
              <a:t> liên </a:t>
            </a:r>
            <a:r>
              <a:rPr lang="vi-VN" sz="2100" dirty="0" err="1">
                <a:latin typeface="+mj-lt"/>
              </a:rPr>
              <a:t>kết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đến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một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object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hoặc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một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bucker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khác</a:t>
            </a:r>
            <a:r>
              <a:rPr lang="vi-VN" sz="2100" dirty="0">
                <a:latin typeface="+mj-lt"/>
              </a:rPr>
              <a:t>.</a:t>
            </a:r>
          </a:p>
          <a:p>
            <a:pPr marL="285750" indent="-285750"/>
            <a:r>
              <a:rPr lang="vi-VN" sz="2100" dirty="0">
                <a:latin typeface="+mj-lt"/>
              </a:rPr>
              <a:t>Access </a:t>
            </a:r>
            <a:r>
              <a:rPr lang="vi-VN" sz="2100" dirty="0" err="1">
                <a:latin typeface="+mj-lt"/>
              </a:rPr>
              <a:t>control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information</a:t>
            </a:r>
            <a:r>
              <a:rPr lang="vi-VN" sz="2100" dirty="0">
                <a:latin typeface="+mj-lt"/>
              </a:rPr>
              <a:t>: </a:t>
            </a:r>
            <a:r>
              <a:rPr lang="vi-VN" sz="2100" dirty="0" err="1">
                <a:latin typeface="+mj-lt"/>
              </a:rPr>
              <a:t>bạn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có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thể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kiểm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soát</a:t>
            </a:r>
            <a:r>
              <a:rPr lang="vi-VN" sz="2100" dirty="0">
                <a:latin typeface="+mj-lt"/>
              </a:rPr>
              <a:t> truy </a:t>
            </a:r>
            <a:r>
              <a:rPr lang="vi-VN" sz="2100" dirty="0" err="1">
                <a:latin typeface="+mj-lt"/>
              </a:rPr>
              <a:t>cập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các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đối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tượng</a:t>
            </a:r>
            <a:r>
              <a:rPr lang="vi-VN" sz="2100" dirty="0">
                <a:latin typeface="+mj-lt"/>
              </a:rPr>
              <a:t> </a:t>
            </a:r>
            <a:r>
              <a:rPr lang="vi-VN" sz="2100" dirty="0" err="1">
                <a:latin typeface="+mj-lt"/>
              </a:rPr>
              <a:t>bạn</a:t>
            </a:r>
            <a:r>
              <a:rPr lang="vi-VN" sz="2100" dirty="0">
                <a:latin typeface="+mj-lt"/>
              </a:rPr>
              <a:t> lưu </a:t>
            </a:r>
            <a:r>
              <a:rPr lang="vi-VN" sz="2100" dirty="0" err="1">
                <a:latin typeface="+mj-lt"/>
              </a:rPr>
              <a:t>trữ</a:t>
            </a:r>
            <a:r>
              <a:rPr lang="vi-VN" sz="2100" dirty="0">
                <a:latin typeface="+mj-lt"/>
              </a:rPr>
              <a:t> trong </a:t>
            </a:r>
            <a:r>
              <a:rPr lang="vi-VN" sz="2100" dirty="0" err="1">
                <a:latin typeface="+mj-lt"/>
              </a:rPr>
              <a:t>Amazin</a:t>
            </a:r>
            <a:r>
              <a:rPr lang="vi-VN" sz="2100" dirty="0">
                <a:latin typeface="+mj-lt"/>
              </a:rPr>
              <a:t> S3.</a:t>
            </a:r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D04BF6E9-BE1F-4CC8-B898-BBE4B8C886B3}"/>
              </a:ext>
            </a:extLst>
          </p:cNvPr>
          <p:cNvSpPr txBox="1">
            <a:spLocks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CẤU TRÚC OBJECT</a:t>
            </a:r>
            <a:endParaRPr lang="en-US" sz="3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43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A84581-3D24-40B6-BA5A-E32C25B59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02289"/>
            <a:ext cx="9603275" cy="164105"/>
          </a:xfrm>
        </p:spPr>
        <p:txBody>
          <a:bodyPr>
            <a:noAutofit/>
          </a:bodyPr>
          <a:lstStyle/>
          <a:p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3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7DE1AC0-EA99-4F60-9AE4-BB41B5167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AmazonS3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AmazonS3?</a:t>
            </a:r>
          </a:p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host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30371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7100620-D0CD-4EAB-B1B6-92CC0CB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2189850"/>
            <a:ext cx="3730021" cy="3450613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email.</a:t>
            </a:r>
          </a:p>
          <a:p>
            <a:pPr algn="just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credit card.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1$.</a:t>
            </a:r>
          </a:p>
          <a:p>
            <a:pPr algn="just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(EC2, S3, DynamoDB)</a:t>
            </a:r>
          </a:p>
          <a:p>
            <a:pPr algn="just"/>
            <a:endParaRPr lang="vi-V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90065D40-F954-47CA-96E2-E73C6E48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ĐĂNG KÝ TÀI KHOẢN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5F98DF2F-F2CB-480F-9977-BF7696DAF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945" y="2324100"/>
            <a:ext cx="5630909" cy="331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3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90065D40-F954-47CA-96E2-E73C6E48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 THAO TÁC C</a:t>
            </a:r>
            <a:r>
              <a:rPr lang="vi-VN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BẢN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DD9C855F-A978-4D4E-B6B8-A8C20F273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075" y="2659632"/>
            <a:ext cx="3393849" cy="339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63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30152EE6-7F44-46D9-BBFA-831AA997E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64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4CE18C9-8E8E-4D90-A999-FD0E2EEA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959DD3C-7D34-4A3E-8423-F1D4CFF54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4595B01-F41C-4844-A6CB-3331B2D4A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01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FF891F3-EB70-42D8-AD1D-5F241595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52CA83C-DC24-40B4-90B4-736676285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8F3342A8-1646-4E2B-A492-A1C73AF60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36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F3F20B-48BB-42F8-B4F0-F6CD36CC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72B604-4B35-4967-B862-E8C8D45FF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4823C54-6188-4CE6-AF55-98118E0E6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01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0E8061-9E21-4133-9181-027BFEB9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D2BDCE1-9692-4145-8099-28702AF14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B6E5E55-04B1-4405-A3C5-62B2B0DBB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59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7C0FF3B-B9CB-49AF-8551-2CC33965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6DDECEF-4DC9-4386-8347-DC636CCBB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F903465-DC6C-4208-9105-FD7287779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55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EF6E1E-3C76-4C37-A73A-FD1B3D3C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31D3976-8699-4CB9-85AA-AF1B20579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F36564B-A7A1-412E-BA03-388759DF4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45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4283B74-68F5-4DF8-9E31-779E4138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E3C83DC-30F1-4F65-BBA9-781453378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EDE5148-D617-4E79-9681-0FD2DBCEC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8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1F259E-FCF1-4B76-9390-971C21925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1" y="1065978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Amazon S3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A5B7393-08FA-481A-A172-F381C558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341409"/>
            <a:ext cx="9603275" cy="3450613"/>
          </a:xfrm>
        </p:spPr>
        <p:txBody>
          <a:bodyPr>
            <a:noAutofit/>
          </a:bodyPr>
          <a:lstStyle/>
          <a:p>
            <a:pPr algn="just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Amazon S3,tên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Amazon simple Storage Service 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online(cloud)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liệu,truy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rẻ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5530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E663F5-9DFA-4E0C-B6F1-DD7639FE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5DF47B1-1DAE-4AA9-84F6-5C4E0B8A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57ABD785-D52C-48A7-88BB-063481051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25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6767443-2C2A-46F2-9593-6797ABC7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7A5D7BA-FE2C-4702-B3CB-972BA9D93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B90C176-F2B3-4399-A682-587971774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94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4D1786-FAD5-4BF9-B8FE-74763103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74D9BC3-8C1A-425B-9637-92DDA57D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1C048D2-D48A-4AE8-89A1-F24BC697C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20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91E9E63-D4D6-446E-8006-16160335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B85409-A331-455D-868D-15ACFAF1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FFF9CF7-3144-46CF-8A4E-9F715CB89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13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C9C382-BCBD-4F6E-A5D5-4038BD12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0628A9-6358-4161-8861-8740D10E2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AD3C730-B6C6-44B9-898E-2B14694DF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82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89481A3-7C0A-4046-B210-B5457DC1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08D9BC-C616-412A-AAE4-75C4BCC06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B0BCD7C-4C5F-4159-8A89-D79156B48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3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BE5AD8-D8F5-406B-86E9-039832F2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BE37473-BFB9-4915-A249-C7B0685AA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D952EE89-AABD-42DB-93E5-AB817B90D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59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7100620-D0CD-4EAB-B1B6-92CC0CB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946" y="2908300"/>
            <a:ext cx="3730021" cy="3450613"/>
          </a:xfrm>
        </p:spPr>
        <p:txBody>
          <a:bodyPr>
            <a:normAutofit/>
          </a:bodyPr>
          <a:lstStyle/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torrent.</a:t>
            </a:r>
          </a:p>
          <a:p>
            <a:pPr algn="just"/>
            <a:endParaRPr lang="vi-V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90065D40-F954-47CA-96E2-E73C6E48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BITTORENT</a:t>
            </a:r>
          </a:p>
        </p:txBody>
      </p:sp>
      <p:pic>
        <p:nvPicPr>
          <p:cNvPr id="5" name="Picture 2" descr="maxresdefault.jpg (1000×1000)">
            <a:extLst>
              <a:ext uri="{FF2B5EF4-FFF2-40B4-BE49-F238E27FC236}">
                <a16:creationId xmlns:a16="http://schemas.microsoft.com/office/drawing/2014/main" id="{11628B17-C7AE-40E3-9E8F-9D4633C61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293" y="2323460"/>
            <a:ext cx="3730021" cy="373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59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6E257D45-60CE-4B8C-881B-7C6F9AC1D5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27756" y="304697"/>
            <a:ext cx="8892087" cy="624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65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90065D40-F954-47CA-96E2-E73C6E48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 LIFECYCLE MANAEGMENT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A113929E-739F-4340-AFB1-DEA20FD88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2479675"/>
            <a:ext cx="108680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3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0071E7-B10E-40CD-B184-DC754D30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5441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Amazon S3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D1154CA-80E7-4495-B72D-565774C5E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fontAlgn="base"/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Amazon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(service-level agreement – SLA)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99.99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trăm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525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E679B9-CD33-41A0-A0D2-CEAA6F15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37F778AF-BD7A-49A7-8BC4-1AF09C22F2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243" y="365125"/>
            <a:ext cx="11464006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79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AF605A-60BB-4F34-82F8-B130E55F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BEC4E98C-2502-4ADD-B33D-C63CA315C5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193" y="221677"/>
            <a:ext cx="11359076" cy="627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25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78A14A4-CC85-4C74-A9E4-2291C11D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4DE59F79-0CEA-4DB9-AA7B-AF027AAB43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11" y="236668"/>
            <a:ext cx="11748820" cy="637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08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03D94A7-0BF0-4C05-9BC9-0217D65E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E0BF524-533A-40F4-A4D8-CA1686C4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9854C98-1DCE-4A87-B0FE-E10C211D2C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4328" y="182245"/>
            <a:ext cx="8428598" cy="4768578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6E997ECE-530A-4170-82B2-426A85CA62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08472" y="4468648"/>
            <a:ext cx="6812522" cy="159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331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90065D40-F954-47CA-96E2-E73C6E48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AMAZON DEVPAY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CD46C5E-9540-47B8-A18E-283067CEC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14" y="2193182"/>
            <a:ext cx="5350740" cy="4017248"/>
          </a:xfrm>
          <a:prstGeom prst="rect">
            <a:avLst/>
          </a:prstGeom>
        </p:spPr>
      </p:pic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F412F1FE-4790-435C-8FA7-00F103320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146" y="2476500"/>
            <a:ext cx="3730021" cy="3450613"/>
          </a:xfrm>
        </p:spPr>
        <p:txBody>
          <a:bodyPr>
            <a:normAutofit/>
          </a:bodyPr>
          <a:lstStyle/>
          <a:p>
            <a:pPr algn="just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Amazon Payment Method.</a:t>
            </a:r>
          </a:p>
          <a:p>
            <a:pPr algn="just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vi-V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964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35F00FA-4F16-4702-86E2-80F8692C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3000" b="1" u="sng" dirty="0" err="1">
                <a:hlinkClick r:id="rId2"/>
              </a:rPr>
              <a:t>Amazon</a:t>
            </a:r>
            <a:r>
              <a:rPr lang="vi-VN" sz="3000" b="1" u="sng" dirty="0">
                <a:hlinkClick r:id="rId2"/>
              </a:rPr>
              <a:t> S3 </a:t>
            </a:r>
            <a:r>
              <a:rPr lang="vi-VN" sz="3000" b="1" u="sng" dirty="0" err="1">
                <a:hlinkClick r:id="rId2"/>
              </a:rPr>
              <a:t>Customer</a:t>
            </a:r>
            <a:r>
              <a:rPr lang="vi-VN" sz="3000" b="1" u="sng" dirty="0">
                <a:hlinkClick r:id="rId2"/>
              </a:rPr>
              <a:t> </a:t>
            </a:r>
            <a:r>
              <a:rPr lang="vi-VN" sz="3000" b="1" u="sng" dirty="0" err="1">
                <a:hlinkClick r:id="rId2"/>
              </a:rPr>
              <a:t>Data</a:t>
            </a:r>
            <a:r>
              <a:rPr lang="vi-VN" sz="3000" b="1" u="sng" dirty="0">
                <a:hlinkClick r:id="rId2"/>
              </a:rPr>
              <a:t> </a:t>
            </a:r>
            <a:r>
              <a:rPr lang="vi-VN" sz="3000" b="1" u="sng" dirty="0" err="1">
                <a:hlinkClick r:id="rId2"/>
              </a:rPr>
              <a:t>Isolation</a:t>
            </a:r>
            <a:endParaRPr lang="vi-VN" sz="3000" dirty="0"/>
          </a:p>
        </p:txBody>
      </p:sp>
      <p:pic>
        <p:nvPicPr>
          <p:cNvPr id="4" name="Hình ảnh 3" descr="devpay_isolation.png (333×400)">
            <a:extLst>
              <a:ext uri="{FF2B5EF4-FFF2-40B4-BE49-F238E27FC236}">
                <a16:creationId xmlns:a16="http://schemas.microsoft.com/office/drawing/2014/main" id="{6235D2AD-6FE5-4ED6-A90B-3D4B51B70FA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250" y="1752154"/>
            <a:ext cx="5263500" cy="4968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81914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BD81F07-50A5-4A6B-BF92-C911FD87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vi-VN" sz="3300" b="1" u="sng" dirty="0" err="1">
                <a:hlinkClick r:id="rId2"/>
              </a:rPr>
              <a:t>Amazon</a:t>
            </a:r>
            <a:r>
              <a:rPr lang="vi-VN" sz="3300" b="1" u="sng" dirty="0">
                <a:hlinkClick r:id="rId2"/>
              </a:rPr>
              <a:t> S3 </a:t>
            </a:r>
            <a:r>
              <a:rPr lang="vi-VN" sz="3300" b="1" u="sng" dirty="0" err="1">
                <a:hlinkClick r:id="rId2"/>
              </a:rPr>
              <a:t>and</a:t>
            </a:r>
            <a:r>
              <a:rPr lang="vi-VN" sz="3300" b="1" u="sng" dirty="0">
                <a:hlinkClick r:id="rId2"/>
              </a:rPr>
              <a:t> </a:t>
            </a:r>
            <a:r>
              <a:rPr lang="vi-VN" sz="3300" b="1" u="sng" dirty="0" err="1">
                <a:hlinkClick r:id="rId2"/>
              </a:rPr>
              <a:t>Amazon</a:t>
            </a:r>
            <a:r>
              <a:rPr lang="vi-VN" sz="3300" b="1" u="sng" dirty="0">
                <a:hlinkClick r:id="rId2"/>
              </a:rPr>
              <a:t> </a:t>
            </a:r>
            <a:r>
              <a:rPr lang="vi-VN" sz="3300" b="1" u="sng" dirty="0" err="1">
                <a:hlinkClick r:id="rId2"/>
              </a:rPr>
              <a:t>DevPay</a:t>
            </a:r>
            <a:r>
              <a:rPr lang="vi-VN" sz="3300" b="1" u="sng" dirty="0">
                <a:hlinkClick r:id="rId2"/>
              </a:rPr>
              <a:t> </a:t>
            </a:r>
            <a:r>
              <a:rPr lang="vi-VN" sz="3300" b="1" u="sng" dirty="0" err="1">
                <a:hlinkClick r:id="rId2"/>
              </a:rPr>
              <a:t>Authentication</a:t>
            </a:r>
            <a:br>
              <a:rPr lang="vi-VN" dirty="0"/>
            </a:br>
            <a:endParaRPr lang="vi-VN" dirty="0"/>
          </a:p>
        </p:txBody>
      </p:sp>
      <p:pic>
        <p:nvPicPr>
          <p:cNvPr id="4" name="Hình ảnh 3" descr="devpay_installations.png (617×541)">
            <a:extLst>
              <a:ext uri="{FF2B5EF4-FFF2-40B4-BE49-F238E27FC236}">
                <a16:creationId xmlns:a16="http://schemas.microsoft.com/office/drawing/2014/main" id="{87C272A0-5304-497D-88DA-9628079137F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033" y="1853754"/>
            <a:ext cx="9556365" cy="4889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0718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90065D40-F954-47CA-96E2-E73C6E48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 HOST + DEPLOY </a:t>
            </a:r>
            <a:b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STATIC WEB</a:t>
            </a:r>
          </a:p>
        </p:txBody>
      </p:sp>
      <p:pic>
        <p:nvPicPr>
          <p:cNvPr id="3074" name="Picture 2" descr="Website.jpg (980×789)">
            <a:extLst>
              <a:ext uri="{FF2B5EF4-FFF2-40B4-BE49-F238E27FC236}">
                <a16:creationId xmlns:a16="http://schemas.microsoft.com/office/drawing/2014/main" id="{47B41A40-3833-45B5-996A-4A1F4B892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944" y="2330567"/>
            <a:ext cx="4750543" cy="382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84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90065D40-F954-47CA-96E2-E73C6E48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 </a:t>
            </a:r>
            <a:r>
              <a:rPr lang="vi-VN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 MỌI NG</a:t>
            </a:r>
            <a:r>
              <a:rPr lang="vi-VN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ƯỜI ĐÃ LẮNG NGHE!</a:t>
            </a:r>
            <a:endParaRPr lang="en-US" sz="3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maxresdefault.jpg (1280×720)">
            <a:extLst>
              <a:ext uri="{FF2B5EF4-FFF2-40B4-BE49-F238E27FC236}">
                <a16:creationId xmlns:a16="http://schemas.microsoft.com/office/drawing/2014/main" id="{E1702DA2-E2F5-4BC7-BFA9-926058E7B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382" y="2185989"/>
            <a:ext cx="7067236" cy="39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75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97BC8CE-188F-4E91-BAB5-E671EB26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78607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S3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D1B1DC6-7DF0-4474-A532-1C966E564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S3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dẻo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S3.</a:t>
            </a:r>
          </a:p>
          <a:p>
            <a:pPr algn="just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5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1474C0-6086-4C63-A01E-FBEFE84F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do LỰA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Amazon S3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30A838E-FF24-49E6-B613-7BEBCE25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S3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khổng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lồ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8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F4E7D90-C09B-4200-822C-B4D3A74E8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Chi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S3 t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rẻ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FE0D0E12-20E0-4EBC-8451-EFD204CDD1A2}"/>
              </a:ext>
            </a:extLst>
          </p:cNvPr>
          <p:cNvSpPr txBox="1">
            <a:spLocks/>
          </p:cNvSpPr>
          <p:nvPr/>
        </p:nvSpPr>
        <p:spPr>
          <a:xfrm>
            <a:off x="1451579" y="754303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do LỰA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Amazon S3</a:t>
            </a:r>
          </a:p>
        </p:txBody>
      </p:sp>
    </p:spTree>
    <p:extLst>
      <p:ext uri="{BB962C8B-B14F-4D97-AF65-F5344CB8AC3E}">
        <p14:creationId xmlns:p14="http://schemas.microsoft.com/office/powerpoint/2010/main" val="422343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4AA6C54-7866-4D0D-834D-CC40B5C0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Amazon S3</a:t>
            </a:r>
            <a:b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748F55E-6555-46A7-B7D6-3958EDBDB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S3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960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9F2179-E3F0-4C8B-B3D9-C80131E3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3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F63B3D3-FD0C-470C-8292-202338DF1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Amazon S3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MS Azure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Cloud Storage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hai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zure2.png (412×260)">
            <a:extLst>
              <a:ext uri="{FF2B5EF4-FFF2-40B4-BE49-F238E27FC236}">
                <a16:creationId xmlns:a16="http://schemas.microsoft.com/office/drawing/2014/main" id="{E8670241-1038-49CF-8CE9-AFE4238EB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20" y="4676528"/>
            <a:ext cx="3016458" cy="190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oud-storage-logo.png (159×151)">
            <a:extLst>
              <a:ext uri="{FF2B5EF4-FFF2-40B4-BE49-F238E27FC236}">
                <a16:creationId xmlns:a16="http://schemas.microsoft.com/office/drawing/2014/main" id="{8D6693F0-F440-4793-B82B-06FBC3C9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643" y="4570453"/>
            <a:ext cx="2116137" cy="200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-s3-logo-150x118.png (150×118)">
            <a:extLst>
              <a:ext uri="{FF2B5EF4-FFF2-40B4-BE49-F238E27FC236}">
                <a16:creationId xmlns:a16="http://schemas.microsoft.com/office/drawing/2014/main" id="{988CF654-4571-4FD3-9BBA-DD305EE6C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254" y="4453039"/>
            <a:ext cx="2768945" cy="217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322539"/>
      </p:ext>
    </p:extLst>
  </p:cSld>
  <p:clrMapOvr>
    <a:masterClrMapping/>
  </p:clrMapOvr>
</p:sld>
</file>

<file path=ppt/theme/theme1.xml><?xml version="1.0" encoding="utf-8"?>
<a:theme xmlns:a="http://schemas.openxmlformats.org/drawingml/2006/main" name="Bộ sưu tập">
  <a:themeElements>
    <a:clrScheme name="Bộ sưu tập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Bộ sưu tập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ộ sưu tập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76</TotalTime>
  <Words>1212</Words>
  <Application>Microsoft Office PowerPoint</Application>
  <PresentationFormat>Màn hình rộng</PresentationFormat>
  <Paragraphs>143</Paragraphs>
  <Slides>48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48</vt:i4>
      </vt:variant>
    </vt:vector>
  </HeadingPairs>
  <TitlesOfParts>
    <vt:vector size="52" baseType="lpstr">
      <vt:lpstr>Arial</vt:lpstr>
      <vt:lpstr>Gill Sans MT</vt:lpstr>
      <vt:lpstr>Times New Roman</vt:lpstr>
      <vt:lpstr>Bộ sưu tập</vt:lpstr>
      <vt:lpstr>Bản trình bày PowerPoint</vt:lpstr>
      <vt:lpstr>Nội dung tìm hiểu:</vt:lpstr>
      <vt:lpstr>Amazon S3 là gì?</vt:lpstr>
      <vt:lpstr>Lí do lựa chọn Amazon S3</vt:lpstr>
      <vt:lpstr>Lí do lựa chọn AmaZOn S3</vt:lpstr>
      <vt:lpstr>Lí do LỰA chọn Amazon S3</vt:lpstr>
      <vt:lpstr>Bản trình bày PowerPoint</vt:lpstr>
      <vt:lpstr>Bất lợi của Amazon S3 </vt:lpstr>
      <vt:lpstr>So sánh Các dịch vụ khác</vt:lpstr>
      <vt:lpstr>So sánh với các dịch vụ khác</vt:lpstr>
      <vt:lpstr>Bảng giá cho các dịch vụ trên  (trên GB) cho 1TB lưu trữ đầu tiên: </vt:lpstr>
      <vt:lpstr>Bảng giảm giá cho dịch vụ HOT </vt:lpstr>
      <vt:lpstr>Bảng giảm giá dịch vụ WARM </vt:lpstr>
      <vt:lpstr>CƠ BẢN VỀ HỆ THỐNG</vt:lpstr>
      <vt:lpstr>CƠ BẢN VỀ HỆ THỐNG</vt:lpstr>
      <vt:lpstr>Cách thức hoạt động</vt:lpstr>
      <vt:lpstr>Bản trình bày PowerPoint</vt:lpstr>
      <vt:lpstr>Bản trình bày PowerPoint</vt:lpstr>
      <vt:lpstr>Bản trình bày PowerPoint</vt:lpstr>
      <vt:lpstr>ĐĂNG KÝ TÀI KHOẢN</vt:lpstr>
      <vt:lpstr>CÁC THAO TÁC CƠ BẢN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BITTORENT</vt:lpstr>
      <vt:lpstr>Bản trình bày PowerPoint</vt:lpstr>
      <vt:lpstr>OBJECT LIFECYCLE MANAEGMENT</vt:lpstr>
      <vt:lpstr>Bản trình bày PowerPoint</vt:lpstr>
      <vt:lpstr>Bản trình bày PowerPoint</vt:lpstr>
      <vt:lpstr>Bản trình bày PowerPoint</vt:lpstr>
      <vt:lpstr>Bản trình bày PowerPoint</vt:lpstr>
      <vt:lpstr>AMAZON DEVPAY</vt:lpstr>
      <vt:lpstr>Amazon S3 Customer Data Isolation</vt:lpstr>
      <vt:lpstr>Amazon S3 and Amazon DevPay Authentication </vt:lpstr>
      <vt:lpstr>DEMO HOST + DEPLOY  STATIC WEB</vt:lpstr>
      <vt:lpstr>CẢM ƠN MỌI NGƯỜI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Amazon S3</dc:title>
  <dc:creator>bach meo</dc:creator>
  <cp:lastModifiedBy>Tran Trong Cao Nguyen</cp:lastModifiedBy>
  <cp:revision>14</cp:revision>
  <dcterms:created xsi:type="dcterms:W3CDTF">2017-11-24T07:18:05Z</dcterms:created>
  <dcterms:modified xsi:type="dcterms:W3CDTF">2017-11-26T16:23:23Z</dcterms:modified>
</cp:coreProperties>
</file>