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5" r:id="rId2"/>
    <p:sldId id="266" r:id="rId3"/>
    <p:sldId id="256" r:id="rId4"/>
    <p:sldId id="257" r:id="rId5"/>
    <p:sldId id="258" r:id="rId6"/>
    <p:sldId id="264" r:id="rId7"/>
    <p:sldId id="263" r:id="rId8"/>
    <p:sldId id="259" r:id="rId9"/>
    <p:sldId id="260"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058F15-684A-46EA-8CC2-4AEBDA473672}" type="datetimeFigureOut">
              <a:rPr lang="en-US" smtClean="0"/>
              <a:t>11/23/2017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0C3883-E475-42A4-B288-E7F53DF1F7FD}" type="slidenum">
              <a:rPr lang="en-US" smtClean="0"/>
              <a:t>‹#›</a:t>
            </a:fld>
            <a:endParaRPr lang="en-US"/>
          </a:p>
        </p:txBody>
      </p:sp>
    </p:spTree>
    <p:extLst>
      <p:ext uri="{BB962C8B-B14F-4D97-AF65-F5344CB8AC3E}">
        <p14:creationId xmlns:p14="http://schemas.microsoft.com/office/powerpoint/2010/main" val="2522563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0C3883-E475-42A4-B288-E7F53DF1F7FD}" type="slidenum">
              <a:rPr lang="en-US" smtClean="0"/>
              <a:t>3</a:t>
            </a:fld>
            <a:endParaRPr lang="en-US"/>
          </a:p>
        </p:txBody>
      </p:sp>
    </p:spTree>
    <p:extLst>
      <p:ext uri="{BB962C8B-B14F-4D97-AF65-F5344CB8AC3E}">
        <p14:creationId xmlns:p14="http://schemas.microsoft.com/office/powerpoint/2010/main" val="3884485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5FB93A-FE19-4E37-87B6-F0F875947A17}" type="datetimeFigureOut">
              <a:rPr lang="en-US" smtClean="0"/>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0E3BD-7933-40BA-B7D7-BBAAC1008441}" type="slidenum">
              <a:rPr lang="en-US" smtClean="0"/>
              <a:t>‹#›</a:t>
            </a:fld>
            <a:endParaRPr lang="en-US"/>
          </a:p>
        </p:txBody>
      </p:sp>
    </p:spTree>
    <p:extLst>
      <p:ext uri="{BB962C8B-B14F-4D97-AF65-F5344CB8AC3E}">
        <p14:creationId xmlns:p14="http://schemas.microsoft.com/office/powerpoint/2010/main" val="4292221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5FB93A-FE19-4E37-87B6-F0F875947A17}" type="datetimeFigureOut">
              <a:rPr lang="en-US" smtClean="0"/>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0E3BD-7933-40BA-B7D7-BBAAC1008441}" type="slidenum">
              <a:rPr lang="en-US" smtClean="0"/>
              <a:t>‹#›</a:t>
            </a:fld>
            <a:endParaRPr lang="en-US"/>
          </a:p>
        </p:txBody>
      </p:sp>
    </p:spTree>
    <p:extLst>
      <p:ext uri="{BB962C8B-B14F-4D97-AF65-F5344CB8AC3E}">
        <p14:creationId xmlns:p14="http://schemas.microsoft.com/office/powerpoint/2010/main" val="3059307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5FB93A-FE19-4E37-87B6-F0F875947A17}" type="datetimeFigureOut">
              <a:rPr lang="en-US" smtClean="0"/>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0E3BD-7933-40BA-B7D7-BBAAC1008441}" type="slidenum">
              <a:rPr lang="en-US" smtClean="0"/>
              <a:t>‹#›</a:t>
            </a:fld>
            <a:endParaRPr lang="en-US"/>
          </a:p>
        </p:txBody>
      </p:sp>
    </p:spTree>
    <p:extLst>
      <p:ext uri="{BB962C8B-B14F-4D97-AF65-F5344CB8AC3E}">
        <p14:creationId xmlns:p14="http://schemas.microsoft.com/office/powerpoint/2010/main" val="3599330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5FB93A-FE19-4E37-87B6-F0F875947A17}" type="datetimeFigureOut">
              <a:rPr lang="en-US" smtClean="0"/>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0E3BD-7933-40BA-B7D7-BBAAC1008441}" type="slidenum">
              <a:rPr lang="en-US" smtClean="0"/>
              <a:t>‹#›</a:t>
            </a:fld>
            <a:endParaRPr lang="en-US"/>
          </a:p>
        </p:txBody>
      </p:sp>
    </p:spTree>
    <p:extLst>
      <p:ext uri="{BB962C8B-B14F-4D97-AF65-F5344CB8AC3E}">
        <p14:creationId xmlns:p14="http://schemas.microsoft.com/office/powerpoint/2010/main" val="1736960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5FB93A-FE19-4E37-87B6-F0F875947A17}" type="datetimeFigureOut">
              <a:rPr lang="en-US" smtClean="0"/>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0E3BD-7933-40BA-B7D7-BBAAC1008441}" type="slidenum">
              <a:rPr lang="en-US" smtClean="0"/>
              <a:t>‹#›</a:t>
            </a:fld>
            <a:endParaRPr lang="en-US"/>
          </a:p>
        </p:txBody>
      </p:sp>
    </p:spTree>
    <p:extLst>
      <p:ext uri="{BB962C8B-B14F-4D97-AF65-F5344CB8AC3E}">
        <p14:creationId xmlns:p14="http://schemas.microsoft.com/office/powerpoint/2010/main" val="1079589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5FB93A-FE19-4E37-87B6-F0F875947A17}" type="datetimeFigureOut">
              <a:rPr lang="en-US" smtClean="0"/>
              <a:t>11/23/2017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D0E3BD-7933-40BA-B7D7-BBAAC1008441}" type="slidenum">
              <a:rPr lang="en-US" smtClean="0"/>
              <a:t>‹#›</a:t>
            </a:fld>
            <a:endParaRPr lang="en-US"/>
          </a:p>
        </p:txBody>
      </p:sp>
    </p:spTree>
    <p:extLst>
      <p:ext uri="{BB962C8B-B14F-4D97-AF65-F5344CB8AC3E}">
        <p14:creationId xmlns:p14="http://schemas.microsoft.com/office/powerpoint/2010/main" val="3256334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5FB93A-FE19-4E37-87B6-F0F875947A17}" type="datetimeFigureOut">
              <a:rPr lang="en-US" smtClean="0"/>
              <a:t>11/23/2017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D0E3BD-7933-40BA-B7D7-BBAAC1008441}" type="slidenum">
              <a:rPr lang="en-US" smtClean="0"/>
              <a:t>‹#›</a:t>
            </a:fld>
            <a:endParaRPr lang="en-US"/>
          </a:p>
        </p:txBody>
      </p:sp>
    </p:spTree>
    <p:extLst>
      <p:ext uri="{BB962C8B-B14F-4D97-AF65-F5344CB8AC3E}">
        <p14:creationId xmlns:p14="http://schemas.microsoft.com/office/powerpoint/2010/main" val="3181777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5FB93A-FE19-4E37-87B6-F0F875947A17}" type="datetimeFigureOut">
              <a:rPr lang="en-US" smtClean="0"/>
              <a:t>11/23/2017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D0E3BD-7933-40BA-B7D7-BBAAC1008441}" type="slidenum">
              <a:rPr lang="en-US" smtClean="0"/>
              <a:t>‹#›</a:t>
            </a:fld>
            <a:endParaRPr lang="en-US"/>
          </a:p>
        </p:txBody>
      </p:sp>
    </p:spTree>
    <p:extLst>
      <p:ext uri="{BB962C8B-B14F-4D97-AF65-F5344CB8AC3E}">
        <p14:creationId xmlns:p14="http://schemas.microsoft.com/office/powerpoint/2010/main" val="1717115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5FB93A-FE19-4E37-87B6-F0F875947A17}" type="datetimeFigureOut">
              <a:rPr lang="en-US" smtClean="0"/>
              <a:t>11/23/2017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D0E3BD-7933-40BA-B7D7-BBAAC1008441}" type="slidenum">
              <a:rPr lang="en-US" smtClean="0"/>
              <a:t>‹#›</a:t>
            </a:fld>
            <a:endParaRPr lang="en-US"/>
          </a:p>
        </p:txBody>
      </p:sp>
    </p:spTree>
    <p:extLst>
      <p:ext uri="{BB962C8B-B14F-4D97-AF65-F5344CB8AC3E}">
        <p14:creationId xmlns:p14="http://schemas.microsoft.com/office/powerpoint/2010/main" val="1673316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5FB93A-FE19-4E37-87B6-F0F875947A17}" type="datetimeFigureOut">
              <a:rPr lang="en-US" smtClean="0"/>
              <a:t>11/23/2017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D0E3BD-7933-40BA-B7D7-BBAAC1008441}" type="slidenum">
              <a:rPr lang="en-US" smtClean="0"/>
              <a:t>‹#›</a:t>
            </a:fld>
            <a:endParaRPr lang="en-US"/>
          </a:p>
        </p:txBody>
      </p:sp>
    </p:spTree>
    <p:extLst>
      <p:ext uri="{BB962C8B-B14F-4D97-AF65-F5344CB8AC3E}">
        <p14:creationId xmlns:p14="http://schemas.microsoft.com/office/powerpoint/2010/main" val="781366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5FB93A-FE19-4E37-87B6-F0F875947A17}" type="datetimeFigureOut">
              <a:rPr lang="en-US" smtClean="0"/>
              <a:t>11/23/2017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D0E3BD-7933-40BA-B7D7-BBAAC1008441}" type="slidenum">
              <a:rPr lang="en-US" smtClean="0"/>
              <a:t>‹#›</a:t>
            </a:fld>
            <a:endParaRPr lang="en-US"/>
          </a:p>
        </p:txBody>
      </p:sp>
    </p:spTree>
    <p:extLst>
      <p:ext uri="{BB962C8B-B14F-4D97-AF65-F5344CB8AC3E}">
        <p14:creationId xmlns:p14="http://schemas.microsoft.com/office/powerpoint/2010/main" val="293057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5FB93A-FE19-4E37-87B6-F0F875947A17}" type="datetimeFigureOut">
              <a:rPr lang="en-US" smtClean="0"/>
              <a:t>11/23/2017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D0E3BD-7933-40BA-B7D7-BBAAC1008441}" type="slidenum">
              <a:rPr lang="en-US" smtClean="0"/>
              <a:t>‹#›</a:t>
            </a:fld>
            <a:endParaRPr lang="en-US"/>
          </a:p>
        </p:txBody>
      </p:sp>
    </p:spTree>
    <p:extLst>
      <p:ext uri="{BB962C8B-B14F-4D97-AF65-F5344CB8AC3E}">
        <p14:creationId xmlns:p14="http://schemas.microsoft.com/office/powerpoint/2010/main" val="1133946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5459" y="605307"/>
            <a:ext cx="2013052" cy="646331"/>
          </a:xfrm>
          <a:prstGeom prst="rect">
            <a:avLst/>
          </a:prstGeom>
          <a:noFill/>
        </p:spPr>
        <p:txBody>
          <a:bodyPr wrap="none" rtlCol="0">
            <a:spAutoFit/>
          </a:bodyPr>
          <a:lstStyle/>
          <a:p>
            <a:r>
              <a:rPr lang="en-US" smtClean="0"/>
              <a:t>Cơ bản về hệ thống</a:t>
            </a:r>
          </a:p>
          <a:p>
            <a:endParaRPr lang="en-US"/>
          </a:p>
        </p:txBody>
      </p:sp>
      <p:sp>
        <p:nvSpPr>
          <p:cNvPr id="7" name="TextBox 6"/>
          <p:cNvSpPr txBox="1"/>
          <p:nvPr/>
        </p:nvSpPr>
        <p:spPr>
          <a:xfrm>
            <a:off x="785610" y="1442434"/>
            <a:ext cx="9916733" cy="646331"/>
          </a:xfrm>
          <a:prstGeom prst="rect">
            <a:avLst/>
          </a:prstGeom>
          <a:noFill/>
        </p:spPr>
        <p:txBody>
          <a:bodyPr wrap="square" rtlCol="0">
            <a:spAutoFit/>
          </a:bodyPr>
          <a:lstStyle/>
          <a:p>
            <a:r>
              <a:rPr lang="en-US"/>
              <a:t>Amazon Simple Storage Service (Amazon S3) là vùng lưu trữ trên Internet. Dùng Amazon S3 để lưu trữ và truy xuất bất kỳ dữ liệu tại bất kỳ thời điểm nào, từ bất cứ nơi đâu trên web</a:t>
            </a:r>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610" y="2279561"/>
            <a:ext cx="8049748" cy="4020111"/>
          </a:xfrm>
          <a:prstGeom prst="rect">
            <a:avLst/>
          </a:prstGeom>
        </p:spPr>
      </p:pic>
    </p:spTree>
    <p:extLst>
      <p:ext uri="{BB962C8B-B14F-4D97-AF65-F5344CB8AC3E}">
        <p14:creationId xmlns:p14="http://schemas.microsoft.com/office/powerpoint/2010/main" val="752576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17431" y="734096"/>
            <a:ext cx="803425" cy="369332"/>
          </a:xfrm>
          <a:prstGeom prst="rect">
            <a:avLst/>
          </a:prstGeom>
          <a:noFill/>
        </p:spPr>
        <p:txBody>
          <a:bodyPr wrap="none" rtlCol="0">
            <a:spAutoFit/>
          </a:bodyPr>
          <a:lstStyle/>
          <a:p>
            <a:r>
              <a:rPr lang="en-US" smtClean="0"/>
              <a:t>Object</a:t>
            </a:r>
            <a:endParaRPr lang="en-US"/>
          </a:p>
        </p:txBody>
      </p:sp>
      <p:sp>
        <p:nvSpPr>
          <p:cNvPr id="5" name="TextBox 4"/>
          <p:cNvSpPr txBox="1"/>
          <p:nvPr/>
        </p:nvSpPr>
        <p:spPr>
          <a:xfrm>
            <a:off x="1017431" y="1661375"/>
            <a:ext cx="9491730" cy="3693319"/>
          </a:xfrm>
          <a:prstGeom prst="rect">
            <a:avLst/>
          </a:prstGeom>
          <a:noFill/>
        </p:spPr>
        <p:txBody>
          <a:bodyPr wrap="square" rtlCol="0">
            <a:spAutoFit/>
          </a:bodyPr>
          <a:lstStyle/>
          <a:p>
            <a:r>
              <a:rPr lang="vi-VN" smtClean="0"/>
              <a:t>Một object bao gồm các thông tin:</a:t>
            </a:r>
          </a:p>
          <a:p>
            <a:pPr marL="285750" indent="-285750">
              <a:buFont typeface="Arial" panose="020B0604020202020204" pitchFamily="34" charset="0"/>
              <a:buChar char="•"/>
            </a:pPr>
            <a:r>
              <a:rPr lang="vi-VN" smtClean="0"/>
              <a:t>Key: tên mà bạn gán cho object, bạn sẽ lấy đối tượng thông qua tên này.</a:t>
            </a:r>
          </a:p>
          <a:p>
            <a:pPr marL="285750" indent="-285750">
              <a:buFont typeface="Arial" panose="020B0604020202020204" pitchFamily="34" charset="0"/>
              <a:buChar char="•"/>
            </a:pPr>
            <a:r>
              <a:rPr lang="vi-VN" smtClean="0"/>
              <a:t>Version ID: Trong một bucker, ID chính là thông tin giúp nhận diện một object với các object còn lại. ID Version là chuỗi mà Amazon S3 tạo ra khi bạn thêm object vào một bucker.</a:t>
            </a:r>
          </a:p>
          <a:p>
            <a:pPr marL="285750" indent="-285750">
              <a:buFont typeface="Arial" panose="020B0604020202020204" pitchFamily="34" charset="0"/>
              <a:buChar char="•"/>
            </a:pPr>
            <a:r>
              <a:rPr lang="vi-VN" smtClean="0"/>
              <a:t>Value: Nội dung mà object lưu trữ. Đó là một dãy byte có kích thước từ 0 đến 5TB.</a:t>
            </a:r>
          </a:p>
          <a:p>
            <a:pPr marL="285750" indent="-285750">
              <a:buFont typeface="Arial" panose="020B0604020202020204" pitchFamily="34" charset="0"/>
              <a:buChar char="•"/>
            </a:pPr>
            <a:r>
              <a:rPr lang="vi-VN" smtClean="0"/>
              <a:t>Metadata: một tập hợp các tập tên-giá trị mà bạn lưu trữ các thông tin liên quan đến object. </a:t>
            </a:r>
            <a:endParaRPr lang="en-US" smtClean="0"/>
          </a:p>
          <a:p>
            <a:pPr marL="285750" indent="-285750">
              <a:buFont typeface="Arial" panose="020B0604020202020204" pitchFamily="34" charset="0"/>
              <a:buChar char="•"/>
            </a:pPr>
            <a:r>
              <a:rPr lang="vi-VN" smtClean="0"/>
              <a:t>Subresource: Amazon S3 sử dụng cơ chế cấp nguồn phụ để lưu trữ thông tin bổ sung cho một object cụ thể. Bởi vì subresource là cấp dưới của một object, nó liên kết đến một object hoặc một bucker khác.</a:t>
            </a:r>
          </a:p>
          <a:p>
            <a:pPr marL="285750" indent="-285750">
              <a:buFont typeface="Arial" panose="020B0604020202020204" pitchFamily="34" charset="0"/>
              <a:buChar char="•"/>
            </a:pPr>
            <a:r>
              <a:rPr lang="vi-VN" smtClean="0"/>
              <a:t>Access control information: bạn có thể kiểm soát truy cập các đối tượng bạn lưu trữ trong Amazin S3.</a:t>
            </a:r>
            <a:endParaRPr lang="vi-VN"/>
          </a:p>
        </p:txBody>
      </p:sp>
    </p:spTree>
    <p:extLst>
      <p:ext uri="{BB962C8B-B14F-4D97-AF65-F5344CB8AC3E}">
        <p14:creationId xmlns:p14="http://schemas.microsoft.com/office/powerpoint/2010/main" val="2389160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5459" y="1251638"/>
            <a:ext cx="9272788" cy="1477328"/>
          </a:xfrm>
          <a:prstGeom prst="rect">
            <a:avLst/>
          </a:prstGeom>
          <a:noFill/>
        </p:spPr>
        <p:txBody>
          <a:bodyPr wrap="square" rtlCol="0">
            <a:spAutoFit/>
          </a:bodyPr>
          <a:lstStyle/>
          <a:p>
            <a:r>
              <a:rPr lang="en-US"/>
              <a:t>Bạn có thể tương tác với Amazon S3 dùng AWS Management Console, giao diện web đơn giản nhưng trực quan.</a:t>
            </a:r>
          </a:p>
          <a:p>
            <a:endParaRPr lang="en-US" smtClean="0">
              <a:latin typeface="Calibri" panose="020F0502020204030204" pitchFamily="34" charset="0"/>
              <a:cs typeface="Calibri" panose="020F0502020204030204" pitchFamily="34" charset="0"/>
            </a:endParaRPr>
          </a:p>
          <a:p>
            <a:r>
              <a:rPr lang="vi-VN" smtClean="0">
                <a:latin typeface="Calibri" panose="020F0502020204030204" pitchFamily="34" charset="0"/>
                <a:cs typeface="Calibri" panose="020F0502020204030204" pitchFamily="34" charset="0"/>
              </a:rPr>
              <a:t>Những </a:t>
            </a:r>
            <a:r>
              <a:rPr lang="vi-VN">
                <a:latin typeface="Calibri" panose="020F0502020204030204" pitchFamily="34" charset="0"/>
                <a:cs typeface="Calibri" panose="020F0502020204030204" pitchFamily="34" charset="0"/>
              </a:rPr>
              <a:t>hoạt động cơ bản ta có thể làm thông qua giao diện Amazon S3, tạo bucket, thêm object vào bucket, xem object, di chuyển, xóa object và bucket.</a:t>
            </a:r>
            <a:endParaRPr lang="en-US">
              <a:latin typeface="Calibri" panose="020F0502020204030204" pitchFamily="34" charset="0"/>
              <a:cs typeface="Calibri" panose="020F0502020204030204" pitchFamily="34" charset="0"/>
            </a:endParaRPr>
          </a:p>
        </p:txBody>
      </p:sp>
      <p:sp>
        <p:nvSpPr>
          <p:cNvPr id="5" name="TextBox 4"/>
          <p:cNvSpPr txBox="1"/>
          <p:nvPr/>
        </p:nvSpPr>
        <p:spPr>
          <a:xfrm>
            <a:off x="695459" y="605307"/>
            <a:ext cx="2013052" cy="646331"/>
          </a:xfrm>
          <a:prstGeom prst="rect">
            <a:avLst/>
          </a:prstGeom>
          <a:noFill/>
        </p:spPr>
        <p:txBody>
          <a:bodyPr wrap="none" rtlCol="0">
            <a:spAutoFit/>
          </a:bodyPr>
          <a:lstStyle/>
          <a:p>
            <a:r>
              <a:rPr lang="en-US" smtClean="0"/>
              <a:t>Cơ bản về hệ thống</a:t>
            </a:r>
          </a:p>
          <a:p>
            <a:endParaRPr lang="en-US"/>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695459" y="3639354"/>
            <a:ext cx="9890975" cy="1228860"/>
          </a:xfrm>
          <a:prstGeom prst="rect">
            <a:avLst/>
          </a:prstGeom>
        </p:spPr>
      </p:pic>
    </p:spTree>
    <p:extLst>
      <p:ext uri="{BB962C8B-B14F-4D97-AF65-F5344CB8AC3E}">
        <p14:creationId xmlns:p14="http://schemas.microsoft.com/office/powerpoint/2010/main" val="121838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59100" y="682581"/>
            <a:ext cx="5477269" cy="1477328"/>
          </a:xfrm>
          <a:prstGeom prst="rect">
            <a:avLst/>
          </a:prstGeom>
          <a:noFill/>
        </p:spPr>
        <p:txBody>
          <a:bodyPr wrap="none" rtlCol="0">
            <a:spAutoFit/>
          </a:bodyPr>
          <a:lstStyle/>
          <a:p>
            <a:r>
              <a:rPr lang="en-US" smtClean="0"/>
              <a:t>Cách dùng Amazon S3:</a:t>
            </a:r>
          </a:p>
          <a:p>
            <a:r>
              <a:rPr lang="en-US" smtClean="0"/>
              <a:t>Bạn cần có một tài khoản </a:t>
            </a:r>
            <a:r>
              <a:rPr lang="en-US" smtClean="0"/>
              <a:t>Amazon</a:t>
            </a:r>
            <a:endParaRPr lang="en-US" smtClean="0"/>
          </a:p>
          <a:p>
            <a:r>
              <a:rPr lang="en-US" smtClean="0"/>
              <a:t>Các bước nhập thông tin đều được nói rõ lúc bạn đăng kí</a:t>
            </a:r>
          </a:p>
          <a:p>
            <a:endParaRPr lang="en-US"/>
          </a:p>
          <a:p>
            <a:r>
              <a:rPr lang="en-US" smtClean="0"/>
              <a:t> </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9100" y="1663969"/>
            <a:ext cx="9129241" cy="4260313"/>
          </a:xfrm>
          <a:prstGeom prst="rect">
            <a:avLst/>
          </a:prstGeom>
        </p:spPr>
      </p:pic>
    </p:spTree>
    <p:extLst>
      <p:ext uri="{BB962C8B-B14F-4D97-AF65-F5344CB8AC3E}">
        <p14:creationId xmlns:p14="http://schemas.microsoft.com/office/powerpoint/2010/main" val="3677974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Hình ảnh 1"/>
          <p:cNvPicPr/>
          <p:nvPr/>
        </p:nvPicPr>
        <p:blipFill>
          <a:blip r:embed="rId2">
            <a:extLst>
              <a:ext uri="{28A0092B-C50C-407E-A947-70E740481C1C}">
                <a14:useLocalDpi xmlns:a14="http://schemas.microsoft.com/office/drawing/2010/main" val="0"/>
              </a:ext>
            </a:extLst>
          </a:blip>
          <a:stretch>
            <a:fillRect/>
          </a:stretch>
        </p:blipFill>
        <p:spPr>
          <a:xfrm>
            <a:off x="1836312" y="1912862"/>
            <a:ext cx="7526628" cy="4565212"/>
          </a:xfrm>
          <a:prstGeom prst="rect">
            <a:avLst/>
          </a:prstGeom>
        </p:spPr>
      </p:pic>
      <p:sp>
        <p:nvSpPr>
          <p:cNvPr id="2" name="TextBox 1"/>
          <p:cNvSpPr txBox="1"/>
          <p:nvPr/>
        </p:nvSpPr>
        <p:spPr>
          <a:xfrm>
            <a:off x="1635617" y="888642"/>
            <a:ext cx="5447325" cy="369332"/>
          </a:xfrm>
          <a:prstGeom prst="rect">
            <a:avLst/>
          </a:prstGeom>
          <a:noFill/>
        </p:spPr>
        <p:txBody>
          <a:bodyPr wrap="none" rtlCol="0">
            <a:spAutoFit/>
          </a:bodyPr>
          <a:lstStyle/>
          <a:p>
            <a:r>
              <a:rPr lang="en-US" smtClean="0"/>
              <a:t>Tìm đến dịch vụ S3 trong giao diện của Amazon console</a:t>
            </a:r>
            <a:endParaRPr lang="en-US"/>
          </a:p>
        </p:txBody>
      </p:sp>
    </p:spTree>
    <p:extLst>
      <p:ext uri="{BB962C8B-B14F-4D97-AF65-F5344CB8AC3E}">
        <p14:creationId xmlns:p14="http://schemas.microsoft.com/office/powerpoint/2010/main" val="2996566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8642" y="1133341"/>
            <a:ext cx="7609584" cy="1200329"/>
          </a:xfrm>
          <a:prstGeom prst="rect">
            <a:avLst/>
          </a:prstGeom>
          <a:noFill/>
        </p:spPr>
        <p:txBody>
          <a:bodyPr wrap="none" rtlCol="0">
            <a:spAutoFit/>
          </a:bodyPr>
          <a:lstStyle/>
          <a:p>
            <a:r>
              <a:rPr lang="en-US" smtClean="0"/>
              <a:t>Để bắt đầu việc sử dụng Amazon S3, đầu tiên ta thực tạo một Bucket</a:t>
            </a:r>
          </a:p>
          <a:p>
            <a:r>
              <a:rPr lang="en-US" smtClean="0"/>
              <a:t>Lúc này bạn sẽ phải quan tâm đến vị trí nơi ta đặt Bucket(có chi phí khác nhau).</a:t>
            </a:r>
          </a:p>
          <a:p>
            <a:r>
              <a:rPr lang="en-US" smtClean="0"/>
              <a:t>Ngoài ra, bạn cũng phải tuân thủ các quy định đặt tên cho Bucket</a:t>
            </a:r>
          </a:p>
          <a:p>
            <a:endParaRPr lang="en-US"/>
          </a:p>
        </p:txBody>
      </p:sp>
      <p:sp>
        <p:nvSpPr>
          <p:cNvPr id="3" name="TextBox 2"/>
          <p:cNvSpPr txBox="1"/>
          <p:nvPr/>
        </p:nvSpPr>
        <p:spPr>
          <a:xfrm>
            <a:off x="991673" y="631065"/>
            <a:ext cx="1447832" cy="369332"/>
          </a:xfrm>
          <a:prstGeom prst="rect">
            <a:avLst/>
          </a:prstGeom>
          <a:noFill/>
        </p:spPr>
        <p:txBody>
          <a:bodyPr wrap="none" rtlCol="0">
            <a:spAutoFit/>
          </a:bodyPr>
          <a:lstStyle/>
          <a:p>
            <a:r>
              <a:rPr lang="en-US" smtClean="0"/>
              <a:t>Cách sử dụng</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642" y="2137485"/>
            <a:ext cx="5950038" cy="4142093"/>
          </a:xfrm>
          <a:prstGeom prst="rect">
            <a:avLst/>
          </a:prstGeom>
        </p:spPr>
      </p:pic>
    </p:spTree>
    <p:extLst>
      <p:ext uri="{BB962C8B-B14F-4D97-AF65-F5344CB8AC3E}">
        <p14:creationId xmlns:p14="http://schemas.microsoft.com/office/powerpoint/2010/main" val="2276046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275008" y="2135008"/>
            <a:ext cx="7250806" cy="3905184"/>
          </a:xfrm>
          <a:prstGeom prst="rect">
            <a:avLst/>
          </a:prstGeom>
        </p:spPr>
      </p:pic>
      <p:sp>
        <p:nvSpPr>
          <p:cNvPr id="3" name="TextBox 2"/>
          <p:cNvSpPr txBox="1"/>
          <p:nvPr/>
        </p:nvSpPr>
        <p:spPr>
          <a:xfrm>
            <a:off x="1210613" y="965915"/>
            <a:ext cx="9066728" cy="923330"/>
          </a:xfrm>
          <a:prstGeom prst="rect">
            <a:avLst/>
          </a:prstGeom>
          <a:noFill/>
        </p:spPr>
        <p:txBody>
          <a:bodyPr wrap="square" rtlCol="0">
            <a:spAutoFit/>
          </a:bodyPr>
          <a:lstStyle/>
          <a:p>
            <a:endParaRPr lang="en-US" smtClean="0"/>
          </a:p>
          <a:p>
            <a:r>
              <a:rPr lang="en-US" smtClean="0"/>
              <a:t>Các hoạt động cơ bản ta có thể thực hiện trên giao diện của Amazon S3: </a:t>
            </a:r>
            <a:r>
              <a:rPr lang="en-US"/>
              <a:t>tạo hay xóa bucket, upload hay xóa hoặc di chuyển đối với </a:t>
            </a:r>
            <a:r>
              <a:rPr lang="en-US"/>
              <a:t>các </a:t>
            </a:r>
            <a:r>
              <a:rPr lang="en-US" smtClean="0"/>
              <a:t>object.</a:t>
            </a:r>
          </a:p>
        </p:txBody>
      </p:sp>
      <p:sp>
        <p:nvSpPr>
          <p:cNvPr id="4" name="TextBox 3"/>
          <p:cNvSpPr txBox="1"/>
          <p:nvPr/>
        </p:nvSpPr>
        <p:spPr>
          <a:xfrm>
            <a:off x="1275008" y="781249"/>
            <a:ext cx="1447832" cy="369332"/>
          </a:xfrm>
          <a:prstGeom prst="rect">
            <a:avLst/>
          </a:prstGeom>
          <a:noFill/>
        </p:spPr>
        <p:txBody>
          <a:bodyPr wrap="none" rtlCol="0">
            <a:spAutoFit/>
          </a:bodyPr>
          <a:lstStyle/>
          <a:p>
            <a:r>
              <a:rPr lang="en-US" smtClean="0"/>
              <a:t>Cách sử dụng</a:t>
            </a:r>
            <a:endParaRPr lang="en-US"/>
          </a:p>
        </p:txBody>
      </p:sp>
    </p:spTree>
    <p:extLst>
      <p:ext uri="{BB962C8B-B14F-4D97-AF65-F5344CB8AC3E}">
        <p14:creationId xmlns:p14="http://schemas.microsoft.com/office/powerpoint/2010/main" val="308248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724954" y="2439307"/>
            <a:ext cx="5943600" cy="3344545"/>
          </a:xfrm>
          <a:prstGeom prst="rect">
            <a:avLst/>
          </a:prstGeom>
        </p:spPr>
      </p:pic>
      <p:sp>
        <p:nvSpPr>
          <p:cNvPr id="5" name="TextBox 4"/>
          <p:cNvSpPr txBox="1"/>
          <p:nvPr/>
        </p:nvSpPr>
        <p:spPr>
          <a:xfrm>
            <a:off x="1030310" y="746975"/>
            <a:ext cx="9067847" cy="1200329"/>
          </a:xfrm>
          <a:prstGeom prst="rect">
            <a:avLst/>
          </a:prstGeom>
          <a:noFill/>
        </p:spPr>
        <p:txBody>
          <a:bodyPr wrap="square" rtlCol="0">
            <a:spAutoFit/>
          </a:bodyPr>
          <a:lstStyle/>
          <a:p>
            <a:r>
              <a:rPr lang="en-US" smtClean="0"/>
              <a:t>Cách thức hoạt động</a:t>
            </a:r>
            <a:endParaRPr lang="en-US" smtClean="0"/>
          </a:p>
          <a:p>
            <a:r>
              <a:rPr lang="en-US" smtClean="0"/>
              <a:t>Hệ thống này bao gồm các đối tượng: Bucket, thư mục, </a:t>
            </a:r>
            <a:r>
              <a:rPr lang="en-US" smtClean="0"/>
              <a:t>Object</a:t>
            </a:r>
            <a:r>
              <a:rPr lang="en-US" smtClean="0"/>
              <a:t>.</a:t>
            </a:r>
          </a:p>
          <a:p>
            <a:r>
              <a:rPr lang="vi-VN">
                <a:latin typeface="Calibri" panose="020F0502020204030204" pitchFamily="34" charset="0"/>
                <a:cs typeface="Calibri" panose="020F0502020204030204" pitchFamily="34" charset="0"/>
              </a:rPr>
              <a:t>Mỗi đối tượng lưu trữ trong một bucket trên S3 được định danh bởi một khóa duy nhất. Nó cũng giống như khái niệm tên tệp trong một thư mục trên hệ thống tệp của bạn</a:t>
            </a:r>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27569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2429" y="1159099"/>
            <a:ext cx="9118241" cy="923330"/>
          </a:xfrm>
          <a:prstGeom prst="rect">
            <a:avLst/>
          </a:prstGeom>
          <a:noFill/>
        </p:spPr>
        <p:txBody>
          <a:bodyPr wrap="square" rtlCol="0">
            <a:spAutoFit/>
          </a:bodyPr>
          <a:lstStyle/>
          <a:p>
            <a:r>
              <a:rPr lang="en-US"/>
              <a:t>Bucker: là nơi chứa các đối tượng lưu trữ trong Amazon S3, có thể hiểu như một folder chứa trong một hệ thống tệp</a:t>
            </a:r>
            <a:endParaRPr lang="en-US" smtClean="0"/>
          </a:p>
          <a:p>
            <a:r>
              <a:rPr lang="vi-VN">
                <a:latin typeface="Calibri" panose="020F0502020204030204" pitchFamily="34" charset="0"/>
                <a:cs typeface="Calibri" panose="020F0502020204030204" pitchFamily="34" charset="0"/>
              </a:rPr>
              <a:t>Chú ý là mỗi một tài khoản chỉ tạo được tối đa là 100 buckets, và Bucket có tên là duy nhất </a:t>
            </a:r>
            <a:endParaRPr lang="en-US">
              <a:latin typeface="Calibri" panose="020F0502020204030204" pitchFamily="34" charset="0"/>
              <a:cs typeface="Calibri" panose="020F0502020204030204" pitchFamily="34"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592429" y="2382592"/>
            <a:ext cx="6934201" cy="3594269"/>
          </a:xfrm>
          <a:prstGeom prst="rect">
            <a:avLst/>
          </a:prstGeom>
        </p:spPr>
      </p:pic>
      <p:sp>
        <p:nvSpPr>
          <p:cNvPr id="2" name="TextBox 1"/>
          <p:cNvSpPr txBox="1"/>
          <p:nvPr/>
        </p:nvSpPr>
        <p:spPr>
          <a:xfrm>
            <a:off x="592429" y="592428"/>
            <a:ext cx="832407" cy="369332"/>
          </a:xfrm>
          <a:prstGeom prst="rect">
            <a:avLst/>
          </a:prstGeom>
          <a:noFill/>
        </p:spPr>
        <p:txBody>
          <a:bodyPr wrap="none" rtlCol="0">
            <a:spAutoFit/>
          </a:bodyPr>
          <a:lstStyle/>
          <a:p>
            <a:r>
              <a:rPr lang="en-US" b="1" smtClean="0"/>
              <a:t>Bucket</a:t>
            </a:r>
            <a:endParaRPr lang="en-US" b="1"/>
          </a:p>
        </p:txBody>
      </p:sp>
    </p:spTree>
    <p:extLst>
      <p:ext uri="{BB962C8B-B14F-4D97-AF65-F5344CB8AC3E}">
        <p14:creationId xmlns:p14="http://schemas.microsoft.com/office/powerpoint/2010/main" val="702488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9397" y="450761"/>
            <a:ext cx="803425" cy="369332"/>
          </a:xfrm>
          <a:prstGeom prst="rect">
            <a:avLst/>
          </a:prstGeom>
          <a:noFill/>
        </p:spPr>
        <p:txBody>
          <a:bodyPr wrap="none" rtlCol="0">
            <a:spAutoFit/>
          </a:bodyPr>
          <a:lstStyle/>
          <a:p>
            <a:r>
              <a:rPr lang="en-US" smtClean="0"/>
              <a:t>Object</a:t>
            </a:r>
            <a:endParaRPr lang="en-US"/>
          </a:p>
        </p:txBody>
      </p:sp>
      <p:sp>
        <p:nvSpPr>
          <p:cNvPr id="3" name="TextBox 2"/>
          <p:cNvSpPr txBox="1"/>
          <p:nvPr/>
        </p:nvSpPr>
        <p:spPr>
          <a:xfrm>
            <a:off x="489397" y="1210614"/>
            <a:ext cx="8925059" cy="923330"/>
          </a:xfrm>
          <a:prstGeom prst="rect">
            <a:avLst/>
          </a:prstGeom>
          <a:noFill/>
        </p:spPr>
        <p:txBody>
          <a:bodyPr wrap="square" rtlCol="0">
            <a:spAutoFit/>
          </a:bodyPr>
          <a:lstStyle/>
          <a:p>
            <a:r>
              <a:rPr lang="en-US"/>
              <a:t>Các đối được lưu trữ trong các bucker, các đối tượng này có thể là file ảnh, video hay loại khác. Khi thêm tập tin vào Amazon S3, có thể tùy chọn thêm metadata và gán quyền điều khiển việc truy cập vào tập tin</a:t>
            </a:r>
            <a:endParaRPr 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376534" y="2395676"/>
            <a:ext cx="4202336" cy="3683152"/>
          </a:xfrm>
          <a:prstGeom prst="rect">
            <a:avLst/>
          </a:prstGeom>
        </p:spPr>
      </p:pic>
    </p:spTree>
    <p:extLst>
      <p:ext uri="{BB962C8B-B14F-4D97-AF65-F5344CB8AC3E}">
        <p14:creationId xmlns:p14="http://schemas.microsoft.com/office/powerpoint/2010/main" val="6424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570</Words>
  <Application>Microsoft Office PowerPoint</Application>
  <PresentationFormat>Widescreen</PresentationFormat>
  <Paragraphs>36</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Kiet</dc:creator>
  <cp:lastModifiedBy>Kiet</cp:lastModifiedBy>
  <cp:revision>7</cp:revision>
  <dcterms:created xsi:type="dcterms:W3CDTF">2017-11-22T18:36:37Z</dcterms:created>
  <dcterms:modified xsi:type="dcterms:W3CDTF">2017-11-23T00:49:58Z</dcterms:modified>
</cp:coreProperties>
</file>