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3" r:id="rId5"/>
    <p:sldId id="264" r:id="rId6"/>
    <p:sldId id="265" r:id="rId7"/>
    <p:sldId id="267"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63251" autoAdjust="0"/>
  </p:normalViewPr>
  <p:slideViewPr>
    <p:cSldViewPr snapToGrid="0">
      <p:cViewPr varScale="1">
        <p:scale>
          <a:sx n="63" d="100"/>
          <a:sy n="63" d="100"/>
        </p:scale>
        <p:origin x="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A769C-E63F-4C57-B25C-5D943702DCD1}" type="datetimeFigureOut">
              <a:rPr lang="en-US" smtClean="0"/>
              <a:t>21-Dec-17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89C47-A841-4777-A848-D3F2A226092F}" type="slidenum">
              <a:rPr lang="en-US" smtClean="0"/>
              <a:t>‹#›</a:t>
            </a:fld>
            <a:endParaRPr lang="en-US"/>
          </a:p>
        </p:txBody>
      </p:sp>
    </p:spTree>
    <p:extLst>
      <p:ext uri="{BB962C8B-B14F-4D97-AF65-F5344CB8AC3E}">
        <p14:creationId xmlns:p14="http://schemas.microsoft.com/office/powerpoint/2010/main" val="326672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Kafka lưu, phân loại message theo topics</a:t>
            </a:r>
          </a:p>
          <a:p>
            <a:r>
              <a:rPr lang="vi-VN" sz="1200" b="0" i="0" kern="1200">
                <a:solidFill>
                  <a:schemeClr val="tx1"/>
                </a:solidFill>
                <a:effectLst/>
                <a:latin typeface="+mn-lt"/>
                <a:ea typeface="+mn-ea"/>
                <a:cs typeface="+mn-cs"/>
              </a:rPr>
              <a:t>Kafka sử dụng producers để publish message vào các topics ở trên</a:t>
            </a:r>
          </a:p>
          <a:p>
            <a:r>
              <a:rPr lang="vi-VN" sz="1200" b="0" i="0" kern="1200">
                <a:solidFill>
                  <a:schemeClr val="tx1"/>
                </a:solidFill>
                <a:effectLst/>
                <a:latin typeface="+mn-lt"/>
                <a:ea typeface="+mn-ea"/>
                <a:cs typeface="+mn-cs"/>
              </a:rPr>
              <a:t>Kafka sử dụng consumers để subscribe vào topics, sau đó xử lý các message lấy được theo một logic nào đó</a:t>
            </a:r>
          </a:p>
          <a:p>
            <a:r>
              <a:rPr lang="vi-VN" sz="1200" b="0" i="0" kern="1200">
                <a:solidFill>
                  <a:schemeClr val="tx1"/>
                </a:solidFill>
                <a:effectLst/>
                <a:latin typeface="+mn-lt"/>
                <a:ea typeface="+mn-ea"/>
                <a:cs typeface="+mn-cs"/>
              </a:rPr>
              <a:t>Kafka thường được chạy dưới dạng cluster, khi đó mỗi server trong đó sẽ được gọi là broker</a:t>
            </a:r>
          </a:p>
          <a:p>
            <a:endParaRPr lang="en-US"/>
          </a:p>
        </p:txBody>
      </p:sp>
      <p:sp>
        <p:nvSpPr>
          <p:cNvPr id="4" name="Slide Number Placeholder 3"/>
          <p:cNvSpPr>
            <a:spLocks noGrp="1"/>
          </p:cNvSpPr>
          <p:nvPr>
            <p:ph type="sldNum" sz="quarter" idx="10"/>
          </p:nvPr>
        </p:nvSpPr>
        <p:spPr/>
        <p:txBody>
          <a:bodyPr/>
          <a:lstStyle/>
          <a:p>
            <a:fld id="{93089C47-A841-4777-A848-D3F2A226092F}" type="slidenum">
              <a:rPr lang="en-US" smtClean="0"/>
              <a:t>4</a:t>
            </a:fld>
            <a:endParaRPr lang="en-US"/>
          </a:p>
        </p:txBody>
      </p:sp>
    </p:spTree>
    <p:extLst>
      <p:ext uri="{BB962C8B-B14F-4D97-AF65-F5344CB8AC3E}">
        <p14:creationId xmlns:p14="http://schemas.microsoft.com/office/powerpoint/2010/main" val="418729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Topic có thể hiểu là một </a:t>
            </a:r>
            <a:r>
              <a:rPr lang="vi-VN" sz="1200" b="1" i="0" kern="1200">
                <a:solidFill>
                  <a:schemeClr val="tx1"/>
                </a:solidFill>
                <a:effectLst/>
                <a:latin typeface="+mn-lt"/>
                <a:ea typeface="+mn-ea"/>
                <a:cs typeface="+mn-cs"/>
              </a:rPr>
              <a:t>ngôn ngữ chung</a:t>
            </a:r>
            <a:r>
              <a:rPr lang="vi-VN" sz="1200" b="0" i="0" kern="1200">
                <a:solidFill>
                  <a:schemeClr val="tx1"/>
                </a:solidFill>
                <a:effectLst/>
                <a:latin typeface="+mn-lt"/>
                <a:ea typeface="+mn-ea"/>
                <a:cs typeface="+mn-cs"/>
              </a:rPr>
              <a:t> giữa producer (người nói) và consumer (người nghe, sử dụng).</a:t>
            </a:r>
            <a:br>
              <a:rPr lang="vi-VN"/>
            </a:br>
            <a:r>
              <a:rPr lang="vi-VN" sz="1200" b="0" i="0" kern="1200">
                <a:solidFill>
                  <a:schemeClr val="tx1"/>
                </a:solidFill>
                <a:effectLst/>
                <a:latin typeface="+mn-lt"/>
                <a:ea typeface="+mn-ea"/>
                <a:cs typeface="+mn-cs"/>
              </a:rPr>
              <a:t>Với mỗi topic, kafka sẽ duy trì thông qua </a:t>
            </a:r>
            <a:r>
              <a:rPr lang="vi-VN" sz="1200" b="1" i="0" kern="1200">
                <a:solidFill>
                  <a:schemeClr val="tx1"/>
                </a:solidFill>
                <a:effectLst/>
                <a:latin typeface="+mn-lt"/>
                <a:ea typeface="+mn-ea"/>
                <a:cs typeface="+mn-cs"/>
              </a:rPr>
              <a:t>partitioned log</a:t>
            </a:r>
            <a:r>
              <a:rPr lang="vi-VN" sz="1200" b="0" i="0" kern="1200">
                <a:solidFill>
                  <a:schemeClr val="tx1"/>
                </a:solidFill>
                <a:effectLst/>
                <a:latin typeface="+mn-lt"/>
                <a:ea typeface="+mn-ea"/>
                <a:cs typeface="+mn-cs"/>
              </a:rPr>
              <a:t> như dưới đây:</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Mỗi partition là một </a:t>
            </a:r>
            <a:r>
              <a:rPr lang="vi-VN" sz="1200" b="1" i="0" kern="1200">
                <a:solidFill>
                  <a:schemeClr val="tx1"/>
                </a:solidFill>
                <a:effectLst/>
                <a:latin typeface="+mn-lt"/>
                <a:ea typeface="+mn-ea"/>
                <a:cs typeface="+mn-cs"/>
              </a:rPr>
              <a:t>chuỗi log</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có thứ tự</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không thể thay đổi</a:t>
            </a:r>
            <a:r>
              <a:rPr lang="vi-VN" sz="1200" b="0" i="0" kern="1200">
                <a:solidFill>
                  <a:schemeClr val="tx1"/>
                </a:solidFill>
                <a:effectLst/>
                <a:latin typeface="+mn-lt"/>
                <a:ea typeface="+mn-ea"/>
                <a:cs typeface="+mn-cs"/>
              </a:rPr>
              <a:t> (immutable).</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Mỗi message trong partition sẽ có id tăng dần , gọi là offset</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Kafka cluster sẽ lưu lại mọi message đã được published, cho dù message đó đã được/chưa được sử dụng (consume). Thời gian lưu message có thể tuỳ chỉnh được thông qua log retention.</a:t>
            </a:r>
          </a:p>
          <a:p>
            <a:r>
              <a:rPr lang="vi-VN" sz="1200" b="0" i="0" kern="1200">
                <a:solidFill>
                  <a:schemeClr val="tx1"/>
                </a:solidFill>
                <a:effectLst/>
                <a:latin typeface="+mn-lt"/>
                <a:ea typeface="+mn-ea"/>
                <a:cs typeface="+mn-cs"/>
              </a:rPr>
              <a:t>Một điểm thú vị là Consumer sẽ điều khiển những gì mình muốn đọc thông qua offset của message, hay thậm chí là thứ tự đọc. Consumer có thể reset lại vị trí của offset để re-process lại một vài message nào đó.</a:t>
            </a:r>
          </a:p>
          <a:p>
            <a:endParaRPr lang="en-US"/>
          </a:p>
        </p:txBody>
      </p:sp>
      <p:sp>
        <p:nvSpPr>
          <p:cNvPr id="4" name="Slide Number Placeholder 3"/>
          <p:cNvSpPr>
            <a:spLocks noGrp="1"/>
          </p:cNvSpPr>
          <p:nvPr>
            <p:ph type="sldNum" sz="quarter" idx="10"/>
          </p:nvPr>
        </p:nvSpPr>
        <p:spPr/>
        <p:txBody>
          <a:bodyPr/>
          <a:lstStyle/>
          <a:p>
            <a:fld id="{93089C47-A841-4777-A848-D3F2A226092F}" type="slidenum">
              <a:rPr lang="en-US" smtClean="0"/>
              <a:t>5</a:t>
            </a:fld>
            <a:endParaRPr lang="en-US"/>
          </a:p>
        </p:txBody>
      </p:sp>
    </p:spTree>
    <p:extLst>
      <p:ext uri="{BB962C8B-B14F-4D97-AF65-F5344CB8AC3E}">
        <p14:creationId xmlns:p14="http://schemas.microsoft.com/office/powerpoint/2010/main" val="283108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89C47-A841-4777-A848-D3F2A226092F}" type="slidenum">
              <a:rPr lang="en-US" smtClean="0"/>
              <a:t>6</a:t>
            </a:fld>
            <a:endParaRPr lang="en-US"/>
          </a:p>
        </p:txBody>
      </p:sp>
    </p:spTree>
    <p:extLst>
      <p:ext uri="{BB962C8B-B14F-4D97-AF65-F5344CB8AC3E}">
        <p14:creationId xmlns:p14="http://schemas.microsoft.com/office/powerpoint/2010/main" val="120855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Thông thường thì một hệ thống messaging sẽ có 2 loại</a:t>
            </a:r>
          </a:p>
          <a:p>
            <a:r>
              <a:rPr lang="vi-VN" sz="1200" b="0" i="0" kern="1200">
                <a:solidFill>
                  <a:schemeClr val="tx1"/>
                </a:solidFill>
                <a:effectLst/>
                <a:latin typeface="+mn-lt"/>
                <a:ea typeface="+mn-ea"/>
                <a:cs typeface="+mn-cs"/>
              </a:rPr>
              <a:t>Queue: Một message sẽ được xử lý bời một consumer</a:t>
            </a:r>
          </a:p>
          <a:p>
            <a:r>
              <a:rPr lang="vi-VN" sz="1200" b="0" i="0" kern="1200">
                <a:solidFill>
                  <a:schemeClr val="tx1"/>
                </a:solidFill>
                <a:effectLst/>
                <a:latin typeface="+mn-lt"/>
                <a:ea typeface="+mn-ea"/>
                <a:cs typeface="+mn-cs"/>
              </a:rPr>
              <a:t>Pub/Sub: Một message sẽ được xử lý bởi </a:t>
            </a:r>
            <a:r>
              <a:rPr lang="vi-VN" sz="1200" b="1" i="0" kern="1200">
                <a:solidFill>
                  <a:schemeClr val="tx1"/>
                </a:solidFill>
                <a:effectLst/>
                <a:latin typeface="+mn-lt"/>
                <a:ea typeface="+mn-ea"/>
                <a:cs typeface="+mn-cs"/>
              </a:rPr>
              <a:t>một vài</a:t>
            </a:r>
            <a:r>
              <a:rPr lang="vi-VN" sz="1200" b="0" i="0" kern="1200">
                <a:solidFill>
                  <a:schemeClr val="tx1"/>
                </a:solidFill>
                <a:effectLst/>
                <a:latin typeface="+mn-lt"/>
                <a:ea typeface="+mn-ea"/>
                <a:cs typeface="+mn-cs"/>
              </a:rPr>
              <a:t> consumer thích hợp, tuỳ theo topic</a:t>
            </a:r>
          </a:p>
          <a:p>
            <a:r>
              <a:rPr lang="vi-VN" sz="1200" b="0" i="0" kern="1200">
                <a:solidFill>
                  <a:schemeClr val="tx1"/>
                </a:solidFill>
                <a:effectLst/>
                <a:latin typeface="+mn-lt"/>
                <a:ea typeface="+mn-ea"/>
                <a:cs typeface="+mn-cs"/>
              </a:rPr>
              <a:t>Ở kafka chúng ta có một khái niệm gọi là consumer group giúp chúng ta có thể làm được đồng thời cả 2 loại trên, rất thú vị. Việc subscribe một topic sẽ được thực hiện bởi consumer group. Mỗi một message sẽ được gửi cho ** duy nhất ** một consumer instance trong một consumer group. Việc này dấn đến điều gì?</a:t>
            </a:r>
          </a:p>
          <a:p>
            <a:r>
              <a:rPr lang="vi-VN" sz="1200" b="0" i="0" kern="1200">
                <a:solidFill>
                  <a:schemeClr val="tx1"/>
                </a:solidFill>
                <a:effectLst/>
                <a:latin typeface="+mn-lt"/>
                <a:ea typeface="+mn-ea"/>
                <a:cs typeface="+mn-cs"/>
              </a:rPr>
              <a:t>Nếu nhiều instance consumer có cùng group: chúng ta sẽ có một hệ thống queue</a:t>
            </a:r>
          </a:p>
          <a:p>
            <a:r>
              <a:rPr lang="vi-VN" sz="1200" b="0" i="0" kern="1200">
                <a:solidFill>
                  <a:schemeClr val="tx1"/>
                </a:solidFill>
                <a:effectLst/>
                <a:latin typeface="+mn-lt"/>
                <a:ea typeface="+mn-ea"/>
                <a:cs typeface="+mn-cs"/>
              </a:rPr>
              <a:t>Nếu mỗi instance là một group, chúng ta sẽ có một hệ thống pub/sub</a:t>
            </a:r>
          </a:p>
          <a:p>
            <a:endParaRPr lang="en-US"/>
          </a:p>
        </p:txBody>
      </p:sp>
      <p:sp>
        <p:nvSpPr>
          <p:cNvPr id="4" name="Slide Number Placeholder 3"/>
          <p:cNvSpPr>
            <a:spLocks noGrp="1"/>
          </p:cNvSpPr>
          <p:nvPr>
            <p:ph type="sldNum" sz="quarter" idx="10"/>
          </p:nvPr>
        </p:nvSpPr>
        <p:spPr/>
        <p:txBody>
          <a:bodyPr/>
          <a:lstStyle/>
          <a:p>
            <a:fld id="{93089C47-A841-4777-A848-D3F2A226092F}" type="slidenum">
              <a:rPr lang="en-US" smtClean="0"/>
              <a:t>7</a:t>
            </a:fld>
            <a:endParaRPr lang="en-US"/>
          </a:p>
        </p:txBody>
      </p:sp>
    </p:spTree>
    <p:extLst>
      <p:ext uri="{BB962C8B-B14F-4D97-AF65-F5344CB8AC3E}">
        <p14:creationId xmlns:p14="http://schemas.microsoft.com/office/powerpoint/2010/main" val="51776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21-Dec-17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21-Dec-17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21-Dec-17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21-Dec-17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21-Dec-17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21-Dec-17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21-Dec-17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21-Dec-17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21-Dec-17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DC31-B262-4757-954A-81C0910BBA3A}"/>
              </a:ext>
            </a:extLst>
          </p:cNvPr>
          <p:cNvSpPr>
            <a:spLocks noGrp="1"/>
          </p:cNvSpPr>
          <p:nvPr>
            <p:ph type="ctrTitle"/>
          </p:nvPr>
        </p:nvSpPr>
        <p:spPr/>
        <p:txBody>
          <a:bodyPr/>
          <a:lstStyle/>
          <a:p>
            <a:r>
              <a:rPr lang="en-US">
                <a:latin typeface="Segoe UI" panose="020B0502040204020203" pitchFamily="34" charset="0"/>
                <a:cs typeface="Segoe UI" panose="020B0502040204020203" pitchFamily="34" charset="0"/>
              </a:rPr>
              <a:t>KAFKA</a:t>
            </a:r>
          </a:p>
        </p:txBody>
      </p:sp>
      <p:sp>
        <p:nvSpPr>
          <p:cNvPr id="3" name="Subtitle 2">
            <a:extLst>
              <a:ext uri="{FF2B5EF4-FFF2-40B4-BE49-F238E27FC236}">
                <a16:creationId xmlns:a16="http://schemas.microsoft.com/office/drawing/2014/main" id="{1FABBA7A-CF28-4F52-A1D4-38C61F1456C2}"/>
              </a:ext>
            </a:extLst>
          </p:cNvPr>
          <p:cNvSpPr>
            <a:spLocks noGrp="1"/>
          </p:cNvSpPr>
          <p:nvPr>
            <p:ph type="subTitle" idx="1"/>
          </p:nvPr>
        </p:nvSpPr>
        <p:spPr/>
        <p:txBody>
          <a:bodyPr>
            <a:normAutofit lnSpcReduction="10000"/>
          </a:bodyPr>
          <a:lstStyle/>
          <a:p>
            <a:r>
              <a:rPr lang="en-US">
                <a:latin typeface="Segoe UI" panose="020B0502040204020203" pitchFamily="34" charset="0"/>
                <a:cs typeface="Segoe UI" panose="020B0502040204020203" pitchFamily="34" charset="0"/>
              </a:rPr>
              <a:t>SEMINAR</a:t>
            </a:r>
          </a:p>
          <a:p>
            <a:r>
              <a:rPr lang="en-US">
                <a:latin typeface="Segoe UI" panose="020B0502040204020203" pitchFamily="34" charset="0"/>
                <a:cs typeface="Segoe UI" panose="020B0502040204020203" pitchFamily="34" charset="0"/>
              </a:rPr>
              <a:t>ThE OWLS</a:t>
            </a:r>
          </a:p>
        </p:txBody>
      </p:sp>
    </p:spTree>
    <p:extLst>
      <p:ext uri="{BB962C8B-B14F-4D97-AF65-F5344CB8AC3E}">
        <p14:creationId xmlns:p14="http://schemas.microsoft.com/office/powerpoint/2010/main" val="241915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187-4399-445E-9343-9D3D384C74F4}"/>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NỘI DUNG</a:t>
            </a:r>
          </a:p>
        </p:txBody>
      </p:sp>
      <p:sp>
        <p:nvSpPr>
          <p:cNvPr id="3" name="Content Placeholder 2">
            <a:extLst>
              <a:ext uri="{FF2B5EF4-FFF2-40B4-BE49-F238E27FC236}">
                <a16:creationId xmlns:a16="http://schemas.microsoft.com/office/drawing/2014/main" id="{5227B01C-7A41-4840-8E04-EA9804F3FFC1}"/>
              </a:ext>
            </a:extLst>
          </p:cNvPr>
          <p:cNvSpPr>
            <a:spLocks noGrp="1"/>
          </p:cNvSpPr>
          <p:nvPr>
            <p:ph idx="1"/>
          </p:nvPr>
        </p:nvSpPr>
        <p:spPr>
          <a:xfrm>
            <a:off x="1699297" y="1810612"/>
            <a:ext cx="10178322" cy="4353181"/>
          </a:xfrm>
        </p:spPr>
        <p:txBody>
          <a:bodyPr>
            <a:noAutofit/>
          </a:bodyPr>
          <a:lstStyle/>
          <a:p>
            <a:r>
              <a:rPr lang="en-US" sz="3600">
                <a:latin typeface="Segoe UI" panose="020B0502040204020203" pitchFamily="34" charset="0"/>
                <a:cs typeface="Segoe UI" panose="020B0502040204020203" pitchFamily="34" charset="0"/>
              </a:rPr>
              <a:t>1. Giới thiệu kafka.</a:t>
            </a:r>
          </a:p>
          <a:p>
            <a:r>
              <a:rPr lang="en-US" sz="3600">
                <a:latin typeface="Segoe UI" panose="020B0502040204020203" pitchFamily="34" charset="0"/>
                <a:cs typeface="Segoe UI" panose="020B0502040204020203" pitchFamily="34" charset="0"/>
              </a:rPr>
              <a:t>2. Nguyên lý, c</a:t>
            </a:r>
            <a:r>
              <a:rPr lang="vi-VN" sz="3600">
                <a:latin typeface="Segoe UI" panose="020B0502040204020203" pitchFamily="34" charset="0"/>
                <a:cs typeface="Segoe UI" panose="020B0502040204020203" pitchFamily="34" charset="0"/>
              </a:rPr>
              <a:t>ơ</a:t>
            </a:r>
            <a:r>
              <a:rPr lang="en-US" sz="3600">
                <a:latin typeface="Segoe UI" panose="020B0502040204020203" pitchFamily="34" charset="0"/>
                <a:cs typeface="Segoe UI" panose="020B0502040204020203" pitchFamily="34" charset="0"/>
              </a:rPr>
              <a:t> chế.</a:t>
            </a:r>
          </a:p>
          <a:p>
            <a:r>
              <a:rPr lang="en-US" sz="3600">
                <a:latin typeface="Segoe UI" panose="020B0502040204020203" pitchFamily="34" charset="0"/>
                <a:cs typeface="Segoe UI" panose="020B0502040204020203" pitchFamily="34" charset="0"/>
              </a:rPr>
              <a:t>3. Cài đặt ,sử dụng.</a:t>
            </a:r>
          </a:p>
          <a:p>
            <a:pPr lvl="1"/>
            <a:r>
              <a:rPr lang="en-US" sz="3400">
                <a:latin typeface="Segoe UI" panose="020B0502040204020203" pitchFamily="34" charset="0"/>
                <a:cs typeface="Segoe UI" panose="020B0502040204020203" pitchFamily="34" charset="0"/>
              </a:rPr>
              <a:t> Apache Kafka – Basic Operations.</a:t>
            </a:r>
          </a:p>
          <a:p>
            <a:pPr lvl="1"/>
            <a:r>
              <a:rPr lang="en-US" sz="3400">
                <a:latin typeface="Segoe UI" panose="020B0502040204020203" pitchFamily="34" charset="0"/>
                <a:cs typeface="Segoe UI" panose="020B0502040204020203" pitchFamily="34" charset="0"/>
              </a:rPr>
              <a:t> Apache Kafka – Intergration With Spark.</a:t>
            </a:r>
          </a:p>
        </p:txBody>
      </p:sp>
    </p:spTree>
    <p:extLst>
      <p:ext uri="{BB962C8B-B14F-4D97-AF65-F5344CB8AC3E}">
        <p14:creationId xmlns:p14="http://schemas.microsoft.com/office/powerpoint/2010/main" val="160097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EC19-98D6-4AD0-A8E4-3B9CF11BE60C}"/>
              </a:ext>
            </a:extLst>
          </p:cNvPr>
          <p:cNvSpPr>
            <a:spLocks noGrp="1"/>
          </p:cNvSpPr>
          <p:nvPr>
            <p:ph type="title"/>
          </p:nvPr>
        </p:nvSpPr>
        <p:spPr/>
        <p:txBody>
          <a:bodyPr/>
          <a:lstStyle/>
          <a:p>
            <a:r>
              <a:rPr lang="en-US" b="1">
                <a:latin typeface="Segoe UI" panose="020B0502040204020203" pitchFamily="34" charset="0"/>
                <a:cs typeface="Segoe UI" panose="020B0502040204020203" pitchFamily="34" charset="0"/>
              </a:rPr>
              <a:t>1. giới thiệu kafka.</a:t>
            </a:r>
          </a:p>
        </p:txBody>
      </p:sp>
      <p:sp>
        <p:nvSpPr>
          <p:cNvPr id="3" name="Content Placeholder 2">
            <a:extLst>
              <a:ext uri="{FF2B5EF4-FFF2-40B4-BE49-F238E27FC236}">
                <a16:creationId xmlns:a16="http://schemas.microsoft.com/office/drawing/2014/main" id="{A2CB517A-957E-453F-A6B4-AE233AC40C7E}"/>
              </a:ext>
            </a:extLst>
          </p:cNvPr>
          <p:cNvSpPr>
            <a:spLocks noGrp="1"/>
          </p:cNvSpPr>
          <p:nvPr>
            <p:ph idx="1"/>
          </p:nvPr>
        </p:nvSpPr>
        <p:spPr/>
        <p:txBody>
          <a:bodyPr>
            <a:normAutofit/>
          </a:bodyPr>
          <a:lstStyle/>
          <a:p>
            <a:r>
              <a:rPr lang="en-US" sz="3600">
                <a:latin typeface="Segoe UI" panose="020B0502040204020203" pitchFamily="34" charset="0"/>
                <a:cs typeface="Segoe UI" panose="020B0502040204020203" pitchFamily="34" charset="0"/>
              </a:rPr>
              <a:t>Là một hê thống message pub/sub phân tán mà có khả năng scale rất tốt.</a:t>
            </a:r>
          </a:p>
          <a:p>
            <a:r>
              <a:rPr lang="en-US" sz="3600" i="1">
                <a:latin typeface="Segoe UI" panose="020B0502040204020203" pitchFamily="34" charset="0"/>
                <a:cs typeface="Segoe UI" panose="020B0502040204020203" pitchFamily="34" charset="0"/>
              </a:rPr>
              <a:t>**Kafka is a distributed, partitioned, replicated commit log service. It provides the functionality of a messaging system, but with a unique design.</a:t>
            </a:r>
          </a:p>
        </p:txBody>
      </p:sp>
    </p:spTree>
    <p:extLst>
      <p:ext uri="{BB962C8B-B14F-4D97-AF65-F5344CB8AC3E}">
        <p14:creationId xmlns:p14="http://schemas.microsoft.com/office/powerpoint/2010/main" val="362807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EC19-98D6-4AD0-A8E4-3B9CF11BE60C}"/>
              </a:ext>
            </a:extLst>
          </p:cNvPr>
          <p:cNvSpPr>
            <a:spLocks noGrp="1"/>
          </p:cNvSpPr>
          <p:nvPr>
            <p:ph type="title"/>
          </p:nvPr>
        </p:nvSpPr>
        <p:spPr/>
        <p:txBody>
          <a:bodyPr>
            <a:normAutofit/>
          </a:bodyPr>
          <a:lstStyle/>
          <a:p>
            <a:r>
              <a:rPr lang="en-US">
                <a:latin typeface="Segoe UI" panose="020B0502040204020203" pitchFamily="34" charset="0"/>
                <a:cs typeface="Segoe UI" panose="020B0502040204020203" pitchFamily="34" charset="0"/>
              </a:rPr>
              <a:t>2. </a:t>
            </a:r>
            <a:r>
              <a:rPr lang="en-US" sz="5400">
                <a:latin typeface="Segoe UI" panose="020B0502040204020203" pitchFamily="34" charset="0"/>
                <a:cs typeface="Segoe UI" panose="020B0502040204020203" pitchFamily="34" charset="0"/>
              </a:rPr>
              <a:t>Nguyên lý, c</a:t>
            </a:r>
            <a:r>
              <a:rPr lang="vi-VN" sz="5400">
                <a:latin typeface="Segoe UI" panose="020B0502040204020203" pitchFamily="34" charset="0"/>
                <a:cs typeface="Segoe UI" panose="020B0502040204020203" pitchFamily="34" charset="0"/>
              </a:rPr>
              <a:t>ơ</a:t>
            </a:r>
            <a:r>
              <a:rPr lang="en-US" sz="5400">
                <a:latin typeface="Segoe UI" panose="020B0502040204020203" pitchFamily="34" charset="0"/>
                <a:cs typeface="Segoe UI" panose="020B0502040204020203" pitchFamily="34" charset="0"/>
              </a:rPr>
              <a:t> chế.</a:t>
            </a:r>
            <a:endParaRPr lang="en-US">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FA410D64-A341-41E6-995B-146AF17501BE}"/>
              </a:ext>
            </a:extLst>
          </p:cNvPr>
          <p:cNvSpPr/>
          <p:nvPr/>
        </p:nvSpPr>
        <p:spPr>
          <a:xfrm>
            <a:off x="1957137" y="2053389"/>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Segoe UI" panose="020B0502040204020203" pitchFamily="34" charset="0"/>
                <a:cs typeface="Segoe UI" panose="020B0502040204020203" pitchFamily="34" charset="0"/>
              </a:rPr>
              <a:t>producer</a:t>
            </a:r>
          </a:p>
        </p:txBody>
      </p:sp>
      <p:sp>
        <p:nvSpPr>
          <p:cNvPr id="5" name="Rectangle 4">
            <a:extLst>
              <a:ext uri="{FF2B5EF4-FFF2-40B4-BE49-F238E27FC236}">
                <a16:creationId xmlns:a16="http://schemas.microsoft.com/office/drawing/2014/main" id="{FC823194-B3A9-4344-9B56-F307DB9D6C40}"/>
              </a:ext>
            </a:extLst>
          </p:cNvPr>
          <p:cNvSpPr/>
          <p:nvPr/>
        </p:nvSpPr>
        <p:spPr>
          <a:xfrm>
            <a:off x="5185807" y="2053389"/>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producer</a:t>
            </a:r>
          </a:p>
        </p:txBody>
      </p:sp>
      <p:sp>
        <p:nvSpPr>
          <p:cNvPr id="6" name="Rectangle 5">
            <a:extLst>
              <a:ext uri="{FF2B5EF4-FFF2-40B4-BE49-F238E27FC236}">
                <a16:creationId xmlns:a16="http://schemas.microsoft.com/office/drawing/2014/main" id="{4D9CE687-A058-492A-8955-D24D9C891223}"/>
              </a:ext>
            </a:extLst>
          </p:cNvPr>
          <p:cNvSpPr/>
          <p:nvPr/>
        </p:nvSpPr>
        <p:spPr>
          <a:xfrm>
            <a:off x="8414477" y="2053388"/>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producer</a:t>
            </a:r>
          </a:p>
        </p:txBody>
      </p:sp>
      <p:sp>
        <p:nvSpPr>
          <p:cNvPr id="7" name="Rectangle 6">
            <a:extLst>
              <a:ext uri="{FF2B5EF4-FFF2-40B4-BE49-F238E27FC236}">
                <a16:creationId xmlns:a16="http://schemas.microsoft.com/office/drawing/2014/main" id="{AF4EC2CB-EF2C-4E83-87AE-C4AAE085A983}"/>
              </a:ext>
            </a:extLst>
          </p:cNvPr>
          <p:cNvSpPr/>
          <p:nvPr/>
        </p:nvSpPr>
        <p:spPr>
          <a:xfrm>
            <a:off x="5185807" y="3697706"/>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Kafka cluster</a:t>
            </a:r>
          </a:p>
        </p:txBody>
      </p:sp>
      <p:sp>
        <p:nvSpPr>
          <p:cNvPr id="8" name="Rectangle 7">
            <a:extLst>
              <a:ext uri="{FF2B5EF4-FFF2-40B4-BE49-F238E27FC236}">
                <a16:creationId xmlns:a16="http://schemas.microsoft.com/office/drawing/2014/main" id="{E9A24ECB-79BF-4C74-A057-CE7009B8C1DF}"/>
              </a:ext>
            </a:extLst>
          </p:cNvPr>
          <p:cNvSpPr/>
          <p:nvPr/>
        </p:nvSpPr>
        <p:spPr>
          <a:xfrm>
            <a:off x="1957137" y="5342024"/>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consumer</a:t>
            </a:r>
          </a:p>
        </p:txBody>
      </p:sp>
      <p:sp>
        <p:nvSpPr>
          <p:cNvPr id="9" name="Rectangle 8">
            <a:extLst>
              <a:ext uri="{FF2B5EF4-FFF2-40B4-BE49-F238E27FC236}">
                <a16:creationId xmlns:a16="http://schemas.microsoft.com/office/drawing/2014/main" id="{B95084E1-C1BE-42BD-BF99-A43DA62BDE64}"/>
              </a:ext>
            </a:extLst>
          </p:cNvPr>
          <p:cNvSpPr/>
          <p:nvPr/>
        </p:nvSpPr>
        <p:spPr>
          <a:xfrm>
            <a:off x="5185807" y="5342024"/>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consumer</a:t>
            </a:r>
          </a:p>
        </p:txBody>
      </p:sp>
      <p:sp>
        <p:nvSpPr>
          <p:cNvPr id="10" name="Rectangle 9">
            <a:extLst>
              <a:ext uri="{FF2B5EF4-FFF2-40B4-BE49-F238E27FC236}">
                <a16:creationId xmlns:a16="http://schemas.microsoft.com/office/drawing/2014/main" id="{8F2C06EE-0DFF-4BA5-AAAC-4226AF0AAA99}"/>
              </a:ext>
            </a:extLst>
          </p:cNvPr>
          <p:cNvSpPr/>
          <p:nvPr/>
        </p:nvSpPr>
        <p:spPr>
          <a:xfrm>
            <a:off x="8414477" y="5342023"/>
            <a:ext cx="2310063" cy="737937"/>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consumer</a:t>
            </a:r>
          </a:p>
        </p:txBody>
      </p:sp>
      <p:cxnSp>
        <p:nvCxnSpPr>
          <p:cNvPr id="13" name="Straight Arrow Connector 12">
            <a:extLst>
              <a:ext uri="{FF2B5EF4-FFF2-40B4-BE49-F238E27FC236}">
                <a16:creationId xmlns:a16="http://schemas.microsoft.com/office/drawing/2014/main" id="{C21E041C-6730-4428-A833-149443551221}"/>
              </a:ext>
            </a:extLst>
          </p:cNvPr>
          <p:cNvCxnSpPr>
            <a:cxnSpLocks/>
          </p:cNvCxnSpPr>
          <p:nvPr/>
        </p:nvCxnSpPr>
        <p:spPr>
          <a:xfrm>
            <a:off x="4267200" y="2747210"/>
            <a:ext cx="918607" cy="9946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1BF46514-E27F-488F-B6ED-DBD407C20F39}"/>
              </a:ext>
            </a:extLst>
          </p:cNvPr>
          <p:cNvCxnSpPr>
            <a:cxnSpLocks/>
          </p:cNvCxnSpPr>
          <p:nvPr/>
        </p:nvCxnSpPr>
        <p:spPr>
          <a:xfrm flipH="1">
            <a:off x="7345681" y="2780897"/>
            <a:ext cx="1068796" cy="9079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E72086AC-900D-4E35-8863-82819FAAC313}"/>
              </a:ext>
            </a:extLst>
          </p:cNvPr>
          <p:cNvCxnSpPr>
            <a:cxnSpLocks/>
          </p:cNvCxnSpPr>
          <p:nvPr/>
        </p:nvCxnSpPr>
        <p:spPr>
          <a:xfrm flipH="1">
            <a:off x="4267200" y="4391528"/>
            <a:ext cx="918607" cy="9504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FFBC663F-5FE5-4AF4-AE77-E4CA12BD9B03}"/>
              </a:ext>
            </a:extLst>
          </p:cNvPr>
          <p:cNvCxnSpPr>
            <a:cxnSpLocks/>
          </p:cNvCxnSpPr>
          <p:nvPr/>
        </p:nvCxnSpPr>
        <p:spPr>
          <a:xfrm>
            <a:off x="7495870" y="4391528"/>
            <a:ext cx="967054" cy="10475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B9BB48B-CB93-4518-A9AB-271120BC8DBF}"/>
              </a:ext>
            </a:extLst>
          </p:cNvPr>
          <p:cNvCxnSpPr>
            <a:stCxn id="5" idx="2"/>
            <a:endCxn id="7" idx="0"/>
          </p:cNvCxnSpPr>
          <p:nvPr/>
        </p:nvCxnSpPr>
        <p:spPr>
          <a:xfrm>
            <a:off x="6340839" y="2791326"/>
            <a:ext cx="0" cy="9063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AFEC3BAA-34CC-442E-A524-C60045FBD406}"/>
              </a:ext>
            </a:extLst>
          </p:cNvPr>
          <p:cNvCxnSpPr/>
          <p:nvPr/>
        </p:nvCxnSpPr>
        <p:spPr>
          <a:xfrm>
            <a:off x="6340839" y="4435643"/>
            <a:ext cx="0" cy="9063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A50F3852-C227-42F3-983E-5A1A605A669B}"/>
              </a:ext>
            </a:extLst>
          </p:cNvPr>
          <p:cNvSpPr txBox="1"/>
          <p:nvPr/>
        </p:nvSpPr>
        <p:spPr>
          <a:xfrm>
            <a:off x="2038452" y="1337544"/>
            <a:ext cx="7475016" cy="646331"/>
          </a:xfrm>
          <a:prstGeom prst="rect">
            <a:avLst/>
          </a:prstGeom>
          <a:noFill/>
        </p:spPr>
        <p:txBody>
          <a:bodyPr wrap="square" rtlCol="0">
            <a:spAutoFit/>
          </a:bodyPr>
          <a:lstStyle/>
          <a:p>
            <a:r>
              <a:rPr lang="en-US" sz="3600" b="1">
                <a:latin typeface="Segoe UI" panose="020B0502040204020203" pitchFamily="34" charset="0"/>
                <a:cs typeface="Segoe UI" panose="020B0502040204020203" pitchFamily="34" charset="0"/>
              </a:rPr>
              <a:t>Mô hình Kafka</a:t>
            </a:r>
          </a:p>
        </p:txBody>
      </p:sp>
    </p:spTree>
    <p:extLst>
      <p:ext uri="{BB962C8B-B14F-4D97-AF65-F5344CB8AC3E}">
        <p14:creationId xmlns:p14="http://schemas.microsoft.com/office/powerpoint/2010/main" val="71477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EC19-98D6-4AD0-A8E4-3B9CF11BE60C}"/>
              </a:ext>
            </a:extLst>
          </p:cNvPr>
          <p:cNvSpPr>
            <a:spLocks noGrp="1"/>
          </p:cNvSpPr>
          <p:nvPr>
            <p:ph type="title"/>
          </p:nvPr>
        </p:nvSpPr>
        <p:spPr>
          <a:xfrm>
            <a:off x="1251678" y="382385"/>
            <a:ext cx="10178322" cy="928255"/>
          </a:xfrm>
        </p:spPr>
        <p:txBody>
          <a:bodyPr>
            <a:normAutofit/>
          </a:bodyPr>
          <a:lstStyle/>
          <a:p>
            <a:r>
              <a:rPr lang="en-US" b="1">
                <a:latin typeface="Segoe UI" panose="020B0502040204020203" pitchFamily="34" charset="0"/>
                <a:cs typeface="Segoe UI" panose="020B0502040204020203" pitchFamily="34" charset="0"/>
              </a:rPr>
              <a:t>2. </a:t>
            </a:r>
            <a:r>
              <a:rPr lang="en-US" sz="5400" b="1">
                <a:latin typeface="Segoe UI" panose="020B0502040204020203" pitchFamily="34" charset="0"/>
                <a:cs typeface="Segoe UI" panose="020B0502040204020203" pitchFamily="34" charset="0"/>
              </a:rPr>
              <a:t>Nguyên lý, c</a:t>
            </a:r>
            <a:r>
              <a:rPr lang="vi-VN" sz="5400" b="1">
                <a:latin typeface="Segoe UI" panose="020B0502040204020203" pitchFamily="34" charset="0"/>
                <a:cs typeface="Segoe UI" panose="020B0502040204020203" pitchFamily="34" charset="0"/>
              </a:rPr>
              <a:t>ơ</a:t>
            </a:r>
            <a:r>
              <a:rPr lang="en-US" sz="5400" b="1">
                <a:latin typeface="Segoe UI" panose="020B0502040204020203" pitchFamily="34" charset="0"/>
                <a:cs typeface="Segoe UI" panose="020B0502040204020203" pitchFamily="34" charset="0"/>
              </a:rPr>
              <a:t> chế.</a:t>
            </a:r>
            <a:endParaRPr lang="en-US" b="1">
              <a:latin typeface="Segoe UI" panose="020B0502040204020203" pitchFamily="34" charset="0"/>
              <a:cs typeface="Segoe UI" panose="020B0502040204020203" pitchFamily="34" charset="0"/>
            </a:endParaRPr>
          </a:p>
        </p:txBody>
      </p:sp>
      <p:pic>
        <p:nvPicPr>
          <p:cNvPr id="11" name="Picture 10" descr="A screenshot of a cell phone&#10;&#10;Description generated with very high confidence">
            <a:extLst>
              <a:ext uri="{FF2B5EF4-FFF2-40B4-BE49-F238E27FC236}">
                <a16:creationId xmlns:a16="http://schemas.microsoft.com/office/drawing/2014/main" id="{9C47D100-039A-4671-9908-7CD77BC338BD}"/>
              </a:ext>
            </a:extLst>
          </p:cNvPr>
          <p:cNvPicPr>
            <a:picLocks noChangeAspect="1"/>
          </p:cNvPicPr>
          <p:nvPr/>
        </p:nvPicPr>
        <p:blipFill>
          <a:blip r:embed="rId3"/>
          <a:stretch>
            <a:fillRect/>
          </a:stretch>
        </p:blipFill>
        <p:spPr>
          <a:xfrm>
            <a:off x="2358492" y="1874517"/>
            <a:ext cx="7475016" cy="4797667"/>
          </a:xfrm>
          <a:prstGeom prst="rect">
            <a:avLst/>
          </a:prstGeom>
        </p:spPr>
      </p:pic>
      <p:sp>
        <p:nvSpPr>
          <p:cNvPr id="12" name="TextBox 11">
            <a:extLst>
              <a:ext uri="{FF2B5EF4-FFF2-40B4-BE49-F238E27FC236}">
                <a16:creationId xmlns:a16="http://schemas.microsoft.com/office/drawing/2014/main" id="{67A700EB-74F9-4BF9-BB10-289F1FD657C1}"/>
              </a:ext>
            </a:extLst>
          </p:cNvPr>
          <p:cNvSpPr txBox="1"/>
          <p:nvPr/>
        </p:nvSpPr>
        <p:spPr>
          <a:xfrm>
            <a:off x="2358492" y="1337544"/>
            <a:ext cx="7475016" cy="646331"/>
          </a:xfrm>
          <a:prstGeom prst="rect">
            <a:avLst/>
          </a:prstGeom>
          <a:noFill/>
        </p:spPr>
        <p:txBody>
          <a:bodyPr wrap="square" rtlCol="0">
            <a:spAutoFit/>
          </a:bodyPr>
          <a:lstStyle/>
          <a:p>
            <a:r>
              <a:rPr lang="en-US" sz="3600" b="1">
                <a:latin typeface="Segoe UI" panose="020B0502040204020203" pitchFamily="34" charset="0"/>
                <a:cs typeface="Segoe UI" panose="020B0502040204020203" pitchFamily="34" charset="0"/>
              </a:rPr>
              <a:t>Topic</a:t>
            </a:r>
          </a:p>
        </p:txBody>
      </p:sp>
    </p:spTree>
    <p:extLst>
      <p:ext uri="{BB962C8B-B14F-4D97-AF65-F5344CB8AC3E}">
        <p14:creationId xmlns:p14="http://schemas.microsoft.com/office/powerpoint/2010/main" val="36326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EC19-98D6-4AD0-A8E4-3B9CF11BE60C}"/>
              </a:ext>
            </a:extLst>
          </p:cNvPr>
          <p:cNvSpPr>
            <a:spLocks noGrp="1"/>
          </p:cNvSpPr>
          <p:nvPr>
            <p:ph type="title"/>
          </p:nvPr>
        </p:nvSpPr>
        <p:spPr>
          <a:xfrm>
            <a:off x="1251678" y="382385"/>
            <a:ext cx="10178322" cy="1492132"/>
          </a:xfrm>
        </p:spPr>
        <p:txBody>
          <a:bodyPr>
            <a:normAutofit/>
          </a:bodyPr>
          <a:lstStyle/>
          <a:p>
            <a:r>
              <a:rPr lang="en-US">
                <a:latin typeface="Segoe UI" panose="020B0502040204020203" pitchFamily="34" charset="0"/>
                <a:cs typeface="Segoe UI" panose="020B0502040204020203" pitchFamily="34" charset="0"/>
              </a:rPr>
              <a:t>2. </a:t>
            </a:r>
            <a:r>
              <a:rPr lang="en-US" sz="5400">
                <a:latin typeface="Segoe UI" panose="020B0502040204020203" pitchFamily="34" charset="0"/>
                <a:cs typeface="Segoe UI" panose="020B0502040204020203" pitchFamily="34" charset="0"/>
              </a:rPr>
              <a:t>Nguyên lý, c</a:t>
            </a:r>
            <a:r>
              <a:rPr lang="vi-VN" sz="5400">
                <a:latin typeface="Segoe UI" panose="020B0502040204020203" pitchFamily="34" charset="0"/>
                <a:cs typeface="Segoe UI" panose="020B0502040204020203" pitchFamily="34" charset="0"/>
              </a:rPr>
              <a:t>ơ</a:t>
            </a:r>
            <a:r>
              <a:rPr lang="en-US" sz="5400">
                <a:latin typeface="Segoe UI" panose="020B0502040204020203" pitchFamily="34" charset="0"/>
                <a:cs typeface="Segoe UI" panose="020B0502040204020203" pitchFamily="34" charset="0"/>
              </a:rPr>
              <a:t> chế.</a:t>
            </a:r>
            <a:endParaRPr lang="en-US">
              <a:latin typeface="Segoe UI" panose="020B0502040204020203" pitchFamily="34" charset="0"/>
              <a:cs typeface="Segoe UI" panose="020B0502040204020203" pitchFamily="34" charset="0"/>
            </a:endParaRPr>
          </a:p>
        </p:txBody>
      </p:sp>
      <p:pic>
        <p:nvPicPr>
          <p:cNvPr id="11" name="Picture 10" descr="A screenshot of a cell phone&#10;&#10;Description generated with very high confidence">
            <a:extLst>
              <a:ext uri="{FF2B5EF4-FFF2-40B4-BE49-F238E27FC236}">
                <a16:creationId xmlns:a16="http://schemas.microsoft.com/office/drawing/2014/main" id="{E78743D2-CEC2-494D-AE11-7A27D928359B}"/>
              </a:ext>
            </a:extLst>
          </p:cNvPr>
          <p:cNvPicPr>
            <a:picLocks noChangeAspect="1"/>
          </p:cNvPicPr>
          <p:nvPr/>
        </p:nvPicPr>
        <p:blipFill rotWithShape="1">
          <a:blip r:embed="rId3"/>
          <a:srcRect b="8287"/>
          <a:stretch/>
        </p:blipFill>
        <p:spPr>
          <a:xfrm>
            <a:off x="1824309" y="1706877"/>
            <a:ext cx="8029575" cy="4971868"/>
          </a:xfrm>
          <a:prstGeom prst="rect">
            <a:avLst/>
          </a:prstGeom>
        </p:spPr>
      </p:pic>
      <p:sp>
        <p:nvSpPr>
          <p:cNvPr id="21" name="TextBox 20">
            <a:extLst>
              <a:ext uri="{FF2B5EF4-FFF2-40B4-BE49-F238E27FC236}">
                <a16:creationId xmlns:a16="http://schemas.microsoft.com/office/drawing/2014/main" id="{EF3A599F-415A-41AC-83DB-CB72D9374E0D}"/>
              </a:ext>
            </a:extLst>
          </p:cNvPr>
          <p:cNvSpPr txBox="1"/>
          <p:nvPr/>
        </p:nvSpPr>
        <p:spPr>
          <a:xfrm>
            <a:off x="1824309" y="1228186"/>
            <a:ext cx="7475016" cy="646331"/>
          </a:xfrm>
          <a:prstGeom prst="rect">
            <a:avLst/>
          </a:prstGeom>
          <a:noFill/>
        </p:spPr>
        <p:txBody>
          <a:bodyPr wrap="square" rtlCol="0">
            <a:spAutoFit/>
          </a:bodyPr>
          <a:lstStyle/>
          <a:p>
            <a:r>
              <a:rPr lang="en-US" sz="3600" b="1">
                <a:latin typeface="Segoe UI" panose="020B0502040204020203" pitchFamily="34" charset="0"/>
                <a:cs typeface="Segoe UI" panose="020B0502040204020203" pitchFamily="34" charset="0"/>
              </a:rPr>
              <a:t>Producer</a:t>
            </a:r>
          </a:p>
        </p:txBody>
      </p:sp>
    </p:spTree>
    <p:extLst>
      <p:ext uri="{BB962C8B-B14F-4D97-AF65-F5344CB8AC3E}">
        <p14:creationId xmlns:p14="http://schemas.microsoft.com/office/powerpoint/2010/main" val="307478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EC19-98D6-4AD0-A8E4-3B9CF11BE60C}"/>
              </a:ext>
            </a:extLst>
          </p:cNvPr>
          <p:cNvSpPr>
            <a:spLocks noGrp="1"/>
          </p:cNvSpPr>
          <p:nvPr>
            <p:ph type="title"/>
          </p:nvPr>
        </p:nvSpPr>
        <p:spPr>
          <a:xfrm>
            <a:off x="1251678" y="382385"/>
            <a:ext cx="10178322" cy="1492132"/>
          </a:xfrm>
        </p:spPr>
        <p:txBody>
          <a:bodyPr>
            <a:normAutofit/>
          </a:bodyPr>
          <a:lstStyle/>
          <a:p>
            <a:r>
              <a:rPr lang="en-US">
                <a:latin typeface="Segoe UI" panose="020B0502040204020203" pitchFamily="34" charset="0"/>
                <a:cs typeface="Segoe UI" panose="020B0502040204020203" pitchFamily="34" charset="0"/>
              </a:rPr>
              <a:t>2. </a:t>
            </a:r>
            <a:r>
              <a:rPr lang="en-US" sz="5400">
                <a:latin typeface="Segoe UI" panose="020B0502040204020203" pitchFamily="34" charset="0"/>
                <a:cs typeface="Segoe UI" panose="020B0502040204020203" pitchFamily="34" charset="0"/>
              </a:rPr>
              <a:t>Nguyên lý, c</a:t>
            </a:r>
            <a:r>
              <a:rPr lang="vi-VN" sz="5400">
                <a:latin typeface="Segoe UI" panose="020B0502040204020203" pitchFamily="34" charset="0"/>
                <a:cs typeface="Segoe UI" panose="020B0502040204020203" pitchFamily="34" charset="0"/>
              </a:rPr>
              <a:t>ơ</a:t>
            </a:r>
            <a:r>
              <a:rPr lang="en-US" sz="5400">
                <a:latin typeface="Segoe UI" panose="020B0502040204020203" pitchFamily="34" charset="0"/>
                <a:cs typeface="Segoe UI" panose="020B0502040204020203" pitchFamily="34" charset="0"/>
              </a:rPr>
              <a:t> chế.</a:t>
            </a:r>
            <a:endParaRPr lang="en-US">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E2730BBB-4598-4E7C-9396-2D4CA2C5D9EC}"/>
              </a:ext>
            </a:extLst>
          </p:cNvPr>
          <p:cNvPicPr>
            <a:picLocks noChangeAspect="1"/>
          </p:cNvPicPr>
          <p:nvPr/>
        </p:nvPicPr>
        <p:blipFill>
          <a:blip r:embed="rId3"/>
          <a:stretch>
            <a:fillRect/>
          </a:stretch>
        </p:blipFill>
        <p:spPr>
          <a:xfrm>
            <a:off x="1811191" y="1608606"/>
            <a:ext cx="8696617" cy="4623519"/>
          </a:xfrm>
          <a:prstGeom prst="rect">
            <a:avLst/>
          </a:prstGeom>
        </p:spPr>
      </p:pic>
      <p:sp>
        <p:nvSpPr>
          <p:cNvPr id="6" name="TextBox 5">
            <a:extLst>
              <a:ext uri="{FF2B5EF4-FFF2-40B4-BE49-F238E27FC236}">
                <a16:creationId xmlns:a16="http://schemas.microsoft.com/office/drawing/2014/main" id="{FFCE48C8-F7DA-404B-8875-99B7F2D2C082}"/>
              </a:ext>
            </a:extLst>
          </p:cNvPr>
          <p:cNvSpPr txBox="1"/>
          <p:nvPr/>
        </p:nvSpPr>
        <p:spPr>
          <a:xfrm>
            <a:off x="1684192" y="1128451"/>
            <a:ext cx="7475016" cy="646331"/>
          </a:xfrm>
          <a:prstGeom prst="rect">
            <a:avLst/>
          </a:prstGeom>
          <a:noFill/>
        </p:spPr>
        <p:txBody>
          <a:bodyPr wrap="square" rtlCol="0">
            <a:spAutoFit/>
          </a:bodyPr>
          <a:lstStyle/>
          <a:p>
            <a:r>
              <a:rPr lang="en-US" sz="3600" b="1">
                <a:latin typeface="Segoe UI" panose="020B0502040204020203" pitchFamily="34" charset="0"/>
                <a:cs typeface="Segoe UI" panose="020B0502040204020203" pitchFamily="34" charset="0"/>
              </a:rPr>
              <a:t>Consumer</a:t>
            </a:r>
          </a:p>
        </p:txBody>
      </p:sp>
    </p:spTree>
    <p:extLst>
      <p:ext uri="{BB962C8B-B14F-4D97-AF65-F5344CB8AC3E}">
        <p14:creationId xmlns:p14="http://schemas.microsoft.com/office/powerpoint/2010/main" val="9734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EC19-98D6-4AD0-A8E4-3B9CF11BE60C}"/>
              </a:ext>
            </a:extLst>
          </p:cNvPr>
          <p:cNvSpPr>
            <a:spLocks noGrp="1"/>
          </p:cNvSpPr>
          <p:nvPr>
            <p:ph type="title"/>
          </p:nvPr>
        </p:nvSpPr>
        <p:spPr/>
        <p:txBody>
          <a:bodyPr>
            <a:normAutofit/>
          </a:bodyPr>
          <a:lstStyle/>
          <a:p>
            <a:r>
              <a:rPr lang="en-US">
                <a:latin typeface="Segoe UI" panose="020B0502040204020203" pitchFamily="34" charset="0"/>
                <a:cs typeface="Segoe UI" panose="020B0502040204020203" pitchFamily="34" charset="0"/>
              </a:rPr>
              <a:t>3. Cài đặt sử dụng.</a:t>
            </a:r>
          </a:p>
        </p:txBody>
      </p:sp>
      <p:sp>
        <p:nvSpPr>
          <p:cNvPr id="3" name="Content Placeholder 2">
            <a:extLst>
              <a:ext uri="{FF2B5EF4-FFF2-40B4-BE49-F238E27FC236}">
                <a16:creationId xmlns:a16="http://schemas.microsoft.com/office/drawing/2014/main" id="{A2CB517A-957E-453F-A6B4-AE233AC40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281483"/>
      </p:ext>
    </p:extLst>
  </p:cSld>
  <p:clrMapOvr>
    <a:masterClrMapping/>
  </p:clrMapOvr>
</p:sld>
</file>

<file path=ppt/theme/theme1.xml><?xml version="1.0" encoding="utf-8"?>
<a:theme xmlns:a="http://schemas.openxmlformats.org/drawingml/2006/main" name="Badg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170</TotalTime>
  <Words>203</Words>
  <Application>Microsoft Office PowerPoint</Application>
  <PresentationFormat>Widescreen</PresentationFormat>
  <Paragraphs>45</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Impact</vt:lpstr>
      <vt:lpstr>Segoe UI</vt:lpstr>
      <vt:lpstr>Badge</vt:lpstr>
      <vt:lpstr>KAFKA</vt:lpstr>
      <vt:lpstr>NỘI DUNG</vt:lpstr>
      <vt:lpstr>1. giới thiệu kafka.</vt:lpstr>
      <vt:lpstr>2. Nguyên lý, cơ chế.</vt:lpstr>
      <vt:lpstr>2. Nguyên lý, cơ chế.</vt:lpstr>
      <vt:lpstr>2. Nguyên lý, cơ chế.</vt:lpstr>
      <vt:lpstr>2. Nguyên lý, cơ chế.</vt:lpstr>
      <vt:lpstr>3. Cài đặt sử dụng.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Võ Đặng Nguyễn</dc:creator>
  <cp:lastModifiedBy>Võ Đặng Nguyễn</cp:lastModifiedBy>
  <cp:revision>13</cp:revision>
  <dcterms:created xsi:type="dcterms:W3CDTF">2017-12-21T02:05:36Z</dcterms:created>
  <dcterms:modified xsi:type="dcterms:W3CDTF">2017-12-21T04:55:42Z</dcterms:modified>
</cp:coreProperties>
</file>