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8" r:id="rId18"/>
    <p:sldId id="281" r:id="rId19"/>
    <p:sldId id="282" r:id="rId20"/>
    <p:sldId id="280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hGVS+YJnmVbVgbdMzAHc/GtLI8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cd43692fe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cd43692fe_1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bcd43692fe_1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cd43692fe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cd43692fe_1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bcd43692fe_1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8972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cd43692fe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cd43692fe_1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bcd43692fe_1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8089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6179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tiff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tiff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jpeg"/><Relationship Id="rId10" Type="http://schemas.openxmlformats.org/officeDocument/2006/relationships/image" Target="../media/image28.tiff"/><Relationship Id="rId19" Type="http://schemas.openxmlformats.org/officeDocument/2006/relationships/image" Target="../media/image37.jpeg"/><Relationship Id="rId4" Type="http://schemas.openxmlformats.org/officeDocument/2006/relationships/image" Target="../media/image22.png"/><Relationship Id="rId9" Type="http://schemas.openxmlformats.org/officeDocument/2006/relationships/image" Target="../media/image27.tiff"/><Relationship Id="rId14" Type="http://schemas.openxmlformats.org/officeDocument/2006/relationships/image" Target="../media/image3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695325" y="3820913"/>
            <a:ext cx="4233863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it-IT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CICLORIFUGIO 4.0</a:t>
            </a:r>
            <a:endParaRPr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6257925" y="6001651"/>
            <a:ext cx="16812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 sz="1700"/>
              <a:t>Inserire qui LOGO AZIENDA</a:t>
            </a:r>
            <a:endParaRPr sz="1700"/>
          </a:p>
        </p:txBody>
      </p:sp>
      <p:sp>
        <p:nvSpPr>
          <p:cNvPr id="92" name="Google Shape;92;p1"/>
          <p:cNvSpPr txBox="1"/>
          <p:nvPr/>
        </p:nvSpPr>
        <p:spPr>
          <a:xfrm>
            <a:off x="695325" y="4911661"/>
            <a:ext cx="100203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0000" lnSpcReduction="20000"/>
          </a:bodyPr>
          <a:lstStyle/>
          <a:p>
            <a:pPr lvl="0">
              <a:lnSpc>
                <a:spcPct val="70000"/>
              </a:lnSpc>
              <a:buClr>
                <a:schemeClr val="lt1"/>
              </a:buClr>
              <a:buSzPts val="3150"/>
            </a:pPr>
            <a:r>
              <a:rPr lang="it-IT" sz="31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Fondazione ITS (Piemonte): ICT – Energia – Turismo – Agroalimentare</a:t>
            </a:r>
          </a:p>
          <a:p>
            <a:pPr lvl="0">
              <a:lnSpc>
                <a:spcPct val="70000"/>
              </a:lnSpc>
              <a:buClr>
                <a:schemeClr val="lt1"/>
              </a:buClr>
              <a:buSzPts val="3150"/>
            </a:pPr>
            <a:endParaRPr lang="it-IT" sz="31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70000"/>
              </a:lnSpc>
              <a:buClr>
                <a:schemeClr val="lt1"/>
              </a:buClr>
              <a:buSzPts val="3150"/>
            </a:pPr>
            <a:r>
              <a:rPr lang="it-IT" sz="31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Aziende Partner: Officine Innesto, </a:t>
            </a:r>
            <a:r>
              <a:rPr lang="it-IT" sz="315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Synesthesia</a:t>
            </a:r>
            <a:r>
              <a:rPr lang="it-IT" sz="31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VASS </a:t>
            </a:r>
            <a:r>
              <a:rPr lang="it-IT" sz="315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</a:t>
            </a:r>
            <a:r>
              <a:rPr lang="it-IT" sz="31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it-IT" sz="315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</a:t>
            </a:r>
            <a:r>
              <a:rPr lang="it-IT" sz="31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-In</a:t>
            </a:r>
          </a:p>
          <a:p>
            <a:pPr lvl="0">
              <a:lnSpc>
                <a:spcPct val="70000"/>
              </a:lnSpc>
              <a:buClr>
                <a:schemeClr val="lt1"/>
              </a:buClr>
              <a:buSzPts val="3150"/>
            </a:pPr>
            <a:endParaRPr lang="it-IT" sz="31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4252925" y="6040660"/>
            <a:ext cx="16812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it-I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Inserire qui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it-IT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 ITS</a:t>
            </a:r>
            <a:endParaRPr sz="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7036" y="0"/>
            <a:ext cx="6237925" cy="62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C57EBD3-5B43-7443-BEB3-B0B852ADAAD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5787" y="2516609"/>
            <a:ext cx="786525" cy="555797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D42C106-6B0C-994E-8B0F-635AE01A376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2376" y="3332935"/>
            <a:ext cx="821759" cy="433485"/>
          </a:xfrm>
          <a:prstGeom prst="rect">
            <a:avLst/>
          </a:prstGeom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1672452C-C843-F441-8AFF-9317D7583E0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0960" y="2516093"/>
            <a:ext cx="746174" cy="500326"/>
          </a:xfrm>
          <a:prstGeom prst="rect">
            <a:avLst/>
          </a:prstGeom>
        </p:spPr>
      </p:pic>
      <p:pic>
        <p:nvPicPr>
          <p:cNvPr id="8" name="Picture 2" descr="Fondazione ITS Agroalimentare Piemonte - Posts | Facebook">
            <a:extLst>
              <a:ext uri="{FF2B5EF4-FFF2-40B4-BE49-F238E27FC236}">
                <a16:creationId xmlns:a16="http://schemas.microsoft.com/office/drawing/2014/main" id="{F91F671A-8E94-DD43-9A9F-6C94BB9119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32378" y="3406787"/>
            <a:ext cx="984917" cy="30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2B41E4BB-44E4-EB45-801A-85839F93E43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54358" y="1572204"/>
            <a:ext cx="1112852" cy="455323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425EACAF-F631-FB4F-81C5-9E120155293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61251" y="1727311"/>
            <a:ext cx="877251" cy="391723"/>
          </a:xfrm>
          <a:prstGeom prst="rect">
            <a:avLst/>
          </a:prstGeom>
        </p:spPr>
      </p:pic>
      <p:pic>
        <p:nvPicPr>
          <p:cNvPr id="11" name="Picture 4" descr="Synesthesia - Polo ICT">
            <a:extLst>
              <a:ext uri="{FF2B5EF4-FFF2-40B4-BE49-F238E27FC236}">
                <a16:creationId xmlns:a16="http://schemas.microsoft.com/office/drawing/2014/main" id="{7F2C118A-4838-C043-8E0B-A4C0D5E77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61251" y="3846345"/>
            <a:ext cx="1060177" cy="2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Jo-in Tour Operator">
            <a:extLst>
              <a:ext uri="{FF2B5EF4-FFF2-40B4-BE49-F238E27FC236}">
                <a16:creationId xmlns:a16="http://schemas.microsoft.com/office/drawing/2014/main" id="{7985585C-364D-8841-BD34-3B98F0FB2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84212" y="3831360"/>
            <a:ext cx="945567" cy="33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B1E96BC-7483-9C45-9290-9BEE9D00C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7063" y="2805649"/>
            <a:ext cx="1328993" cy="42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0525B9A-E620-2E40-BE81-BC0B347A3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3197" y="631254"/>
            <a:ext cx="1400370" cy="34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ren compie 10 anni e presenta il nuovo logo aziendale -">
            <a:extLst>
              <a:ext uri="{FF2B5EF4-FFF2-40B4-BE49-F238E27FC236}">
                <a16:creationId xmlns:a16="http://schemas.microsoft.com/office/drawing/2014/main" id="{A2217633-AD46-FA4E-BE03-41D9A85D7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07737" y="488676"/>
            <a:ext cx="984277" cy="69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ni - Wikipedia">
            <a:extLst>
              <a:ext uri="{FF2B5EF4-FFF2-40B4-BE49-F238E27FC236}">
                <a16:creationId xmlns:a16="http://schemas.microsoft.com/office/drawing/2014/main" id="{5DFC636D-F93E-064D-9DF2-287F686CA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27721" y="2265016"/>
            <a:ext cx="758114" cy="92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Offerte di lavoro Leroy Merlin | TorinoGiovani">
            <a:extLst>
              <a:ext uri="{FF2B5EF4-FFF2-40B4-BE49-F238E27FC236}">
                <a16:creationId xmlns:a16="http://schemas.microsoft.com/office/drawing/2014/main" id="{1F408F83-18AB-9E41-98FC-FAF718B19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1534" y="4531827"/>
            <a:ext cx="909043" cy="51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hi Siamo">
            <a:extLst>
              <a:ext uri="{FF2B5EF4-FFF2-40B4-BE49-F238E27FC236}">
                <a16:creationId xmlns:a16="http://schemas.microsoft.com/office/drawing/2014/main" id="{872CF387-1A2F-6E41-B7BE-AFB6DF3BF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5974" y="4292991"/>
            <a:ext cx="675896" cy="97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4E103B98-0FD3-084D-AFEE-F3BF2B963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99581" y="5440269"/>
            <a:ext cx="2192839" cy="47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99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5" y="0"/>
            <a:ext cx="1219204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4150" y="379675"/>
            <a:ext cx="6263699" cy="580204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5"/>
          <p:cNvSpPr txBox="1"/>
          <p:nvPr/>
        </p:nvSpPr>
        <p:spPr>
          <a:xfrm>
            <a:off x="5392761" y="1024288"/>
            <a:ext cx="997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700">
                <a:latin typeface="Calibri"/>
                <a:ea typeface="Calibri"/>
                <a:cs typeface="Calibri"/>
                <a:sym typeface="Calibri"/>
              </a:rPr>
              <a:t>Inserire qui 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700">
                <a:latin typeface="Calibri"/>
                <a:ea typeface="Calibri"/>
                <a:cs typeface="Calibri"/>
                <a:sym typeface="Calibri"/>
              </a:rPr>
              <a:t>Nome Cognome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700">
                <a:latin typeface="Calibri"/>
                <a:ea typeface="Calibri"/>
                <a:cs typeface="Calibri"/>
                <a:sym typeface="Calibri"/>
              </a:rPr>
              <a:t>Azienda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5"/>
          <p:cNvSpPr txBox="1"/>
          <p:nvPr/>
        </p:nvSpPr>
        <p:spPr>
          <a:xfrm>
            <a:off x="6166181" y="1024288"/>
            <a:ext cx="997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700">
                <a:latin typeface="Calibri"/>
                <a:ea typeface="Calibri"/>
                <a:cs typeface="Calibri"/>
                <a:sym typeface="Calibri"/>
              </a:rPr>
              <a:t>Inserire qui 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700">
                <a:latin typeface="Calibri"/>
                <a:ea typeface="Calibri"/>
                <a:cs typeface="Calibri"/>
                <a:sym typeface="Calibri"/>
              </a:rPr>
              <a:t>Data e ora dell’intervista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5"/>
          <p:cNvSpPr txBox="1"/>
          <p:nvPr/>
        </p:nvSpPr>
        <p:spPr>
          <a:xfrm>
            <a:off x="7535161" y="1092331"/>
            <a:ext cx="99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700">
                <a:latin typeface="Calibri"/>
                <a:ea typeface="Calibri"/>
                <a:cs typeface="Calibri"/>
                <a:sym typeface="Calibri"/>
              </a:rPr>
              <a:t>Inserire qui 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700">
                <a:latin typeface="Calibri"/>
                <a:ea typeface="Calibri"/>
                <a:cs typeface="Calibri"/>
                <a:sym typeface="Calibri"/>
              </a:rPr>
              <a:t>Nome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5"/>
          <p:cNvSpPr txBox="1"/>
          <p:nvPr/>
        </p:nvSpPr>
        <p:spPr>
          <a:xfrm>
            <a:off x="8170029" y="1092331"/>
            <a:ext cx="99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700">
                <a:latin typeface="Calibri"/>
                <a:ea typeface="Calibri"/>
                <a:cs typeface="Calibri"/>
                <a:sym typeface="Calibri"/>
              </a:rPr>
              <a:t>Inserire qui 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700">
                <a:latin typeface="Calibri"/>
                <a:ea typeface="Calibri"/>
                <a:cs typeface="Calibri"/>
                <a:sym typeface="Calibri"/>
              </a:rPr>
              <a:t>N. traccia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99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7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7"/>
          <p:cNvSpPr txBox="1"/>
          <p:nvPr/>
        </p:nvSpPr>
        <p:spPr>
          <a:xfrm>
            <a:off x="600073" y="2557462"/>
            <a:ext cx="11192533" cy="3028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lt1"/>
              </a:buClr>
              <a:buSzPts val="3600"/>
            </a:pPr>
            <a:r>
              <a:rPr lang="it-IT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Quanti giorni del tuo tempo libero impegni in questa attività (su base annua)?</a:t>
            </a:r>
          </a:p>
          <a:p>
            <a:pPr lvl="0">
              <a:lnSpc>
                <a:spcPct val="90000"/>
              </a:lnSpc>
              <a:buClr>
                <a:schemeClr val="lt1"/>
              </a:buClr>
              <a:buSzPts val="3600"/>
            </a:pPr>
            <a:r>
              <a:rPr lang="it-IT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Segui dei percorsi/tratta predefiniti o giri libero?</a:t>
            </a:r>
          </a:p>
          <a:p>
            <a:pPr lvl="0">
              <a:lnSpc>
                <a:spcPct val="90000"/>
              </a:lnSpc>
              <a:buClr>
                <a:schemeClr val="lt1"/>
              </a:buClr>
              <a:buSzPts val="3600"/>
            </a:pPr>
            <a:r>
              <a:rPr lang="it-IT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Prediligi la tratta in solitaria o in gruppo (micro/medio/grande)?</a:t>
            </a:r>
          </a:p>
          <a:p>
            <a:pPr lvl="0">
              <a:lnSpc>
                <a:spcPct val="90000"/>
              </a:lnSpc>
              <a:buClr>
                <a:schemeClr val="lt1"/>
              </a:buClr>
              <a:buSzPts val="3600"/>
            </a:pPr>
            <a:r>
              <a:rPr lang="it-IT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Fai weekend (2gg o più) immersivi?</a:t>
            </a:r>
          </a:p>
          <a:p>
            <a:pPr lvl="0">
              <a:lnSpc>
                <a:spcPct val="90000"/>
              </a:lnSpc>
              <a:buClr>
                <a:schemeClr val="lt1"/>
              </a:buClr>
              <a:buSzPts val="3600"/>
            </a:pPr>
            <a:r>
              <a:rPr lang="it-IT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Nel caso di weekend immersivi, pernotti in qualche struttura attrezzata o prediligi i bivacchi?</a:t>
            </a:r>
          </a:p>
          <a:p>
            <a:pPr lvl="0">
              <a:lnSpc>
                <a:spcPct val="90000"/>
              </a:lnSpc>
              <a:buClr>
                <a:schemeClr val="lt1"/>
              </a:buClr>
              <a:buSzPts val="3600"/>
            </a:pPr>
            <a:r>
              <a:rPr lang="it-IT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prediligi «la struttura», quali sono i pro e i contro?</a:t>
            </a:r>
          </a:p>
          <a:p>
            <a:pPr lvl="0">
              <a:lnSpc>
                <a:spcPct val="90000"/>
              </a:lnSpc>
              <a:buClr>
                <a:schemeClr val="lt1"/>
              </a:buClr>
              <a:buSzPts val="3600"/>
            </a:pPr>
            <a:r>
              <a:rPr lang="it-IT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prediligi «il bivacco», quali sono i pro e i contro?</a:t>
            </a:r>
          </a:p>
          <a:p>
            <a:pPr lvl="0">
              <a:lnSpc>
                <a:spcPct val="90000"/>
              </a:lnSpc>
              <a:buClr>
                <a:schemeClr val="lt1"/>
              </a:buClr>
              <a:buSzPts val="3600"/>
            </a:pPr>
            <a:r>
              <a:rPr lang="it-IT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 rifugio automatizzato ed </a:t>
            </a:r>
            <a:r>
              <a:rPr lang="it-IT" sz="2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ecosostibile</a:t>
            </a:r>
            <a:r>
              <a:rPr lang="it-IT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potrebbe essere la soluzione?</a:t>
            </a:r>
          </a:p>
          <a:p>
            <a:pPr lvl="0">
              <a:lnSpc>
                <a:spcPct val="90000"/>
              </a:lnSpc>
              <a:buClr>
                <a:schemeClr val="lt1"/>
              </a:buClr>
              <a:buSzPts val="3600"/>
            </a:pPr>
            <a:endParaRPr lang="it-IT"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7"/>
          <p:cNvSpPr txBox="1"/>
          <p:nvPr/>
        </p:nvSpPr>
        <p:spPr>
          <a:xfrm>
            <a:off x="600074" y="1271587"/>
            <a:ext cx="8620126" cy="71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it-IT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CICLISTA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8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8"/>
          <p:cNvSpPr txBox="1"/>
          <p:nvPr/>
        </p:nvSpPr>
        <p:spPr>
          <a:xfrm>
            <a:off x="600074" y="2557462"/>
            <a:ext cx="11287126" cy="334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3600"/>
            </a:pPr>
            <a:r>
              <a:rPr lang="it-IT" sz="24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Vedi positivamente l’approccio economico ambientale-energetico-sostenibile del progetto Ciclorifugio 4.0 (Piano Europa 2021-2027)?</a:t>
            </a:r>
          </a:p>
          <a:p>
            <a:pPr>
              <a:lnSpc>
                <a:spcPct val="90000"/>
              </a:lnSpc>
              <a:buClr>
                <a:schemeClr val="lt1"/>
              </a:buClr>
              <a:buSzPts val="3600"/>
            </a:pPr>
            <a:r>
              <a:rPr lang="it-IT" sz="24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Come applicheresti all’innovazione tecnologica di questo progetto?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it-IT" sz="24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Gli ambiti tecnologici Impresa 4.0 applicati al progetto sono implementabili e sviluppabili?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it-IT" sz="24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La pandemia da Covid-19 ci ha insegnato un nuovo modello di applicazione del Turismo di prossimità: credi che l’applicazione di questo modello sia vincente per risollevare il mercato turistico e i mercati ad esso associati?</a:t>
            </a:r>
          </a:p>
          <a:p>
            <a:pPr>
              <a:lnSpc>
                <a:spcPct val="90000"/>
              </a:lnSpc>
              <a:buClr>
                <a:schemeClr val="lt1"/>
              </a:buClr>
              <a:buSzPts val="3600"/>
            </a:pPr>
            <a:r>
              <a:rPr lang="it-IT" sz="24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Come azienda investitrice, credi nella proposta e nel modello di economia circolare che il progetto racchiude?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endParaRPr lang="it-IT" sz="2400" b="1" dirty="0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207" name="Google Shape;207;p18"/>
          <p:cNvSpPr txBox="1"/>
          <p:nvPr/>
        </p:nvSpPr>
        <p:spPr>
          <a:xfrm>
            <a:off x="600074" y="1271587"/>
            <a:ext cx="8620126" cy="71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it-IT" sz="32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INVESTITORI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9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9"/>
          <p:cNvSpPr txBox="1"/>
          <p:nvPr/>
        </p:nvSpPr>
        <p:spPr>
          <a:xfrm>
            <a:off x="600074" y="2557462"/>
            <a:ext cx="11224064" cy="338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it-IT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Come può la tua azienda innestarsi nel modello di economia circolare applicato al turismo di prossimità inerente al progetto?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it-IT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 quale settore (IT, Energetico, Agroalimentare, Turistico) pensi di poter applicare il tuo apporto aziendale al progetto?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it-IT" sz="24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Per IT: in che modo applicheresti le tecnologie di innovazione nel progetto?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it-IT" sz="24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Per Energia: in che modo struttureresti il modello abitativo e di sostenibilità energetica?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it-IT" sz="24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Per Turismo: in che modo creeresti i pacchetti e la gestione dell’</a:t>
            </a:r>
            <a:r>
              <a:rPr lang="it-IT" sz="2400" b="1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hospitality</a:t>
            </a:r>
            <a:r>
              <a:rPr lang="it-IT" sz="24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?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it-IT" sz="24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Per Agroalimentare: in che modo potresti essere fornitori di F&amp;B per gli ospiti pernottanti?</a:t>
            </a:r>
            <a:endParaRPr sz="1050" dirty="0"/>
          </a:p>
        </p:txBody>
      </p:sp>
      <p:sp>
        <p:nvSpPr>
          <p:cNvPr id="214" name="Google Shape;214;p19"/>
          <p:cNvSpPr txBox="1"/>
          <p:nvPr/>
        </p:nvSpPr>
        <p:spPr>
          <a:xfrm>
            <a:off x="600074" y="1271587"/>
            <a:ext cx="8620126" cy="71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it-IT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FORNITORI DI SERVIZI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gbcd43692fe_1_1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E2472132-B022-9C40-8919-0A0F40FBB4A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093" y="1841982"/>
            <a:ext cx="3263305" cy="4258277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D851D06B-BD3F-F747-84F0-B40022325AD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7526" y="2035538"/>
            <a:ext cx="3920793" cy="387116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AEB21B8-F8AA-CC43-BC0C-D8D5F25502F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9448" y="2498253"/>
            <a:ext cx="4131846" cy="294573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gbcd43692fe_1_1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11FDDEF-AC1E-2545-A2AB-24DA3CEC522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3287" y="1960788"/>
            <a:ext cx="5015305" cy="4116335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D5F299F4-A0C9-6A49-A527-D5C0DB45BD4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049" y="1818846"/>
            <a:ext cx="4042830" cy="42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44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gbcd43692fe_1_1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73493FAA-7AD7-574D-BAA0-86EFF82EF2B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8794" y="1759669"/>
            <a:ext cx="3270852" cy="425827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841F6DD-1D80-5644-9142-C21B7F48408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8413" y="1870068"/>
            <a:ext cx="4999534" cy="414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3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695325" y="3820913"/>
            <a:ext cx="4233863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it-IT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CICLORIFUGIO 4.0</a:t>
            </a:r>
            <a:endParaRPr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6257925" y="6001651"/>
            <a:ext cx="16812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 sz="1700"/>
              <a:t>Inserire qui LOGO AZIENDA</a:t>
            </a:r>
            <a:endParaRPr sz="1700"/>
          </a:p>
        </p:txBody>
      </p:sp>
      <p:sp>
        <p:nvSpPr>
          <p:cNvPr id="92" name="Google Shape;92;p1"/>
          <p:cNvSpPr txBox="1"/>
          <p:nvPr/>
        </p:nvSpPr>
        <p:spPr>
          <a:xfrm>
            <a:off x="695325" y="4911661"/>
            <a:ext cx="100203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0000" lnSpcReduction="20000"/>
          </a:bodyPr>
          <a:lstStyle/>
          <a:p>
            <a:pPr lvl="0">
              <a:lnSpc>
                <a:spcPct val="70000"/>
              </a:lnSpc>
              <a:buClr>
                <a:schemeClr val="lt1"/>
              </a:buClr>
              <a:buSzPts val="3150"/>
            </a:pPr>
            <a:r>
              <a:rPr lang="it-IT" sz="31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Fondazione ITS (Piemonte): ICT – Energia – Turismo – Agroalimentare</a:t>
            </a:r>
          </a:p>
          <a:p>
            <a:pPr lvl="0">
              <a:lnSpc>
                <a:spcPct val="70000"/>
              </a:lnSpc>
              <a:buClr>
                <a:schemeClr val="lt1"/>
              </a:buClr>
              <a:buSzPts val="3150"/>
            </a:pPr>
            <a:endParaRPr lang="it-IT" sz="31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70000"/>
              </a:lnSpc>
              <a:buClr>
                <a:schemeClr val="lt1"/>
              </a:buClr>
              <a:buSzPts val="3150"/>
            </a:pPr>
            <a:r>
              <a:rPr lang="it-IT" sz="31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Aziende Partner: Officine Innesto, </a:t>
            </a:r>
            <a:r>
              <a:rPr lang="it-IT" sz="315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Synesthesia</a:t>
            </a:r>
            <a:r>
              <a:rPr lang="it-IT" sz="31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VASS </a:t>
            </a:r>
            <a:r>
              <a:rPr lang="it-IT" sz="315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</a:t>
            </a:r>
            <a:r>
              <a:rPr lang="it-IT" sz="31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it-IT" sz="315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</a:t>
            </a:r>
            <a:r>
              <a:rPr lang="it-IT" sz="31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-In</a:t>
            </a:r>
          </a:p>
          <a:p>
            <a:pPr lvl="0">
              <a:lnSpc>
                <a:spcPct val="70000"/>
              </a:lnSpc>
              <a:buClr>
                <a:schemeClr val="lt1"/>
              </a:buClr>
              <a:buSzPts val="3150"/>
            </a:pPr>
            <a:endParaRPr lang="it-IT" sz="31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4252925" y="6040660"/>
            <a:ext cx="16812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it-I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Inserire qui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it-IT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 ITS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78726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3" descr="Immagine che contiene testo&#10;&#10;Descrizione generata automaticamente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4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 txBox="1">
            <a:spLocks noGrp="1"/>
          </p:cNvSpPr>
          <p:nvPr>
            <p:ph type="title"/>
          </p:nvPr>
        </p:nvSpPr>
        <p:spPr>
          <a:xfrm>
            <a:off x="1824037" y="2114550"/>
            <a:ext cx="8620126" cy="35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chemeClr val="lt1"/>
              </a:buClr>
              <a:buSzPts val="4400"/>
            </a:pPr>
            <a:r>
              <a:rPr lang="it-IT" dirty="0">
                <a:solidFill>
                  <a:schemeClr val="lt1"/>
                </a:solidFill>
              </a:rPr>
              <a:t>Prendi una buona idea e mantienila, inseguila, e lavoraci fino a quando non funziona bene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6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6"/>
          <p:cNvPicPr preferRelativeResize="0"/>
          <p:nvPr/>
        </p:nvPicPr>
        <p:blipFill rotWithShape="1">
          <a:blip r:embed="rId4" cstate="email">
            <a:alphaModFix amt="58999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0593" y="1643700"/>
            <a:ext cx="5733756" cy="41583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6"/>
          <p:cNvSpPr txBox="1"/>
          <p:nvPr/>
        </p:nvSpPr>
        <p:spPr>
          <a:xfrm>
            <a:off x="6626220" y="1927369"/>
            <a:ext cx="4945670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it-IT" sz="2000" dirty="0">
                <a:latin typeface="Calibri"/>
                <a:ea typeface="Calibri"/>
                <a:cs typeface="Calibri"/>
                <a:sym typeface="Calibri"/>
              </a:rPr>
              <a:t>Opzionale per tutti i giorni, il tempo libero, mountain bike e bici da strada è collegamenti ideali </a:t>
            </a:r>
            <a:r>
              <a:rPr lang="it-IT" sz="2000" dirty="0" err="1">
                <a:latin typeface="Calibri"/>
                <a:ea typeface="Calibri"/>
                <a:cs typeface="Calibri"/>
                <a:sym typeface="Calibri"/>
              </a:rPr>
              <a:t>Naviki</a:t>
            </a:r>
            <a:r>
              <a:rPr lang="it-IT" sz="2000" dirty="0">
                <a:latin typeface="Calibri"/>
                <a:ea typeface="Calibri"/>
                <a:cs typeface="Calibri"/>
                <a:sym typeface="Calibri"/>
              </a:rPr>
              <a:t> tra ogni inizio e indirizzi finali, mostra su una mappa e navigare con uscita vocale e frecce a bersaglio. </a:t>
            </a:r>
          </a:p>
          <a:p>
            <a:pPr lvl="0"/>
            <a:endParaRPr lang="it-IT" sz="2000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it-IT" sz="2000" b="1" dirty="0" err="1">
                <a:latin typeface="Calibri"/>
                <a:ea typeface="Calibri"/>
                <a:cs typeface="Calibri"/>
                <a:sym typeface="Calibri"/>
              </a:rPr>
              <a:t>Naviki</a:t>
            </a:r>
            <a:r>
              <a:rPr lang="it-IT" sz="2000" dirty="0">
                <a:latin typeface="Calibri"/>
                <a:ea typeface="Calibri"/>
                <a:cs typeface="Calibri"/>
                <a:sym typeface="Calibri"/>
              </a:rPr>
              <a:t> è un’</a:t>
            </a:r>
            <a:r>
              <a:rPr lang="it-IT" sz="2000" dirty="0" err="1">
                <a:latin typeface="Calibri"/>
                <a:ea typeface="Calibri"/>
                <a:cs typeface="Calibri"/>
                <a:sym typeface="Calibri"/>
              </a:rPr>
              <a:t>app</a:t>
            </a:r>
            <a:r>
              <a:rPr lang="it-IT" sz="2000" dirty="0">
                <a:latin typeface="Calibri"/>
                <a:ea typeface="Calibri"/>
                <a:cs typeface="Calibri"/>
                <a:sym typeface="Calibri"/>
              </a:rPr>
              <a:t> molto versatile e intuitiva, molto utile tanto nel ciclismo urbano che nel cicloturismo. Il suoi punti di forza sono immediatamente visibili.</a:t>
            </a:r>
          </a:p>
        </p:txBody>
      </p:sp>
      <p:pic>
        <p:nvPicPr>
          <p:cNvPr id="122" name="Google Shape;122;p6"/>
          <p:cNvPicPr preferRelativeResize="0"/>
          <p:nvPr/>
        </p:nvPicPr>
        <p:blipFill rotWithShape="1">
          <a:blip r:embed="rId4" cstate="email">
            <a:alphaModFix amt="58999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651" y="1643700"/>
            <a:ext cx="5733756" cy="415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21E3643-B3CB-6740-BE7C-D842356D876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9200" y="1968419"/>
            <a:ext cx="1648829" cy="357007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3E3CDD6-4670-E447-A9BD-F3661DD6D30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110" y="1968419"/>
            <a:ext cx="1648829" cy="35700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7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20;p6">
            <a:extLst>
              <a:ext uri="{FF2B5EF4-FFF2-40B4-BE49-F238E27FC236}">
                <a16:creationId xmlns:a16="http://schemas.microsoft.com/office/drawing/2014/main" id="{15964A0B-8DE1-6F4D-B633-82426B827BF0}"/>
              </a:ext>
            </a:extLst>
          </p:cNvPr>
          <p:cNvPicPr preferRelativeResize="0"/>
          <p:nvPr/>
        </p:nvPicPr>
        <p:blipFill rotWithShape="1">
          <a:blip r:embed="rId4" cstate="email">
            <a:alphaModFix amt="58999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0593" y="1643700"/>
            <a:ext cx="5733756" cy="41583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21;p6">
            <a:extLst>
              <a:ext uri="{FF2B5EF4-FFF2-40B4-BE49-F238E27FC236}">
                <a16:creationId xmlns:a16="http://schemas.microsoft.com/office/drawing/2014/main" id="{819959C0-1563-1F45-AE05-D75434058F6A}"/>
              </a:ext>
            </a:extLst>
          </p:cNvPr>
          <p:cNvSpPr txBox="1"/>
          <p:nvPr/>
        </p:nvSpPr>
        <p:spPr>
          <a:xfrm>
            <a:off x="6626220" y="1927369"/>
            <a:ext cx="4945670" cy="357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it-IT" sz="2000" dirty="0">
                <a:latin typeface="Calibri"/>
                <a:ea typeface="Calibri"/>
                <a:cs typeface="Calibri"/>
                <a:sym typeface="Calibri"/>
              </a:rPr>
              <a:t>Funzionalità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Calibri"/>
                <a:ea typeface="Calibri"/>
                <a:cs typeface="Calibri"/>
                <a:sym typeface="Calibri"/>
              </a:rPr>
              <a:t>il </a:t>
            </a:r>
            <a:r>
              <a:rPr lang="it-IT" sz="2000" dirty="0" err="1">
                <a:latin typeface="Calibri"/>
                <a:ea typeface="Calibri"/>
                <a:cs typeface="Calibri"/>
                <a:sym typeface="Calibri"/>
              </a:rPr>
              <a:t>routing</a:t>
            </a:r>
            <a:r>
              <a:rPr lang="it-IT" sz="2000" dirty="0">
                <a:latin typeface="Calibri"/>
                <a:ea typeface="Calibri"/>
                <a:cs typeface="Calibri"/>
                <a:sym typeface="Calibri"/>
              </a:rPr>
              <a:t>, con navigazione turn-by-turn, è di immediata consultazione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Calibri"/>
                <a:ea typeface="Calibri"/>
                <a:cs typeface="Calibri"/>
                <a:sym typeface="Calibri"/>
              </a:rPr>
              <a:t>funzionalità di stima dei tempi medi di arrivo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Calibri"/>
                <a:ea typeface="Calibri"/>
                <a:cs typeface="Calibri"/>
                <a:sym typeface="Calibri"/>
              </a:rPr>
              <a:t>stima immediata del percorso secondo vari parametri, percorso più veloce, da strada e MTB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Calibri"/>
                <a:ea typeface="Calibri"/>
                <a:cs typeface="Calibri"/>
                <a:sym typeface="Calibri"/>
              </a:rPr>
              <a:t>calcolo altimetrie e distanze sui parziali, anche quando ci troviamo in mezzo al percorso.</a:t>
            </a:r>
          </a:p>
        </p:txBody>
      </p:sp>
      <p:pic>
        <p:nvPicPr>
          <p:cNvPr id="9" name="Google Shape;122;p6">
            <a:extLst>
              <a:ext uri="{FF2B5EF4-FFF2-40B4-BE49-F238E27FC236}">
                <a16:creationId xmlns:a16="http://schemas.microsoft.com/office/drawing/2014/main" id="{A3466F88-E6EA-0A44-AAD8-FB850D94B3ED}"/>
              </a:ext>
            </a:extLst>
          </p:cNvPr>
          <p:cNvPicPr preferRelativeResize="0"/>
          <p:nvPr/>
        </p:nvPicPr>
        <p:blipFill rotWithShape="1">
          <a:blip r:embed="rId4" cstate="email">
            <a:alphaModFix amt="58999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651" y="1643700"/>
            <a:ext cx="5733756" cy="415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magine 9" descr="Immagine che contiene testo, monitor, visualizzato&#10;&#10;Descrizione generata automaticamente">
            <a:extLst>
              <a:ext uri="{FF2B5EF4-FFF2-40B4-BE49-F238E27FC236}">
                <a16:creationId xmlns:a16="http://schemas.microsoft.com/office/drawing/2014/main" id="{CD6B9113-269C-1E47-92AF-35FEF0DC647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8502" y="1961704"/>
            <a:ext cx="1648829" cy="357007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7BDEB2F-5260-3141-8EFB-2E0CA7A32D7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504" y="1961704"/>
            <a:ext cx="1648829" cy="35700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38" name="Google Shape;138;p8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0;p6">
            <a:extLst>
              <a:ext uri="{FF2B5EF4-FFF2-40B4-BE49-F238E27FC236}">
                <a16:creationId xmlns:a16="http://schemas.microsoft.com/office/drawing/2014/main" id="{F72B24F5-A632-A741-81ED-8EDFE6BA8E7A}"/>
              </a:ext>
            </a:extLst>
          </p:cNvPr>
          <p:cNvPicPr preferRelativeResize="0"/>
          <p:nvPr/>
        </p:nvPicPr>
        <p:blipFill rotWithShape="1">
          <a:blip r:embed="rId4" cstate="email">
            <a:alphaModFix amt="58999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0593" y="1643700"/>
            <a:ext cx="5733756" cy="41583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21;p6">
            <a:extLst>
              <a:ext uri="{FF2B5EF4-FFF2-40B4-BE49-F238E27FC236}">
                <a16:creationId xmlns:a16="http://schemas.microsoft.com/office/drawing/2014/main" id="{25BCD009-2660-8847-8130-C45AA36FFEEA}"/>
              </a:ext>
            </a:extLst>
          </p:cNvPr>
          <p:cNvSpPr txBox="1"/>
          <p:nvPr/>
        </p:nvSpPr>
        <p:spPr>
          <a:xfrm>
            <a:off x="6626219" y="1927369"/>
            <a:ext cx="5186839" cy="418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it-IT" sz="2000" b="1" dirty="0" err="1">
                <a:latin typeface="Calibri"/>
                <a:ea typeface="Calibri"/>
                <a:cs typeface="Calibri"/>
                <a:sym typeface="Calibri"/>
              </a:rPr>
              <a:t>Strava</a:t>
            </a:r>
            <a:r>
              <a:rPr lang="it-IT" sz="2000" dirty="0">
                <a:latin typeface="Calibri"/>
                <a:ea typeface="Calibri"/>
                <a:cs typeface="Calibri"/>
                <a:sym typeface="Calibri"/>
              </a:rPr>
              <a:t> costituisce senza dubbio la scelta più strutturata e precisa per quanto riguarda il </a:t>
            </a:r>
            <a:r>
              <a:rPr lang="it-IT" sz="2000" dirty="0" err="1">
                <a:latin typeface="Calibri"/>
                <a:ea typeface="Calibri"/>
                <a:cs typeface="Calibri"/>
                <a:sym typeface="Calibri"/>
              </a:rPr>
              <a:t>tracking</a:t>
            </a:r>
            <a:r>
              <a:rPr lang="it-IT" sz="20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/>
            <a:endParaRPr lang="it-IT" sz="2000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it-IT" sz="2000" dirty="0">
                <a:latin typeface="Calibri"/>
                <a:ea typeface="Calibri"/>
                <a:cs typeface="Calibri"/>
                <a:sym typeface="Calibri"/>
              </a:rPr>
              <a:t>Le sue funzionalità sono infatti pensate per mettere in risalto la performance, il risultato, prima ancora che la navigazione o l’orientamento.</a:t>
            </a:r>
          </a:p>
          <a:p>
            <a:pPr lvl="0"/>
            <a:endParaRPr lang="it-IT" sz="2000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it-IT" sz="2000" dirty="0">
                <a:latin typeface="Calibri"/>
                <a:ea typeface="Calibri"/>
                <a:cs typeface="Calibri"/>
                <a:sym typeface="Calibri"/>
              </a:rPr>
              <a:t>È l’</a:t>
            </a:r>
            <a:r>
              <a:rPr lang="it-IT" sz="2000" dirty="0" err="1">
                <a:latin typeface="Calibri"/>
                <a:ea typeface="Calibri"/>
                <a:cs typeface="Calibri"/>
                <a:sym typeface="Calibri"/>
              </a:rPr>
              <a:t>app</a:t>
            </a:r>
            <a:r>
              <a:rPr lang="it-IT" sz="2000" dirty="0">
                <a:latin typeface="Calibri"/>
                <a:ea typeface="Calibri"/>
                <a:cs typeface="Calibri"/>
                <a:sym typeface="Calibri"/>
              </a:rPr>
              <a:t> per il cicloturismo agonistico più conosciuta e usata al mondo, ma non la migliore per bug.</a:t>
            </a:r>
          </a:p>
          <a:p>
            <a:pPr lvl="0"/>
            <a:endParaRPr lang="it-IT"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22;p6">
            <a:extLst>
              <a:ext uri="{FF2B5EF4-FFF2-40B4-BE49-F238E27FC236}">
                <a16:creationId xmlns:a16="http://schemas.microsoft.com/office/drawing/2014/main" id="{F3473129-BBB3-F24E-A5C4-423155750578}"/>
              </a:ext>
            </a:extLst>
          </p:cNvPr>
          <p:cNvPicPr preferRelativeResize="0"/>
          <p:nvPr/>
        </p:nvPicPr>
        <p:blipFill rotWithShape="1">
          <a:blip r:embed="rId4" cstate="email">
            <a:alphaModFix amt="58999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651" y="1643700"/>
            <a:ext cx="5733756" cy="415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F163973-C41E-E747-AFE0-9AD1912C973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4994" y="1929264"/>
            <a:ext cx="1690940" cy="351923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8340032-F897-E14D-BB2A-58A55C5B5B9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453" y="1929264"/>
            <a:ext cx="1695932" cy="35192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9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20;p6">
            <a:extLst>
              <a:ext uri="{FF2B5EF4-FFF2-40B4-BE49-F238E27FC236}">
                <a16:creationId xmlns:a16="http://schemas.microsoft.com/office/drawing/2014/main" id="{EBE2F78F-7562-2047-9905-E2A33C5ACE9F}"/>
              </a:ext>
            </a:extLst>
          </p:cNvPr>
          <p:cNvPicPr preferRelativeResize="0"/>
          <p:nvPr/>
        </p:nvPicPr>
        <p:blipFill rotWithShape="1">
          <a:blip r:embed="rId4" cstate="email">
            <a:alphaModFix amt="58999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0593" y="1643700"/>
            <a:ext cx="5733756" cy="41583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21;p6">
            <a:extLst>
              <a:ext uri="{FF2B5EF4-FFF2-40B4-BE49-F238E27FC236}">
                <a16:creationId xmlns:a16="http://schemas.microsoft.com/office/drawing/2014/main" id="{2293BD83-0A14-0847-9EE8-BCC4E01B5EFB}"/>
              </a:ext>
            </a:extLst>
          </p:cNvPr>
          <p:cNvSpPr txBox="1"/>
          <p:nvPr/>
        </p:nvSpPr>
        <p:spPr>
          <a:xfrm>
            <a:off x="6626220" y="1927369"/>
            <a:ext cx="5199196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it-IT" sz="2000" dirty="0">
                <a:latin typeface="Lato"/>
                <a:ea typeface="Lato"/>
                <a:cs typeface="Lato"/>
                <a:sym typeface="Lato"/>
              </a:rPr>
              <a:t>Funzionalità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Lato"/>
                <a:ea typeface="Lato"/>
                <a:cs typeface="Lato"/>
                <a:sym typeface="Lato"/>
              </a:rPr>
              <a:t>massima precisione e affidabilità, tanto nell’analisi dei dati quanto dell’accuratezza del GPS (</a:t>
            </a:r>
            <a:r>
              <a:rPr lang="it-IT" sz="2000" dirty="0" err="1">
                <a:latin typeface="Lato"/>
                <a:ea typeface="Lato"/>
                <a:cs typeface="Lato"/>
                <a:sym typeface="Lato"/>
              </a:rPr>
              <a:t>OpenStreeMaps</a:t>
            </a:r>
            <a:r>
              <a:rPr lang="it-IT" sz="2000" dirty="0">
                <a:latin typeface="Lato"/>
                <a:ea typeface="Lato"/>
                <a:cs typeface="Lato"/>
                <a:sym typeface="Lato"/>
              </a:rPr>
              <a:t>);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sz="2000" dirty="0" err="1">
                <a:latin typeface="Lato"/>
                <a:ea typeface="Lato"/>
                <a:cs typeface="Lato"/>
                <a:sym typeface="Lato"/>
              </a:rPr>
              <a:t>DataDriven</a:t>
            </a:r>
            <a:r>
              <a:rPr lang="it-IT" sz="2000" dirty="0">
                <a:latin typeface="Lato"/>
                <a:ea typeface="Lato"/>
                <a:cs typeface="Lato"/>
                <a:sym typeface="Lato"/>
              </a:rPr>
              <a:t> con riepiloghi degli allenamenti e delle statistiche fino all’analisi dei segmenti di percorso che riconosce automaticamente una volta percorsi;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Lato"/>
                <a:ea typeface="Lato"/>
                <a:cs typeface="Lato"/>
                <a:sym typeface="Lato"/>
              </a:rPr>
              <a:t>Social”, sistema di amicizie, condivisione foto e altri dati come la propria attrezzatura e specifiche;</a:t>
            </a:r>
          </a:p>
        </p:txBody>
      </p:sp>
      <p:pic>
        <p:nvPicPr>
          <p:cNvPr id="9" name="Google Shape;122;p6">
            <a:extLst>
              <a:ext uri="{FF2B5EF4-FFF2-40B4-BE49-F238E27FC236}">
                <a16:creationId xmlns:a16="http://schemas.microsoft.com/office/drawing/2014/main" id="{F29ED1AF-5843-0548-97C9-8F9A8AC1E7AD}"/>
              </a:ext>
            </a:extLst>
          </p:cNvPr>
          <p:cNvPicPr preferRelativeResize="0"/>
          <p:nvPr/>
        </p:nvPicPr>
        <p:blipFill rotWithShape="1">
          <a:blip r:embed="rId4" cstate="email">
            <a:alphaModFix amt="58999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651" y="1643700"/>
            <a:ext cx="5733756" cy="415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1A1A0F5-AA75-2F41-A4D2-38633478799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3198" y="1963231"/>
            <a:ext cx="1730195" cy="351923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63FA1AD-3D42-7849-A2F0-5ADBFEA0B7B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183" y="1927369"/>
            <a:ext cx="1714923" cy="35192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0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20;p6">
            <a:extLst>
              <a:ext uri="{FF2B5EF4-FFF2-40B4-BE49-F238E27FC236}">
                <a16:creationId xmlns:a16="http://schemas.microsoft.com/office/drawing/2014/main" id="{64BE9085-232E-F246-92CB-F13FD2155C04}"/>
              </a:ext>
            </a:extLst>
          </p:cNvPr>
          <p:cNvPicPr preferRelativeResize="0"/>
          <p:nvPr/>
        </p:nvPicPr>
        <p:blipFill rotWithShape="1">
          <a:blip r:embed="rId4" cstate="email">
            <a:alphaModFix amt="58999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0593" y="1643700"/>
            <a:ext cx="5733756" cy="41583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21;p6">
            <a:extLst>
              <a:ext uri="{FF2B5EF4-FFF2-40B4-BE49-F238E27FC236}">
                <a16:creationId xmlns:a16="http://schemas.microsoft.com/office/drawing/2014/main" id="{BFA11027-36D6-1348-8778-742EC8A7E93F}"/>
              </a:ext>
            </a:extLst>
          </p:cNvPr>
          <p:cNvSpPr txBox="1"/>
          <p:nvPr/>
        </p:nvSpPr>
        <p:spPr>
          <a:xfrm>
            <a:off x="6626220" y="1927369"/>
            <a:ext cx="4945670" cy="357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it-IT" sz="2000" b="1" dirty="0" err="1">
                <a:latin typeface="Calibri"/>
                <a:ea typeface="Calibri"/>
                <a:cs typeface="Calibri"/>
                <a:sym typeface="Calibri"/>
              </a:rPr>
              <a:t>Komoot</a:t>
            </a:r>
            <a:r>
              <a:rPr lang="it-IT" sz="2000" dirty="0">
                <a:latin typeface="Calibri"/>
                <a:ea typeface="Calibri"/>
                <a:cs typeface="Calibri"/>
                <a:sym typeface="Calibri"/>
              </a:rPr>
              <a:t> è senza dubbio della più completa e versatile </a:t>
            </a:r>
            <a:r>
              <a:rPr lang="it-IT" sz="2000" dirty="0" err="1">
                <a:latin typeface="Calibri"/>
                <a:ea typeface="Calibri"/>
                <a:cs typeface="Calibri"/>
                <a:sym typeface="Calibri"/>
              </a:rPr>
              <a:t>app</a:t>
            </a:r>
            <a:r>
              <a:rPr lang="it-IT" sz="2000" dirty="0">
                <a:latin typeface="Calibri"/>
                <a:ea typeface="Calibri"/>
                <a:cs typeface="Calibri"/>
                <a:sym typeface="Calibri"/>
              </a:rPr>
              <a:t> per cicloturismo disponibile. Dotata di un’interfaccia vivace e un’impostazione molto social, con tanto di amicizie, </a:t>
            </a:r>
            <a:r>
              <a:rPr lang="it-IT" sz="2000" dirty="0" err="1">
                <a:latin typeface="Calibri"/>
                <a:ea typeface="Calibri"/>
                <a:cs typeface="Calibri"/>
                <a:sym typeface="Calibri"/>
              </a:rPr>
              <a:t>follower</a:t>
            </a:r>
            <a:r>
              <a:rPr lang="it-IT" sz="20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it-IT" sz="2000" dirty="0" err="1"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it-IT" sz="20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it-IT" sz="2000" dirty="0" err="1">
                <a:latin typeface="Calibri"/>
                <a:ea typeface="Calibri"/>
                <a:cs typeface="Calibri"/>
                <a:sym typeface="Calibri"/>
              </a:rPr>
              <a:t>like</a:t>
            </a:r>
            <a:r>
              <a:rPr lang="it-IT" sz="2000" dirty="0">
                <a:latin typeface="Calibri"/>
                <a:ea typeface="Calibri"/>
                <a:cs typeface="Calibri"/>
                <a:sym typeface="Calibri"/>
              </a:rPr>
              <a:t> e condivisione percorsi.</a:t>
            </a:r>
          </a:p>
          <a:p>
            <a:pPr lvl="0"/>
            <a:endParaRPr lang="it-IT" sz="2000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it-IT" sz="2000" dirty="0">
                <a:latin typeface="Calibri"/>
                <a:ea typeface="Calibri"/>
                <a:cs typeface="Calibri"/>
                <a:sym typeface="Calibri"/>
              </a:rPr>
              <a:t>L’unico aspetto su cui si potrebbe migliorare sono il </a:t>
            </a:r>
            <a:r>
              <a:rPr lang="it-IT" sz="2000" dirty="0" err="1">
                <a:latin typeface="Calibri"/>
                <a:ea typeface="Calibri"/>
                <a:cs typeface="Calibri"/>
                <a:sym typeface="Calibri"/>
              </a:rPr>
              <a:t>tracker</a:t>
            </a:r>
            <a:r>
              <a:rPr lang="it-IT" sz="2000" dirty="0">
                <a:latin typeface="Calibri"/>
                <a:ea typeface="Calibri"/>
                <a:cs typeface="Calibri"/>
                <a:sym typeface="Calibri"/>
              </a:rPr>
              <a:t> causa imprecisione e dispendio </a:t>
            </a:r>
            <a:r>
              <a:rPr lang="it-IT" sz="2000" dirty="0" err="1">
                <a:latin typeface="Calibri"/>
                <a:ea typeface="Calibri"/>
                <a:cs typeface="Calibri"/>
                <a:sym typeface="Calibri"/>
              </a:rPr>
              <a:t>energetivo</a:t>
            </a:r>
            <a:r>
              <a:rPr lang="it-IT" sz="2000" dirty="0">
                <a:latin typeface="Calibri"/>
                <a:ea typeface="Calibri"/>
                <a:cs typeface="Calibri"/>
                <a:sym typeface="Calibri"/>
              </a:rPr>
              <a:t> (necessita di una costante connessione alla rete). </a:t>
            </a:r>
          </a:p>
        </p:txBody>
      </p:sp>
      <p:pic>
        <p:nvPicPr>
          <p:cNvPr id="9" name="Google Shape;122;p6">
            <a:extLst>
              <a:ext uri="{FF2B5EF4-FFF2-40B4-BE49-F238E27FC236}">
                <a16:creationId xmlns:a16="http://schemas.microsoft.com/office/drawing/2014/main" id="{373ACA91-960B-0040-B62D-8271D95250E9}"/>
              </a:ext>
            </a:extLst>
          </p:cNvPr>
          <p:cNvPicPr preferRelativeResize="0"/>
          <p:nvPr/>
        </p:nvPicPr>
        <p:blipFill rotWithShape="1">
          <a:blip r:embed="rId4" cstate="email">
            <a:alphaModFix amt="58999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651" y="1643700"/>
            <a:ext cx="5733756" cy="415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magine 9" descr="Immagine che contiene mappa&#10;&#10;Descrizione generata automaticamente">
            <a:extLst>
              <a:ext uri="{FF2B5EF4-FFF2-40B4-BE49-F238E27FC236}">
                <a16:creationId xmlns:a16="http://schemas.microsoft.com/office/drawing/2014/main" id="{C7AEF53C-FAE9-4F4D-9A75-1C335784C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4534" y="1927369"/>
            <a:ext cx="2041923" cy="356859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924B20B-CD4B-D744-A80F-BE0BF2732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10" y="1927369"/>
            <a:ext cx="2080090" cy="35685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709</Words>
  <Application>Microsoft Macintosh PowerPoint</Application>
  <PresentationFormat>Widescreen</PresentationFormat>
  <Paragraphs>72</Paragraphs>
  <Slides>20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Calibri</vt:lpstr>
      <vt:lpstr>Lato</vt:lpstr>
      <vt:lpstr>Tema di Office</vt:lpstr>
      <vt:lpstr>CICLORIFUGIO 4.0</vt:lpstr>
      <vt:lpstr>Presentazione standard di PowerPoint</vt:lpstr>
      <vt:lpstr>Presentazione standard di PowerPoint</vt:lpstr>
      <vt:lpstr>Prendi una buona idea e mantienila, inseguila, e lavoraci fino a quando non funziona bene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CICLORIFUGIO 4.0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CICLORIFUGIO 4.0</dc:title>
  <dc:creator>Elena masi</dc:creator>
  <cp:lastModifiedBy>Alessandro Artale</cp:lastModifiedBy>
  <cp:revision>12</cp:revision>
  <dcterms:created xsi:type="dcterms:W3CDTF">2021-02-09T08:45:34Z</dcterms:created>
  <dcterms:modified xsi:type="dcterms:W3CDTF">2021-03-03T17:55:28Z</dcterms:modified>
</cp:coreProperties>
</file>