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80" r:id="rId6"/>
    <p:sldId id="257" r:id="rId7"/>
    <p:sldId id="260" r:id="rId8"/>
    <p:sldId id="261" r:id="rId9"/>
    <p:sldId id="262" r:id="rId10"/>
    <p:sldId id="258" r:id="rId11"/>
    <p:sldId id="264" r:id="rId12"/>
    <p:sldId id="278" r:id="rId13"/>
    <p:sldId id="279" r:id="rId14"/>
    <p:sldId id="267" r:id="rId15"/>
    <p:sldId id="268" r:id="rId16"/>
    <p:sldId id="281" r:id="rId17"/>
    <p:sldId id="269" r:id="rId18"/>
    <p:sldId id="270" r:id="rId19"/>
    <p:sldId id="272" r:id="rId20"/>
    <p:sldId id="274" r:id="rId21"/>
    <p:sldId id="275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095" autoAdjust="0"/>
  </p:normalViewPr>
  <p:slideViewPr>
    <p:cSldViewPr snapToGrid="0" snapToObjects="1" showGuides="1">
      <p:cViewPr>
        <p:scale>
          <a:sx n="100" d="100"/>
          <a:sy n="100" d="100"/>
        </p:scale>
        <p:origin x="-6" y="-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ngrats/Coursera/blob/Capstone/Future_Technology_Trend.pdf" TargetMode="External"/><Relationship Id="rId2" Type="http://schemas.openxmlformats.org/officeDocument/2006/relationships/hyperlink" Target="https://github.com/vongrats/Coursera/blob/Capstone/Current_Technology_Usage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s://github.com/vongrats/Coursera/blob/Capstone/Demographics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68448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Trends in 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417275" cy="400867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 </a:t>
            </a:r>
            <a:r>
              <a:rPr lang="en-US" dirty="0" err="1"/>
              <a:t>Vongratana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March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Landscape appears to be changing.</a:t>
            </a:r>
          </a:p>
          <a:p>
            <a:r>
              <a:rPr lang="en-US" dirty="0"/>
              <a:t>MySQL and Microsoft SQL fell from the top to middle of the list.</a:t>
            </a:r>
          </a:p>
          <a:p>
            <a:r>
              <a:rPr lang="en-US" dirty="0"/>
              <a:t>Former powerhouse Oracle has fallen completely off the list.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60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features and cost may be driving the shift.</a:t>
            </a:r>
          </a:p>
          <a:p>
            <a:r>
              <a:rPr lang="en-US" dirty="0"/>
              <a:t>Open Source options appear to be popular over Proprietary options.</a:t>
            </a:r>
          </a:p>
          <a:p>
            <a:r>
              <a:rPr lang="en-US" dirty="0"/>
              <a:t>Additional research is needed to identify the motivation in shift.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000" y="2649811"/>
            <a:ext cx="4992275" cy="184412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hlinkClick r:id="rId2"/>
              </a:rPr>
              <a:t>Current Technology Dashboard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linkClick r:id="rId3"/>
              </a:rPr>
              <a:t>Future Technology Dashboard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linkClick r:id="rId4"/>
              </a:rPr>
              <a:t>Demographic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550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B541A-EE6F-61A1-1819-3881DEFB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22917"/>
            <a:ext cx="6561770" cy="46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C3DF-5D4E-567F-F621-A9E3BF6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Top 5 Desired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B348B-7DCB-3388-C118-CC7C7426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466576"/>
            <a:ext cx="4896160" cy="43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D7F347-DE6D-CB75-83A7-9FD0BE04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405908"/>
            <a:ext cx="6229350" cy="5452092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0F4C2-68FB-AD02-DD11-C581985F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53081"/>
            <a:ext cx="6362699" cy="46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2" y="2171700"/>
            <a:ext cx="2590800" cy="2590800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0525" y="1825625"/>
            <a:ext cx="7153275" cy="4351338"/>
          </a:xfrm>
        </p:spPr>
        <p:txBody>
          <a:bodyPr/>
          <a:lstStyle/>
          <a:p>
            <a:r>
              <a:rPr lang="en-US" dirty="0"/>
              <a:t>For the most part, the popularity of programming platforms is mostly unchanged, though there is some shift as shown in the current and future platform graphs.</a:t>
            </a:r>
          </a:p>
          <a:p>
            <a:r>
              <a:rPr lang="en-US" dirty="0"/>
              <a:t>Newer Database options are having a change in the database landscape. Open Source is becoming popular over proprietary options.</a:t>
            </a:r>
          </a:p>
          <a:p>
            <a:r>
              <a:rPr lang="en-US" dirty="0"/>
              <a:t>Changes in technology either means hiring new personnel or retraining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451" y="1590675"/>
            <a:ext cx="7753350" cy="4586288"/>
          </a:xfrm>
        </p:spPr>
        <p:txBody>
          <a:bodyPr/>
          <a:lstStyle/>
          <a:p>
            <a:r>
              <a:rPr lang="en-US" dirty="0"/>
              <a:t>Updating or adding new technology can be a competitive advantage to the organization, but comes with some cost.</a:t>
            </a:r>
          </a:p>
          <a:p>
            <a:r>
              <a:rPr lang="en-US" dirty="0"/>
              <a:t>Analysis of current and future trends are needed to make good, positive decisions.</a:t>
            </a:r>
          </a:p>
          <a:p>
            <a:r>
              <a:rPr lang="en-US" dirty="0"/>
              <a:t>With the technological changes, changes in personnel as a resources, whether new or retrained, need to be considered as part of the equation.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2162829" cy="21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F5AA9-C034-0F6E-ACDF-55D73118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0764" y="1706563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collected came from </a:t>
            </a:r>
            <a:r>
              <a:rPr lang="en-US" b="1" dirty="0"/>
              <a:t>Stack Overflow Developer Survey 2019</a:t>
            </a:r>
          </a:p>
          <a:p>
            <a:r>
              <a:rPr lang="en-US" dirty="0"/>
              <a:t>Respondents were asked to fill out a survey. The data collected from the surveys span a wide array of subjects and were asked to anonymously detail their personal demographics. </a:t>
            </a:r>
          </a:p>
          <a:p>
            <a:r>
              <a:rPr lang="en-US" dirty="0"/>
              <a:t>The results of that survey were used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BA5D-077B-11F6-231F-0EA67E3B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659B"/>
                </a:solidFill>
              </a:rPr>
              <a:t>Trends in Data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13B8-B6DF-46F7-42F0-900D844D4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modern world is based on technology and technology is rapidly every changing.</a:t>
            </a:r>
          </a:p>
          <a:p>
            <a:r>
              <a:rPr lang="en-US" dirty="0"/>
              <a:t>To remain competitive, review of the technology landscape is for identifying threats and opportunities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62773-29A3-6F39-9A3A-3F548B7C8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6675" y="1825624"/>
            <a:ext cx="7038975" cy="4165601"/>
          </a:xfrm>
        </p:spPr>
        <p:txBody>
          <a:bodyPr>
            <a:normAutofit/>
          </a:bodyPr>
          <a:lstStyle/>
          <a:p>
            <a:r>
              <a:rPr lang="en-US" sz="2200" dirty="0"/>
              <a:t>Cutting edge technology can be a competitive advantage.</a:t>
            </a:r>
          </a:p>
          <a:p>
            <a:r>
              <a:rPr lang="en-US" sz="2200" dirty="0"/>
              <a:t>Research was conducted to evaluate the current and future technologies :</a:t>
            </a:r>
          </a:p>
          <a:p>
            <a:pPr lvl="1"/>
            <a:r>
              <a:rPr lang="en-US" sz="1800" dirty="0"/>
              <a:t>Programming Platforms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Demographic of independent respondents.</a:t>
            </a:r>
          </a:p>
          <a:p>
            <a:r>
              <a:rPr lang="en-US" sz="2200" dirty="0"/>
              <a:t>With new technologies available, there is a shift away from proprietary solutions to more open source options.</a:t>
            </a:r>
          </a:p>
          <a:p>
            <a:r>
              <a:rPr lang="en-US" sz="2200" dirty="0"/>
              <a:t>If survey respondents mirror the actual population, men significantly out number women in database related programming fields around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4" y="1988437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8" y="2262037"/>
            <a:ext cx="2701850" cy="2701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3831771" y="1825625"/>
            <a:ext cx="752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What are the top programming languages in demand currently? And where are they headed in the near future?</a:t>
            </a:r>
          </a:p>
          <a:p>
            <a:r>
              <a:rPr lang="en-US" sz="2200" dirty="0"/>
              <a:t>What are the top database currently in demand? And where is that demand expected to go in the near future?</a:t>
            </a:r>
          </a:p>
          <a:p>
            <a:r>
              <a:rPr lang="en-US" sz="2200" dirty="0"/>
              <a:t>What is the current demographic of programmers and database administration? </a:t>
            </a:r>
          </a:p>
          <a:p>
            <a:pPr lvl="1"/>
            <a:r>
              <a:rPr lang="en-US" sz="1800" dirty="0"/>
              <a:t>What is the current gender breakdown?</a:t>
            </a:r>
          </a:p>
          <a:p>
            <a:pPr lvl="1"/>
            <a:r>
              <a:rPr lang="en-US" sz="1800" dirty="0"/>
              <a:t>What kind of education do these people currently have?</a:t>
            </a:r>
          </a:p>
          <a:p>
            <a:pPr lvl="1"/>
            <a:r>
              <a:rPr lang="en-US" sz="1800" dirty="0"/>
              <a:t>What do the compensation trends look like for these positions?</a:t>
            </a:r>
          </a:p>
          <a:p>
            <a:r>
              <a:rPr lang="en-US" sz="2200" dirty="0"/>
              <a:t>These are things we need to know if the organization is to pivot in the right technological direction.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359025"/>
            <a:ext cx="6421025" cy="3394075"/>
          </a:xfrm>
        </p:spPr>
        <p:txBody>
          <a:bodyPr>
            <a:normAutofit/>
          </a:bodyPr>
          <a:lstStyle/>
          <a:p>
            <a:r>
              <a:rPr lang="en-US" sz="2200" dirty="0"/>
              <a:t>Information was collected from recent industry surveys.</a:t>
            </a:r>
          </a:p>
          <a:p>
            <a:r>
              <a:rPr lang="en-US" sz="2200" dirty="0"/>
              <a:t>Investigation was focused on the Language Platform and Databases currently being used and compared against near future available options.</a:t>
            </a:r>
          </a:p>
          <a:p>
            <a:r>
              <a:rPr lang="en-US" sz="2200" dirty="0"/>
              <a:t>In Demographics of respondents are Worldwide. Gender was considered.</a:t>
            </a:r>
          </a:p>
          <a:p>
            <a:r>
              <a:rPr lang="en-US" sz="2200" dirty="0"/>
              <a:t>Data was cleaned and analyzed using Python graphs and evaluated.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2E05-072A-0CEB-DE44-50C55D95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2000"/>
            <a:ext cx="4880467" cy="3081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F081E-6399-0C8F-6228-CA5E35A7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58" y="2242000"/>
            <a:ext cx="4891712" cy="31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 remain at the top of the list for the near future.</a:t>
            </a:r>
          </a:p>
          <a:p>
            <a:r>
              <a:rPr lang="en-US" dirty="0"/>
              <a:t>Popularity of Python is on the rise.</a:t>
            </a:r>
          </a:p>
          <a:p>
            <a:r>
              <a:rPr lang="en-US" dirty="0"/>
              <a:t>The curve appears to be flattening over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the historically popular languages are still high, other options are encroaching.</a:t>
            </a:r>
          </a:p>
          <a:p>
            <a:r>
              <a:rPr lang="en-US" dirty="0"/>
              <a:t>New and open source options are available.</a:t>
            </a:r>
          </a:p>
          <a:p>
            <a:r>
              <a:rPr lang="en-US" dirty="0"/>
              <a:t>There is not enough information to determine why there is a shift in popularity.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2C36D-1279-A3ED-95C6-08E7BD2C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3204"/>
            <a:ext cx="5159437" cy="366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44223-ACC8-A8C2-C956-1FD99CA5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2" y="2423204"/>
            <a:ext cx="5401459" cy="36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12252</TotalTime>
  <Words>641</Words>
  <Application>Microsoft Office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Trends in Data Analytics</vt:lpstr>
      <vt:lpstr>Trends in Data Analytics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</vt:lpstr>
      <vt:lpstr>Top 5 Desired Databases</vt:lpstr>
      <vt:lpstr>Future Technology</vt:lpstr>
      <vt:lpstr>Demographics</vt:lpstr>
      <vt:lpstr>DISCUSSION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Sam</cp:lastModifiedBy>
  <cp:revision>21</cp:revision>
  <dcterms:created xsi:type="dcterms:W3CDTF">2020-10-28T18:29:43Z</dcterms:created>
  <dcterms:modified xsi:type="dcterms:W3CDTF">2024-03-27T04:20:37Z</dcterms:modified>
</cp:coreProperties>
</file>