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6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9E19-4544-4B46-8A14-DA9E8081E565}" type="datetimeFigureOut">
              <a:rPr lang="de-CH" smtClean="0"/>
              <a:t>28.05.2017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C23D-989D-46F5-A456-1A3434CEDE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267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9E19-4544-4B46-8A14-DA9E8081E565}" type="datetimeFigureOut">
              <a:rPr lang="de-CH" smtClean="0"/>
              <a:t>28.05.2017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C23D-989D-46F5-A456-1A3434CEDE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451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9E19-4544-4B46-8A14-DA9E8081E565}" type="datetimeFigureOut">
              <a:rPr lang="de-CH" smtClean="0"/>
              <a:t>28.05.2017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C23D-989D-46F5-A456-1A3434CEDE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276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9E19-4544-4B46-8A14-DA9E8081E565}" type="datetimeFigureOut">
              <a:rPr lang="de-CH" smtClean="0"/>
              <a:t>28.05.2017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C23D-989D-46F5-A456-1A3434CEDE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953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9E19-4544-4B46-8A14-DA9E8081E565}" type="datetimeFigureOut">
              <a:rPr lang="de-CH" smtClean="0"/>
              <a:t>28.05.2017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C23D-989D-46F5-A456-1A3434CEDE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925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9E19-4544-4B46-8A14-DA9E8081E565}" type="datetimeFigureOut">
              <a:rPr lang="de-CH" smtClean="0"/>
              <a:t>28.05.2017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C23D-989D-46F5-A456-1A3434CEDE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604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9E19-4544-4B46-8A14-DA9E8081E565}" type="datetimeFigureOut">
              <a:rPr lang="de-CH" smtClean="0"/>
              <a:t>28.05.2017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C23D-989D-46F5-A456-1A3434CEDE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00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9E19-4544-4B46-8A14-DA9E8081E565}" type="datetimeFigureOut">
              <a:rPr lang="de-CH" smtClean="0"/>
              <a:t>28.05.2017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C23D-989D-46F5-A456-1A3434CEDE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079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9E19-4544-4B46-8A14-DA9E8081E565}" type="datetimeFigureOut">
              <a:rPr lang="de-CH" smtClean="0"/>
              <a:t>28.05.2017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C23D-989D-46F5-A456-1A3434CEDE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26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9E19-4544-4B46-8A14-DA9E8081E565}" type="datetimeFigureOut">
              <a:rPr lang="de-CH" smtClean="0"/>
              <a:t>28.05.2017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C23D-989D-46F5-A456-1A3434CEDE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284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9E19-4544-4B46-8A14-DA9E8081E565}" type="datetimeFigureOut">
              <a:rPr lang="de-CH" smtClean="0"/>
              <a:t>28.05.2017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C23D-989D-46F5-A456-1A3434CEDE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169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39E19-4544-4B46-8A14-DA9E8081E565}" type="datetimeFigureOut">
              <a:rPr lang="de-CH" smtClean="0"/>
              <a:t>28.05.2017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6C23D-989D-46F5-A456-1A3434CEDE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286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BIG DATA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IE2</a:t>
            </a:r>
          </a:p>
          <a:p>
            <a:r>
              <a:rPr lang="de-CH" sz="2000" dirty="0"/>
              <a:t>Dirk von Grünigen</a:t>
            </a:r>
          </a:p>
          <a:p>
            <a:r>
              <a:rPr lang="de-CH" sz="2000" dirty="0"/>
              <a:t>Martin Weilenmann</a:t>
            </a:r>
          </a:p>
          <a:p>
            <a:r>
              <a:rPr lang="de-CH" sz="2000" dirty="0" err="1"/>
              <a:t>Homicide</a:t>
            </a:r>
            <a:r>
              <a:rPr lang="de-CH" sz="2000" dirty="0"/>
              <a:t> Reports, 1980-2014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5226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Implementation in Spark, wie aber auch des Autoencoders waren sehr zeitaufwendig, wie auch die benötigte Rechenzeit</a:t>
            </a:r>
          </a:p>
          <a:p>
            <a:r>
              <a:rPr lang="de-CH" dirty="0"/>
              <a:t>Spark bietet zur Manipulation eingelesener Daten nur begrenz Möglichkeiten, ist aber hoch performant</a:t>
            </a:r>
          </a:p>
          <a:p>
            <a:r>
              <a:rPr lang="de-CH" dirty="0"/>
              <a:t>Leider war keine Analyse der Attribute möglich, aus oben genannten Gründen</a:t>
            </a:r>
          </a:p>
          <a:p>
            <a:r>
              <a:rPr lang="de-CH" dirty="0"/>
              <a:t>Trotzdem sehen wir die Arbeit insgesamt als Erfolg und mit ein wenig zusätzlicher Zeit könnte der Rest vermutlich in einem Arbeitstag erledigt werden</a:t>
            </a:r>
          </a:p>
        </p:txBody>
      </p:sp>
    </p:spTree>
    <p:extLst>
      <p:ext uri="{BB962C8B-B14F-4D97-AF65-F5344CB8AC3E}">
        <p14:creationId xmlns:p14="http://schemas.microsoft.com/office/powerpoint/2010/main" val="29466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Dataset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Über 600’000 Daten von Morden</a:t>
            </a:r>
          </a:p>
          <a:p>
            <a:endParaRPr lang="de-CH" dirty="0"/>
          </a:p>
          <a:p>
            <a:r>
              <a:rPr lang="de-CH" dirty="0"/>
              <a:t>23 Attribute</a:t>
            </a:r>
          </a:p>
          <a:p>
            <a:pPr lvl="1"/>
            <a:r>
              <a:rPr lang="de-CH" sz="1600" dirty="0" err="1"/>
              <a:t>Record</a:t>
            </a:r>
            <a:r>
              <a:rPr lang="de-CH" sz="1600" dirty="0"/>
              <a:t> </a:t>
            </a:r>
            <a:r>
              <a:rPr lang="de-CH" sz="1600" dirty="0" err="1"/>
              <a:t>ID,Agency</a:t>
            </a:r>
            <a:r>
              <a:rPr lang="de-CH" sz="1600" dirty="0"/>
              <a:t> </a:t>
            </a:r>
            <a:r>
              <a:rPr lang="de-CH" sz="1600" dirty="0" err="1"/>
              <a:t>Code,Agency</a:t>
            </a:r>
            <a:r>
              <a:rPr lang="de-CH" sz="1600" dirty="0"/>
              <a:t> </a:t>
            </a:r>
            <a:r>
              <a:rPr lang="de-CH" sz="1600" dirty="0" err="1"/>
              <a:t>Name,Agency</a:t>
            </a:r>
            <a:r>
              <a:rPr lang="de-CH" sz="1600" dirty="0"/>
              <a:t> </a:t>
            </a:r>
            <a:r>
              <a:rPr lang="de-CH" sz="1600" dirty="0" err="1"/>
              <a:t>Type,City,State,Year,Month,Incident,Crime</a:t>
            </a:r>
            <a:r>
              <a:rPr lang="de-CH" sz="1600" dirty="0"/>
              <a:t> </a:t>
            </a:r>
            <a:r>
              <a:rPr lang="de-CH" sz="1600" dirty="0" err="1"/>
              <a:t>Type,Crime</a:t>
            </a:r>
            <a:r>
              <a:rPr lang="de-CH" sz="1600" dirty="0"/>
              <a:t> </a:t>
            </a:r>
            <a:r>
              <a:rPr lang="de-CH" sz="1600" dirty="0" err="1"/>
              <a:t>Solved,Victim</a:t>
            </a:r>
            <a:r>
              <a:rPr lang="de-CH" sz="1600" dirty="0"/>
              <a:t> </a:t>
            </a:r>
            <a:r>
              <a:rPr lang="de-CH" sz="1600" dirty="0" err="1"/>
              <a:t>Sex,Victim</a:t>
            </a:r>
            <a:r>
              <a:rPr lang="de-CH" sz="1600" dirty="0"/>
              <a:t> </a:t>
            </a:r>
            <a:r>
              <a:rPr lang="de-CH" sz="1600" dirty="0" err="1"/>
              <a:t>Age,Victim</a:t>
            </a:r>
            <a:r>
              <a:rPr lang="de-CH" sz="1600" dirty="0"/>
              <a:t> </a:t>
            </a:r>
            <a:r>
              <a:rPr lang="de-CH" sz="1600" dirty="0" err="1"/>
              <a:t>Race,Victim</a:t>
            </a:r>
            <a:r>
              <a:rPr lang="de-CH" sz="1600" dirty="0"/>
              <a:t> </a:t>
            </a:r>
            <a:r>
              <a:rPr lang="de-CH" sz="1600" dirty="0" err="1"/>
              <a:t>Ethnicity,Perpetrator</a:t>
            </a:r>
            <a:r>
              <a:rPr lang="de-CH" sz="1600" dirty="0"/>
              <a:t> </a:t>
            </a:r>
            <a:r>
              <a:rPr lang="de-CH" sz="1600" dirty="0" err="1"/>
              <a:t>Sex,Perpetrator</a:t>
            </a:r>
            <a:r>
              <a:rPr lang="de-CH" sz="1600" dirty="0"/>
              <a:t> </a:t>
            </a:r>
            <a:r>
              <a:rPr lang="de-CH" sz="1600" dirty="0" err="1"/>
              <a:t>Age,Perpetrator</a:t>
            </a:r>
            <a:r>
              <a:rPr lang="de-CH" sz="1600" dirty="0"/>
              <a:t> </a:t>
            </a:r>
            <a:r>
              <a:rPr lang="de-CH" sz="1600" dirty="0" err="1"/>
              <a:t>Race,Perpetrator</a:t>
            </a:r>
            <a:r>
              <a:rPr lang="de-CH" sz="1600" dirty="0"/>
              <a:t> </a:t>
            </a:r>
            <a:r>
              <a:rPr lang="de-CH" sz="1600" dirty="0" err="1"/>
              <a:t>Ethnicity,Relationship,Weapon,Victim</a:t>
            </a:r>
            <a:r>
              <a:rPr lang="de-CH" sz="1600" dirty="0"/>
              <a:t> </a:t>
            </a:r>
            <a:r>
              <a:rPr lang="de-CH" sz="1600" dirty="0" err="1"/>
              <a:t>Count,Perpetrator</a:t>
            </a:r>
            <a:r>
              <a:rPr lang="de-CH" sz="1600" dirty="0"/>
              <a:t> </a:t>
            </a:r>
            <a:r>
              <a:rPr lang="de-CH" sz="1600" dirty="0" err="1"/>
              <a:t>Count,Record</a:t>
            </a:r>
            <a:r>
              <a:rPr lang="de-CH" sz="1600" dirty="0"/>
              <a:t> Source</a:t>
            </a:r>
          </a:p>
          <a:p>
            <a:pPr lvl="1"/>
            <a:endParaRPr lang="de-CH" sz="2000" dirty="0"/>
          </a:p>
          <a:p>
            <a:r>
              <a:rPr lang="de-CH" dirty="0"/>
              <a:t>Ziel: Gibt es Auffälligkeiten in den Daten bezüglich Massenmörder/Serienmörder?</a:t>
            </a:r>
          </a:p>
        </p:txBody>
      </p:sp>
    </p:spTree>
    <p:extLst>
      <p:ext uri="{BB962C8B-B14F-4D97-AF65-F5344CB8AC3E}">
        <p14:creationId xmlns:p14="http://schemas.microsoft.com/office/powerpoint/2010/main" val="421560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Vorgehensweise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Wir möchten mit 2 Methoden Clustern und Unterschiede herausfinden</a:t>
            </a:r>
          </a:p>
          <a:p>
            <a:pPr lvl="1"/>
            <a:r>
              <a:rPr lang="de-CH" dirty="0" err="1"/>
              <a:t>One</a:t>
            </a:r>
            <a:r>
              <a:rPr lang="de-CH" dirty="0"/>
              <a:t>-Hot-Encoding Vektoren, darauf wenden wir direkt K-Means an</a:t>
            </a:r>
          </a:p>
          <a:p>
            <a:pPr lvl="1"/>
            <a:r>
              <a:rPr lang="de-CH" dirty="0"/>
              <a:t>Embeddings, diese Form der Daten werden wir mit einem Autoencoder erhalten, welcher zuerst mit den Daten trainiert wurde</a:t>
            </a:r>
          </a:p>
          <a:p>
            <a:pPr marL="457200" lvl="1" indent="0">
              <a:buNone/>
            </a:pPr>
            <a:endParaRPr lang="de-CH" dirty="0"/>
          </a:p>
          <a:p>
            <a:r>
              <a:rPr lang="de-CH" dirty="0"/>
              <a:t>Mit Hilfe einer PCA möchten wir anschliessend herausfinden, aufgrund welcher Attribute geclustert wird</a:t>
            </a:r>
          </a:p>
        </p:txBody>
      </p:sp>
    </p:spTree>
    <p:extLst>
      <p:ext uri="{BB962C8B-B14F-4D97-AF65-F5344CB8AC3E}">
        <p14:creationId xmlns:p14="http://schemas.microsoft.com/office/powerpoint/2010/main" val="266600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Preprocessing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Entfernen von nicht relevanten Spalten, damit diese nicht zu einem «falschen» Clustering führen</a:t>
            </a:r>
          </a:p>
          <a:p>
            <a:pPr lvl="1"/>
            <a:r>
              <a:rPr lang="de-CH" dirty="0"/>
              <a:t>Entfernte Spalten: </a:t>
            </a:r>
            <a:r>
              <a:rPr lang="de-CH" dirty="0" err="1"/>
              <a:t>Record_ID</a:t>
            </a:r>
            <a:r>
              <a:rPr lang="de-CH" dirty="0"/>
              <a:t>, Agency Name, Agency Code, Year, </a:t>
            </a:r>
            <a:r>
              <a:rPr lang="de-CH" dirty="0" err="1"/>
              <a:t>Month</a:t>
            </a:r>
            <a:r>
              <a:rPr lang="de-CH" dirty="0"/>
              <a:t>, </a:t>
            </a:r>
            <a:r>
              <a:rPr lang="de-CH" dirty="0" err="1"/>
              <a:t>Record</a:t>
            </a:r>
            <a:r>
              <a:rPr lang="de-CH" dirty="0"/>
              <a:t> Source</a:t>
            </a:r>
          </a:p>
          <a:p>
            <a:pPr lvl="1"/>
            <a:r>
              <a:rPr lang="de-CH" dirty="0"/>
              <a:t>Je nach Fragestellung können diese Spalten durchaus relevant sein, für unsere Fragestellung macht dies jedoch keinen Sinn.</a:t>
            </a:r>
          </a:p>
          <a:p>
            <a:pPr marL="457200" lvl="1" indent="0">
              <a:buNone/>
            </a:pPr>
            <a:endParaRPr lang="de-CH" dirty="0"/>
          </a:p>
          <a:p>
            <a:r>
              <a:rPr lang="de-CH" dirty="0" err="1"/>
              <a:t>One</a:t>
            </a:r>
            <a:r>
              <a:rPr lang="de-CH" dirty="0"/>
              <a:t>-Hot-</a:t>
            </a:r>
            <a:r>
              <a:rPr lang="de-CH" dirty="0" err="1"/>
              <a:t>Encodung</a:t>
            </a:r>
            <a:r>
              <a:rPr lang="de-CH" dirty="0"/>
              <a:t> Vektor</a:t>
            </a:r>
          </a:p>
          <a:p>
            <a:pPr lvl="1"/>
            <a:r>
              <a:rPr lang="de-CH" dirty="0"/>
              <a:t>Da wir eine Mischung aus kategorischen Werten und Zahlen haben, verwandeln wir alle Spalten in </a:t>
            </a:r>
            <a:r>
              <a:rPr lang="de-CH" dirty="0" err="1"/>
              <a:t>One</a:t>
            </a:r>
            <a:r>
              <a:rPr lang="de-CH" dirty="0"/>
              <a:t>-Hot-</a:t>
            </a:r>
            <a:r>
              <a:rPr lang="de-CH" dirty="0" err="1"/>
              <a:t>Encodung</a:t>
            </a:r>
            <a:r>
              <a:rPr lang="de-CH" dirty="0"/>
              <a:t> Vektoren</a:t>
            </a:r>
          </a:p>
          <a:p>
            <a:pPr lvl="1"/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8717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Idee Autoencoder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Anbei eine schematische Darstellung des Autoencoders</a:t>
            </a:r>
          </a:p>
          <a:p>
            <a:endParaRPr lang="de-CH" dirty="0"/>
          </a:p>
          <a:p>
            <a:r>
              <a:rPr lang="de-CH" dirty="0"/>
              <a:t>Unsupervised Training der Projektion</a:t>
            </a:r>
          </a:p>
          <a:p>
            <a:endParaRPr lang="de-CH" dirty="0"/>
          </a:p>
          <a:p>
            <a:r>
              <a:rPr lang="de-CH" dirty="0"/>
              <a:t>Nach dem Training, werden</a:t>
            </a:r>
            <a:br>
              <a:rPr lang="de-CH" dirty="0"/>
            </a:br>
            <a:r>
              <a:rPr lang="de-CH" dirty="0"/>
              <a:t>Embeddings (Vektor z in der Abbildung)</a:t>
            </a:r>
            <a:br>
              <a:rPr lang="de-CH" dirty="0"/>
            </a:br>
            <a:r>
              <a:rPr lang="de-CH" dirty="0"/>
              <a:t>mit Hilfe des Autoencoders generiert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800" y="2955647"/>
            <a:ext cx="4191000" cy="313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4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K-Means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Als erstes möchten wir herausfinden, welche Clustergrösse Optimal ist, dazu erstellten wir pro Experiment eine </a:t>
            </a:r>
            <a:r>
              <a:rPr lang="de-CH" dirty="0" err="1"/>
              <a:t>Elbow</a:t>
            </a:r>
            <a:r>
              <a:rPr lang="de-CH" dirty="0"/>
              <a:t> </a:t>
            </a:r>
            <a:r>
              <a:rPr lang="de-CH" dirty="0" err="1"/>
              <a:t>Curve</a:t>
            </a:r>
            <a:endParaRPr lang="de-CH" dirty="0"/>
          </a:p>
          <a:p>
            <a:endParaRPr lang="de-CH" dirty="0"/>
          </a:p>
          <a:p>
            <a:r>
              <a:rPr lang="de-CH" dirty="0"/>
              <a:t>Auffällig ist die doch ähnliche Struktur der </a:t>
            </a:r>
            <a:r>
              <a:rPr lang="de-CH" dirty="0" err="1"/>
              <a:t>Curve</a:t>
            </a:r>
            <a:r>
              <a:rPr lang="de-CH" dirty="0"/>
              <a:t>, mit einem Knick (welchen wir nicht erklären können)</a:t>
            </a:r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63557"/>
            <a:ext cx="3509550" cy="220353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338" y="4263557"/>
            <a:ext cx="3556462" cy="226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4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PCA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Die Umsetzung der PCA, bezüglich den Attributen und ihren Einfluss, war nicht möglich. Spark bietet die Funktion des Eigenvektor nicht an.</a:t>
            </a:r>
          </a:p>
          <a:p>
            <a:endParaRPr lang="de-CH" dirty="0"/>
          </a:p>
          <a:p>
            <a:r>
              <a:rPr lang="de-CH" dirty="0"/>
              <a:t>Jedoch normale PCA als Projektion ist implementiert</a:t>
            </a:r>
          </a:p>
          <a:p>
            <a:pPr lvl="1"/>
            <a:r>
              <a:rPr lang="de-CH" dirty="0"/>
              <a:t>Zusätzlich zu den Clustern,  finden sich in den Plots rote Kreuze, welche das jeweilige Zentrum pro Cluster darstellt (Plots siehe nächste Folie)</a:t>
            </a:r>
          </a:p>
        </p:txBody>
      </p:sp>
    </p:spTree>
    <p:extLst>
      <p:ext uri="{BB962C8B-B14F-4D97-AF65-F5344CB8AC3E}">
        <p14:creationId xmlns:p14="http://schemas.microsoft.com/office/powerpoint/2010/main" val="125852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Ergebnisse PCA Reduktion auf 2 Dimension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58" y="1809001"/>
            <a:ext cx="5572442" cy="2793186"/>
          </a:xfrm>
        </p:spPr>
      </p:pic>
      <p:pic>
        <p:nvPicPr>
          <p:cNvPr id="6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81271"/>
            <a:ext cx="5343556" cy="267845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180407" y="4417521"/>
            <a:ext cx="382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Ergebnisse der Embeddings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855851" y="5875063"/>
            <a:ext cx="3823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Ergebnisse der </a:t>
            </a:r>
            <a:r>
              <a:rPr lang="de-CH" dirty="0" err="1"/>
              <a:t>One</a:t>
            </a:r>
            <a:r>
              <a:rPr lang="de-CH" dirty="0"/>
              <a:t>-Hot Encoding Vektoren</a:t>
            </a:r>
          </a:p>
        </p:txBody>
      </p:sp>
    </p:spTree>
    <p:extLst>
      <p:ext uri="{BB962C8B-B14F-4D97-AF65-F5344CB8AC3E}">
        <p14:creationId xmlns:p14="http://schemas.microsoft.com/office/powerpoint/2010/main" val="165382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PCA Interpretation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Leider liegen die Daten sehr stark aufeinander (vermutlich wegen den </a:t>
            </a:r>
            <a:r>
              <a:rPr lang="de-CH" dirty="0" err="1"/>
              <a:t>One</a:t>
            </a:r>
            <a:r>
              <a:rPr lang="de-CH" dirty="0"/>
              <a:t>-Hot Encoding Vektoren)</a:t>
            </a:r>
          </a:p>
          <a:p>
            <a:endParaRPr lang="de-CH" dirty="0"/>
          </a:p>
          <a:p>
            <a:r>
              <a:rPr lang="de-CH" dirty="0"/>
              <a:t>Embeddings sind ein wenig aufgeteilter, vermutlich besser um zu clustern.</a:t>
            </a:r>
          </a:p>
        </p:txBody>
      </p:sp>
    </p:spTree>
    <p:extLst>
      <p:ext uri="{BB962C8B-B14F-4D97-AF65-F5344CB8AC3E}">
        <p14:creationId xmlns:p14="http://schemas.microsoft.com/office/powerpoint/2010/main" val="2370453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Microsoft Office PowerPoint</Application>
  <PresentationFormat>Breitbild</PresentationFormat>
  <Paragraphs>52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BIG DATA</vt:lpstr>
      <vt:lpstr>Dataset</vt:lpstr>
      <vt:lpstr>Vorgehensweise</vt:lpstr>
      <vt:lpstr>Preprocessing</vt:lpstr>
      <vt:lpstr>Idee Autoencoder</vt:lpstr>
      <vt:lpstr>K-Means</vt:lpstr>
      <vt:lpstr>PCA</vt:lpstr>
      <vt:lpstr>Ergebnisse PCA Reduktion auf 2 Dimension</vt:lpstr>
      <vt:lpstr>PCA Interpretation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Martin Weilenmann</dc:creator>
  <cp:lastModifiedBy>Martin Weilenmann</cp:lastModifiedBy>
  <cp:revision>16</cp:revision>
  <dcterms:created xsi:type="dcterms:W3CDTF">2017-05-28T18:07:56Z</dcterms:created>
  <dcterms:modified xsi:type="dcterms:W3CDTF">2017-05-28T18:41:01Z</dcterms:modified>
</cp:coreProperties>
</file>