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88" r:id="rId9"/>
    <p:sldId id="262" r:id="rId10"/>
    <p:sldId id="265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89" r:id="rId19"/>
    <p:sldId id="290" r:id="rId20"/>
    <p:sldId id="278" r:id="rId21"/>
    <p:sldId id="279" r:id="rId22"/>
    <p:sldId id="280" r:id="rId23"/>
    <p:sldId id="281" r:id="rId24"/>
    <p:sldId id="291" r:id="rId25"/>
    <p:sldId id="282" r:id="rId26"/>
    <p:sldId id="283" r:id="rId27"/>
    <p:sldId id="284" r:id="rId28"/>
    <p:sldId id="285" r:id="rId29"/>
    <p:sldId id="286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69" autoAdjust="0"/>
  </p:normalViewPr>
  <p:slideViewPr>
    <p:cSldViewPr>
      <p:cViewPr>
        <p:scale>
          <a:sx n="66" d="100"/>
          <a:sy n="66" d="100"/>
        </p:scale>
        <p:origin x="-2088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89535-F662-40D2-AD10-8AE05446A90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60303-CDD2-4FF7-BEC2-510C9B3F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90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60303-CDD2-4FF7-BEC2-510C9B3F25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6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5E5F-36E8-4B03-A9F5-70BDB78A839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C7F2-62FC-46C0-8B50-11CD604DD7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5E5F-36E8-4B03-A9F5-70BDB78A839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C7F2-62FC-46C0-8B50-11CD604DD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5E5F-36E8-4B03-A9F5-70BDB78A839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C7F2-62FC-46C0-8B50-11CD604DD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5E5F-36E8-4B03-A9F5-70BDB78A839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C7F2-62FC-46C0-8B50-11CD604DD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5E5F-36E8-4B03-A9F5-70BDB78A839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C7F2-62FC-46C0-8B50-11CD604DD7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5E5F-36E8-4B03-A9F5-70BDB78A839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C7F2-62FC-46C0-8B50-11CD604DD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5E5F-36E8-4B03-A9F5-70BDB78A839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C7F2-62FC-46C0-8B50-11CD604DD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5E5F-36E8-4B03-A9F5-70BDB78A839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C7F2-62FC-46C0-8B50-11CD604DD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5E5F-36E8-4B03-A9F5-70BDB78A839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C7F2-62FC-46C0-8B50-11CD604DD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5E5F-36E8-4B03-A9F5-70BDB78A839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C7F2-62FC-46C0-8B50-11CD604DD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5E5F-36E8-4B03-A9F5-70BDB78A839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289C7F2-62FC-46C0-8B50-11CD604DD7B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9D25E5F-36E8-4B03-A9F5-70BDB78A839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289C7F2-62FC-46C0-8B50-11CD604DD7B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0668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BÁO CÁO KHÓA LUẬN TỐT NGHIỆP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52800"/>
            <a:ext cx="3200400" cy="1752600"/>
          </a:xfrm>
        </p:spPr>
        <p:txBody>
          <a:bodyPr>
            <a:normAutofit/>
          </a:bodyPr>
          <a:lstStyle/>
          <a:p>
            <a:pPr algn="l"/>
            <a:r>
              <a:rPr lang="vi-VN" sz="2000" i="1" dirty="0">
                <a:solidFill>
                  <a:schemeClr val="bg1"/>
                </a:solidFill>
                <a:latin typeface="+mj-lt"/>
              </a:rPr>
              <a:t>Người thực hiện: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	                       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VÕ NGUYỄN LOAN ANH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vi-VN" sz="2000" i="1" dirty="0">
                <a:solidFill>
                  <a:schemeClr val="bg1"/>
                </a:solidFill>
                <a:latin typeface="+mj-lt"/>
              </a:rPr>
              <a:t>Lớp       </a:t>
            </a:r>
            <a:r>
              <a:rPr lang="vi-VN" sz="2000" i="1" dirty="0" smtClean="0">
                <a:solidFill>
                  <a:schemeClr val="bg1"/>
                </a:solidFill>
                <a:latin typeface="+mj-lt"/>
              </a:rPr>
              <a:t>: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130C0102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vi-VN" sz="2000" i="1" dirty="0">
                <a:solidFill>
                  <a:schemeClr val="bg1"/>
                </a:solidFill>
                <a:latin typeface="+mj-lt"/>
              </a:rPr>
              <a:t>Khoá     :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17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758543" y="3352800"/>
            <a:ext cx="3385457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GV </a:t>
            </a:r>
            <a:r>
              <a:rPr lang="vi-VN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 </a:t>
            </a:r>
            <a:r>
              <a:rPr lang="vi-V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dẫn:</a:t>
            </a:r>
            <a:r>
              <a:rPr lang="vi-V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                      </a:t>
            </a:r>
            <a:r>
              <a:rPr lang="vi-V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vi-VN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.HUỲNH VĂN KHA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sony\Pictures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225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3335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86" y="1798638"/>
            <a:ext cx="9144000" cy="1173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thiệu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MPI. 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2.1 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MPI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2.2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MPI.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4" name="Picture 2" descr="C:\Users\sony\Pictures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225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3606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12838"/>
            <a:ext cx="9144000" cy="1020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36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thiệu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thiệu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 MPI. </a:t>
            </a:r>
          </a:p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speed up, efficiency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Amdahl’s law.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thiệu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sony\Pictures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225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7679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9800"/>
            <a:ext cx="91440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speed up, efficiency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Amdahl’s law.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" y="3352799"/>
            <a:ext cx="9133114" cy="3276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3.1. Speed 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up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Efficiency.</a:t>
            </a: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3.2.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Amdahl’s 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law.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4" name="Picture 2" descr="C:\Users\sony\Pictures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225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4715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95400"/>
            <a:ext cx="9144000" cy="10969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3.1. Speed up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Efficiency.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2819400"/>
                <a:ext cx="9144000" cy="388620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err="1" smtClean="0"/>
                  <a:t>Giới</a:t>
                </a:r>
                <a:r>
                  <a:rPr lang="en-US" sz="3200" dirty="0" smtClean="0"/>
                  <a:t> thiệu.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Công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thức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tính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như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sau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:r>
                  <a:rPr lang="en-US" sz="3200" b="1" dirty="0">
                    <a:latin typeface="Times New Roman" pitchFamily="18" charset="0"/>
                    <a:cs typeface="Times New Roman" pitchFamily="18" charset="0"/>
                  </a:rPr>
                  <a:t>Speed up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Th</m:t>
                        </m:r>
                        <m:r>
                          <a:rPr lang="en-US" sz="3200">
                            <a:latin typeface="Cambria Math"/>
                          </a:rPr>
                          <m:t>ờ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i</m:t>
                        </m:r>
                        <m:r>
                          <a:rPr lang="en-US" sz="32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gian</m:t>
                        </m:r>
                        <m:r>
                          <a:rPr lang="en-US" sz="32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th</m:t>
                        </m:r>
                        <m:r>
                          <a:rPr lang="en-US" sz="3200">
                            <a:latin typeface="Cambria Math"/>
                          </a:rPr>
                          <m:t>ự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c</m:t>
                        </m:r>
                        <m:r>
                          <a:rPr lang="en-US" sz="32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hi</m:t>
                        </m:r>
                        <m:r>
                          <a:rPr lang="en-US" sz="3200">
                            <a:latin typeface="Cambria Math"/>
                          </a:rPr>
                          <m:t>ệ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n</m:t>
                        </m:r>
                        <m:r>
                          <a:rPr lang="en-US" sz="32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tu</m:t>
                        </m:r>
                        <m:r>
                          <a:rPr lang="en-US" sz="3200">
                            <a:latin typeface="Cambria Math"/>
                          </a:rPr>
                          <m:t>ầ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n</m:t>
                        </m:r>
                        <m:r>
                          <a:rPr lang="en-US" sz="32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t</m:t>
                        </m:r>
                        <m:r>
                          <a:rPr lang="en-US" sz="3200">
                            <a:latin typeface="Cambria Math"/>
                          </a:rPr>
                          <m:t>ự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Th</m:t>
                        </m:r>
                        <m:r>
                          <a:rPr lang="en-US" sz="3200">
                            <a:latin typeface="Cambria Math"/>
                          </a:rPr>
                          <m:t>ờ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i</m:t>
                        </m:r>
                        <m:r>
                          <a:rPr lang="en-US" sz="32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gian</m:t>
                        </m:r>
                        <m:r>
                          <a:rPr lang="en-US" sz="32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th</m:t>
                        </m:r>
                        <m:r>
                          <a:rPr lang="en-US" sz="3200">
                            <a:latin typeface="Cambria Math"/>
                          </a:rPr>
                          <m:t>ự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c</m:t>
                        </m:r>
                        <m:r>
                          <a:rPr lang="en-US" sz="32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hi</m:t>
                        </m:r>
                        <m:r>
                          <a:rPr lang="en-US" sz="3200">
                            <a:latin typeface="Cambria Math"/>
                          </a:rPr>
                          <m:t>ệ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n</m:t>
                        </m:r>
                        <m:r>
                          <a:rPr lang="en-US" sz="32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song</m:t>
                        </m:r>
                        <m:r>
                          <a:rPr lang="en-US" sz="32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song</m:t>
                        </m:r>
                      </m:den>
                    </m:f>
                  </m:oMath>
                </a14:m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</a:p>
              <a:p>
                <a:pPr marL="0" indent="0" algn="ctr">
                  <a:buNone/>
                </a:pPr>
                <a:r>
                  <a:rPr lang="en-US" sz="3200" b="1" dirty="0">
                    <a:latin typeface="Times New Roman" pitchFamily="18" charset="0"/>
                    <a:cs typeface="Times New Roman" pitchFamily="18" charset="0"/>
                  </a:rPr>
                  <a:t>Efficiency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Speed</m:t>
                        </m:r>
                        <m:r>
                          <a:rPr lang="en-US" sz="32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up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s</m:t>
                        </m:r>
                        <m:r>
                          <a:rPr lang="en-US" sz="3200">
                            <a:latin typeface="Cambria Math"/>
                          </a:rPr>
                          <m:t>ố 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b</m:t>
                        </m:r>
                        <m:r>
                          <a:rPr lang="en-US" sz="3200">
                            <a:latin typeface="Cambria Math"/>
                          </a:rPr>
                          <m:t>ộ 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vi</m:t>
                        </m:r>
                        <m:r>
                          <a:rPr lang="en-US" sz="32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x</m:t>
                        </m:r>
                        <m:r>
                          <a:rPr lang="en-US" sz="3200">
                            <a:latin typeface="Cambria Math"/>
                          </a:rPr>
                          <m:t>ử 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l</m:t>
                        </m:r>
                        <m:r>
                          <a:rPr lang="en-US" sz="3200">
                            <a:latin typeface="Cambria Math"/>
                          </a:rPr>
                          <m:t>ý</m:t>
                        </m:r>
                      </m:den>
                    </m:f>
                  </m:oMath>
                </a14:m>
                <a:endParaRPr lang="en-US" sz="3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819400"/>
                <a:ext cx="9144000" cy="3886200"/>
              </a:xfrm>
              <a:blipFill rotWithShape="1">
                <a:blip r:embed="rId2"/>
                <a:stretch>
                  <a:fillRect l="-1667" t="-20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:\Users\sony\Pictures\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225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4741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9144000" cy="9445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3.2.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Amdahl’s law.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38400"/>
            <a:ext cx="9144000" cy="42672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thiệu.</a:t>
            </a:r>
          </a:p>
          <a:p>
            <a:pPr marL="0" indent="0"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sony\Pictures\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225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5703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447800"/>
            <a:ext cx="9296400" cy="944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3600"/>
            <a:ext cx="91440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thiệu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thiệu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 MPI.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speed up, efficiency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Amdahl’s law.</a:t>
            </a:r>
          </a:p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thiệu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sony\Pictures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225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9286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12838"/>
            <a:ext cx="9144000" cy="1173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thiệu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song song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19400"/>
            <a:ext cx="91440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4.1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Pi.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4.2 Ma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ma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4.3 Ma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véc-tơ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4" name="Picture 2" descr="C:\Users\sony\Pictures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225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2073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9038"/>
            <a:ext cx="9144000" cy="1020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4.1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Pi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3600"/>
            <a:ext cx="9144000" cy="47244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speed up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efficiency.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sony\Pictures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225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1093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8800"/>
                <a:ext cx="9144000" cy="1981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pháp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toán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 smtClean="0">
                    <a:latin typeface="Times New Roman" pitchFamily="18" charset="0"/>
                    <a:cs typeface="Times New Roman" pitchFamily="18" charset="0"/>
                  </a:rPr>
                  <a:t>học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  <a:endParaRPr lang="en-US" sz="3200" dirty="0" smtClean="0"/>
              </a:p>
              <a:p>
                <a:r>
                  <a:rPr lang="en-US" sz="3200" dirty="0" smtClean="0"/>
                  <a:t>Cho </a:t>
                </a:r>
                <a:r>
                  <a:rPr lang="en-US" sz="3200" dirty="0" err="1"/>
                  <a:t>đến</a:t>
                </a:r>
                <a:r>
                  <a:rPr lang="en-US" sz="3200" dirty="0"/>
                  <a:t> nay, </a:t>
                </a:r>
                <a:r>
                  <a:rPr lang="en-US" sz="3200" dirty="0" err="1"/>
                  <a:t>có</a:t>
                </a:r>
                <a:r>
                  <a:rPr lang="en-US" sz="3200" dirty="0"/>
                  <a:t> </a:t>
                </a:r>
                <a:r>
                  <a:rPr lang="en-US" sz="3200" dirty="0" err="1"/>
                  <a:t>rất</a:t>
                </a:r>
                <a:r>
                  <a:rPr lang="en-US" sz="3200" dirty="0"/>
                  <a:t> </a:t>
                </a:r>
                <a:r>
                  <a:rPr lang="en-US" sz="3200" dirty="0" err="1"/>
                  <a:t>nhiều</a:t>
                </a:r>
                <a:r>
                  <a:rPr lang="en-US" sz="3200" dirty="0"/>
                  <a:t> </a:t>
                </a:r>
                <a:r>
                  <a:rPr lang="en-US" sz="3200" dirty="0" err="1"/>
                  <a:t>công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thức</a:t>
                </a:r>
                <a:r>
                  <a:rPr lang="en-US" sz="3200" dirty="0"/>
                  <a:t> </a:t>
                </a:r>
                <a:r>
                  <a:rPr lang="en-US" sz="3200" dirty="0" err="1"/>
                  <a:t>để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tính</a:t>
                </a:r>
                <a:r>
                  <a:rPr lang="en-US" sz="3200" dirty="0"/>
                  <a:t> </a:t>
                </a:r>
                <a:r>
                  <a:rPr lang="en-US" sz="3200" dirty="0" err="1"/>
                  <a:t>số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Pi, </a:t>
                </a:r>
                <a:r>
                  <a:rPr lang="en-US" sz="3200" dirty="0" err="1" smtClean="0"/>
                  <a:t>trong</a:t>
                </a:r>
                <a:r>
                  <a:rPr lang="en-US" sz="3200" dirty="0" smtClean="0"/>
                  <a:t> </a:t>
                </a:r>
                <a:r>
                  <a:rPr lang="en-US" sz="3200" dirty="0" err="1"/>
                  <a:t>giải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thuật</a:t>
                </a:r>
                <a:r>
                  <a:rPr lang="en-US" sz="3200" dirty="0"/>
                  <a:t> </a:t>
                </a:r>
                <a:r>
                  <a:rPr lang="en-US" sz="3200" dirty="0" err="1"/>
                  <a:t>này</a:t>
                </a:r>
                <a:r>
                  <a:rPr lang="en-US" sz="3200" dirty="0"/>
                  <a:t> ta </a:t>
                </a:r>
                <a:r>
                  <a:rPr lang="en-US" sz="3200" dirty="0" err="1"/>
                  <a:t>áp</a:t>
                </a:r>
                <a:r>
                  <a:rPr lang="en-US" sz="3200" dirty="0"/>
                  <a:t> </a:t>
                </a:r>
                <a:r>
                  <a:rPr lang="en-US" sz="3200" dirty="0" err="1"/>
                  <a:t>dụng</a:t>
                </a:r>
                <a:r>
                  <a:rPr lang="en-US" sz="3200" dirty="0"/>
                  <a:t> </a:t>
                </a:r>
                <a:r>
                  <a:rPr lang="en-US" sz="3200" dirty="0" err="1"/>
                  <a:t>công</a:t>
                </a:r>
                <a:r>
                  <a:rPr lang="en-US" sz="3200" dirty="0"/>
                  <a:t> </a:t>
                </a:r>
                <a:r>
                  <a:rPr lang="en-US" sz="3200" dirty="0" err="1" smtClean="0"/>
                  <a:t>thức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gần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đúng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sau</a:t>
                </a:r>
                <a:r>
                  <a:rPr lang="en-US" sz="3200" dirty="0" smtClean="0"/>
                  <a:t>: </a:t>
                </a:r>
                <a:endParaRPr lang="en-US" sz="3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Π</m:t>
                    </m:r>
                  </m:oMath>
                </a14:m>
                <a:r>
                  <a:rPr lang="fr-FR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32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fr-FR" sz="3200">
                            <a:latin typeface="Cambria Math"/>
                          </a:rPr>
                          <m:t>i</m:t>
                        </m:r>
                        <m:r>
                          <a:rPr lang="fr-FR" sz="320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fr-FR" sz="3200">
                            <a:latin typeface="Cambria Math"/>
                          </a:rPr>
                          <m:t>n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fr-FR" sz="3200">
                            <a:latin typeface="Cambria Math"/>
                          </a:rPr>
                          <m:t>f</m:t>
                        </m:r>
                        <m:r>
                          <a:rPr lang="fr-FR" sz="320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320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320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fr-FR" sz="320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fr-FR" sz="3200" dirty="0"/>
                  <a:t>, </a:t>
                </a:r>
                <a:r>
                  <a:rPr lang="fr-FR" sz="3200" dirty="0" err="1"/>
                  <a:t>với</a:t>
                </a:r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32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320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fr-FR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320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3200">
                            <a:latin typeface="Cambria Math"/>
                          </a:rPr>
                          <m:t>i</m:t>
                        </m:r>
                        <m:r>
                          <a:rPr lang="fr-FR" sz="3200" i="1">
                            <a:latin typeface="Cambria Math"/>
                          </a:rPr>
                          <m:t>−</m:t>
                        </m:r>
                        <m:r>
                          <a:rPr lang="fr-FR" sz="3200"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320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20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fr-FR" sz="320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3200">
                            <a:latin typeface="Cambria Math"/>
                          </a:rPr>
                          <m:t>n</m:t>
                        </m:r>
                      </m:den>
                    </m:f>
                  </m:oMath>
                </a14:m>
                <a:endParaRPr lang="en-US" sz="3600" dirty="0"/>
              </a:p>
              <a:p>
                <a:pPr marL="0" indent="0" algn="just">
                  <a:buNone/>
                </a:pPr>
                <a:endParaRPr lang="en-US" sz="3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8800"/>
                <a:ext cx="9144000" cy="1981200"/>
              </a:xfrm>
              <a:blipFill rotWithShape="1">
                <a:blip r:embed="rId2"/>
                <a:stretch>
                  <a:fillRect l="-1667" t="-4615" r="-2000" b="-6707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C:\Users\sony\Pictures\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225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0" y="1189038"/>
            <a:ext cx="9144000" cy="1020762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4.1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Pi.</a:t>
            </a:r>
            <a:b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31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487712"/>
              </p:ext>
            </p:extLst>
          </p:nvPr>
        </p:nvGraphicFramePr>
        <p:xfrm>
          <a:off x="16002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0" y="3924300"/>
            <a:ext cx="1307472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00800" y="3989614"/>
            <a:ext cx="1307472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3</a:t>
            </a:r>
          </a:p>
        </p:txBody>
      </p:sp>
      <p:sp>
        <p:nvSpPr>
          <p:cNvPr id="7" name="Rectangle 6"/>
          <p:cNvSpPr/>
          <p:nvPr/>
        </p:nvSpPr>
        <p:spPr>
          <a:xfrm>
            <a:off x="3962400" y="3989614"/>
            <a:ext cx="1307472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2</a:t>
            </a:r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>
            <a:off x="2177736" y="2590800"/>
            <a:ext cx="0" cy="13335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3124200" y="2667000"/>
            <a:ext cx="1491936" cy="13226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0"/>
          </p:cNvCxnSpPr>
          <p:nvPr/>
        </p:nvCxnSpPr>
        <p:spPr>
          <a:xfrm>
            <a:off x="4191000" y="2667000"/>
            <a:ext cx="2863536" cy="13226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177736" y="2590800"/>
            <a:ext cx="2927664" cy="13335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0"/>
          </p:cNvCxnSpPr>
          <p:nvPr/>
        </p:nvCxnSpPr>
        <p:spPr>
          <a:xfrm flipH="1">
            <a:off x="4616136" y="2667000"/>
            <a:ext cx="1556064" cy="13226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>
            <a:off x="7054536" y="2667000"/>
            <a:ext cx="0" cy="13226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0" y="685800"/>
            <a:ext cx="9144000" cy="1020762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4.1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Pi.</a:t>
            </a:r>
            <a:b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83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3200" dirty="0" smtClean="0"/>
          </a:p>
          <a:p>
            <a:pPr marL="0" indent="0" algn="just"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2" descr="C:\Users\sony\Pictures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225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962400" y="5729514"/>
            <a:ext cx="1307472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2119679" y="4762500"/>
            <a:ext cx="2496457" cy="9670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18" idx="0"/>
          </p:cNvCxnSpPr>
          <p:nvPr/>
        </p:nvCxnSpPr>
        <p:spPr>
          <a:xfrm>
            <a:off x="4616136" y="4827814"/>
            <a:ext cx="0" cy="9017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18" idx="0"/>
          </p:cNvCxnSpPr>
          <p:nvPr/>
        </p:nvCxnSpPr>
        <p:spPr>
          <a:xfrm flipH="1">
            <a:off x="4616136" y="4827814"/>
            <a:ext cx="2438400" cy="9017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6280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Khoá</a:t>
            </a:r>
            <a:r>
              <a:rPr lang="en-US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2590800"/>
            <a:ext cx="8229600" cy="1575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u="sng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600" i="1" u="sng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u="sng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600" i="1" u="sng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36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en-US" dirty="0"/>
          </a:p>
        </p:txBody>
      </p:sp>
      <p:pic>
        <p:nvPicPr>
          <p:cNvPr id="5" name="Picture 2" descr="C:\Users\sony\Pictures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225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8157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9144000" cy="1020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478215"/>
              </p:ext>
            </p:extLst>
          </p:nvPr>
        </p:nvGraphicFramePr>
        <p:xfrm>
          <a:off x="2057400" y="811274"/>
          <a:ext cx="6400802" cy="59705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7800"/>
                <a:gridCol w="1111694"/>
                <a:gridCol w="1280436"/>
                <a:gridCol w="1280436"/>
                <a:gridCol w="1280436"/>
              </a:tblGrid>
              <a:tr h="15290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Lần</a:t>
                      </a: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chạy</a:t>
                      </a: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thứ</a:t>
                      </a:r>
                      <a:endParaRPr lang="en-US" sz="2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Tuần tự</a:t>
                      </a:r>
                      <a:endParaRPr lang="en-US" sz="2800" i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Song </a:t>
                      </a:r>
                      <a:r>
                        <a:rPr lang="en-US" sz="2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song</a:t>
                      </a:r>
                      <a:endParaRPr lang="en-US" sz="2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máy</a:t>
                      </a:r>
                      <a:endParaRPr lang="en-US" sz="2800" i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máy</a:t>
                      </a:r>
                      <a:endParaRPr lang="en-US" sz="2800" i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</a:t>
                      </a:r>
                      <a:r>
                        <a:rPr lang="en-US" sz="2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máy</a:t>
                      </a:r>
                      <a:endParaRPr lang="en-US" sz="2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19,00</a:t>
                      </a:r>
                      <a:endParaRPr lang="en-US" sz="2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170305" algn="ctr"/>
                        </a:tabLst>
                      </a:pPr>
                      <a:r>
                        <a:rPr lang="en-US" sz="2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10,07</a:t>
                      </a:r>
                      <a:endParaRPr lang="en-US" sz="2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170305" algn="ctr"/>
                        </a:tabLst>
                      </a:pPr>
                      <a:r>
                        <a:rPr lang="en-US" sz="2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6,80</a:t>
                      </a:r>
                      <a:endParaRPr lang="en-US" sz="2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170305" algn="ctr"/>
                        </a:tabLst>
                      </a:pP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5,19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</a:tr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19,20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594485" algn="l"/>
                        </a:tabLst>
                      </a:pPr>
                      <a:r>
                        <a:rPr lang="en-US" sz="2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10,11</a:t>
                      </a:r>
                      <a:endParaRPr lang="en-US" sz="2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594485" algn="l"/>
                        </a:tabLst>
                      </a:pPr>
                      <a:r>
                        <a:rPr lang="en-US" sz="2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6,93</a:t>
                      </a:r>
                      <a:endParaRPr lang="en-US" sz="2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594485" algn="l"/>
                        </a:tabLst>
                      </a:pP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5,47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</a:tr>
              <a:tr h="1994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19,11</a:t>
                      </a:r>
                      <a:endParaRPr lang="en-US" sz="2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10,10</a:t>
                      </a:r>
                      <a:endParaRPr lang="en-US" sz="2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6,96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5,44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</a:tr>
              <a:tr h="1994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19,29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10,23</a:t>
                      </a:r>
                      <a:endParaRPr lang="en-US" sz="2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6,88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5,45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</a:tr>
              <a:tr h="199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….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….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….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….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….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</a:tr>
              <a:tr h="2735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2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19,05</a:t>
                      </a:r>
                      <a:endParaRPr lang="en-US" sz="2800" i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10,10</a:t>
                      </a:r>
                      <a:endParaRPr lang="en-US" sz="2800" i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6,96</a:t>
                      </a:r>
                      <a:endParaRPr lang="en-US" sz="2800" i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5,41</a:t>
                      </a:r>
                      <a:endParaRPr lang="en-US" sz="2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</a:tr>
              <a:tr h="4078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Tổng</a:t>
                      </a: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TB </a:t>
                      </a:r>
                      <a:r>
                        <a:rPr lang="en-US" sz="28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thời</a:t>
                      </a:r>
                      <a:r>
                        <a:rPr lang="en-US" sz="2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gian</a:t>
                      </a:r>
                      <a:endParaRPr lang="en-US" sz="2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19,36</a:t>
                      </a:r>
                      <a:endParaRPr lang="en-US" sz="2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10,14</a:t>
                      </a:r>
                      <a:endParaRPr lang="en-US" sz="2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6,90</a:t>
                      </a:r>
                      <a:endParaRPr lang="en-US" sz="2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5,59</a:t>
                      </a:r>
                      <a:endParaRPr lang="en-US" sz="2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</a:tr>
            </a:tbl>
          </a:graphicData>
        </a:graphic>
      </p:graphicFrame>
      <p:pic>
        <p:nvPicPr>
          <p:cNvPr id="5" name="Picture 2" descr="C:\Users\sony\Pictures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225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057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9038"/>
            <a:ext cx="9144000" cy="944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speed up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efficiency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524000"/>
                <a:ext cx="9143999" cy="5334000"/>
              </a:xfrm>
            </p:spPr>
            <p:txBody>
              <a:bodyPr>
                <a:noAutofit/>
              </a:bodyPr>
              <a:lstStyle/>
              <a:p>
                <a:pPr lvl="0" algn="just"/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Giữa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thực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hiện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tuần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tự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song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song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2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máy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</a:p>
              <a:p>
                <a:pPr marL="0" indent="0" algn="ctr">
                  <a:buNone/>
                </a:pPr>
                <a:r>
                  <a:rPr lang="en-US" sz="2600" b="1" dirty="0">
                    <a:latin typeface="Times New Roman" pitchFamily="18" charset="0"/>
                    <a:cs typeface="Times New Roman" pitchFamily="18" charset="0"/>
                  </a:rPr>
                  <a:t>Speed up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Th</m:t>
                        </m:r>
                        <m:r>
                          <a:rPr lang="en-US" sz="2600">
                            <a:latin typeface="Cambria Math"/>
                          </a:rPr>
                          <m:t>ờ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i</m:t>
                        </m:r>
                        <m:r>
                          <a:rPr lang="en-US" sz="26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gian</m:t>
                        </m:r>
                        <m:r>
                          <a:rPr lang="en-US" sz="26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th</m:t>
                        </m:r>
                        <m:r>
                          <a:rPr lang="en-US" sz="2600">
                            <a:latin typeface="Cambria Math"/>
                          </a:rPr>
                          <m:t>ự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c</m:t>
                        </m:r>
                        <m:r>
                          <a:rPr lang="en-US" sz="26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hi</m:t>
                        </m:r>
                        <m:r>
                          <a:rPr lang="en-US" sz="2600">
                            <a:latin typeface="Cambria Math"/>
                          </a:rPr>
                          <m:t>ệ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n</m:t>
                        </m:r>
                        <m:r>
                          <a:rPr lang="en-US" sz="26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tu</m:t>
                        </m:r>
                        <m:r>
                          <a:rPr lang="en-US" sz="2600">
                            <a:latin typeface="Cambria Math"/>
                          </a:rPr>
                          <m:t>ầ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n</m:t>
                        </m:r>
                        <m:r>
                          <a:rPr lang="en-US" sz="26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t</m:t>
                        </m:r>
                        <m:r>
                          <a:rPr lang="en-US" sz="2600">
                            <a:latin typeface="Cambria Math"/>
                          </a:rPr>
                          <m:t>ự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Th</m:t>
                        </m:r>
                        <m:r>
                          <a:rPr lang="en-US" sz="2600">
                            <a:latin typeface="Cambria Math"/>
                          </a:rPr>
                          <m:t>ờ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i</m:t>
                        </m:r>
                        <m:r>
                          <a:rPr lang="en-US" sz="26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gian</m:t>
                        </m:r>
                        <m:r>
                          <a:rPr lang="en-US" sz="26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th</m:t>
                        </m:r>
                        <m:r>
                          <a:rPr lang="en-US" sz="2600">
                            <a:latin typeface="Cambria Math"/>
                          </a:rPr>
                          <m:t>ự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c</m:t>
                        </m:r>
                        <m:r>
                          <a:rPr lang="en-US" sz="26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hi</m:t>
                        </m:r>
                        <m:r>
                          <a:rPr lang="en-US" sz="2600">
                            <a:latin typeface="Cambria Math"/>
                          </a:rPr>
                          <m:t>ệ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n</m:t>
                        </m:r>
                        <m:r>
                          <a:rPr lang="en-US" sz="26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song</m:t>
                        </m:r>
                        <m:r>
                          <a:rPr lang="en-US" sz="26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song</m:t>
                        </m:r>
                      </m:den>
                    </m:f>
                  </m:oMath>
                </a14:m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</a:rPr>
                          <m:t>19,36</m:t>
                        </m:r>
                      </m:num>
                      <m:den>
                        <m:r>
                          <a:rPr lang="en-US" sz="2600" b="0" i="0" smtClean="0">
                            <a:latin typeface="Cambria Math"/>
                          </a:rPr>
                          <m:t>10,14</m:t>
                        </m:r>
                      </m:den>
                    </m:f>
                  </m:oMath>
                </a14:m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=  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1,91(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lần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600" b="1" dirty="0">
                    <a:latin typeface="Times New Roman" pitchFamily="18" charset="0"/>
                    <a:cs typeface="Times New Roman" pitchFamily="18" charset="0"/>
                  </a:rPr>
                  <a:t>Efficiency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Speed</m:t>
                        </m:r>
                        <m:r>
                          <a:rPr lang="en-US" sz="26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up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s</m:t>
                        </m:r>
                        <m:r>
                          <a:rPr lang="en-US" sz="2600">
                            <a:latin typeface="Cambria Math"/>
                          </a:rPr>
                          <m:t>ố 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b</m:t>
                        </m:r>
                        <m:r>
                          <a:rPr lang="en-US" sz="2600">
                            <a:latin typeface="Cambria Math"/>
                          </a:rPr>
                          <m:t>ộ 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vi</m:t>
                        </m:r>
                        <m:r>
                          <a:rPr lang="en-US" sz="26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x</m:t>
                        </m:r>
                        <m:r>
                          <a:rPr lang="en-US" sz="2600">
                            <a:latin typeface="Cambria Math"/>
                          </a:rPr>
                          <m:t>ử 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l</m:t>
                        </m:r>
                        <m:r>
                          <a:rPr lang="en-US" sz="2600">
                            <a:latin typeface="Cambria Math"/>
                          </a:rPr>
                          <m:t>ý</m:t>
                        </m:r>
                      </m:den>
                    </m:f>
                  </m:oMath>
                </a14:m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>
                            <a:latin typeface="Cambria Math"/>
                          </a:rPr>
                          <m:t>1,91</m:t>
                        </m:r>
                      </m:num>
                      <m:den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= 95(%)</a:t>
                </a:r>
              </a:p>
              <a:p>
                <a:pPr lvl="0" algn="just"/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Giữa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thực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hiện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tuần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tự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song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song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3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máy</a:t>
                </a:r>
                <a:endParaRPr lang="en-US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600" b="1" dirty="0">
                    <a:latin typeface="Times New Roman" pitchFamily="18" charset="0"/>
                    <a:cs typeface="Times New Roman" pitchFamily="18" charset="0"/>
                  </a:rPr>
                  <a:t>Speed up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= 2,80(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lần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600" b="1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  <a:endParaRPr lang="en-US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600" b="1" dirty="0">
                    <a:latin typeface="Times New Roman" pitchFamily="18" charset="0"/>
                    <a:cs typeface="Times New Roman" pitchFamily="18" charset="0"/>
                  </a:rPr>
                  <a:t>Efficiency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93,33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(%)</a:t>
                </a:r>
              </a:p>
              <a:p>
                <a:pPr lvl="0" algn="just"/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Giữa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thực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hiện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tuần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tự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song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song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4 </a:t>
                </a:r>
                <a:r>
                  <a:rPr lang="en-US" sz="2600" dirty="0" err="1">
                    <a:latin typeface="Times New Roman" pitchFamily="18" charset="0"/>
                    <a:cs typeface="Times New Roman" pitchFamily="18" charset="0"/>
                  </a:rPr>
                  <a:t>máy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</a:p>
              <a:p>
                <a:pPr marL="0" indent="0" algn="ctr">
                  <a:buNone/>
                </a:pPr>
                <a:r>
                  <a:rPr lang="en-US" sz="2600" b="1" dirty="0">
                    <a:latin typeface="Times New Roman" pitchFamily="18" charset="0"/>
                    <a:cs typeface="Times New Roman" pitchFamily="18" charset="0"/>
                  </a:rPr>
                  <a:t>Speed up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3,47(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lần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600" b="1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  <a:endParaRPr lang="en-US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600" b="1" dirty="0">
                    <a:latin typeface="Times New Roman" pitchFamily="18" charset="0"/>
                    <a:cs typeface="Times New Roman" pitchFamily="18" charset="0"/>
                  </a:rPr>
                  <a:t>Efficiency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= 86,57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(%) </a:t>
                </a:r>
              </a:p>
              <a:p>
                <a:endParaRPr lang="en-US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24000"/>
                <a:ext cx="9143999" cy="5334000"/>
              </a:xfrm>
              <a:blipFill rotWithShape="1">
                <a:blip r:embed="rId2"/>
                <a:stretch>
                  <a:fillRect l="-800" t="-102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:\Users\sony\Pictures\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225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3942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7638"/>
            <a:ext cx="9144000" cy="9445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4.2 Ma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ma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62200"/>
            <a:ext cx="9144000" cy="44196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speed up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efficiency.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sony\Pictures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225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1100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1189038"/>
            <a:ext cx="9144000" cy="1020762"/>
          </a:xfrm>
        </p:spPr>
        <p:txBody>
          <a:bodyPr>
            <a:noAutofit/>
          </a:bodyPr>
          <a:lstStyle/>
          <a:p>
            <a:pPr algn="ctr"/>
            <a:r>
              <a:rPr lang="en-US" sz="3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4.2 Ma </a:t>
            </a:r>
            <a:r>
              <a:rPr lang="en-US" sz="3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sz="3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ma </a:t>
            </a:r>
            <a:r>
              <a:rPr lang="en-US" sz="3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sz="3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3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8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905000"/>
                <a:ext cx="9144000" cy="5334000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sz="3200" dirty="0" err="1" smtClean="0"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 smtClean="0">
                    <a:latin typeface="Times New Roman" pitchFamily="18" charset="0"/>
                    <a:cs typeface="Times New Roman" pitchFamily="18" charset="0"/>
                  </a:rPr>
                  <a:t>pháp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 smtClean="0">
                    <a:latin typeface="Times New Roman" pitchFamily="18" charset="0"/>
                    <a:cs typeface="Times New Roman" pitchFamily="18" charset="0"/>
                  </a:rPr>
                  <a:t>toán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 smtClean="0">
                    <a:latin typeface="Times New Roman" pitchFamily="18" charset="0"/>
                    <a:cs typeface="Times New Roman" pitchFamily="18" charset="0"/>
                  </a:rPr>
                  <a:t>học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algn="just"/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Cho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hai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ma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trận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ij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mxp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, 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ij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pxn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cột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bằng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dòng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B). </a:t>
                </a:r>
                <a:r>
                  <a:rPr lang="fr-FR" sz="3200" dirty="0" err="1">
                    <a:latin typeface="Times New Roman" pitchFamily="18" charset="0"/>
                    <a:cs typeface="Times New Roman" pitchFamily="18" charset="0"/>
                  </a:rPr>
                  <a:t>Tích</a:t>
                </a:r>
                <a:r>
                  <a:rPr lang="fr-FR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32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fr-FR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3200" dirty="0" err="1">
                    <a:latin typeface="Times New Roman" pitchFamily="18" charset="0"/>
                    <a:cs typeface="Times New Roman" pitchFamily="18" charset="0"/>
                  </a:rPr>
                  <a:t>hai</a:t>
                </a:r>
                <a:r>
                  <a:rPr lang="fr-FR" sz="3200" dirty="0">
                    <a:latin typeface="Times New Roman" pitchFamily="18" charset="0"/>
                    <a:cs typeface="Times New Roman" pitchFamily="18" charset="0"/>
                  </a:rPr>
                  <a:t> ma </a:t>
                </a:r>
                <a:r>
                  <a:rPr lang="fr-FR" sz="3200" dirty="0" err="1">
                    <a:latin typeface="Times New Roman" pitchFamily="18" charset="0"/>
                    <a:cs typeface="Times New Roman" pitchFamily="18" charset="0"/>
                  </a:rPr>
                  <a:t>trận</a:t>
                </a:r>
                <a:r>
                  <a:rPr lang="fr-FR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3200" dirty="0" err="1">
                    <a:latin typeface="Times New Roman" pitchFamily="18" charset="0"/>
                    <a:cs typeface="Times New Roman" pitchFamily="18" charset="0"/>
                  </a:rPr>
                  <a:t>AxB</a:t>
                </a:r>
                <a:r>
                  <a:rPr lang="fr-FR" sz="3200" dirty="0">
                    <a:latin typeface="Times New Roman" pitchFamily="18" charset="0"/>
                    <a:cs typeface="Times New Roman" pitchFamily="18" charset="0"/>
                  </a:rPr>
                  <a:t> là ma </a:t>
                </a:r>
                <a:r>
                  <a:rPr lang="fr-FR" sz="3200" dirty="0" err="1">
                    <a:latin typeface="Times New Roman" pitchFamily="18" charset="0"/>
                    <a:cs typeface="Times New Roman" pitchFamily="18" charset="0"/>
                  </a:rPr>
                  <a:t>trận</a:t>
                </a:r>
                <a:r>
                  <a:rPr lang="fr-FR" sz="3200" dirty="0">
                    <a:latin typeface="Times New Roman" pitchFamily="18" charset="0"/>
                    <a:cs typeface="Times New Roman" pitchFamily="18" charset="0"/>
                  </a:rPr>
                  <a:t> C:</a:t>
                </a:r>
                <a:endParaRPr lang="en-US" sz="3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320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3200">
                            <a:latin typeface="Cambria Math"/>
                          </a:rPr>
                          <m:t>mxp</m:t>
                        </m:r>
                      </m:sub>
                    </m:sSub>
                  </m:oMath>
                </a14:m>
                <a:r>
                  <a:rPr lang="fr-FR" sz="3200" dirty="0">
                    <a:latin typeface="Times New Roman" pitchFamily="18" charset="0"/>
                    <a:cs typeface="Times New Roman" pitchFamily="18" charset="0"/>
                  </a:rPr>
                  <a:t>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32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3200">
                            <a:latin typeface="Cambria Math"/>
                          </a:rPr>
                          <m:t>pxn</m:t>
                        </m:r>
                      </m:sub>
                    </m:sSub>
                  </m:oMath>
                </a14:m>
                <a:r>
                  <a:rPr lang="fr-FR" sz="32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320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3200">
                            <a:latin typeface="Cambria Math"/>
                          </a:rPr>
                          <m:t>mxn</m:t>
                        </m:r>
                      </m:sub>
                    </m:sSub>
                  </m:oMath>
                </a14:m>
                <a:r>
                  <a:rPr lang="fr-FR" sz="32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3200">
                                    <a:latin typeface="Cambria Math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3200">
                                    <a:latin typeface="Cambria Math"/>
                                  </a:rPr>
                                  <m:t>ij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fr-FR" sz="3200">
                            <a:latin typeface="Cambria Math"/>
                          </a:rPr>
                          <m:t>mxn</m:t>
                        </m:r>
                      </m:sub>
                    </m:sSub>
                  </m:oMath>
                </a14:m>
                <a:endParaRPr lang="en-US" sz="3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Trong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ij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i</m:t>
                        </m:r>
                        <m:r>
                          <a:rPr lang="en-US" sz="320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sz="3200">
                            <a:latin typeface="Cambria Math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i</m:t>
                        </m:r>
                        <m:r>
                          <a:rPr lang="en-US" sz="320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sz="320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i</m:t>
                        </m:r>
                        <m:r>
                          <a:rPr lang="en-US" sz="320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sz="3200">
                            <a:latin typeface="Cambria Math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+….+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ip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pj</m:t>
                        </m:r>
                      </m:sub>
                    </m:sSub>
                  </m:oMath>
                </a14:m>
                <a:endParaRPr lang="en-US" sz="3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Tức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ij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bằng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tổng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tích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phần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tử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tương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ứng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nằm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ở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dòng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thứ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i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phần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tử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nằm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ở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cột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thứ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j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B.</a:t>
                </a:r>
              </a:p>
              <a:p>
                <a:pPr algn="just"/>
                <a:endParaRPr lang="en-US" sz="3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05000"/>
                <a:ext cx="9144000" cy="5334000"/>
              </a:xfrm>
              <a:blipFill rotWithShape="1">
                <a:blip r:embed="rId2"/>
                <a:stretch>
                  <a:fillRect l="-1667" t="-2514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C:\Users\sony\Pictures\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225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772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9906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3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4.2 Ma </a:t>
            </a:r>
            <a:r>
              <a:rPr lang="en-US" sz="3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sz="3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ma </a:t>
            </a:r>
            <a:r>
              <a:rPr lang="en-US" sz="3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sz="3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3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vi-VN" sz="3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76400"/>
                <a:ext cx="9144000" cy="51816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err="1" smtClean="0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 smtClean="0">
                    <a:latin typeface="Times New Roman" pitchFamily="18" charset="0"/>
                    <a:cs typeface="Times New Roman" pitchFamily="18" charset="0"/>
                  </a:rPr>
                  <a:t>thuật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 song </a:t>
                </a:r>
                <a:r>
                  <a:rPr lang="en-US" sz="3200" dirty="0" err="1" smtClean="0">
                    <a:latin typeface="Times New Roman" pitchFamily="18" charset="0"/>
                    <a:cs typeface="Times New Roman" pitchFamily="18" charset="0"/>
                  </a:rPr>
                  <a:t>song</a:t>
                </a:r>
                <a:endParaRPr lang="en-US" sz="3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mPr>
                          <m:mr>
                            <m:e/>
                            <m:e>
                              <m:r>
                                <a:rPr lang="en-US" sz="3200" i="1" smtClean="0">
                                  <a:latin typeface="Cambria Math"/>
                                  <a:cs typeface="Times New Roman" pitchFamily="18" charset="0"/>
                                </a:rPr>
                                <m:t>⋯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sz="3200" i="1" smtClean="0">
                                  <a:latin typeface="Cambria Math"/>
                                  <a:cs typeface="Times New Roman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3200" i="1" smtClean="0">
                                  <a:latin typeface="Cambria Math"/>
                                  <a:cs typeface="Times New Roman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3200" i="1" smtClean="0">
                                  <a:latin typeface="Cambria Math"/>
                                  <a:cs typeface="Times New Roman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3200" i="1" smtClean="0">
                                  <a:latin typeface="Cambria Math"/>
                                  <a:cs typeface="Times New Roman" pitchFamily="18" charset="0"/>
                                </a:rPr>
                                <m:t>⋯</m:t>
                              </m:r>
                            </m:e>
                            <m:e/>
                          </m:mr>
                        </m:m>
                      </m:e>
                    </m:d>
                  </m:oMath>
                </a14:m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				</a:t>
                </a:r>
              </a:p>
              <a:p>
                <a:pPr marL="0" indent="0">
                  <a:buNone/>
                </a:pPr>
                <a:endParaRPr lang="en-US" sz="3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mPr>
                          <m:mr>
                            <m:e/>
                            <m:e>
                              <m:r>
                                <a:rPr lang="en-US" sz="3200" i="1" smtClean="0">
                                  <a:latin typeface="Cambria Math"/>
                                  <a:cs typeface="Times New Roman" pitchFamily="18" charset="0"/>
                                </a:rPr>
                                <m:t>⋯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sz="3200" i="1" smtClean="0">
                                  <a:latin typeface="Cambria Math"/>
                                  <a:cs typeface="Times New Roman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3200" i="1" smtClean="0">
                                  <a:latin typeface="Cambria Math"/>
                                  <a:cs typeface="Times New Roman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3200" i="1" smtClean="0">
                                  <a:latin typeface="Cambria Math"/>
                                  <a:cs typeface="Times New Roman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3200" i="1" smtClean="0">
                                  <a:latin typeface="Cambria Math"/>
                                  <a:cs typeface="Times New Roman" pitchFamily="18" charset="0"/>
                                </a:rPr>
                                <m:t>⋯</m:t>
                              </m:r>
                            </m:e>
                            <m:e/>
                          </m:mr>
                        </m:m>
                      </m:e>
                    </m:d>
                  </m:oMath>
                </a14:m>
                <a:endParaRPr lang="vi-VN" sz="3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76400"/>
                <a:ext cx="9144000" cy="5181600"/>
              </a:xfrm>
              <a:blipFill rotWithShape="1">
                <a:blip r:embed="rId2"/>
                <a:stretch>
                  <a:fillRect l="-1598" t="-15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:\Users\sony\Pictures\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225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486400" y="22860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38100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2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54102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3</a:t>
            </a:r>
          </a:p>
        </p:txBody>
      </p:sp>
      <p:sp>
        <p:nvSpPr>
          <p:cNvPr id="9" name="Right Brace 8"/>
          <p:cNvSpPr/>
          <p:nvPr/>
        </p:nvSpPr>
        <p:spPr>
          <a:xfrm>
            <a:off x="2895600" y="2590800"/>
            <a:ext cx="76200" cy="304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2933700" y="3048000"/>
            <a:ext cx="45719" cy="381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2926081" y="3505200"/>
            <a:ext cx="45719" cy="304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2948940" y="4724400"/>
            <a:ext cx="251460" cy="1295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1"/>
            <a:endCxn id="6" idx="1"/>
          </p:cNvCxnSpPr>
          <p:nvPr/>
        </p:nvCxnSpPr>
        <p:spPr>
          <a:xfrm>
            <a:off x="2971800" y="2743200"/>
            <a:ext cx="2514600" cy="381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1"/>
            <a:endCxn id="7" idx="1"/>
          </p:cNvCxnSpPr>
          <p:nvPr/>
        </p:nvCxnSpPr>
        <p:spPr>
          <a:xfrm>
            <a:off x="2979419" y="3238500"/>
            <a:ext cx="2506981" cy="10287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1"/>
            <a:endCxn id="8" idx="1"/>
          </p:cNvCxnSpPr>
          <p:nvPr/>
        </p:nvCxnSpPr>
        <p:spPr>
          <a:xfrm>
            <a:off x="2971800" y="3657600"/>
            <a:ext cx="2514600" cy="22479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1"/>
            <a:endCxn id="12" idx="1"/>
          </p:cNvCxnSpPr>
          <p:nvPr/>
        </p:nvCxnSpPr>
        <p:spPr>
          <a:xfrm flipH="1">
            <a:off x="3200400" y="2781300"/>
            <a:ext cx="2286000" cy="2590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1"/>
            <a:endCxn id="12" idx="1"/>
          </p:cNvCxnSpPr>
          <p:nvPr/>
        </p:nvCxnSpPr>
        <p:spPr>
          <a:xfrm flipH="1">
            <a:off x="3200400" y="4267200"/>
            <a:ext cx="2286000" cy="11049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1"/>
            <a:endCxn id="12" idx="1"/>
          </p:cNvCxnSpPr>
          <p:nvPr/>
        </p:nvCxnSpPr>
        <p:spPr>
          <a:xfrm flipH="1" flipV="1">
            <a:off x="3200400" y="5372100"/>
            <a:ext cx="2286000" cy="533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077200" y="2286000"/>
            <a:ext cx="91440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Arrow Connector 53"/>
          <p:cNvCxnSpPr>
            <a:stCxn id="52" idx="1"/>
            <a:endCxn id="6" idx="3"/>
          </p:cNvCxnSpPr>
          <p:nvPr/>
        </p:nvCxnSpPr>
        <p:spPr>
          <a:xfrm flipH="1" flipV="1">
            <a:off x="6858000" y="2781300"/>
            <a:ext cx="1219200" cy="15621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1"/>
            <a:endCxn id="7" idx="3"/>
          </p:cNvCxnSpPr>
          <p:nvPr/>
        </p:nvCxnSpPr>
        <p:spPr>
          <a:xfrm flipH="1" flipV="1">
            <a:off x="6858000" y="4267200"/>
            <a:ext cx="1219200" cy="762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1"/>
            <a:endCxn id="8" idx="3"/>
          </p:cNvCxnSpPr>
          <p:nvPr/>
        </p:nvCxnSpPr>
        <p:spPr>
          <a:xfrm flipH="1">
            <a:off x="6858000" y="4343400"/>
            <a:ext cx="1219200" cy="15621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4249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350838"/>
            <a:ext cx="9144000" cy="1020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254790"/>
              </p:ext>
            </p:extLst>
          </p:nvPr>
        </p:nvGraphicFramePr>
        <p:xfrm>
          <a:off x="2057400" y="762000"/>
          <a:ext cx="5120366" cy="59705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7800"/>
                <a:gridCol w="1111694"/>
                <a:gridCol w="1280436"/>
                <a:gridCol w="1280436"/>
              </a:tblGrid>
              <a:tr h="15290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Lần</a:t>
                      </a: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chạy</a:t>
                      </a: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thứ</a:t>
                      </a:r>
                      <a:endParaRPr lang="en-US" sz="2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Tuần</a:t>
                      </a: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tự</a:t>
                      </a:r>
                      <a:endParaRPr lang="en-US" sz="2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Song </a:t>
                      </a:r>
                      <a:r>
                        <a:rPr lang="en-US" sz="2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song</a:t>
                      </a:r>
                      <a:endParaRPr lang="en-US" sz="2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sz="2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máy</a:t>
                      </a:r>
                      <a:endParaRPr lang="en-US" sz="2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máy</a:t>
                      </a:r>
                      <a:endParaRPr lang="en-US" sz="2800" i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5,30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170305" algn="ctr"/>
                        </a:tabLs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4,45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170305" algn="ctr"/>
                        </a:tabLs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3,07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</a:tr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5,33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594485" algn="l"/>
                        </a:tabLs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4,32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594485" algn="l"/>
                        </a:tabLs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3,88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</a:tr>
              <a:tr h="1994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5,43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4,00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3,62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</a:tr>
              <a:tr h="1994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5,93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4,16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3,72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</a:tr>
              <a:tr h="199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….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….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….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….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</a:tr>
              <a:tr h="2735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2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5,87</a:t>
                      </a:r>
                      <a:endParaRPr lang="en-US" sz="2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4,47</a:t>
                      </a:r>
                      <a:endParaRPr lang="en-US" sz="2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3,37</a:t>
                      </a:r>
                      <a:endParaRPr lang="en-US" sz="2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</a:tr>
              <a:tr h="4078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Tổng</a:t>
                      </a: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TB </a:t>
                      </a:r>
                      <a:r>
                        <a:rPr lang="en-US" sz="28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thời</a:t>
                      </a:r>
                      <a:r>
                        <a:rPr lang="en-US" sz="2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gian</a:t>
                      </a:r>
                      <a:endParaRPr lang="en-US" sz="2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5,617</a:t>
                      </a:r>
                      <a:endParaRPr lang="en-US" sz="2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4,299</a:t>
                      </a:r>
                      <a:endParaRPr lang="en-US" sz="2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3,631</a:t>
                      </a:r>
                      <a:endParaRPr lang="en-US" sz="2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</a:tr>
            </a:tbl>
          </a:graphicData>
        </a:graphic>
      </p:graphicFrame>
      <p:pic>
        <p:nvPicPr>
          <p:cNvPr id="5" name="Picture 2" descr="C:\Users\sony\Pictures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225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226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265238"/>
            <a:ext cx="9144000" cy="944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speed up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efficiency.</a:t>
            </a:r>
            <a:b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1905000"/>
                <a:ext cx="9143999" cy="495300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Giữa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thực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hiện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tuần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tự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song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song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3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máy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</a:p>
              <a:p>
                <a:pPr marL="0" indent="0" algn="ctr">
                  <a:buNone/>
                </a:pPr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Speed up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Th</m:t>
                        </m:r>
                        <m:r>
                          <a:rPr lang="en-US" sz="2800">
                            <a:latin typeface="Cambria Math"/>
                          </a:rPr>
                          <m:t>ờ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i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gian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th</m:t>
                        </m:r>
                        <m:r>
                          <a:rPr lang="en-US" sz="2800">
                            <a:latin typeface="Cambria Math"/>
                          </a:rPr>
                          <m:t>ự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c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hi</m:t>
                        </m:r>
                        <m:r>
                          <a:rPr lang="en-US" sz="2800">
                            <a:latin typeface="Cambria Math"/>
                          </a:rPr>
                          <m:t>ệ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n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tu</m:t>
                        </m:r>
                        <m:r>
                          <a:rPr lang="en-US" sz="2800">
                            <a:latin typeface="Cambria Math"/>
                          </a:rPr>
                          <m:t>ầ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n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t</m:t>
                        </m:r>
                        <m:r>
                          <a:rPr lang="en-US" sz="2800">
                            <a:latin typeface="Cambria Math"/>
                          </a:rPr>
                          <m:t>ự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Th</m:t>
                        </m:r>
                        <m:r>
                          <a:rPr lang="en-US" sz="2800">
                            <a:latin typeface="Cambria Math"/>
                          </a:rPr>
                          <m:t>ờ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i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gian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th</m:t>
                        </m:r>
                        <m:r>
                          <a:rPr lang="en-US" sz="2800">
                            <a:latin typeface="Cambria Math"/>
                          </a:rPr>
                          <m:t>ự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c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hi</m:t>
                        </m:r>
                        <m:r>
                          <a:rPr lang="en-US" sz="2800">
                            <a:latin typeface="Cambria Math"/>
                          </a:rPr>
                          <m:t>ệ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n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song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song</m:t>
                        </m:r>
                      </m:den>
                    </m:f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0" smtClean="0">
                            <a:latin typeface="Cambria Math"/>
                          </a:rPr>
                          <m:t>5,617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4,299</m:t>
                        </m:r>
                      </m:den>
                    </m:f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1,31(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lần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Efficiency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Speed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up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s</m:t>
                        </m:r>
                        <m:r>
                          <a:rPr lang="en-US" sz="2800">
                            <a:latin typeface="Cambria Math"/>
                          </a:rPr>
                          <m:t>ố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b</m:t>
                        </m:r>
                        <m:r>
                          <a:rPr lang="en-US" sz="2800">
                            <a:latin typeface="Cambria Math"/>
                          </a:rPr>
                          <m:t>ộ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vi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x</m:t>
                        </m:r>
                        <m:r>
                          <a:rPr lang="en-US" sz="2800">
                            <a:latin typeface="Cambria Math"/>
                          </a:rPr>
                          <m:t>ử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l</m:t>
                        </m:r>
                        <m:r>
                          <a:rPr lang="en-US" sz="2800">
                            <a:latin typeface="Cambria Math"/>
                          </a:rPr>
                          <m:t>ý</m:t>
                        </m:r>
                      </m:den>
                    </m:f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1,31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= 43,55(%)</a:t>
                </a:r>
              </a:p>
              <a:p>
                <a:pPr lvl="0"/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Giữa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thực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hiện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tuần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tự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song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song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4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máy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Speed up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1,55(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lần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Efficiency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38,7(%) </a:t>
                </a:r>
              </a:p>
              <a:p>
                <a:endParaRPr lang="en-US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905000"/>
                <a:ext cx="9143999" cy="4953000"/>
              </a:xfrm>
              <a:blipFill rotWithShape="1">
                <a:blip r:embed="rId2"/>
                <a:stretch>
                  <a:fillRect l="-933" t="-123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C:\Users\sony\Pictures\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225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6081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1341438"/>
            <a:ext cx="9144000" cy="9445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4.3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véc-tơ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2133600"/>
            <a:ext cx="9144000" cy="52578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speed up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efficiency.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sony\Pictures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225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58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9144000" cy="1020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314572"/>
              </p:ext>
            </p:extLst>
          </p:nvPr>
        </p:nvGraphicFramePr>
        <p:xfrm>
          <a:off x="2286000" y="838200"/>
          <a:ext cx="5120366" cy="59705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7800"/>
                <a:gridCol w="1111694"/>
                <a:gridCol w="1280436"/>
                <a:gridCol w="1280436"/>
              </a:tblGrid>
              <a:tr h="15290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Lần</a:t>
                      </a: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chạy</a:t>
                      </a: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thứ</a:t>
                      </a:r>
                      <a:endParaRPr lang="en-US" sz="2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Tuần tự</a:t>
                      </a:r>
                      <a:endParaRPr lang="en-US" sz="2800" i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Song </a:t>
                      </a:r>
                      <a:r>
                        <a:rPr lang="en-US" sz="2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song</a:t>
                      </a:r>
                      <a:endParaRPr lang="en-US" sz="2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sz="2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máy</a:t>
                      </a:r>
                      <a:endParaRPr lang="en-US" sz="2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máy</a:t>
                      </a:r>
                      <a:endParaRPr lang="en-US" sz="2800" i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0,221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170305" algn="ctr"/>
                        </a:tabLs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0,143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170305" algn="ctr"/>
                        </a:tabLs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0,110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</a:tr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0,232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594485" algn="l"/>
                        </a:tabLs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0,128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594485" algn="l"/>
                        </a:tabLs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0,107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</a:tr>
              <a:tr h="1994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0,256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0,140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0,111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</a:tr>
              <a:tr h="1994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0,289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0,135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0,113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</a:tr>
              <a:tr h="199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….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….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….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….</a:t>
                      </a:r>
                      <a:endParaRPr lang="en-US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/>
                </a:tc>
              </a:tr>
              <a:tr h="2735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2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0,210</a:t>
                      </a:r>
                      <a:endParaRPr lang="en-US" sz="2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0,129</a:t>
                      </a:r>
                      <a:endParaRPr lang="en-US" sz="2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0,123</a:t>
                      </a:r>
                      <a:endParaRPr lang="en-US" sz="2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</a:tr>
              <a:tr h="4078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Tổng</a:t>
                      </a: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TB </a:t>
                      </a:r>
                      <a:r>
                        <a:rPr lang="en-US" sz="28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thời</a:t>
                      </a:r>
                      <a:r>
                        <a:rPr lang="en-US" sz="2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gian</a:t>
                      </a:r>
                      <a:endParaRPr lang="en-US" sz="2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0,254</a:t>
                      </a:r>
                      <a:endParaRPr lang="en-US" sz="2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0,147</a:t>
                      </a:r>
                      <a:endParaRPr lang="en-US" sz="2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0,074</a:t>
                      </a:r>
                      <a:endParaRPr lang="en-US" sz="2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0764" marR="30764" marT="0" marB="0" anchor="ctr"/>
                </a:tc>
              </a:tr>
            </a:tbl>
          </a:graphicData>
        </a:graphic>
      </p:graphicFrame>
      <p:pic>
        <p:nvPicPr>
          <p:cNvPr id="5" name="Picture 2" descr="C:\Users\sony\Pictures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225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567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197429"/>
            <a:ext cx="9144000" cy="944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speed up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efficiency.</a:t>
            </a:r>
            <a:b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1752600"/>
                <a:ext cx="9143999" cy="510540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Giữa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thực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hiện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tuần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tự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song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song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3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máy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</a:p>
              <a:p>
                <a:pPr marL="0" indent="0" algn="ctr">
                  <a:buNone/>
                </a:pPr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Speed up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Th</m:t>
                        </m:r>
                        <m:r>
                          <a:rPr lang="en-US" sz="2800">
                            <a:latin typeface="Cambria Math"/>
                          </a:rPr>
                          <m:t>ờ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i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gian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th</m:t>
                        </m:r>
                        <m:r>
                          <a:rPr lang="en-US" sz="2800">
                            <a:latin typeface="Cambria Math"/>
                          </a:rPr>
                          <m:t>ự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c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hi</m:t>
                        </m:r>
                        <m:r>
                          <a:rPr lang="en-US" sz="2800">
                            <a:latin typeface="Cambria Math"/>
                          </a:rPr>
                          <m:t>ệ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n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tu</m:t>
                        </m:r>
                        <m:r>
                          <a:rPr lang="en-US" sz="2800">
                            <a:latin typeface="Cambria Math"/>
                          </a:rPr>
                          <m:t>ầ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n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t</m:t>
                        </m:r>
                        <m:r>
                          <a:rPr lang="en-US" sz="2800">
                            <a:latin typeface="Cambria Math"/>
                          </a:rPr>
                          <m:t>ự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Th</m:t>
                        </m:r>
                        <m:r>
                          <a:rPr lang="en-US" sz="2800">
                            <a:latin typeface="Cambria Math"/>
                          </a:rPr>
                          <m:t>ờ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i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gian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th</m:t>
                        </m:r>
                        <m:r>
                          <a:rPr lang="en-US" sz="2800">
                            <a:latin typeface="Cambria Math"/>
                          </a:rPr>
                          <m:t>ự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c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hi</m:t>
                        </m:r>
                        <m:r>
                          <a:rPr lang="en-US" sz="2800">
                            <a:latin typeface="Cambria Math"/>
                          </a:rPr>
                          <m:t>ệ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n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song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song</m:t>
                        </m:r>
                      </m:den>
                    </m:f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>
                            <a:latin typeface="Cambria Math"/>
                          </a:rPr>
                          <m:t>7,620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4,419</m:t>
                        </m:r>
                      </m:den>
                    </m:f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1,73(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lần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Efficiency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Speed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up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s</m:t>
                        </m:r>
                        <m:r>
                          <a:rPr lang="en-US" sz="2800">
                            <a:latin typeface="Cambria Math"/>
                          </a:rPr>
                          <m:t>ố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b</m:t>
                        </m:r>
                        <m:r>
                          <a:rPr lang="en-US" sz="2800">
                            <a:latin typeface="Cambria Math"/>
                          </a:rPr>
                          <m:t>ộ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vi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x</m:t>
                        </m:r>
                        <m:r>
                          <a:rPr lang="en-US" sz="2800">
                            <a:latin typeface="Cambria Math"/>
                          </a:rPr>
                          <m:t>ử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l</m:t>
                        </m:r>
                        <m:r>
                          <a:rPr lang="en-US" sz="2800">
                            <a:latin typeface="Cambria Math"/>
                          </a:rPr>
                          <m:t>ý</m:t>
                        </m:r>
                      </m:den>
                    </m:f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>
                            <a:latin typeface="Cambria Math"/>
                          </a:rPr>
                          <m:t>1,73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= 57,56(%)</a:t>
                </a:r>
              </a:p>
              <a:p>
                <a:pPr lvl="0"/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Giữa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thực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hiện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tuần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tự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song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song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4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máy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</a:p>
              <a:p>
                <a:pPr marL="0" indent="0" algn="ctr">
                  <a:buNone/>
                </a:pPr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Speed up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2,23(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lần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Efficiency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55,57(%)</a:t>
                </a:r>
              </a:p>
              <a:p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752600"/>
                <a:ext cx="9143999" cy="5105400"/>
              </a:xfrm>
              <a:blipFill rotWithShape="1">
                <a:blip r:embed="rId2"/>
                <a:stretch>
                  <a:fillRect l="-933" t="-119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C:\Users\sony\Pictures\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71"/>
            <a:ext cx="165225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8859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6220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2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thiệu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32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en-US" sz="3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2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thiệu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MPI. </a:t>
            </a:r>
            <a:endParaRPr lang="en-US" sz="3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2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speed up, efficiency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Amdahl’s law.</a:t>
            </a:r>
            <a:endParaRPr lang="en-US" sz="3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32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thiệu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32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sony\Pictures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225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0937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8153400" cy="762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CẢM 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ƠN QUÝ THẦY CÔ 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ĐÃ LẮNG NGHE !!!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C:\Users\sony\Pictures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752600" cy="96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6740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-10886" y="195103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thiệu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thiệu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 MPI.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speed up, efficiency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Amdahl’s law.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thiệu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C:\Users\sony\Pictures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225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929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22438"/>
            <a:ext cx="9144000" cy="1249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thiệu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90800"/>
            <a:ext cx="9144000" cy="4267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fr-FR" sz="3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fr-FR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1.1 </a:t>
            </a:r>
            <a:r>
              <a:rPr lang="fr-FR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fr-FR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fr-FR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fr-FR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fr-FR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là </a:t>
            </a:r>
            <a:r>
              <a:rPr lang="fr-FR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fr-FR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1.3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4" name="Picture 2" descr="C:\Users\sony\Pictures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225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661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1.1 </a:t>
            </a:r>
            <a:r>
              <a:rPr lang="fr-FR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fr-FR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fr-FR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fr-FR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fr-FR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là </a:t>
            </a:r>
            <a:r>
              <a:rPr lang="fr-FR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fr-FR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1"/>
            <a:ext cx="9144000" cy="5116286"/>
          </a:xfrm>
        </p:spPr>
        <p:txBody>
          <a:bodyPr/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thiệu.</a:t>
            </a:r>
          </a:p>
          <a:p>
            <a:endParaRPr lang="en-US" dirty="0"/>
          </a:p>
        </p:txBody>
      </p:sp>
      <p:pic>
        <p:nvPicPr>
          <p:cNvPr id="4" name="Picture 2" descr="C:\Users\sony\Pictures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225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ết quả hình ảnh cho đồ thị thể hiện các transistor tăng nhưng số computer đến 1 lúc nào đó không tăng nữ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256" y="2438400"/>
            <a:ext cx="5586744" cy="441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32710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179638"/>
            <a:ext cx="9144000" cy="10969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do?</a:t>
            </a:r>
          </a:p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" name="Picture 2" descr="C:\Users\sony\Pictures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225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09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1828800"/>
            <a:ext cx="9144000" cy="10969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1.3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2332037"/>
            <a:ext cx="9144000" cy="4525963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Master-Slave.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99" y="3352801"/>
            <a:ext cx="6545989" cy="3505200"/>
          </a:xfrm>
          <a:prstGeom prst="rect">
            <a:avLst/>
          </a:prstGeom>
        </p:spPr>
      </p:pic>
      <p:pic>
        <p:nvPicPr>
          <p:cNvPr id="7" name="Picture 2" descr="C:\Users\sony\Pictures\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225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8199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0"/>
            <a:ext cx="9144000" cy="106680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86" y="236220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thiệu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thiệu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MPI.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speed up, efficiency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Amdahl’s law.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thiệu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2" descr="C:\Users\sony\Pictures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225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3568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682</TotalTime>
  <Words>1115</Words>
  <Application>Microsoft Office PowerPoint</Application>
  <PresentationFormat>On-screen Show (4:3)</PresentationFormat>
  <Paragraphs>249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BÁO CÁO KHÓA LUẬN TỐT NGHIỆP</vt:lpstr>
      <vt:lpstr>Khoá luận tốt nghiệp</vt:lpstr>
      <vt:lpstr>NỘI DUNG</vt:lpstr>
      <vt:lpstr>PowerPoint Presentation</vt:lpstr>
      <vt:lpstr>1. Giới thiệu chung về lập trình song song </vt:lpstr>
      <vt:lpstr>1.1 Lập trình song song là gì? </vt:lpstr>
      <vt:lpstr>1.2 Lý do cần phải sử dụng lập trình song song? </vt:lpstr>
      <vt:lpstr>1.3 Một số mô hình của lập trình song song. </vt:lpstr>
      <vt:lpstr>NỘI DUNG </vt:lpstr>
      <vt:lpstr>2. Giới thiệu về thư viện lập trình song song  MPI.  </vt:lpstr>
      <vt:lpstr>NỘI DUNG </vt:lpstr>
      <vt:lpstr>3. Đánh giá speed up, efficiency của việc tính toán song song. Định luật Amdahl’s law. </vt:lpstr>
      <vt:lpstr>3.1. Speed up và Efficiency. </vt:lpstr>
      <vt:lpstr>3.2. Định luật Amdahl’s law. </vt:lpstr>
      <vt:lpstr>NỘI DUNG </vt:lpstr>
      <vt:lpstr>4. Giới thiệu một số thuật toán  song song</vt:lpstr>
      <vt:lpstr>4.1 Tính số Pi. </vt:lpstr>
      <vt:lpstr>PowerPoint Presentation</vt:lpstr>
      <vt:lpstr>PowerPoint Presentation</vt:lpstr>
      <vt:lpstr>Bảng so sánh kết quả. </vt:lpstr>
      <vt:lpstr>Đánh giá speed up và efficiency. </vt:lpstr>
      <vt:lpstr>4.2 Ma trận nhân ma trận. </vt:lpstr>
      <vt:lpstr>4.2 Ma trận nhân ma trận. </vt:lpstr>
      <vt:lpstr>4.2 Ma trận nhân ma trận. </vt:lpstr>
      <vt:lpstr>Bảng so sánh kết quả. </vt:lpstr>
      <vt:lpstr>Đánh giá speed up và efficiency. </vt:lpstr>
      <vt:lpstr>4.3 Ma trận nhân véc-tơ. </vt:lpstr>
      <vt:lpstr>Bảng so sánh kết quả. </vt:lpstr>
      <vt:lpstr>Đánh giá speed up và efficiency.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KHÓA LUẬN TỐT NGHIỆP</dc:title>
  <dc:creator>sony</dc:creator>
  <cp:lastModifiedBy>sony</cp:lastModifiedBy>
  <cp:revision>57</cp:revision>
  <dcterms:created xsi:type="dcterms:W3CDTF">2017-06-30T02:02:35Z</dcterms:created>
  <dcterms:modified xsi:type="dcterms:W3CDTF">2017-07-06T06:20:08Z</dcterms:modified>
</cp:coreProperties>
</file>