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6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74" r:id="rId12"/>
    <p:sldId id="265" r:id="rId13"/>
    <p:sldId id="272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46"/>
    <p:restoredTop sz="95775"/>
  </p:normalViewPr>
  <p:slideViewPr>
    <p:cSldViewPr snapToGrid="0" snapToObjects="1">
      <p:cViewPr varScale="1">
        <p:scale>
          <a:sx n="101" d="100"/>
          <a:sy n="101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FC2B9-1327-8649-BF24-512E596B12E6}" type="datetimeFigureOut">
              <a:rPr lang="fr-FR" smtClean="0"/>
              <a:t>04/04/2022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F3F63-C70B-7446-85AA-F96C873D6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82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A69B4622-0B87-5B4B-8ACF-1F5903D9B751}" type="datetime1">
              <a:rPr lang="fr-FR" smtClean="0"/>
              <a:t>04/04/2022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01BF-0E94-D94B-BF4B-4D541AC9E863}" type="datetime1">
              <a:rPr lang="fr-FR" smtClean="0"/>
              <a:t>04/04/2022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37A5-F571-6742-BFE7-F7A29B7C6F70}" type="datetime1">
              <a:rPr lang="fr-FR" smtClean="0"/>
              <a:t>04/04/2022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79B4-D9EB-A94C-918A-8DE339CE72AC}" type="datetime1">
              <a:rPr lang="fr-FR" smtClean="0"/>
              <a:t>04/04/2022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63D929F-6DDA-B44C-8370-B422B363B596}" type="datetime1">
              <a:rPr lang="fr-FR" smtClean="0"/>
              <a:t>04/04/2022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C6FC-DA33-A54D-A712-B106C6C3CBBB}" type="datetime1">
              <a:rPr lang="fr-FR" smtClean="0"/>
              <a:t>04/04/2022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C0DD-1C51-F44C-BAE3-ADE8ED742740}" type="datetime1">
              <a:rPr lang="fr-FR" smtClean="0"/>
              <a:t>04/04/2022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4D43-381F-304B-8DC6-8C14AB65C782}" type="datetime1">
              <a:rPr lang="fr-FR" smtClean="0"/>
              <a:t>04/04/2022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7EA5-F03F-A143-B395-25F8E29F325B}" type="datetime1">
              <a:rPr lang="fr-FR" smtClean="0"/>
              <a:t>04/04/2022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66CD-BF56-5C48-B83C-C771D0630CED}" type="datetime1">
              <a:rPr lang="fr-FR" smtClean="0"/>
              <a:t>04/04/2022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0F4AFD5-9E3C-E24F-9FF7-1E8C8A0C927E}" type="datetime1">
              <a:rPr lang="fr-FR" smtClean="0"/>
              <a:t>04/04/2022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887F84A-1CB1-554B-B739-D3D3B3F35842}" type="datetime1">
              <a:rPr lang="fr-FR" smtClean="0"/>
              <a:t>04/04/2022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008083-9303-A54F-A659-E9D599704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800" dirty="0"/>
              <a:t>Projet 6:Classifiez automatiquement des biens de consommation</a:t>
            </a:r>
            <a:br>
              <a:rPr lang="fr-FR" sz="4800" dirty="0"/>
            </a:br>
            <a:endParaRPr lang="fr-FR" sz="4800" cap="none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207535-66B0-3B4E-86E1-4EC95FA00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fr-FR" dirty="0" err="1"/>
              <a:t>Nhat</a:t>
            </a:r>
            <a:r>
              <a:rPr lang="fr-FR" dirty="0"/>
              <a:t> Tam VO</a:t>
            </a:r>
          </a:p>
          <a:p>
            <a:pPr algn="l"/>
            <a:r>
              <a:rPr lang="fr-FR" dirty="0"/>
              <a:t>Mentor: Claude TINKU</a:t>
            </a:r>
          </a:p>
        </p:txBody>
      </p:sp>
    </p:spTree>
    <p:extLst>
      <p:ext uri="{BB962C8B-B14F-4D97-AF65-F5344CB8AC3E}">
        <p14:creationId xmlns:p14="http://schemas.microsoft.com/office/powerpoint/2010/main" val="163050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0B5F18-3211-664C-9C7F-F8D62589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969FD89-D0CB-8D4A-89FA-0230C9E6C89D}"/>
              </a:ext>
            </a:extLst>
          </p:cNvPr>
          <p:cNvSpPr txBox="1">
            <a:spLocks/>
          </p:cNvSpPr>
          <p:nvPr/>
        </p:nvSpPr>
        <p:spPr>
          <a:xfrm>
            <a:off x="513593" y="384949"/>
            <a:ext cx="10348146" cy="9937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>
                <a:solidFill>
                  <a:schemeClr val="tx2"/>
                </a:solidFill>
              </a:rPr>
              <a:t>Comparaison 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AD66C86D-8F18-1344-A186-31F451766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353893"/>
              </p:ext>
            </p:extLst>
          </p:nvPr>
        </p:nvGraphicFramePr>
        <p:xfrm>
          <a:off x="5465376" y="575124"/>
          <a:ext cx="360268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43616">
                  <a:extLst>
                    <a:ext uri="{9D8B030D-6E8A-4147-A177-3AD203B41FA5}">
                      <a16:colId xmlns:a16="http://schemas.microsoft.com/office/drawing/2014/main" val="3977467202"/>
                    </a:ext>
                  </a:extLst>
                </a:gridCol>
                <a:gridCol w="1259064">
                  <a:extLst>
                    <a:ext uri="{9D8B030D-6E8A-4147-A177-3AD203B41FA5}">
                      <a16:colId xmlns:a16="http://schemas.microsoft.com/office/drawing/2014/main" val="1067059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Feature</a:t>
                      </a:r>
                      <a:r>
                        <a:rPr lang="fr-FR" dirty="0"/>
                        <a:t>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ARI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99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39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86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28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Xception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107126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ABCAA81B-007B-304A-9A04-D7BB2507C518}"/>
              </a:ext>
            </a:extLst>
          </p:cNvPr>
          <p:cNvSpPr txBox="1"/>
          <p:nvPr/>
        </p:nvSpPr>
        <p:spPr>
          <a:xfrm>
            <a:off x="608238" y="2832767"/>
            <a:ext cx="429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Visualisation de clustering (</a:t>
            </a:r>
            <a:r>
              <a:rPr lang="fr-FR" dirty="0" err="1"/>
              <a:t>Xception</a:t>
            </a:r>
            <a:r>
              <a:rPr lang="fr-FR" dirty="0"/>
              <a:t>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CE927E4-FC69-044E-90E7-965575F2F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38" y="3202099"/>
            <a:ext cx="6283514" cy="2898000"/>
          </a:xfrm>
          <a:prstGeom prst="rect">
            <a:avLst/>
          </a:prstGeom>
        </p:spPr>
      </p:pic>
      <p:pic>
        <p:nvPicPr>
          <p:cNvPr id="13" name="Image 12" descr="Une image contenant table&#10;&#10;Description générée automatiquement">
            <a:extLst>
              <a:ext uri="{FF2B5EF4-FFF2-40B4-BE49-F238E27FC236}">
                <a16:creationId xmlns:a16="http://schemas.microsoft.com/office/drawing/2014/main" id="{D7D87F70-6D6B-E449-8EB7-9BBF058FA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262" y="3202099"/>
            <a:ext cx="4164238" cy="294668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D70E0DA-0B26-FA41-806F-48A50D610095}"/>
              </a:ext>
            </a:extLst>
          </p:cNvPr>
          <p:cNvSpPr txBox="1"/>
          <p:nvPr/>
        </p:nvSpPr>
        <p:spPr>
          <a:xfrm>
            <a:off x="7202262" y="2832767"/>
            <a:ext cx="398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Matrice de confusion (</a:t>
            </a:r>
            <a:r>
              <a:rPr lang="fr-FR" dirty="0" err="1"/>
              <a:t>Xception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862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23959-5654-C440-B3E0-A85A50EED8AA}"/>
              </a:ext>
            </a:extLst>
          </p:cNvPr>
          <p:cNvSpPr/>
          <p:nvPr/>
        </p:nvSpPr>
        <p:spPr>
          <a:xfrm>
            <a:off x="1563917" y="1037966"/>
            <a:ext cx="3341715" cy="229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B6E0AE-1D07-794D-92CC-1EBCFCBC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7" name="Rectangle à coins arrondis 3">
            <a:extLst>
              <a:ext uri="{FF2B5EF4-FFF2-40B4-BE49-F238E27FC236}">
                <a16:creationId xmlns:a16="http://schemas.microsoft.com/office/drawing/2014/main" id="{37EA52D4-C6FC-FF4F-B057-F3B019AB8662}"/>
              </a:ext>
            </a:extLst>
          </p:cNvPr>
          <p:cNvSpPr/>
          <p:nvPr/>
        </p:nvSpPr>
        <p:spPr>
          <a:xfrm>
            <a:off x="3223221" y="1156030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/>
              <a:t>Réduction de dimension</a:t>
            </a:r>
          </a:p>
        </p:txBody>
      </p:sp>
      <p:sp>
        <p:nvSpPr>
          <p:cNvPr id="18" name="Rogner un rectangle avec un coin du même côté 4">
            <a:extLst>
              <a:ext uri="{FF2B5EF4-FFF2-40B4-BE49-F238E27FC236}">
                <a16:creationId xmlns:a16="http://schemas.microsoft.com/office/drawing/2014/main" id="{7BD25569-21F3-504A-B37E-D6FF425D1648}"/>
              </a:ext>
            </a:extLst>
          </p:cNvPr>
          <p:cNvSpPr/>
          <p:nvPr/>
        </p:nvSpPr>
        <p:spPr>
          <a:xfrm rot="10800000">
            <a:off x="3348333" y="1804102"/>
            <a:ext cx="1315048" cy="1440160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0">
            <a:extLst>
              <a:ext uri="{FF2B5EF4-FFF2-40B4-BE49-F238E27FC236}">
                <a16:creationId xmlns:a16="http://schemas.microsoft.com/office/drawing/2014/main" id="{CCECD2C7-10A3-2749-A4C0-1E1A6E0C9F1C}"/>
              </a:ext>
            </a:extLst>
          </p:cNvPr>
          <p:cNvSpPr/>
          <p:nvPr/>
        </p:nvSpPr>
        <p:spPr>
          <a:xfrm>
            <a:off x="7448121" y="3303514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/>
              <a:t>Clustering Modèle</a:t>
            </a:r>
          </a:p>
        </p:txBody>
      </p:sp>
      <p:sp>
        <p:nvSpPr>
          <p:cNvPr id="20" name="Rogner un rectangle avec un coin du même côté 11">
            <a:extLst>
              <a:ext uri="{FF2B5EF4-FFF2-40B4-BE49-F238E27FC236}">
                <a16:creationId xmlns:a16="http://schemas.microsoft.com/office/drawing/2014/main" id="{78EE6DF4-D618-5F41-AB79-13E30758D154}"/>
              </a:ext>
            </a:extLst>
          </p:cNvPr>
          <p:cNvSpPr/>
          <p:nvPr/>
        </p:nvSpPr>
        <p:spPr>
          <a:xfrm rot="10800000">
            <a:off x="7582831" y="3951586"/>
            <a:ext cx="1315048" cy="1444850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12">
            <a:extLst>
              <a:ext uri="{FF2B5EF4-FFF2-40B4-BE49-F238E27FC236}">
                <a16:creationId xmlns:a16="http://schemas.microsoft.com/office/drawing/2014/main" id="{9449AF22-ED2E-6E42-9952-40D1001B1F99}"/>
              </a:ext>
            </a:extLst>
          </p:cNvPr>
          <p:cNvSpPr/>
          <p:nvPr/>
        </p:nvSpPr>
        <p:spPr>
          <a:xfrm>
            <a:off x="9032297" y="3298826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/>
              <a:t>Evaluation de performance</a:t>
            </a:r>
          </a:p>
        </p:txBody>
      </p:sp>
      <p:sp>
        <p:nvSpPr>
          <p:cNvPr id="22" name="Rogner un rectangle avec un coin du même côté 13">
            <a:extLst>
              <a:ext uri="{FF2B5EF4-FFF2-40B4-BE49-F238E27FC236}">
                <a16:creationId xmlns:a16="http://schemas.microsoft.com/office/drawing/2014/main" id="{F7B6CFBC-E9E6-424D-A36E-7005C54D0E98}"/>
              </a:ext>
            </a:extLst>
          </p:cNvPr>
          <p:cNvSpPr/>
          <p:nvPr/>
        </p:nvSpPr>
        <p:spPr>
          <a:xfrm rot="10800000">
            <a:off x="9167007" y="3946894"/>
            <a:ext cx="1315048" cy="1449539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1C7A910-4FCE-DF49-8270-360F0F47DADA}"/>
              </a:ext>
            </a:extLst>
          </p:cNvPr>
          <p:cNvSpPr txBox="1"/>
          <p:nvPr/>
        </p:nvSpPr>
        <p:spPr>
          <a:xfrm>
            <a:off x="3348332" y="1934550"/>
            <a:ext cx="131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fr-FR" sz="1200" dirty="0"/>
              <a:t>PCA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fr-FR" sz="1200" dirty="0"/>
              <a:t>T-SNE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784589F-2C63-C541-A1BF-4FC1ECD06271}"/>
              </a:ext>
            </a:extLst>
          </p:cNvPr>
          <p:cNvSpPr txBox="1"/>
          <p:nvPr/>
        </p:nvSpPr>
        <p:spPr>
          <a:xfrm>
            <a:off x="7571925" y="4078820"/>
            <a:ext cx="1315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fr-FR" sz="1200" dirty="0" err="1"/>
              <a:t>Kmeans</a:t>
            </a:r>
            <a:endParaRPr lang="fr-FR" sz="12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0A7DB44-A297-7A40-B3ED-CE849EBD6E4D}"/>
              </a:ext>
            </a:extLst>
          </p:cNvPr>
          <p:cNvSpPr txBox="1"/>
          <p:nvPr/>
        </p:nvSpPr>
        <p:spPr>
          <a:xfrm>
            <a:off x="9145196" y="4077340"/>
            <a:ext cx="1315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fr-FR" sz="1200" dirty="0"/>
              <a:t>ARI score</a:t>
            </a:r>
          </a:p>
        </p:txBody>
      </p:sp>
      <p:sp>
        <p:nvSpPr>
          <p:cNvPr id="26" name="Rectangle à coins arrondis 3">
            <a:extLst>
              <a:ext uri="{FF2B5EF4-FFF2-40B4-BE49-F238E27FC236}">
                <a16:creationId xmlns:a16="http://schemas.microsoft.com/office/drawing/2014/main" id="{25487D60-0A78-D945-98C6-25177FDC572D}"/>
              </a:ext>
            </a:extLst>
          </p:cNvPr>
          <p:cNvSpPr/>
          <p:nvPr/>
        </p:nvSpPr>
        <p:spPr>
          <a:xfrm>
            <a:off x="1621869" y="1146647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 err="1"/>
              <a:t>Feature</a:t>
            </a:r>
            <a:r>
              <a:rPr lang="fr-FR" sz="1100" b="1" u="sng" dirty="0"/>
              <a:t> extraction</a:t>
            </a:r>
          </a:p>
        </p:txBody>
      </p:sp>
      <p:sp>
        <p:nvSpPr>
          <p:cNvPr id="27" name="Rogner un rectangle avec un coin du même côté 4">
            <a:extLst>
              <a:ext uri="{FF2B5EF4-FFF2-40B4-BE49-F238E27FC236}">
                <a16:creationId xmlns:a16="http://schemas.microsoft.com/office/drawing/2014/main" id="{46D96C6C-D400-C54F-A1D1-4ABB6FA86828}"/>
              </a:ext>
            </a:extLst>
          </p:cNvPr>
          <p:cNvSpPr/>
          <p:nvPr/>
        </p:nvSpPr>
        <p:spPr>
          <a:xfrm rot="10800000">
            <a:off x="1735257" y="1786240"/>
            <a:ext cx="1358853" cy="1440160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C9B8817-2323-B94E-A793-DFDAF7E55762}"/>
              </a:ext>
            </a:extLst>
          </p:cNvPr>
          <p:cNvSpPr txBox="1"/>
          <p:nvPr/>
        </p:nvSpPr>
        <p:spPr>
          <a:xfrm>
            <a:off x="1685195" y="1925167"/>
            <a:ext cx="1569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fr-FR" sz="1200" dirty="0"/>
              <a:t>SIFT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fr-FR" sz="1200" dirty="0"/>
              <a:t>ORB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fr-FR" sz="1200" dirty="0"/>
              <a:t>CNN(VGG16)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fr-FR" sz="1200" dirty="0"/>
              <a:t>CNN(</a:t>
            </a:r>
            <a:r>
              <a:rPr lang="fr-FR" sz="1200" dirty="0" err="1"/>
              <a:t>Xception</a:t>
            </a:r>
            <a:r>
              <a:rPr lang="fr-FR" sz="1200" dirty="0"/>
              <a:t>)</a:t>
            </a:r>
          </a:p>
        </p:txBody>
      </p:sp>
      <p:sp>
        <p:nvSpPr>
          <p:cNvPr id="29" name="Rectangle à coins arrondis 12">
            <a:extLst>
              <a:ext uri="{FF2B5EF4-FFF2-40B4-BE49-F238E27FC236}">
                <a16:creationId xmlns:a16="http://schemas.microsoft.com/office/drawing/2014/main" id="{A9F50123-F136-3945-AA64-4486BB2C3EFA}"/>
              </a:ext>
            </a:extLst>
          </p:cNvPr>
          <p:cNvSpPr/>
          <p:nvPr/>
        </p:nvSpPr>
        <p:spPr>
          <a:xfrm>
            <a:off x="5845316" y="3293317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/>
              <a:t>Normalisation</a:t>
            </a:r>
          </a:p>
        </p:txBody>
      </p:sp>
      <p:sp>
        <p:nvSpPr>
          <p:cNvPr id="30" name="Rogner un rectangle avec un coin du même côté 13">
            <a:extLst>
              <a:ext uri="{FF2B5EF4-FFF2-40B4-BE49-F238E27FC236}">
                <a16:creationId xmlns:a16="http://schemas.microsoft.com/office/drawing/2014/main" id="{2A82D5D8-B261-BC45-A14A-EAAE845A3FBE}"/>
              </a:ext>
            </a:extLst>
          </p:cNvPr>
          <p:cNvSpPr/>
          <p:nvPr/>
        </p:nvSpPr>
        <p:spPr>
          <a:xfrm rot="10800000">
            <a:off x="5972302" y="3945178"/>
            <a:ext cx="1315048" cy="1449539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029B427-76E1-874A-8D3F-479604D27D88}"/>
              </a:ext>
            </a:extLst>
          </p:cNvPr>
          <p:cNvSpPr txBox="1"/>
          <p:nvPr/>
        </p:nvSpPr>
        <p:spPr>
          <a:xfrm>
            <a:off x="5879759" y="4040469"/>
            <a:ext cx="1641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fr-FR" sz="1200" dirty="0" err="1"/>
              <a:t>Standardscaler</a:t>
            </a:r>
            <a:endParaRPr lang="fr-FR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75F32E-063D-224F-8125-4968A447C143}"/>
              </a:ext>
            </a:extLst>
          </p:cNvPr>
          <p:cNvSpPr/>
          <p:nvPr/>
        </p:nvSpPr>
        <p:spPr>
          <a:xfrm>
            <a:off x="1555268" y="3895842"/>
            <a:ext cx="3341715" cy="2291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4EB67262-B9A3-F643-8C08-8DA6042250FE}"/>
              </a:ext>
            </a:extLst>
          </p:cNvPr>
          <p:cNvSpPr txBox="1">
            <a:spLocks/>
          </p:cNvSpPr>
          <p:nvPr/>
        </p:nvSpPr>
        <p:spPr>
          <a:xfrm>
            <a:off x="513593" y="384949"/>
            <a:ext cx="11163542" cy="993707"/>
          </a:xfrm>
          <a:prstGeom prst="rect">
            <a:avLst/>
          </a:prstGeom>
        </p:spPr>
        <p:txBody>
          <a:bodyPr anchor="t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>
                <a:solidFill>
                  <a:schemeClr val="tx2"/>
                </a:solidFill>
              </a:rPr>
              <a:t>Assemblage des donnés textuelles et visuelles</a:t>
            </a:r>
          </a:p>
        </p:txBody>
      </p:sp>
      <p:sp>
        <p:nvSpPr>
          <p:cNvPr id="36" name="Rectangle à coins arrondis 3">
            <a:extLst>
              <a:ext uri="{FF2B5EF4-FFF2-40B4-BE49-F238E27FC236}">
                <a16:creationId xmlns:a16="http://schemas.microsoft.com/office/drawing/2014/main" id="{D0AD3FE3-0C24-FA46-97CE-06A86A74790B}"/>
              </a:ext>
            </a:extLst>
          </p:cNvPr>
          <p:cNvSpPr/>
          <p:nvPr/>
        </p:nvSpPr>
        <p:spPr>
          <a:xfrm>
            <a:off x="3219580" y="5376617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/>
              <a:t>Réduction de dimension</a:t>
            </a:r>
          </a:p>
        </p:txBody>
      </p:sp>
      <p:sp>
        <p:nvSpPr>
          <p:cNvPr id="37" name="Rogner un rectangle avec un coin du même côté 4">
            <a:extLst>
              <a:ext uri="{FF2B5EF4-FFF2-40B4-BE49-F238E27FC236}">
                <a16:creationId xmlns:a16="http://schemas.microsoft.com/office/drawing/2014/main" id="{EBB58A5A-9290-4843-BC5D-C6CF73D3373A}"/>
              </a:ext>
            </a:extLst>
          </p:cNvPr>
          <p:cNvSpPr/>
          <p:nvPr/>
        </p:nvSpPr>
        <p:spPr>
          <a:xfrm>
            <a:off x="3358006" y="3936457"/>
            <a:ext cx="1315048" cy="1440160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FA0B7BF-5740-6949-9276-C8FAFCE40D65}"/>
              </a:ext>
            </a:extLst>
          </p:cNvPr>
          <p:cNvSpPr txBox="1"/>
          <p:nvPr/>
        </p:nvSpPr>
        <p:spPr>
          <a:xfrm>
            <a:off x="3427218" y="4189325"/>
            <a:ext cx="131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fr-FR" sz="1200" dirty="0"/>
              <a:t>PCA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fr-FR" sz="1200" dirty="0"/>
              <a:t>T-SNE</a:t>
            </a:r>
          </a:p>
        </p:txBody>
      </p:sp>
      <p:sp>
        <p:nvSpPr>
          <p:cNvPr id="39" name="Rectangle à coins arrondis 3">
            <a:extLst>
              <a:ext uri="{FF2B5EF4-FFF2-40B4-BE49-F238E27FC236}">
                <a16:creationId xmlns:a16="http://schemas.microsoft.com/office/drawing/2014/main" id="{35D0F204-83F0-B844-B2B1-BBC7BEADCAD9}"/>
              </a:ext>
            </a:extLst>
          </p:cNvPr>
          <p:cNvSpPr/>
          <p:nvPr/>
        </p:nvSpPr>
        <p:spPr>
          <a:xfrm>
            <a:off x="1615092" y="5387058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 err="1"/>
              <a:t>Feature</a:t>
            </a:r>
            <a:r>
              <a:rPr lang="fr-FR" sz="1100" b="1" u="sng" dirty="0"/>
              <a:t> extraction</a:t>
            </a:r>
          </a:p>
        </p:txBody>
      </p:sp>
      <p:sp>
        <p:nvSpPr>
          <p:cNvPr id="40" name="Rogner un rectangle avec un coin du même côté 4">
            <a:extLst>
              <a:ext uri="{FF2B5EF4-FFF2-40B4-BE49-F238E27FC236}">
                <a16:creationId xmlns:a16="http://schemas.microsoft.com/office/drawing/2014/main" id="{565BB493-F3CB-B145-AEF9-D827697A87B3}"/>
              </a:ext>
            </a:extLst>
          </p:cNvPr>
          <p:cNvSpPr/>
          <p:nvPr/>
        </p:nvSpPr>
        <p:spPr>
          <a:xfrm>
            <a:off x="1731616" y="3946898"/>
            <a:ext cx="1315048" cy="1440160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2DB547E-8645-D94B-8390-7F29579FB069}"/>
              </a:ext>
            </a:extLst>
          </p:cNvPr>
          <p:cNvSpPr txBox="1"/>
          <p:nvPr/>
        </p:nvSpPr>
        <p:spPr>
          <a:xfrm>
            <a:off x="1891943" y="4223064"/>
            <a:ext cx="1315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fr-FR" sz="1200" dirty="0"/>
              <a:t>TI-IDF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fr-FR" sz="1200" dirty="0"/>
              <a:t>Word2Vec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fr-FR" sz="1200" dirty="0"/>
              <a:t>USE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fr-FR" sz="1200" dirty="0"/>
              <a:t>BERT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DB035A2-BBA2-9744-BAE9-A7138F31D04B}"/>
              </a:ext>
            </a:extLst>
          </p:cNvPr>
          <p:cNvSpPr txBox="1"/>
          <p:nvPr/>
        </p:nvSpPr>
        <p:spPr>
          <a:xfrm>
            <a:off x="2301803" y="3393589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Concaténation</a:t>
            </a:r>
          </a:p>
        </p:txBody>
      </p:sp>
      <p:sp>
        <p:nvSpPr>
          <p:cNvPr id="7" name="Flèche vers la droite 6">
            <a:extLst>
              <a:ext uri="{FF2B5EF4-FFF2-40B4-BE49-F238E27FC236}">
                <a16:creationId xmlns:a16="http://schemas.microsoft.com/office/drawing/2014/main" id="{EAD10AA9-BE91-E64E-963C-1062142CC54C}"/>
              </a:ext>
            </a:extLst>
          </p:cNvPr>
          <p:cNvSpPr/>
          <p:nvPr/>
        </p:nvSpPr>
        <p:spPr>
          <a:xfrm>
            <a:off x="4559130" y="3511560"/>
            <a:ext cx="1218977" cy="214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12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275D02-EC81-6741-A934-0D155C2C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57F78D7-550B-804B-8733-BDA3C0FFB54A}"/>
              </a:ext>
            </a:extLst>
          </p:cNvPr>
          <p:cNvSpPr txBox="1">
            <a:spLocks/>
          </p:cNvSpPr>
          <p:nvPr/>
        </p:nvSpPr>
        <p:spPr>
          <a:xfrm>
            <a:off x="513593" y="384949"/>
            <a:ext cx="11163542" cy="993707"/>
          </a:xfrm>
          <a:prstGeom prst="rect">
            <a:avLst/>
          </a:prstGeom>
        </p:spPr>
        <p:txBody>
          <a:bodyPr anchor="t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>
                <a:solidFill>
                  <a:schemeClr val="tx2"/>
                </a:solidFill>
              </a:rPr>
              <a:t>Assemblage des donnés textuelles et visuelles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8BCF508-7782-8244-A7EE-991F6F9F9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064" y="1073778"/>
            <a:ext cx="96266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1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0674CF-A394-A84F-91CC-FDDD154B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FACED0E-B55A-AE42-BA92-C09C6A0B3118}"/>
              </a:ext>
            </a:extLst>
          </p:cNvPr>
          <p:cNvSpPr txBox="1">
            <a:spLocks/>
          </p:cNvSpPr>
          <p:nvPr/>
        </p:nvSpPr>
        <p:spPr>
          <a:xfrm>
            <a:off x="513593" y="384949"/>
            <a:ext cx="10348146" cy="9937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235A625-A061-0849-9FBF-5E69446ABEF7}"/>
              </a:ext>
            </a:extLst>
          </p:cNvPr>
          <p:cNvSpPr txBox="1"/>
          <p:nvPr/>
        </p:nvSpPr>
        <p:spPr>
          <a:xfrm>
            <a:off x="1330261" y="1471400"/>
            <a:ext cx="10187648" cy="336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/>
              <a:t>Traitement des images et des descriptions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/>
              <a:t>Concernant clustering des donnés textuelles, tous les </a:t>
            </a:r>
            <a:r>
              <a:rPr lang="fr-FR" dirty="0" err="1"/>
              <a:t>features</a:t>
            </a:r>
            <a:r>
              <a:rPr lang="fr-FR" dirty="0"/>
              <a:t> extractions modèles peuvent conduire la faisabilité de classement automatique (score ARI &gt; 0.4)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/>
              <a:t>Concernant clustering des donnés visuelles, le modèle CNN est plus performant et plus rapide à extraire les </a:t>
            </a:r>
            <a:r>
              <a:rPr lang="fr-FR" dirty="0" err="1"/>
              <a:t>features</a:t>
            </a:r>
            <a:r>
              <a:rPr lang="fr-FR" dirty="0"/>
              <a:t>. Il peut conduire la faisabilité de classement automatique (score ARI &gt; 0.4)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/>
              <a:t>Monteur de classification avec une description et une photo est tout à fait faisable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EE9449B-5742-1949-A8B8-CD7000540626}"/>
              </a:ext>
            </a:extLst>
          </p:cNvPr>
          <p:cNvSpPr txBox="1">
            <a:spLocks/>
          </p:cNvSpPr>
          <p:nvPr/>
        </p:nvSpPr>
        <p:spPr>
          <a:xfrm>
            <a:off x="513593" y="4386479"/>
            <a:ext cx="10348146" cy="9937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>
                <a:solidFill>
                  <a:schemeClr val="tx2"/>
                </a:solidFill>
              </a:rPr>
              <a:t>Recommandations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9D4218F-D540-FB44-8D71-03D0AF520F59}"/>
              </a:ext>
            </a:extLst>
          </p:cNvPr>
          <p:cNvSpPr txBox="1"/>
          <p:nvPr/>
        </p:nvSpPr>
        <p:spPr>
          <a:xfrm>
            <a:off x="1330261" y="5236548"/>
            <a:ext cx="10362132" cy="1286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/>
              <a:t>Essayer les autres méthodes pour représenter les données textuelles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/>
              <a:t>Améliorer la liste des </a:t>
            </a:r>
            <a:r>
              <a:rPr lang="fr-FR" dirty="0" err="1"/>
              <a:t>stopwords</a:t>
            </a:r>
            <a:r>
              <a:rPr lang="fr-FR" dirty="0"/>
              <a:t> prenant en compte un vocabulaire plus « e-commerce »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/>
              <a:t> Tester d'autres modèles de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sur les données visuelles (VGG19)</a:t>
            </a:r>
          </a:p>
        </p:txBody>
      </p:sp>
    </p:spTree>
    <p:extLst>
      <p:ext uri="{BB962C8B-B14F-4D97-AF65-F5344CB8AC3E}">
        <p14:creationId xmlns:p14="http://schemas.microsoft.com/office/powerpoint/2010/main" val="2711986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3A9E3-7264-2543-84A2-1644990F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DFB450-6823-3840-9205-3573F7D0A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4AAB69-00AB-FC40-90E2-21ED5920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5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0146EA2D-A70F-B34E-A0AB-E1445E835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900" y="1853932"/>
            <a:ext cx="10058400" cy="181504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8AD8B6-C2F0-F946-A54A-468FB13C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48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2873D-FB12-2D4D-B7D9-1732B0BF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3DCED1-A23A-F94A-B07C-5A309F5EA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140F0F-3FCB-CE4E-A7FB-438AF6E4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E572E7-4A0B-8A4D-89DF-1222CAD27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914"/>
            <a:ext cx="12192000" cy="547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74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F1A075-CDA2-3345-AAFB-B525D71D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6D281570-5EFA-A046-B32F-32CD6A814ABD}"/>
              </a:ext>
            </a:extLst>
          </p:cNvPr>
          <p:cNvSpPr txBox="1"/>
          <p:nvPr/>
        </p:nvSpPr>
        <p:spPr>
          <a:xfrm>
            <a:off x="495300" y="345199"/>
            <a:ext cx="6885562" cy="3816429"/>
          </a:xfrm>
          <a:prstGeom prst="rect">
            <a:avLst/>
          </a:prstGeom>
          <a:noFill/>
        </p:spPr>
        <p:txBody>
          <a:bodyPr wrap="square" lIns="0" tIns="45720" rIns="0" bIns="45720" rtlCol="0" anchor="ctr">
            <a:spAutoFit/>
          </a:bodyPr>
          <a:lstStyle/>
          <a:p>
            <a:pPr algn="just"/>
            <a:r>
              <a:rPr lang="fr-FR" b="1" dirty="0"/>
              <a:t>Méthode </a:t>
            </a:r>
            <a:r>
              <a:rPr lang="fr-FR" b="1" dirty="0" err="1"/>
              <a:t>Scale</a:t>
            </a:r>
            <a:r>
              <a:rPr lang="fr-FR" b="1" dirty="0"/>
              <a:t>-Invariant </a:t>
            </a:r>
            <a:r>
              <a:rPr lang="fr-FR" b="1" dirty="0" err="1"/>
              <a:t>Feature</a:t>
            </a:r>
            <a:r>
              <a:rPr lang="fr-FR" b="1" dirty="0"/>
              <a:t> </a:t>
            </a:r>
            <a:r>
              <a:rPr lang="fr-FR" b="1" dirty="0" err="1"/>
              <a:t>Transform</a:t>
            </a:r>
            <a:r>
              <a:rPr lang="fr-FR" b="1" dirty="0"/>
              <a:t> (SIFT) :</a:t>
            </a:r>
          </a:p>
          <a:p>
            <a:pPr algn="just"/>
            <a:r>
              <a:rPr lang="fr-FR" sz="1400" dirty="0"/>
              <a:t>SIFT aide à localiser les </a:t>
            </a:r>
            <a:r>
              <a:rPr lang="fr-FR" sz="1400" dirty="0" err="1"/>
              <a:t>features</a:t>
            </a:r>
            <a:r>
              <a:rPr lang="fr-FR" sz="1400" dirty="0"/>
              <a:t> locales d’une image (les </a:t>
            </a:r>
            <a:r>
              <a:rPr lang="fr-FR" sz="1400" dirty="0" err="1"/>
              <a:t>keypoints</a:t>
            </a:r>
            <a:r>
              <a:rPr lang="fr-FR" sz="1400" dirty="0"/>
              <a:t>). Ces </a:t>
            </a:r>
            <a:r>
              <a:rPr lang="fr-FR" sz="1400" dirty="0" err="1"/>
              <a:t>keypoints</a:t>
            </a:r>
            <a:r>
              <a:rPr lang="fr-FR" sz="1400" dirty="0"/>
              <a:t> sont invariantes à l’échelle et la rotation ce qui permet de les utiliser pour la détection d’objets et la correspondance d’image.</a:t>
            </a:r>
          </a:p>
          <a:p>
            <a:pPr algn="just"/>
            <a:endParaRPr lang="fr-FR" sz="1400" dirty="0"/>
          </a:p>
          <a:p>
            <a:pPr algn="just"/>
            <a:r>
              <a:rPr lang="fr-FR" sz="1400" dirty="0"/>
              <a:t>Aussi, nous pouvons utiliser les </a:t>
            </a:r>
            <a:r>
              <a:rPr lang="fr-FR" sz="1400" dirty="0" err="1"/>
              <a:t>keypoints</a:t>
            </a:r>
            <a:r>
              <a:rPr lang="fr-FR" sz="1400" dirty="0"/>
              <a:t> générés avec SIFT comme </a:t>
            </a:r>
            <a:r>
              <a:rPr lang="fr-FR" sz="1400" dirty="0" err="1"/>
              <a:t>features</a:t>
            </a:r>
            <a:r>
              <a:rPr lang="fr-FR" sz="1400" dirty="0"/>
              <a:t> de chaque image lors de l'entraînement du modèle. Le principal avantage des </a:t>
            </a:r>
            <a:r>
              <a:rPr lang="fr-FR" sz="1400" dirty="0" err="1"/>
              <a:t>keypoints</a:t>
            </a:r>
            <a:r>
              <a:rPr lang="fr-FR" sz="1400" dirty="0"/>
              <a:t> SIFT est qu’ils ne sont pas affectés par la taille ou l’orientation de l’image.</a:t>
            </a:r>
            <a:endParaRPr lang="fr-FR" sz="1400" dirty="0">
              <a:cs typeface="Segoe UI Light"/>
            </a:endParaRPr>
          </a:p>
          <a:p>
            <a:pPr algn="just"/>
            <a:endParaRPr lang="fr-FR" sz="1400" dirty="0"/>
          </a:p>
          <a:p>
            <a:pPr algn="just"/>
            <a:r>
              <a:rPr lang="fr-FR" sz="1400" dirty="0"/>
              <a:t>La méthodologie se fait en quatre étapes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dirty="0"/>
              <a:t>Extraction des </a:t>
            </a:r>
            <a:r>
              <a:rPr lang="fr-FR" sz="1400" dirty="0" err="1"/>
              <a:t>keypoints</a:t>
            </a:r>
            <a:r>
              <a:rPr lang="fr-FR" sz="1400" dirty="0"/>
              <a:t> et descripteurs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dirty="0"/>
              <a:t>Création de une Bag of Visual </a:t>
            </a:r>
            <a:r>
              <a:rPr lang="fr-FR" sz="1400" dirty="0" err="1"/>
              <a:t>Words</a:t>
            </a:r>
            <a:r>
              <a:rPr lang="fr-FR" sz="1400" dirty="0"/>
              <a:t> (BOVW) avec les descripteurs de chaque image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dirty="0" err="1"/>
              <a:t>Clusterisation</a:t>
            </a:r>
            <a:r>
              <a:rPr lang="fr-FR" sz="1400" dirty="0"/>
              <a:t> de l’ensemble des descripteurs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dirty="0"/>
              <a:t>Mise en correspondance entre les descripteurs de chaque image et les clusters</a:t>
            </a:r>
          </a:p>
        </p:txBody>
      </p:sp>
    </p:spTree>
    <p:extLst>
      <p:ext uri="{BB962C8B-B14F-4D97-AF65-F5344CB8AC3E}">
        <p14:creationId xmlns:p14="http://schemas.microsoft.com/office/powerpoint/2010/main" val="82947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51D13F-7ACF-4E40-B86A-77CF1376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3A6F3E84-80A9-4945-B1DA-1454CD6538A4}"/>
              </a:ext>
            </a:extLst>
          </p:cNvPr>
          <p:cNvSpPr txBox="1"/>
          <p:nvPr/>
        </p:nvSpPr>
        <p:spPr>
          <a:xfrm>
            <a:off x="635000" y="678305"/>
            <a:ext cx="6885562" cy="3200876"/>
          </a:xfrm>
          <a:prstGeom prst="rect">
            <a:avLst/>
          </a:prstGeom>
          <a:noFill/>
        </p:spPr>
        <p:txBody>
          <a:bodyPr wrap="square" lIns="0" tIns="45720" rIns="0" bIns="45720" rtlCol="0" anchor="ctr">
            <a:spAutoFit/>
          </a:bodyPr>
          <a:lstStyle/>
          <a:p>
            <a:pPr algn="just"/>
            <a:r>
              <a:rPr lang="fr-FR" b="1" dirty="0"/>
              <a:t>Transfer Learning :</a:t>
            </a:r>
          </a:p>
          <a:p>
            <a:pPr algn="just"/>
            <a:r>
              <a:rPr lang="fr-FR" sz="1400" dirty="0"/>
              <a:t>C’est une technique par laquelle un modèle de CNN est d’abord formé sur un problème similaire à celui qui est résolu. Une ou plusieurs couches du modèle formé sont ensuite utilisées dans un nouveau modèle formé sur le problème d’intérêt (lié au problème original)</a:t>
            </a:r>
          </a:p>
          <a:p>
            <a:pPr algn="just"/>
            <a:endParaRPr lang="fr-FR" sz="1400" dirty="0"/>
          </a:p>
          <a:p>
            <a:pPr algn="just"/>
            <a:r>
              <a:rPr lang="fr-FR" sz="1400" dirty="0"/>
              <a:t>Le </a:t>
            </a:r>
            <a:r>
              <a:rPr lang="fr-FR" sz="1400" dirty="0" err="1"/>
              <a:t>transfer</a:t>
            </a:r>
            <a:r>
              <a:rPr lang="fr-FR" sz="1400" dirty="0"/>
              <a:t> </a:t>
            </a:r>
            <a:r>
              <a:rPr lang="fr-FR" sz="1400" dirty="0" err="1"/>
              <a:t>learning</a:t>
            </a:r>
            <a:r>
              <a:rPr lang="fr-FR" sz="1400" dirty="0"/>
              <a:t> a l’avantage de réduire le temps d’apprentissage pour un modèle de réseau neuronal et peut résulter en une erreur de généralisation plus faible.</a:t>
            </a:r>
            <a:endParaRPr lang="fr-FR" sz="1400" dirty="0">
              <a:cs typeface="Segoe UI Light"/>
            </a:endParaRPr>
          </a:p>
          <a:p>
            <a:pPr algn="just"/>
            <a:endParaRPr lang="fr-FR" sz="1400" dirty="0"/>
          </a:p>
          <a:p>
            <a:pPr algn="just"/>
            <a:r>
              <a:rPr lang="fr-FR" sz="1400" dirty="0"/>
              <a:t>Façon utilisé : </a:t>
            </a:r>
            <a:r>
              <a:rPr lang="fr-FR" sz="1400" dirty="0" err="1"/>
              <a:t>Pre-trained</a:t>
            </a:r>
            <a:r>
              <a:rPr lang="fr-FR" sz="1400" dirty="0"/>
              <a:t> model as </a:t>
            </a:r>
            <a:r>
              <a:rPr lang="fr-FR" sz="1400" dirty="0" err="1"/>
              <a:t>feature</a:t>
            </a:r>
            <a:r>
              <a:rPr lang="fr-FR" sz="1400" dirty="0"/>
              <a:t> </a:t>
            </a:r>
            <a:r>
              <a:rPr lang="fr-FR" sz="1400" dirty="0" err="1"/>
              <a:t>extractor</a:t>
            </a:r>
            <a:r>
              <a:rPr lang="fr-FR" sz="1400" dirty="0"/>
              <a:t> </a:t>
            </a:r>
            <a:r>
              <a:rPr lang="fr-FR" sz="1400" dirty="0" err="1"/>
              <a:t>preprocessor</a:t>
            </a:r>
            <a:r>
              <a:rPr lang="fr-FR" sz="1400" dirty="0"/>
              <a:t> avec VGG16.</a:t>
            </a:r>
          </a:p>
          <a:p>
            <a:pPr algn="just"/>
            <a:endParaRPr lang="fr-FR" sz="1400" dirty="0"/>
          </a:p>
          <a:p>
            <a:pPr algn="just"/>
            <a:r>
              <a:rPr lang="fr-FR" sz="1600" b="1" dirty="0"/>
              <a:t>Méthode Visual </a:t>
            </a:r>
            <a:r>
              <a:rPr lang="fr-FR" sz="1600" b="1" dirty="0" err="1"/>
              <a:t>Geometry</a:t>
            </a:r>
            <a:r>
              <a:rPr lang="fr-FR" sz="1600" b="1" dirty="0"/>
              <a:t> Group </a:t>
            </a:r>
            <a:r>
              <a:rPr lang="fr-FR" sz="1600" b="1" dirty="0" err="1"/>
              <a:t>with</a:t>
            </a:r>
            <a:r>
              <a:rPr lang="fr-FR" sz="1600" b="1" dirty="0"/>
              <a:t> 16 </a:t>
            </a:r>
            <a:r>
              <a:rPr lang="fr-FR" sz="1600" b="1" dirty="0" err="1"/>
              <a:t>layers</a:t>
            </a:r>
            <a:r>
              <a:rPr lang="fr-FR" sz="1600" b="1" dirty="0"/>
              <a:t> </a:t>
            </a:r>
            <a:r>
              <a:rPr lang="fr-FR" sz="1600" b="1" dirty="0" err="1"/>
              <a:t>depth</a:t>
            </a:r>
            <a:r>
              <a:rPr lang="fr-FR" sz="1600" b="1" dirty="0"/>
              <a:t> (VGG16) :</a:t>
            </a:r>
          </a:p>
          <a:p>
            <a:pPr algn="just"/>
            <a:r>
              <a:rPr lang="fr-FR" sz="1400" dirty="0"/>
              <a:t>VGG16 est une architecture de réseau neuronal </a:t>
            </a:r>
            <a:r>
              <a:rPr lang="fr-FR" sz="1400" dirty="0" err="1"/>
              <a:t>convolutif</a:t>
            </a:r>
            <a:r>
              <a:rPr lang="fr-FR" sz="1400" dirty="0"/>
              <a:t> (CNN). Les 16 couches utilisent des filtres 3x3 avec un </a:t>
            </a:r>
            <a:r>
              <a:rPr lang="fr-FR" sz="1400" dirty="0" err="1"/>
              <a:t>stride</a:t>
            </a:r>
            <a:r>
              <a:rPr lang="fr-FR" sz="1400" dirty="0"/>
              <a:t> et </a:t>
            </a:r>
            <a:r>
              <a:rPr lang="fr-FR" sz="1400" dirty="0" err="1"/>
              <a:t>padding</a:t>
            </a:r>
            <a:r>
              <a:rPr lang="fr-FR" sz="1400" dirty="0"/>
              <a:t> de taille 1 et un max-</a:t>
            </a:r>
            <a:r>
              <a:rPr lang="fr-FR" sz="1400" dirty="0" err="1"/>
              <a:t>pooling</a:t>
            </a:r>
            <a:r>
              <a:rPr lang="fr-FR" sz="1400" dirty="0"/>
              <a:t> de 2x2 avec un </a:t>
            </a:r>
            <a:r>
              <a:rPr lang="fr-FR" sz="1400" dirty="0" err="1"/>
              <a:t>stride</a:t>
            </a:r>
            <a:r>
              <a:rPr lang="fr-FR" sz="1400" dirty="0"/>
              <a:t> de 2. Il a deux </a:t>
            </a:r>
            <a:r>
              <a:rPr lang="fr-FR" sz="1400" dirty="0" err="1"/>
              <a:t>fully</a:t>
            </a:r>
            <a:r>
              <a:rPr lang="fr-FR" sz="1400" dirty="0"/>
              <a:t> </a:t>
            </a:r>
            <a:r>
              <a:rPr lang="fr-FR" sz="1400" dirty="0" err="1"/>
              <a:t>connected</a:t>
            </a:r>
            <a:r>
              <a:rPr lang="fr-FR" sz="1400" dirty="0"/>
              <a:t> </a:t>
            </a:r>
            <a:r>
              <a:rPr lang="fr-FR" sz="1400" dirty="0" err="1"/>
              <a:t>layers</a:t>
            </a:r>
            <a:r>
              <a:rPr lang="fr-FR" sz="1400" dirty="0"/>
              <a:t> suivis d’un </a:t>
            </a:r>
            <a:r>
              <a:rPr lang="fr-FR" sz="1400" dirty="0" err="1"/>
              <a:t>softmax</a:t>
            </a:r>
            <a:r>
              <a:rPr lang="fr-FR" sz="1400" dirty="0"/>
              <a:t> pour la sortie.</a:t>
            </a:r>
          </a:p>
        </p:txBody>
      </p:sp>
    </p:spTree>
    <p:extLst>
      <p:ext uri="{BB962C8B-B14F-4D97-AF65-F5344CB8AC3E}">
        <p14:creationId xmlns:p14="http://schemas.microsoft.com/office/powerpoint/2010/main" val="72016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F5C12AB5-7AD8-3940-A408-0E754DB96347}"/>
              </a:ext>
            </a:extLst>
          </p:cNvPr>
          <p:cNvSpPr txBox="1">
            <a:spLocks/>
          </p:cNvSpPr>
          <p:nvPr/>
        </p:nvSpPr>
        <p:spPr>
          <a:xfrm>
            <a:off x="513593" y="384949"/>
            <a:ext cx="10348146" cy="9937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>
                <a:solidFill>
                  <a:schemeClr val="tx2"/>
                </a:solidFill>
              </a:rPr>
              <a:t>Plan de présentation</a:t>
            </a: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D285FB7E-F5FE-DF45-A952-9770C97F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BDA95323-101E-D342-A4E8-68FD4AF95128}"/>
              </a:ext>
            </a:extLst>
          </p:cNvPr>
          <p:cNvGrpSpPr/>
          <p:nvPr/>
        </p:nvGrpSpPr>
        <p:grpSpPr>
          <a:xfrm>
            <a:off x="2437235" y="1345542"/>
            <a:ext cx="7317529" cy="4413515"/>
            <a:chOff x="1385521" y="1743075"/>
            <a:chExt cx="7317529" cy="4413515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07C248C8-3E91-3148-995A-D38FEE37BF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85522" y="1743075"/>
              <a:ext cx="7317528" cy="3043804"/>
              <a:chOff x="1966769" y="2006868"/>
              <a:chExt cx="6092408" cy="2534202"/>
            </a:xfrm>
            <a:solidFill>
              <a:schemeClr val="accent5"/>
            </a:solidFill>
          </p:grpSpPr>
          <p:sp>
            <p:nvSpPr>
              <p:cNvPr id="6" name="Forme libre 5">
                <a:extLst>
                  <a:ext uri="{FF2B5EF4-FFF2-40B4-BE49-F238E27FC236}">
                    <a16:creationId xmlns:a16="http://schemas.microsoft.com/office/drawing/2014/main" id="{C76C01E3-E974-2544-BBB3-625DB2A8575F}"/>
                  </a:ext>
                </a:extLst>
              </p:cNvPr>
              <p:cNvSpPr/>
              <p:nvPr/>
            </p:nvSpPr>
            <p:spPr>
              <a:xfrm>
                <a:off x="2171337" y="2006868"/>
                <a:ext cx="5887840" cy="409138"/>
              </a:xfrm>
              <a:custGeom>
                <a:avLst/>
                <a:gdLst>
                  <a:gd name="connsiteX0" fmla="*/ 0 w 5887842"/>
                  <a:gd name="connsiteY0" fmla="*/ 0 h 409136"/>
                  <a:gd name="connsiteX1" fmla="*/ 5683274 w 5887842"/>
                  <a:gd name="connsiteY1" fmla="*/ 0 h 409136"/>
                  <a:gd name="connsiteX2" fmla="*/ 5887842 w 5887842"/>
                  <a:gd name="connsiteY2" fmla="*/ 204568 h 409136"/>
                  <a:gd name="connsiteX3" fmla="*/ 5683274 w 5887842"/>
                  <a:gd name="connsiteY3" fmla="*/ 409136 h 409136"/>
                  <a:gd name="connsiteX4" fmla="*/ 0 w 5887842"/>
                  <a:gd name="connsiteY4" fmla="*/ 409136 h 409136"/>
                  <a:gd name="connsiteX5" fmla="*/ 0 w 5887842"/>
                  <a:gd name="connsiteY5" fmla="*/ 0 h 40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87842" h="409136">
                    <a:moveTo>
                      <a:pt x="5887842" y="409135"/>
                    </a:moveTo>
                    <a:lnTo>
                      <a:pt x="204568" y="409135"/>
                    </a:lnTo>
                    <a:lnTo>
                      <a:pt x="0" y="204568"/>
                    </a:lnTo>
                    <a:lnTo>
                      <a:pt x="204568" y="1"/>
                    </a:lnTo>
                    <a:lnTo>
                      <a:pt x="5887842" y="1"/>
                    </a:lnTo>
                    <a:lnTo>
                      <a:pt x="5887842" y="409135"/>
                    </a:lnTo>
                    <a:close/>
                  </a:path>
                </a:pathLst>
              </a:cu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2702" tIns="60961" rIns="113792" bIns="60961" numCol="1" spcCol="1270" anchor="ctr" anchorCtr="0">
                <a:noAutofit/>
              </a:bodyPr>
              <a:lstStyle/>
              <a:p>
                <a:pPr lvl="0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dirty="0"/>
                  <a:t>Introduction</a:t>
                </a:r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08BE9EE6-86A9-A04B-8F94-3791D1F50D99}"/>
                  </a:ext>
                </a:extLst>
              </p:cNvPr>
              <p:cNvSpPr/>
              <p:nvPr/>
            </p:nvSpPr>
            <p:spPr>
              <a:xfrm>
                <a:off x="1966769" y="2006869"/>
                <a:ext cx="409136" cy="409136"/>
              </a:xfrm>
              <a:prstGeom prst="ellipse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fr-FR" sz="2000" dirty="0"/>
              </a:p>
            </p:txBody>
          </p:sp>
          <p:sp>
            <p:nvSpPr>
              <p:cNvPr id="8" name="Forme libre 7">
                <a:extLst>
                  <a:ext uri="{FF2B5EF4-FFF2-40B4-BE49-F238E27FC236}">
                    <a16:creationId xmlns:a16="http://schemas.microsoft.com/office/drawing/2014/main" id="{0BFF3A31-9B2C-4444-A2D3-A970CDE1698D}"/>
                  </a:ext>
                </a:extLst>
              </p:cNvPr>
              <p:cNvSpPr/>
              <p:nvPr/>
            </p:nvSpPr>
            <p:spPr>
              <a:xfrm>
                <a:off x="3145325" y="2538135"/>
                <a:ext cx="4913851" cy="409138"/>
              </a:xfrm>
              <a:custGeom>
                <a:avLst/>
                <a:gdLst>
                  <a:gd name="connsiteX0" fmla="*/ 0 w 5887842"/>
                  <a:gd name="connsiteY0" fmla="*/ 0 h 409136"/>
                  <a:gd name="connsiteX1" fmla="*/ 5683274 w 5887842"/>
                  <a:gd name="connsiteY1" fmla="*/ 0 h 409136"/>
                  <a:gd name="connsiteX2" fmla="*/ 5887842 w 5887842"/>
                  <a:gd name="connsiteY2" fmla="*/ 204568 h 409136"/>
                  <a:gd name="connsiteX3" fmla="*/ 5683274 w 5887842"/>
                  <a:gd name="connsiteY3" fmla="*/ 409136 h 409136"/>
                  <a:gd name="connsiteX4" fmla="*/ 0 w 5887842"/>
                  <a:gd name="connsiteY4" fmla="*/ 409136 h 409136"/>
                  <a:gd name="connsiteX5" fmla="*/ 0 w 5887842"/>
                  <a:gd name="connsiteY5" fmla="*/ 0 h 40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87842" h="409136">
                    <a:moveTo>
                      <a:pt x="5887842" y="409135"/>
                    </a:moveTo>
                    <a:lnTo>
                      <a:pt x="204568" y="409135"/>
                    </a:lnTo>
                    <a:lnTo>
                      <a:pt x="0" y="204568"/>
                    </a:lnTo>
                    <a:lnTo>
                      <a:pt x="204568" y="1"/>
                    </a:lnTo>
                    <a:lnTo>
                      <a:pt x="5887842" y="1"/>
                    </a:lnTo>
                    <a:lnTo>
                      <a:pt x="5887842" y="409135"/>
                    </a:lnTo>
                    <a:close/>
                  </a:path>
                </a:pathLst>
              </a:cu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-250685"/>
                  <a:satOff val="87"/>
                  <a:lumOff val="-1177"/>
                  <a:alphaOff val="0"/>
                </a:schemeClr>
              </a:fillRef>
              <a:effectRef idx="3">
                <a:schemeClr val="accent5">
                  <a:hueOff val="-250685"/>
                  <a:satOff val="87"/>
                  <a:lumOff val="-1177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2702" tIns="60961" rIns="113792" bIns="60961" numCol="1" spcCol="1270" anchor="ctr" anchorCtr="0">
                <a:noAutofit/>
              </a:bodyPr>
              <a:lstStyle/>
              <a:p>
                <a:pPr lvl="0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400" dirty="0"/>
                  <a:t>Problématique et objective de projet</a:t>
                </a:r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3E998D5E-091C-2C4A-8DB5-203C629CA791}"/>
                  </a:ext>
                </a:extLst>
              </p:cNvPr>
              <p:cNvSpPr/>
              <p:nvPr/>
            </p:nvSpPr>
            <p:spPr>
              <a:xfrm>
                <a:off x="2940756" y="2538133"/>
                <a:ext cx="409136" cy="409136"/>
              </a:xfrm>
              <a:prstGeom prst="ellipse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50000"/>
                  <a:hueOff val="-306284"/>
                  <a:satOff val="-1807"/>
                  <a:lumOff val="-308"/>
                  <a:alphaOff val="0"/>
                </a:schemeClr>
              </a:fillRef>
              <a:effectRef idx="3">
                <a:schemeClr val="accent5">
                  <a:tint val="50000"/>
                  <a:hueOff val="-306284"/>
                  <a:satOff val="-1807"/>
                  <a:lumOff val="-308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10" name="Forme libre 9">
                <a:extLst>
                  <a:ext uri="{FF2B5EF4-FFF2-40B4-BE49-F238E27FC236}">
                    <a16:creationId xmlns:a16="http://schemas.microsoft.com/office/drawing/2014/main" id="{07394A1D-D3E7-074E-8CCA-C2434C2C26AB}"/>
                  </a:ext>
                </a:extLst>
              </p:cNvPr>
              <p:cNvSpPr/>
              <p:nvPr/>
            </p:nvSpPr>
            <p:spPr>
              <a:xfrm>
                <a:off x="3145325" y="3069401"/>
                <a:ext cx="4913851" cy="409138"/>
              </a:xfrm>
              <a:custGeom>
                <a:avLst/>
                <a:gdLst>
                  <a:gd name="connsiteX0" fmla="*/ 0 w 5887842"/>
                  <a:gd name="connsiteY0" fmla="*/ 0 h 409136"/>
                  <a:gd name="connsiteX1" fmla="*/ 5683274 w 5887842"/>
                  <a:gd name="connsiteY1" fmla="*/ 0 h 409136"/>
                  <a:gd name="connsiteX2" fmla="*/ 5887842 w 5887842"/>
                  <a:gd name="connsiteY2" fmla="*/ 204568 h 409136"/>
                  <a:gd name="connsiteX3" fmla="*/ 5683274 w 5887842"/>
                  <a:gd name="connsiteY3" fmla="*/ 409136 h 409136"/>
                  <a:gd name="connsiteX4" fmla="*/ 0 w 5887842"/>
                  <a:gd name="connsiteY4" fmla="*/ 409136 h 409136"/>
                  <a:gd name="connsiteX5" fmla="*/ 0 w 5887842"/>
                  <a:gd name="connsiteY5" fmla="*/ 0 h 40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87842" h="409136">
                    <a:moveTo>
                      <a:pt x="5887842" y="409135"/>
                    </a:moveTo>
                    <a:lnTo>
                      <a:pt x="204568" y="409135"/>
                    </a:lnTo>
                    <a:lnTo>
                      <a:pt x="0" y="204568"/>
                    </a:lnTo>
                    <a:lnTo>
                      <a:pt x="204568" y="1"/>
                    </a:lnTo>
                    <a:lnTo>
                      <a:pt x="5887842" y="1"/>
                    </a:lnTo>
                    <a:lnTo>
                      <a:pt x="5887842" y="409135"/>
                    </a:lnTo>
                    <a:close/>
                  </a:path>
                </a:pathLst>
              </a:cu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-501371"/>
                  <a:satOff val="174"/>
                  <a:lumOff val="-2353"/>
                  <a:alphaOff val="0"/>
                </a:schemeClr>
              </a:fillRef>
              <a:effectRef idx="3">
                <a:schemeClr val="accent5">
                  <a:hueOff val="-501371"/>
                  <a:satOff val="174"/>
                  <a:lumOff val="-2353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2702" tIns="60961" rIns="113792" bIns="60961" numCol="1" spcCol="1270" anchor="ctr" anchorCtr="0">
                <a:noAutofit/>
              </a:bodyPr>
              <a:lstStyle/>
              <a:p>
                <a:pPr lvl="0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400" kern="1200" dirty="0"/>
                  <a:t>Présentation du jeu des données</a:t>
                </a:r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97831BC7-6FFA-2A4D-9E8A-F1CA5FF7F968}"/>
                  </a:ext>
                </a:extLst>
              </p:cNvPr>
              <p:cNvSpPr/>
              <p:nvPr/>
            </p:nvSpPr>
            <p:spPr>
              <a:xfrm>
                <a:off x="2940755" y="3069401"/>
                <a:ext cx="409136" cy="409136"/>
              </a:xfrm>
              <a:prstGeom prst="ellipse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50000"/>
                  <a:hueOff val="-612567"/>
                  <a:satOff val="-3614"/>
                  <a:lumOff val="-616"/>
                  <a:alphaOff val="0"/>
                </a:schemeClr>
              </a:fillRef>
              <a:effectRef idx="3">
                <a:schemeClr val="accent5">
                  <a:tint val="50000"/>
                  <a:hueOff val="-612567"/>
                  <a:satOff val="-3614"/>
                  <a:lumOff val="-616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12" name="Forme libre 11">
                <a:extLst>
                  <a:ext uri="{FF2B5EF4-FFF2-40B4-BE49-F238E27FC236}">
                    <a16:creationId xmlns:a16="http://schemas.microsoft.com/office/drawing/2014/main" id="{34FB4A84-62AB-E940-B31F-9AE9A228DDE9}"/>
                  </a:ext>
                </a:extLst>
              </p:cNvPr>
              <p:cNvSpPr/>
              <p:nvPr/>
            </p:nvSpPr>
            <p:spPr>
              <a:xfrm>
                <a:off x="2171337" y="3600666"/>
                <a:ext cx="5887840" cy="409138"/>
              </a:xfrm>
              <a:custGeom>
                <a:avLst/>
                <a:gdLst>
                  <a:gd name="connsiteX0" fmla="*/ 0 w 5887842"/>
                  <a:gd name="connsiteY0" fmla="*/ 0 h 409136"/>
                  <a:gd name="connsiteX1" fmla="*/ 5683274 w 5887842"/>
                  <a:gd name="connsiteY1" fmla="*/ 0 h 409136"/>
                  <a:gd name="connsiteX2" fmla="*/ 5887842 w 5887842"/>
                  <a:gd name="connsiteY2" fmla="*/ 204568 h 409136"/>
                  <a:gd name="connsiteX3" fmla="*/ 5683274 w 5887842"/>
                  <a:gd name="connsiteY3" fmla="*/ 409136 h 409136"/>
                  <a:gd name="connsiteX4" fmla="*/ 0 w 5887842"/>
                  <a:gd name="connsiteY4" fmla="*/ 409136 h 409136"/>
                  <a:gd name="connsiteX5" fmla="*/ 0 w 5887842"/>
                  <a:gd name="connsiteY5" fmla="*/ 0 h 40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87842" h="409136">
                    <a:moveTo>
                      <a:pt x="5887842" y="409135"/>
                    </a:moveTo>
                    <a:lnTo>
                      <a:pt x="204568" y="409135"/>
                    </a:lnTo>
                    <a:lnTo>
                      <a:pt x="0" y="204568"/>
                    </a:lnTo>
                    <a:lnTo>
                      <a:pt x="204568" y="1"/>
                    </a:lnTo>
                    <a:lnTo>
                      <a:pt x="5887842" y="1"/>
                    </a:lnTo>
                    <a:lnTo>
                      <a:pt x="5887842" y="409135"/>
                    </a:lnTo>
                    <a:close/>
                  </a:path>
                </a:pathLst>
              </a:cu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-752056"/>
                  <a:satOff val="261"/>
                  <a:lumOff val="-3530"/>
                  <a:alphaOff val="0"/>
                </a:schemeClr>
              </a:fillRef>
              <a:effectRef idx="3">
                <a:schemeClr val="accent5">
                  <a:hueOff val="-752056"/>
                  <a:satOff val="261"/>
                  <a:lumOff val="-353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2702" tIns="60961" rIns="113792" bIns="60961" numCol="1" spcCol="1270" anchor="ctr" anchorCtr="0">
                <a:noAutofit/>
              </a:bodyPr>
              <a:lstStyle/>
              <a:p>
                <a:pPr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dirty="0"/>
                  <a:t>Prétraitement et clustering des données textuelles</a:t>
                </a:r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81FC4743-6341-1C48-ADFF-73C20F525E4F}"/>
                  </a:ext>
                </a:extLst>
              </p:cNvPr>
              <p:cNvSpPr/>
              <p:nvPr/>
            </p:nvSpPr>
            <p:spPr>
              <a:xfrm>
                <a:off x="1966769" y="3600667"/>
                <a:ext cx="409136" cy="409136"/>
              </a:xfrm>
              <a:prstGeom prst="ellipse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50000"/>
                  <a:hueOff val="-918851"/>
                  <a:satOff val="-5421"/>
                  <a:lumOff val="-924"/>
                  <a:alphaOff val="0"/>
                </a:schemeClr>
              </a:fillRef>
              <a:effectRef idx="3">
                <a:schemeClr val="accent5">
                  <a:tint val="50000"/>
                  <a:hueOff val="-918851"/>
                  <a:satOff val="-5421"/>
                  <a:lumOff val="-924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14" name="Forme libre 13">
                <a:extLst>
                  <a:ext uri="{FF2B5EF4-FFF2-40B4-BE49-F238E27FC236}">
                    <a16:creationId xmlns:a16="http://schemas.microsoft.com/office/drawing/2014/main" id="{2039DD1B-D25B-E246-8C89-F52B3BB19C87}"/>
                  </a:ext>
                </a:extLst>
              </p:cNvPr>
              <p:cNvSpPr/>
              <p:nvPr/>
            </p:nvSpPr>
            <p:spPr>
              <a:xfrm>
                <a:off x="2171337" y="4131933"/>
                <a:ext cx="5887840" cy="409137"/>
              </a:xfrm>
              <a:custGeom>
                <a:avLst/>
                <a:gdLst>
                  <a:gd name="connsiteX0" fmla="*/ 0 w 5887842"/>
                  <a:gd name="connsiteY0" fmla="*/ 0 h 409136"/>
                  <a:gd name="connsiteX1" fmla="*/ 5683274 w 5887842"/>
                  <a:gd name="connsiteY1" fmla="*/ 0 h 409136"/>
                  <a:gd name="connsiteX2" fmla="*/ 5887842 w 5887842"/>
                  <a:gd name="connsiteY2" fmla="*/ 204568 h 409136"/>
                  <a:gd name="connsiteX3" fmla="*/ 5683274 w 5887842"/>
                  <a:gd name="connsiteY3" fmla="*/ 409136 h 409136"/>
                  <a:gd name="connsiteX4" fmla="*/ 0 w 5887842"/>
                  <a:gd name="connsiteY4" fmla="*/ 409136 h 409136"/>
                  <a:gd name="connsiteX5" fmla="*/ 0 w 5887842"/>
                  <a:gd name="connsiteY5" fmla="*/ 0 h 40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87842" h="409136">
                    <a:moveTo>
                      <a:pt x="5887842" y="409135"/>
                    </a:moveTo>
                    <a:lnTo>
                      <a:pt x="204568" y="409135"/>
                    </a:lnTo>
                    <a:lnTo>
                      <a:pt x="0" y="204568"/>
                    </a:lnTo>
                    <a:lnTo>
                      <a:pt x="204568" y="1"/>
                    </a:lnTo>
                    <a:lnTo>
                      <a:pt x="5887842" y="1"/>
                    </a:lnTo>
                    <a:lnTo>
                      <a:pt x="5887842" y="409135"/>
                    </a:lnTo>
                    <a:close/>
                  </a:path>
                </a:pathLst>
              </a:cu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-1002741"/>
                  <a:satOff val="347"/>
                  <a:lumOff val="-4707"/>
                  <a:alphaOff val="0"/>
                </a:schemeClr>
              </a:fillRef>
              <a:effectRef idx="3">
                <a:schemeClr val="accent5">
                  <a:hueOff val="-1002741"/>
                  <a:satOff val="347"/>
                  <a:lumOff val="-4707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2702" tIns="60961" rIns="113792" bIns="60960" numCol="1" spcCol="1270" anchor="ctr" anchorCtr="0">
                <a:noAutofit/>
              </a:bodyPr>
              <a:lstStyle/>
              <a:p>
                <a:pPr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dirty="0"/>
                  <a:t>Prétraitement et clustering des données visuelles </a:t>
                </a:r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51B6986D-4FD1-CC49-991C-B46563368C74}"/>
                  </a:ext>
                </a:extLst>
              </p:cNvPr>
              <p:cNvSpPr/>
              <p:nvPr/>
            </p:nvSpPr>
            <p:spPr>
              <a:xfrm>
                <a:off x="1966769" y="4131932"/>
                <a:ext cx="409136" cy="409136"/>
              </a:xfrm>
              <a:prstGeom prst="ellipse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50000"/>
                  <a:hueOff val="-1225135"/>
                  <a:satOff val="-7229"/>
                  <a:lumOff val="-1233"/>
                  <a:alphaOff val="0"/>
                </a:schemeClr>
              </a:fillRef>
              <a:effectRef idx="3">
                <a:schemeClr val="accent5">
                  <a:tint val="50000"/>
                  <a:hueOff val="-1225135"/>
                  <a:satOff val="-7229"/>
                  <a:lumOff val="-1233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2" name="Forme libre 21">
              <a:extLst>
                <a:ext uri="{FF2B5EF4-FFF2-40B4-BE49-F238E27FC236}">
                  <a16:creationId xmlns:a16="http://schemas.microsoft.com/office/drawing/2014/main" id="{AF8E0C5C-3715-9A4B-AEB0-A389E48515EA}"/>
                </a:ext>
              </a:extLst>
            </p:cNvPr>
            <p:cNvSpPr/>
            <p:nvPr/>
          </p:nvSpPr>
          <p:spPr>
            <a:xfrm>
              <a:off x="1631225" y="5663390"/>
              <a:ext cx="7071823" cy="493200"/>
            </a:xfrm>
            <a:custGeom>
              <a:avLst/>
              <a:gdLst>
                <a:gd name="connsiteX0" fmla="*/ 0 w 5887842"/>
                <a:gd name="connsiteY0" fmla="*/ 0 h 409136"/>
                <a:gd name="connsiteX1" fmla="*/ 5683274 w 5887842"/>
                <a:gd name="connsiteY1" fmla="*/ 0 h 409136"/>
                <a:gd name="connsiteX2" fmla="*/ 5887842 w 5887842"/>
                <a:gd name="connsiteY2" fmla="*/ 204568 h 409136"/>
                <a:gd name="connsiteX3" fmla="*/ 5683274 w 5887842"/>
                <a:gd name="connsiteY3" fmla="*/ 409136 h 409136"/>
                <a:gd name="connsiteX4" fmla="*/ 0 w 5887842"/>
                <a:gd name="connsiteY4" fmla="*/ 409136 h 409136"/>
                <a:gd name="connsiteX5" fmla="*/ 0 w 5887842"/>
                <a:gd name="connsiteY5" fmla="*/ 0 h 40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87842" h="409136">
                  <a:moveTo>
                    <a:pt x="5887842" y="409135"/>
                  </a:moveTo>
                  <a:lnTo>
                    <a:pt x="204568" y="409135"/>
                  </a:lnTo>
                  <a:lnTo>
                    <a:pt x="0" y="204568"/>
                  </a:lnTo>
                  <a:lnTo>
                    <a:pt x="204568" y="1"/>
                  </a:lnTo>
                  <a:lnTo>
                    <a:pt x="5887842" y="1"/>
                  </a:lnTo>
                  <a:lnTo>
                    <a:pt x="5887842" y="409135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1253426"/>
                <a:satOff val="434"/>
                <a:lumOff val="-5883"/>
                <a:alphaOff val="0"/>
              </a:schemeClr>
            </a:fillRef>
            <a:effectRef idx="3">
              <a:schemeClr val="accent5">
                <a:hueOff val="-1253426"/>
                <a:satOff val="434"/>
                <a:lumOff val="-588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702" tIns="60961" rIns="113792" bIns="6096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dirty="0"/>
                <a:t>Conclusion</a:t>
              </a:r>
              <a:endParaRPr lang="en-US" kern="1200" dirty="0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29C297E2-B18D-4E45-ABAD-E7C3CB35FE70}"/>
                </a:ext>
              </a:extLst>
            </p:cNvPr>
            <p:cNvSpPr/>
            <p:nvPr/>
          </p:nvSpPr>
          <p:spPr>
            <a:xfrm>
              <a:off x="1385521" y="5663394"/>
              <a:ext cx="491409" cy="49140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50000"/>
                <a:hueOff val="-1531419"/>
                <a:satOff val="-9036"/>
                <a:lumOff val="-1541"/>
                <a:alphaOff val="0"/>
              </a:schemeClr>
            </a:fillRef>
            <a:effectRef idx="3">
              <a:schemeClr val="accent5">
                <a:tint val="50000"/>
                <a:hueOff val="-1531419"/>
                <a:satOff val="-9036"/>
                <a:lumOff val="-1541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 dirty="0"/>
            </a:p>
          </p:txBody>
        </p:sp>
      </p:grpSp>
      <p:sp>
        <p:nvSpPr>
          <p:cNvPr id="25" name="Forme libre 24">
            <a:extLst>
              <a:ext uri="{FF2B5EF4-FFF2-40B4-BE49-F238E27FC236}">
                <a16:creationId xmlns:a16="http://schemas.microsoft.com/office/drawing/2014/main" id="{6256A1A4-8036-CC48-8A23-78187D010581}"/>
              </a:ext>
            </a:extLst>
          </p:cNvPr>
          <p:cNvSpPr/>
          <p:nvPr/>
        </p:nvSpPr>
        <p:spPr>
          <a:xfrm>
            <a:off x="2682939" y="4580999"/>
            <a:ext cx="7071823" cy="493200"/>
          </a:xfrm>
          <a:custGeom>
            <a:avLst/>
            <a:gdLst>
              <a:gd name="connsiteX0" fmla="*/ 0 w 5887842"/>
              <a:gd name="connsiteY0" fmla="*/ 0 h 409136"/>
              <a:gd name="connsiteX1" fmla="*/ 5683274 w 5887842"/>
              <a:gd name="connsiteY1" fmla="*/ 0 h 409136"/>
              <a:gd name="connsiteX2" fmla="*/ 5887842 w 5887842"/>
              <a:gd name="connsiteY2" fmla="*/ 204568 h 409136"/>
              <a:gd name="connsiteX3" fmla="*/ 5683274 w 5887842"/>
              <a:gd name="connsiteY3" fmla="*/ 409136 h 409136"/>
              <a:gd name="connsiteX4" fmla="*/ 0 w 5887842"/>
              <a:gd name="connsiteY4" fmla="*/ 409136 h 409136"/>
              <a:gd name="connsiteX5" fmla="*/ 0 w 5887842"/>
              <a:gd name="connsiteY5" fmla="*/ 0 h 40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7842" h="409136">
                <a:moveTo>
                  <a:pt x="5887842" y="409135"/>
                </a:moveTo>
                <a:lnTo>
                  <a:pt x="204568" y="409135"/>
                </a:lnTo>
                <a:lnTo>
                  <a:pt x="0" y="204568"/>
                </a:lnTo>
                <a:lnTo>
                  <a:pt x="204568" y="1"/>
                </a:lnTo>
                <a:lnTo>
                  <a:pt x="5887842" y="1"/>
                </a:lnTo>
                <a:lnTo>
                  <a:pt x="5887842" y="409135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1253426"/>
              <a:satOff val="434"/>
              <a:lumOff val="-5883"/>
              <a:alphaOff val="0"/>
            </a:schemeClr>
          </a:fillRef>
          <a:effectRef idx="3">
            <a:schemeClr val="accent5">
              <a:hueOff val="-1253426"/>
              <a:satOff val="434"/>
              <a:lumOff val="-588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2702" tIns="60961" rIns="113792" bIns="60960" numCol="1" spcCol="1270" anchor="ctr" anchorCtr="0">
            <a:no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/>
              <a:t>Assemblage des données textuelles et visuelles 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3CBC326-B132-D84A-B71B-E5600D27CBD9}"/>
              </a:ext>
            </a:extLst>
          </p:cNvPr>
          <p:cNvSpPr/>
          <p:nvPr/>
        </p:nvSpPr>
        <p:spPr>
          <a:xfrm>
            <a:off x="2437235" y="4581003"/>
            <a:ext cx="491409" cy="491409"/>
          </a:xfrm>
          <a:prstGeom prst="ellipse">
            <a:avLst/>
          </a:prstGeom>
          <a:solidFill>
            <a:schemeClr val="accent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50000"/>
              <a:hueOff val="-1531419"/>
              <a:satOff val="-9036"/>
              <a:lumOff val="-1541"/>
              <a:alphaOff val="0"/>
            </a:schemeClr>
          </a:fillRef>
          <a:effectRef idx="3">
            <a:schemeClr val="accent5">
              <a:tint val="50000"/>
              <a:hueOff val="-1531419"/>
              <a:satOff val="-9036"/>
              <a:lumOff val="-154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412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C54AD0-812A-7E48-A34E-737AEF09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BB5130F-BDFA-E442-95CB-804F5B67C42D}"/>
              </a:ext>
            </a:extLst>
          </p:cNvPr>
          <p:cNvSpPr txBox="1">
            <a:spLocks/>
          </p:cNvSpPr>
          <p:nvPr/>
        </p:nvSpPr>
        <p:spPr>
          <a:xfrm>
            <a:off x="513593" y="384949"/>
            <a:ext cx="10348146" cy="9937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127DDD-2114-9044-82DE-08067438CB1E}"/>
              </a:ext>
            </a:extLst>
          </p:cNvPr>
          <p:cNvSpPr txBox="1"/>
          <p:nvPr/>
        </p:nvSpPr>
        <p:spPr>
          <a:xfrm>
            <a:off x="513593" y="1224048"/>
            <a:ext cx="10753265" cy="4311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/>
              <a:t>Contexte: 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600" dirty="0"/>
              <a:t>l’entreprise ‘Place de Marché’ souhaite lancer une Marketplace e- commerce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600" dirty="0"/>
              <a:t>des vendeurs proposent des articles à des acheteurs en postant une photo et une description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/>
              <a:t>Problématique: la catégorie des produits sont manuellement attribuée</a:t>
            </a:r>
          </a:p>
          <a:p>
            <a:pPr marL="2857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/>
              <a:t>Mission: Automatisation de l’attribution de la catégorie des articles </a:t>
            </a:r>
          </a:p>
          <a:p>
            <a:pPr marL="2857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/>
              <a:t>Objectif: Etude de faisabilité d'un moteur de classification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fr-FR" sz="1600" dirty="0">
                <a:cs typeface="Calibri" pitchFamily="34" charset="0"/>
              </a:rPr>
              <a:t>À partir de l’image de l’article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fr-FR" sz="1600" dirty="0">
                <a:cs typeface="Calibri" pitchFamily="34" charset="0"/>
              </a:rPr>
              <a:t>À partir de la description de l’article</a:t>
            </a:r>
            <a:endParaRPr lang="fr-FR" sz="1600" dirty="0"/>
          </a:p>
          <a:p>
            <a:pPr marL="342900" lvl="1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/>
              <a:t>Données: Base de donnée contenant 1050 produits </a:t>
            </a:r>
          </a:p>
          <a:p>
            <a:pPr marL="0" lvl="1">
              <a:lnSpc>
                <a:spcPct val="150000"/>
              </a:lnSpc>
            </a:pPr>
            <a:r>
              <a:rPr lang="fr-FR" dirty="0"/>
              <a:t>du site  e-commerce Indien </a:t>
            </a:r>
            <a:r>
              <a:rPr lang="fr-FR" dirty="0" err="1"/>
              <a:t>Flipkart</a:t>
            </a:r>
            <a:r>
              <a:rPr lang="fr-FR" dirty="0"/>
              <a:t> </a:t>
            </a:r>
          </a:p>
          <a:p>
            <a:pPr marL="342900" lvl="1" indent="-342900">
              <a:lnSpc>
                <a:spcPct val="150000"/>
              </a:lnSpc>
              <a:buFont typeface="Wingdings" pitchFamily="2" charset="2"/>
              <a:buChar char="q"/>
            </a:pPr>
            <a:endParaRPr lang="fr-FR" sz="2000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32F0EAD5-DF86-AA43-A691-AF11985C3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123" y="4187857"/>
            <a:ext cx="2088232" cy="211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59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675F02-4002-5B4C-8C6A-41496079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47C14BA-8787-464A-86C8-A0FFCA927520}"/>
              </a:ext>
            </a:extLst>
          </p:cNvPr>
          <p:cNvSpPr txBox="1">
            <a:spLocks/>
          </p:cNvSpPr>
          <p:nvPr/>
        </p:nvSpPr>
        <p:spPr>
          <a:xfrm>
            <a:off x="513593" y="384949"/>
            <a:ext cx="10348146" cy="9937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>
                <a:solidFill>
                  <a:schemeClr val="tx2"/>
                </a:solidFill>
              </a:rPr>
              <a:t>Analyse des catégories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A42FCF7-6BE5-5948-8E5D-B2509C691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80" t="11482" r="26927" b="13780"/>
          <a:stretch/>
        </p:blipFill>
        <p:spPr>
          <a:xfrm>
            <a:off x="938861" y="2069849"/>
            <a:ext cx="2139636" cy="2222331"/>
          </a:xfrm>
          <a:prstGeom prst="ellipse">
            <a:avLst/>
          </a:prstGeom>
        </p:spPr>
      </p:pic>
      <p:pic>
        <p:nvPicPr>
          <p:cNvPr id="16" name="Picture 3" descr="F:\Google Drive\DATA SCIENTIST\P6\presentation picture\cat2.png">
            <a:extLst>
              <a:ext uri="{FF2B5EF4-FFF2-40B4-BE49-F238E27FC236}">
                <a16:creationId xmlns:a16="http://schemas.microsoft.com/office/drawing/2014/main" id="{9DCF72A2-578A-B644-8BB3-8756CD2827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0" t="11587" r="37128" b="12176"/>
          <a:stretch/>
        </p:blipFill>
        <p:spPr bwMode="auto">
          <a:xfrm>
            <a:off x="5173284" y="2166682"/>
            <a:ext cx="1845431" cy="187653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A11B56F-803E-5446-B36D-D5DAE497872D}"/>
              </a:ext>
            </a:extLst>
          </p:cNvPr>
          <p:cNvSpPr txBox="1"/>
          <p:nvPr/>
        </p:nvSpPr>
        <p:spPr>
          <a:xfrm>
            <a:off x="9148963" y="4435874"/>
            <a:ext cx="205243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b="1" dirty="0">
                <a:latin typeface="Calibri" pitchFamily="34" charset="0"/>
                <a:cs typeface="Calibri" pitchFamily="34" charset="0"/>
              </a:rPr>
              <a:t>Sous catégories de niveau 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D866F1-D799-C140-8A57-CA27CB6159E6}"/>
              </a:ext>
            </a:extLst>
          </p:cNvPr>
          <p:cNvSpPr txBox="1"/>
          <p:nvPr/>
        </p:nvSpPr>
        <p:spPr>
          <a:xfrm>
            <a:off x="1098601" y="4528737"/>
            <a:ext cx="205243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b="1" dirty="0">
                <a:latin typeface="Calibri" pitchFamily="34" charset="0"/>
                <a:cs typeface="Calibri" pitchFamily="34" charset="0"/>
              </a:rPr>
              <a:t>Sous catégories de niveau 1</a:t>
            </a:r>
          </a:p>
        </p:txBody>
      </p:sp>
      <p:sp>
        <p:nvSpPr>
          <p:cNvPr id="20" name="Flèche vers le bas 19">
            <a:extLst>
              <a:ext uri="{FF2B5EF4-FFF2-40B4-BE49-F238E27FC236}">
                <a16:creationId xmlns:a16="http://schemas.microsoft.com/office/drawing/2014/main" id="{CEAFCA0F-7063-D34A-9E36-8E26A380E1A7}"/>
              </a:ext>
            </a:extLst>
          </p:cNvPr>
          <p:cNvSpPr/>
          <p:nvPr/>
        </p:nvSpPr>
        <p:spPr>
          <a:xfrm rot="16200000">
            <a:off x="3803805" y="2896266"/>
            <a:ext cx="360040" cy="525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Picture 7">
            <a:extLst>
              <a:ext uri="{FF2B5EF4-FFF2-40B4-BE49-F238E27FC236}">
                <a16:creationId xmlns:a16="http://schemas.microsoft.com/office/drawing/2014/main" id="{3EFF4EC8-52F3-854B-B1AF-2F4137F67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013" y="2322288"/>
            <a:ext cx="1720929" cy="172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01E817F-705F-EC48-ACED-EE2AC78689D3}"/>
              </a:ext>
            </a:extLst>
          </p:cNvPr>
          <p:cNvSpPr txBox="1"/>
          <p:nvPr/>
        </p:nvSpPr>
        <p:spPr>
          <a:xfrm>
            <a:off x="1092165" y="4782653"/>
            <a:ext cx="1032655" cy="26161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050" dirty="0"/>
              <a:t>7 catégories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4DE4972-A086-5C44-A71B-652D88D211FF}"/>
              </a:ext>
            </a:extLst>
          </p:cNvPr>
          <p:cNvSpPr txBox="1"/>
          <p:nvPr/>
        </p:nvSpPr>
        <p:spPr>
          <a:xfrm>
            <a:off x="5236732" y="4790347"/>
            <a:ext cx="1071127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050" dirty="0"/>
              <a:t>62 catégories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91C04D-98DE-5E40-93F5-479BBFE24B2F}"/>
              </a:ext>
            </a:extLst>
          </p:cNvPr>
          <p:cNvSpPr txBox="1"/>
          <p:nvPr/>
        </p:nvSpPr>
        <p:spPr>
          <a:xfrm>
            <a:off x="9148963" y="4697484"/>
            <a:ext cx="1146468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050" dirty="0"/>
              <a:t>242 catégories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2CEA94D-1F09-FE46-9E41-9B6548B5BD15}"/>
              </a:ext>
            </a:extLst>
          </p:cNvPr>
          <p:cNvSpPr txBox="1"/>
          <p:nvPr/>
        </p:nvSpPr>
        <p:spPr>
          <a:xfrm>
            <a:off x="5246028" y="4525913"/>
            <a:ext cx="205243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b="1" dirty="0">
                <a:latin typeface="Calibri" pitchFamily="34" charset="0"/>
                <a:cs typeface="Calibri" pitchFamily="34" charset="0"/>
              </a:rPr>
              <a:t>Sous catégories de niveau 2</a:t>
            </a:r>
          </a:p>
        </p:txBody>
      </p:sp>
      <p:sp>
        <p:nvSpPr>
          <p:cNvPr id="26" name="Flèche vers le bas 25">
            <a:extLst>
              <a:ext uri="{FF2B5EF4-FFF2-40B4-BE49-F238E27FC236}">
                <a16:creationId xmlns:a16="http://schemas.microsoft.com/office/drawing/2014/main" id="{817F6F5F-CBE8-1844-AFE4-A14C382B5FA8}"/>
              </a:ext>
            </a:extLst>
          </p:cNvPr>
          <p:cNvSpPr/>
          <p:nvPr/>
        </p:nvSpPr>
        <p:spPr>
          <a:xfrm rot="16200000">
            <a:off x="7917017" y="2896265"/>
            <a:ext cx="360040" cy="525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459846D-A2D1-FE41-8574-9F0973485410}"/>
              </a:ext>
            </a:extLst>
          </p:cNvPr>
          <p:cNvSpPr txBox="1"/>
          <p:nvPr/>
        </p:nvSpPr>
        <p:spPr>
          <a:xfrm>
            <a:off x="3085399" y="5606728"/>
            <a:ext cx="602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Catégories de niveau 1 sont utilisées pour clustering </a:t>
            </a:r>
          </a:p>
        </p:txBody>
      </p:sp>
    </p:spTree>
    <p:extLst>
      <p:ext uri="{BB962C8B-B14F-4D97-AF65-F5344CB8AC3E}">
        <p14:creationId xmlns:p14="http://schemas.microsoft.com/office/powerpoint/2010/main" val="422325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4802AB-5A39-2C4E-90F6-33EA69B2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9124" y="5949327"/>
            <a:ext cx="1463040" cy="27432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9908A58-7FE3-A64B-ADC8-3848E5E683D0}"/>
              </a:ext>
            </a:extLst>
          </p:cNvPr>
          <p:cNvSpPr txBox="1">
            <a:spLocks/>
          </p:cNvSpPr>
          <p:nvPr/>
        </p:nvSpPr>
        <p:spPr>
          <a:xfrm>
            <a:off x="513593" y="384949"/>
            <a:ext cx="10348146" cy="9937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43E00D2-58A6-7943-8F9C-86B067818082}"/>
              </a:ext>
            </a:extLst>
          </p:cNvPr>
          <p:cNvSpPr txBox="1">
            <a:spLocks/>
          </p:cNvSpPr>
          <p:nvPr/>
        </p:nvSpPr>
        <p:spPr>
          <a:xfrm>
            <a:off x="665993" y="537349"/>
            <a:ext cx="10348146" cy="9937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>
                <a:solidFill>
                  <a:schemeClr val="tx2"/>
                </a:solidFill>
              </a:rPr>
              <a:t>Prétraitement des textes</a:t>
            </a:r>
          </a:p>
        </p:txBody>
      </p:sp>
      <p:sp>
        <p:nvSpPr>
          <p:cNvPr id="10" name="Rectangle à coins arrondis 3">
            <a:extLst>
              <a:ext uri="{FF2B5EF4-FFF2-40B4-BE49-F238E27FC236}">
                <a16:creationId xmlns:a16="http://schemas.microsoft.com/office/drawing/2014/main" id="{02E52A1E-3D49-F94B-8AF0-E67F4053FA52}"/>
              </a:ext>
            </a:extLst>
          </p:cNvPr>
          <p:cNvSpPr/>
          <p:nvPr/>
        </p:nvSpPr>
        <p:spPr>
          <a:xfrm>
            <a:off x="1970804" y="3214670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/>
              <a:t>Suppression des </a:t>
            </a:r>
            <a:r>
              <a:rPr lang="fr-FR" sz="1100" b="1" u="sng" dirty="0" err="1"/>
              <a:t>tabs</a:t>
            </a:r>
            <a:r>
              <a:rPr lang="fr-FR" sz="1100" b="1" u="sng" dirty="0"/>
              <a:t> et </a:t>
            </a:r>
            <a:r>
              <a:rPr lang="fr-FR" sz="1100" b="1" u="sng" dirty="0" err="1"/>
              <a:t>newlines</a:t>
            </a:r>
            <a:endParaRPr lang="fr-FR" sz="1100" b="1" u="sng" dirty="0"/>
          </a:p>
        </p:txBody>
      </p:sp>
      <p:sp>
        <p:nvSpPr>
          <p:cNvPr id="11" name="Rogner un rectangle avec un coin du même côté 4">
            <a:extLst>
              <a:ext uri="{FF2B5EF4-FFF2-40B4-BE49-F238E27FC236}">
                <a16:creationId xmlns:a16="http://schemas.microsoft.com/office/drawing/2014/main" id="{10D2C292-01F8-EF4C-9829-30BD5F02A2E4}"/>
              </a:ext>
            </a:extLst>
          </p:cNvPr>
          <p:cNvSpPr/>
          <p:nvPr/>
        </p:nvSpPr>
        <p:spPr>
          <a:xfrm rot="10800000">
            <a:off x="2095916" y="3862742"/>
            <a:ext cx="1315048" cy="1440160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0">
            <a:extLst>
              <a:ext uri="{FF2B5EF4-FFF2-40B4-BE49-F238E27FC236}">
                <a16:creationId xmlns:a16="http://schemas.microsoft.com/office/drawing/2014/main" id="{034309A4-B718-F349-AD50-9EBC7F193A79}"/>
              </a:ext>
            </a:extLst>
          </p:cNvPr>
          <p:cNvSpPr/>
          <p:nvPr/>
        </p:nvSpPr>
        <p:spPr>
          <a:xfrm>
            <a:off x="3545382" y="3209981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/>
              <a:t>Suppression des chiffres et ponctuations </a:t>
            </a:r>
          </a:p>
        </p:txBody>
      </p:sp>
      <p:sp>
        <p:nvSpPr>
          <p:cNvPr id="13" name="Rogner un rectangle avec un coin du même côté 11">
            <a:extLst>
              <a:ext uri="{FF2B5EF4-FFF2-40B4-BE49-F238E27FC236}">
                <a16:creationId xmlns:a16="http://schemas.microsoft.com/office/drawing/2014/main" id="{0D257377-9BEE-8942-8D8B-9E395A2D1E4D}"/>
              </a:ext>
            </a:extLst>
          </p:cNvPr>
          <p:cNvSpPr/>
          <p:nvPr/>
        </p:nvSpPr>
        <p:spPr>
          <a:xfrm rot="10800000">
            <a:off x="3680092" y="3858053"/>
            <a:ext cx="1315048" cy="1444850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2">
            <a:extLst>
              <a:ext uri="{FF2B5EF4-FFF2-40B4-BE49-F238E27FC236}">
                <a16:creationId xmlns:a16="http://schemas.microsoft.com/office/drawing/2014/main" id="{7A900F75-8078-2942-B7C1-0C9162F7961B}"/>
              </a:ext>
            </a:extLst>
          </p:cNvPr>
          <p:cNvSpPr/>
          <p:nvPr/>
        </p:nvSpPr>
        <p:spPr>
          <a:xfrm>
            <a:off x="5129558" y="3205293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/>
              <a:t>Normalisation (minuscule)</a:t>
            </a:r>
          </a:p>
        </p:txBody>
      </p:sp>
      <p:sp>
        <p:nvSpPr>
          <p:cNvPr id="15" name="Rogner un rectangle avec un coin du même côté 13">
            <a:extLst>
              <a:ext uri="{FF2B5EF4-FFF2-40B4-BE49-F238E27FC236}">
                <a16:creationId xmlns:a16="http://schemas.microsoft.com/office/drawing/2014/main" id="{681E3475-39D0-A042-A307-E38EC17380E5}"/>
              </a:ext>
            </a:extLst>
          </p:cNvPr>
          <p:cNvSpPr/>
          <p:nvPr/>
        </p:nvSpPr>
        <p:spPr>
          <a:xfrm rot="10800000">
            <a:off x="5264268" y="3853361"/>
            <a:ext cx="1315048" cy="1449539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4">
            <a:extLst>
              <a:ext uri="{FF2B5EF4-FFF2-40B4-BE49-F238E27FC236}">
                <a16:creationId xmlns:a16="http://schemas.microsoft.com/office/drawing/2014/main" id="{C5AC0863-73AF-D645-B780-CAEB81DC2838}"/>
              </a:ext>
            </a:extLst>
          </p:cNvPr>
          <p:cNvSpPr/>
          <p:nvPr/>
        </p:nvSpPr>
        <p:spPr>
          <a:xfrm>
            <a:off x="8316538" y="3214670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/>
              <a:t>Suppression des </a:t>
            </a:r>
            <a:r>
              <a:rPr lang="fr-FR" sz="1100" b="1" u="sng" dirty="0" err="1"/>
              <a:t>Stopwords</a:t>
            </a:r>
            <a:endParaRPr lang="fr-FR" sz="1100" b="1" u="sng" dirty="0"/>
          </a:p>
        </p:txBody>
      </p:sp>
      <p:sp>
        <p:nvSpPr>
          <p:cNvPr id="17" name="Rogner un rectangle avec un coin du même côté 15">
            <a:extLst>
              <a:ext uri="{FF2B5EF4-FFF2-40B4-BE49-F238E27FC236}">
                <a16:creationId xmlns:a16="http://schemas.microsoft.com/office/drawing/2014/main" id="{4C2D6ABA-B546-3648-BB10-2628D7D6FB15}"/>
              </a:ext>
            </a:extLst>
          </p:cNvPr>
          <p:cNvSpPr/>
          <p:nvPr/>
        </p:nvSpPr>
        <p:spPr>
          <a:xfrm rot="10800000">
            <a:off x="8451248" y="3862736"/>
            <a:ext cx="1315048" cy="1444851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9D76E3D-925E-AD4A-9B77-969CA31B0D76}"/>
              </a:ext>
            </a:extLst>
          </p:cNvPr>
          <p:cNvSpPr txBox="1"/>
          <p:nvPr/>
        </p:nvSpPr>
        <p:spPr>
          <a:xfrm>
            <a:off x="2483708" y="2268391"/>
            <a:ext cx="8077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“</a:t>
            </a:r>
            <a:r>
              <a:rPr lang="fr-FR" sz="1400" dirty="0"/>
              <a:t>Key </a:t>
            </a:r>
            <a:r>
              <a:rPr lang="fr-FR" sz="1400" dirty="0" err="1"/>
              <a:t>Features</a:t>
            </a:r>
            <a:r>
              <a:rPr lang="fr-FR" sz="1400" dirty="0"/>
              <a:t> of </a:t>
            </a:r>
            <a:r>
              <a:rPr lang="fr-FR" sz="1400" dirty="0" err="1"/>
              <a:t>Elegance</a:t>
            </a:r>
            <a:r>
              <a:rPr lang="fr-FR" sz="1400" dirty="0"/>
              <a:t> Polyester </a:t>
            </a:r>
            <a:r>
              <a:rPr lang="fr-FR" sz="1400" dirty="0" err="1"/>
              <a:t>Multicolor</a:t>
            </a:r>
            <a:r>
              <a:rPr lang="fr-FR" sz="1400" dirty="0"/>
              <a:t> Abstract </a:t>
            </a:r>
            <a:r>
              <a:rPr lang="fr-FR" sz="1400" dirty="0" err="1"/>
              <a:t>Eyelet</a:t>
            </a:r>
            <a:r>
              <a:rPr lang="fr-FR" sz="1400" dirty="0"/>
              <a:t> </a:t>
            </a:r>
            <a:r>
              <a:rPr lang="fr-FR" sz="1400" dirty="0" err="1"/>
              <a:t>Door</a:t>
            </a:r>
            <a:r>
              <a:rPr lang="fr-FR" sz="1400" dirty="0"/>
              <a:t> Curtain Floral </a:t>
            </a:r>
            <a:r>
              <a:rPr lang="fr-FR" sz="1400" dirty="0" err="1"/>
              <a:t>Curtain,Elegance</a:t>
            </a:r>
            <a:r>
              <a:rPr lang="fr-FR" sz="1400" dirty="0"/>
              <a:t> Polyester </a:t>
            </a:r>
            <a:r>
              <a:rPr lang="fr-FR" sz="1400" dirty="0" err="1"/>
              <a:t>Multicolor</a:t>
            </a:r>
            <a:r>
              <a:rPr lang="fr-FR" sz="1400" dirty="0"/>
              <a:t> Abstract </a:t>
            </a:r>
            <a:r>
              <a:rPr lang="fr-FR" sz="1400" dirty="0" err="1"/>
              <a:t>Eyelet</a:t>
            </a:r>
            <a:r>
              <a:rPr lang="fr-FR" sz="1400" dirty="0"/>
              <a:t> </a:t>
            </a:r>
            <a:r>
              <a:rPr lang="fr-FR" sz="1400" dirty="0" err="1"/>
              <a:t>Door</a:t>
            </a:r>
            <a:r>
              <a:rPr lang="fr-FR" sz="1400" dirty="0"/>
              <a:t> Curtain (213 cm in </a:t>
            </a:r>
            <a:r>
              <a:rPr lang="fr-FR" sz="1400" dirty="0" err="1"/>
              <a:t>Height</a:t>
            </a:r>
            <a:r>
              <a:rPr lang="fr-FR" sz="1400" dirty="0"/>
              <a:t>, Pack of 2)</a:t>
            </a:r>
            <a:r>
              <a:rPr lang="en-US" sz="1400" i="1" dirty="0"/>
              <a:t>, … “</a:t>
            </a:r>
            <a:endParaRPr lang="fr-FR" sz="1400" i="1" dirty="0"/>
          </a:p>
        </p:txBody>
      </p:sp>
      <p:sp>
        <p:nvSpPr>
          <p:cNvPr id="19" name="Rectangle à coins arrondis 24">
            <a:extLst>
              <a:ext uri="{FF2B5EF4-FFF2-40B4-BE49-F238E27FC236}">
                <a16:creationId xmlns:a16="http://schemas.microsoft.com/office/drawing/2014/main" id="{458B45C4-7AF5-F44B-AA60-EF3180D1E4F8}"/>
              </a:ext>
            </a:extLst>
          </p:cNvPr>
          <p:cNvSpPr/>
          <p:nvPr/>
        </p:nvSpPr>
        <p:spPr>
          <a:xfrm>
            <a:off x="6724638" y="3205293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 err="1"/>
              <a:t>Tokenisation</a:t>
            </a:r>
            <a:r>
              <a:rPr lang="fr-FR" sz="1100" b="1" u="sng" dirty="0"/>
              <a:t> et </a:t>
            </a:r>
            <a:r>
              <a:rPr lang="fr-FR" sz="1100" b="1" u="sng" dirty="0" err="1"/>
              <a:t>Lemmantisation</a:t>
            </a:r>
            <a:endParaRPr lang="fr-FR" sz="1100" b="1" u="sng" dirty="0"/>
          </a:p>
        </p:txBody>
      </p:sp>
      <p:sp>
        <p:nvSpPr>
          <p:cNvPr id="20" name="Rogner un rectangle avec un coin du même côté 25">
            <a:extLst>
              <a:ext uri="{FF2B5EF4-FFF2-40B4-BE49-F238E27FC236}">
                <a16:creationId xmlns:a16="http://schemas.microsoft.com/office/drawing/2014/main" id="{D56E47BB-D158-604A-B3D2-88AA772C6928}"/>
              </a:ext>
            </a:extLst>
          </p:cNvPr>
          <p:cNvSpPr/>
          <p:nvPr/>
        </p:nvSpPr>
        <p:spPr>
          <a:xfrm rot="10800000">
            <a:off x="6859348" y="3853359"/>
            <a:ext cx="1315048" cy="1444851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7D9AB6A-B903-DF46-A3CD-EB9B571351E6}"/>
              </a:ext>
            </a:extLst>
          </p:cNvPr>
          <p:cNvSpPr txBox="1"/>
          <p:nvPr/>
        </p:nvSpPr>
        <p:spPr>
          <a:xfrm>
            <a:off x="2095915" y="3993190"/>
            <a:ext cx="1315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</a:t>
            </a:r>
            <a:r>
              <a:rPr lang="fr-FR" sz="1200" dirty="0"/>
              <a:t>Key </a:t>
            </a:r>
            <a:r>
              <a:rPr lang="fr-FR" sz="1200" dirty="0" err="1"/>
              <a:t>Features</a:t>
            </a:r>
            <a:r>
              <a:rPr lang="fr-FR" sz="1200" dirty="0"/>
              <a:t> of </a:t>
            </a:r>
            <a:r>
              <a:rPr lang="fr-FR" sz="1200" dirty="0" err="1"/>
              <a:t>Elegance</a:t>
            </a:r>
            <a:r>
              <a:rPr lang="fr-FR" sz="1200" dirty="0"/>
              <a:t> Polyester </a:t>
            </a:r>
            <a:r>
              <a:rPr lang="fr-FR" sz="1200" dirty="0" err="1"/>
              <a:t>Multicolor</a:t>
            </a:r>
            <a:r>
              <a:rPr lang="fr-FR" sz="1200" dirty="0"/>
              <a:t> </a:t>
            </a:r>
            <a:r>
              <a:rPr lang="en-US" sz="1200" dirty="0"/>
              <a:t>… “</a:t>
            </a:r>
            <a:endParaRPr lang="fr-FR" sz="12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87DE7B0-1AE8-2A4A-BDCC-07C796AD9991}"/>
              </a:ext>
            </a:extLst>
          </p:cNvPr>
          <p:cNvSpPr txBox="1"/>
          <p:nvPr/>
        </p:nvSpPr>
        <p:spPr>
          <a:xfrm>
            <a:off x="3669186" y="3985287"/>
            <a:ext cx="1315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</a:t>
            </a:r>
            <a:r>
              <a:rPr lang="fr-FR" sz="1200" dirty="0"/>
              <a:t>Key </a:t>
            </a:r>
            <a:r>
              <a:rPr lang="fr-FR" sz="1200" dirty="0" err="1"/>
              <a:t>Features</a:t>
            </a:r>
            <a:r>
              <a:rPr lang="fr-FR" sz="1200" dirty="0"/>
              <a:t> of </a:t>
            </a:r>
            <a:r>
              <a:rPr lang="fr-FR" sz="1200" dirty="0" err="1"/>
              <a:t>Elegance</a:t>
            </a:r>
            <a:r>
              <a:rPr lang="fr-FR" sz="1200" dirty="0"/>
              <a:t> Polyester </a:t>
            </a:r>
            <a:r>
              <a:rPr lang="fr-FR" sz="1200" dirty="0" err="1"/>
              <a:t>Multicolor</a:t>
            </a:r>
            <a:r>
              <a:rPr lang="fr-FR" sz="1200" dirty="0"/>
              <a:t> </a:t>
            </a:r>
            <a:r>
              <a:rPr lang="en-US" sz="1200" dirty="0"/>
              <a:t>… “</a:t>
            </a:r>
            <a:endParaRPr lang="fr-FR" sz="12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C526F6-979A-FF42-AA45-9F950F207702}"/>
              </a:ext>
            </a:extLst>
          </p:cNvPr>
          <p:cNvSpPr txBox="1"/>
          <p:nvPr/>
        </p:nvSpPr>
        <p:spPr>
          <a:xfrm>
            <a:off x="5242457" y="3983807"/>
            <a:ext cx="1315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</a:t>
            </a:r>
            <a:r>
              <a:rPr lang="fr-FR" sz="1200" dirty="0"/>
              <a:t>key </a:t>
            </a:r>
            <a:r>
              <a:rPr lang="fr-FR" sz="1200" dirty="0" err="1"/>
              <a:t>features</a:t>
            </a:r>
            <a:r>
              <a:rPr lang="fr-FR" sz="1200" dirty="0"/>
              <a:t> of </a:t>
            </a:r>
            <a:r>
              <a:rPr lang="fr-FR" sz="1200" dirty="0" err="1"/>
              <a:t>elegance</a:t>
            </a:r>
            <a:r>
              <a:rPr lang="fr-FR" sz="1200" dirty="0"/>
              <a:t> polyester </a:t>
            </a:r>
            <a:r>
              <a:rPr lang="fr-FR" sz="1200" dirty="0" err="1"/>
              <a:t>multicolor</a:t>
            </a:r>
            <a:r>
              <a:rPr lang="fr-FR" sz="1200" dirty="0"/>
              <a:t> </a:t>
            </a:r>
            <a:r>
              <a:rPr lang="en-US" sz="1200" dirty="0"/>
              <a:t>… “</a:t>
            </a:r>
            <a:endParaRPr lang="fr-FR" sz="12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C800D21-7246-E143-BAD2-96A303FA8156}"/>
              </a:ext>
            </a:extLst>
          </p:cNvPr>
          <p:cNvSpPr txBox="1"/>
          <p:nvPr/>
        </p:nvSpPr>
        <p:spPr>
          <a:xfrm>
            <a:off x="8451247" y="4025384"/>
            <a:ext cx="1315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‘key’, </a:t>
            </a:r>
          </a:p>
          <a:p>
            <a:r>
              <a:rPr lang="en-US" sz="1200" dirty="0"/>
              <a:t>‘feature’, ‘elegance’, ‘polyester’, </a:t>
            </a:r>
          </a:p>
          <a:p>
            <a:r>
              <a:rPr lang="en-US" sz="1200" dirty="0"/>
              <a:t>‘multicolor’, …</a:t>
            </a:r>
            <a:endParaRPr lang="fr-FR" sz="12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151AF7D-1A3D-7440-954F-61D28A2C506B}"/>
              </a:ext>
            </a:extLst>
          </p:cNvPr>
          <p:cNvSpPr txBox="1"/>
          <p:nvPr/>
        </p:nvSpPr>
        <p:spPr>
          <a:xfrm>
            <a:off x="6859347" y="4006853"/>
            <a:ext cx="1315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‘key’, </a:t>
            </a:r>
          </a:p>
          <a:p>
            <a:r>
              <a:rPr lang="en-US" sz="1200" dirty="0"/>
              <a:t>‘feature’, ’of’ ‘elegance’, ‘polyester’, </a:t>
            </a:r>
          </a:p>
          <a:p>
            <a:r>
              <a:rPr lang="en-US" sz="1200" dirty="0"/>
              <a:t>‘multicolor’, …</a:t>
            </a:r>
            <a:endParaRPr lang="fr-FR" sz="12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B0BE6C8-6F6E-C14C-B2DA-727A5A544194}"/>
              </a:ext>
            </a:extLst>
          </p:cNvPr>
          <p:cNvSpPr txBox="1"/>
          <p:nvPr/>
        </p:nvSpPr>
        <p:spPr>
          <a:xfrm>
            <a:off x="2375520" y="1839504"/>
            <a:ext cx="237436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Exemple de description :</a:t>
            </a:r>
          </a:p>
        </p:txBody>
      </p:sp>
      <p:sp>
        <p:nvSpPr>
          <p:cNvPr id="27" name="Rectangle à coins arrondis 3">
            <a:extLst>
              <a:ext uri="{FF2B5EF4-FFF2-40B4-BE49-F238E27FC236}">
                <a16:creationId xmlns:a16="http://schemas.microsoft.com/office/drawing/2014/main" id="{08B812B0-6C23-6942-89C1-FFB375B83004}"/>
              </a:ext>
            </a:extLst>
          </p:cNvPr>
          <p:cNvSpPr/>
          <p:nvPr/>
        </p:nvSpPr>
        <p:spPr>
          <a:xfrm>
            <a:off x="369452" y="3205287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/>
              <a:t>Suppression des caractères spéciales</a:t>
            </a:r>
          </a:p>
        </p:txBody>
      </p:sp>
      <p:sp>
        <p:nvSpPr>
          <p:cNvPr id="28" name="Rogner un rectangle avec un coin du même côté 4">
            <a:extLst>
              <a:ext uri="{FF2B5EF4-FFF2-40B4-BE49-F238E27FC236}">
                <a16:creationId xmlns:a16="http://schemas.microsoft.com/office/drawing/2014/main" id="{D17F4B51-FBB0-6E46-917A-F9D4781FAB41}"/>
              </a:ext>
            </a:extLst>
          </p:cNvPr>
          <p:cNvSpPr/>
          <p:nvPr/>
        </p:nvSpPr>
        <p:spPr>
          <a:xfrm rot="10800000">
            <a:off x="494564" y="3853359"/>
            <a:ext cx="1315048" cy="1440160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5CCE103-5FA2-1E40-95E2-105F3ACBD170}"/>
              </a:ext>
            </a:extLst>
          </p:cNvPr>
          <p:cNvSpPr txBox="1"/>
          <p:nvPr/>
        </p:nvSpPr>
        <p:spPr>
          <a:xfrm>
            <a:off x="494563" y="3983807"/>
            <a:ext cx="1315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</a:t>
            </a:r>
            <a:r>
              <a:rPr lang="fr-FR" sz="1200" dirty="0"/>
              <a:t>Key </a:t>
            </a:r>
            <a:r>
              <a:rPr lang="fr-FR" sz="1200" dirty="0" err="1"/>
              <a:t>Features</a:t>
            </a:r>
            <a:r>
              <a:rPr lang="fr-FR" sz="1200" dirty="0"/>
              <a:t> of </a:t>
            </a:r>
            <a:r>
              <a:rPr lang="fr-FR" sz="1200" dirty="0" err="1"/>
              <a:t>Elegance</a:t>
            </a:r>
            <a:r>
              <a:rPr lang="fr-FR" sz="1200" dirty="0"/>
              <a:t> Polyester </a:t>
            </a:r>
            <a:r>
              <a:rPr lang="fr-FR" sz="1200" dirty="0" err="1"/>
              <a:t>Multicolor</a:t>
            </a:r>
            <a:r>
              <a:rPr lang="en-US" sz="1200" dirty="0"/>
              <a:t> … “</a:t>
            </a:r>
            <a:endParaRPr lang="fr-FR" sz="1200" dirty="0"/>
          </a:p>
        </p:txBody>
      </p:sp>
      <p:sp>
        <p:nvSpPr>
          <p:cNvPr id="30" name="Rectangle à coins arrondis 3">
            <a:extLst>
              <a:ext uri="{FF2B5EF4-FFF2-40B4-BE49-F238E27FC236}">
                <a16:creationId xmlns:a16="http://schemas.microsoft.com/office/drawing/2014/main" id="{D425E8B9-600B-AA41-AA1D-941EE7F5B241}"/>
              </a:ext>
            </a:extLst>
          </p:cNvPr>
          <p:cNvSpPr/>
          <p:nvPr/>
        </p:nvSpPr>
        <p:spPr>
          <a:xfrm>
            <a:off x="9908438" y="3224047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/>
              <a:t>Suppression des petits mots </a:t>
            </a:r>
          </a:p>
        </p:txBody>
      </p:sp>
      <p:sp>
        <p:nvSpPr>
          <p:cNvPr id="31" name="Rogner un rectangle avec un coin du même côté 4">
            <a:extLst>
              <a:ext uri="{FF2B5EF4-FFF2-40B4-BE49-F238E27FC236}">
                <a16:creationId xmlns:a16="http://schemas.microsoft.com/office/drawing/2014/main" id="{AE8A0118-3584-EB48-8A95-58DD38D41553}"/>
              </a:ext>
            </a:extLst>
          </p:cNvPr>
          <p:cNvSpPr/>
          <p:nvPr/>
        </p:nvSpPr>
        <p:spPr>
          <a:xfrm rot="10800000">
            <a:off x="10033550" y="3872119"/>
            <a:ext cx="1315048" cy="1440160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C40CCF5-642B-5D45-961A-AA5453B48C5C}"/>
              </a:ext>
            </a:extLst>
          </p:cNvPr>
          <p:cNvSpPr txBox="1"/>
          <p:nvPr/>
        </p:nvSpPr>
        <p:spPr>
          <a:xfrm>
            <a:off x="10033549" y="4002567"/>
            <a:ext cx="1315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‘key’, </a:t>
            </a:r>
          </a:p>
          <a:p>
            <a:r>
              <a:rPr lang="en-US" sz="1200" dirty="0"/>
              <a:t>‘feature’, ‘elegance’, ‘polyester’, </a:t>
            </a:r>
          </a:p>
          <a:p>
            <a:r>
              <a:rPr lang="en-US" sz="1200" dirty="0"/>
              <a:t>‘multicolor’, …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396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B6E0AE-1D07-794D-92CC-1EBCFCBC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237FF44-F947-8A4D-A9E5-F91FAB5CAFEE}"/>
              </a:ext>
            </a:extLst>
          </p:cNvPr>
          <p:cNvSpPr txBox="1">
            <a:spLocks/>
          </p:cNvSpPr>
          <p:nvPr/>
        </p:nvSpPr>
        <p:spPr>
          <a:xfrm>
            <a:off x="513593" y="384949"/>
            <a:ext cx="10348146" cy="9937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>
                <a:solidFill>
                  <a:schemeClr val="tx2"/>
                </a:solidFill>
              </a:rPr>
              <a:t>Clustering des donnés textuelles</a:t>
            </a:r>
          </a:p>
        </p:txBody>
      </p:sp>
      <p:sp>
        <p:nvSpPr>
          <p:cNvPr id="17" name="Rectangle à coins arrondis 3">
            <a:extLst>
              <a:ext uri="{FF2B5EF4-FFF2-40B4-BE49-F238E27FC236}">
                <a16:creationId xmlns:a16="http://schemas.microsoft.com/office/drawing/2014/main" id="{37EA52D4-C6FC-FF4F-B057-F3B019AB8662}"/>
              </a:ext>
            </a:extLst>
          </p:cNvPr>
          <p:cNvSpPr/>
          <p:nvPr/>
        </p:nvSpPr>
        <p:spPr>
          <a:xfrm>
            <a:off x="3540112" y="2141597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/>
              <a:t>Réduction de dimension</a:t>
            </a:r>
          </a:p>
        </p:txBody>
      </p:sp>
      <p:sp>
        <p:nvSpPr>
          <p:cNvPr id="18" name="Rogner un rectangle avec un coin du même côté 4">
            <a:extLst>
              <a:ext uri="{FF2B5EF4-FFF2-40B4-BE49-F238E27FC236}">
                <a16:creationId xmlns:a16="http://schemas.microsoft.com/office/drawing/2014/main" id="{7BD25569-21F3-504A-B37E-D6FF425D1648}"/>
              </a:ext>
            </a:extLst>
          </p:cNvPr>
          <p:cNvSpPr/>
          <p:nvPr/>
        </p:nvSpPr>
        <p:spPr>
          <a:xfrm rot="10800000">
            <a:off x="3665224" y="2789669"/>
            <a:ext cx="1315048" cy="1440160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0">
            <a:extLst>
              <a:ext uri="{FF2B5EF4-FFF2-40B4-BE49-F238E27FC236}">
                <a16:creationId xmlns:a16="http://schemas.microsoft.com/office/drawing/2014/main" id="{CCECD2C7-10A3-2749-A4C0-1E1A6E0C9F1C}"/>
              </a:ext>
            </a:extLst>
          </p:cNvPr>
          <p:cNvSpPr/>
          <p:nvPr/>
        </p:nvSpPr>
        <p:spPr>
          <a:xfrm>
            <a:off x="5114690" y="2136908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/>
              <a:t>Clustering Modèle</a:t>
            </a:r>
          </a:p>
        </p:txBody>
      </p:sp>
      <p:sp>
        <p:nvSpPr>
          <p:cNvPr id="20" name="Rogner un rectangle avec un coin du même côté 11">
            <a:extLst>
              <a:ext uri="{FF2B5EF4-FFF2-40B4-BE49-F238E27FC236}">
                <a16:creationId xmlns:a16="http://schemas.microsoft.com/office/drawing/2014/main" id="{78EE6DF4-D618-5F41-AB79-13E30758D154}"/>
              </a:ext>
            </a:extLst>
          </p:cNvPr>
          <p:cNvSpPr/>
          <p:nvPr/>
        </p:nvSpPr>
        <p:spPr>
          <a:xfrm rot="10800000">
            <a:off x="5249400" y="2784980"/>
            <a:ext cx="1315048" cy="1444850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12">
            <a:extLst>
              <a:ext uri="{FF2B5EF4-FFF2-40B4-BE49-F238E27FC236}">
                <a16:creationId xmlns:a16="http://schemas.microsoft.com/office/drawing/2014/main" id="{9449AF22-ED2E-6E42-9952-40D1001B1F99}"/>
              </a:ext>
            </a:extLst>
          </p:cNvPr>
          <p:cNvSpPr/>
          <p:nvPr/>
        </p:nvSpPr>
        <p:spPr>
          <a:xfrm>
            <a:off x="6698866" y="2132220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/>
              <a:t>Evaluation de performance</a:t>
            </a:r>
          </a:p>
        </p:txBody>
      </p:sp>
      <p:sp>
        <p:nvSpPr>
          <p:cNvPr id="22" name="Rogner un rectangle avec un coin du même côté 13">
            <a:extLst>
              <a:ext uri="{FF2B5EF4-FFF2-40B4-BE49-F238E27FC236}">
                <a16:creationId xmlns:a16="http://schemas.microsoft.com/office/drawing/2014/main" id="{F7B6CFBC-E9E6-424D-A36E-7005C54D0E98}"/>
              </a:ext>
            </a:extLst>
          </p:cNvPr>
          <p:cNvSpPr/>
          <p:nvPr/>
        </p:nvSpPr>
        <p:spPr>
          <a:xfrm rot="10800000">
            <a:off x="6833576" y="2780288"/>
            <a:ext cx="1315048" cy="1449539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1C7A910-4FCE-DF49-8270-360F0F47DADA}"/>
              </a:ext>
            </a:extLst>
          </p:cNvPr>
          <p:cNvSpPr txBox="1"/>
          <p:nvPr/>
        </p:nvSpPr>
        <p:spPr>
          <a:xfrm>
            <a:off x="3665223" y="2920117"/>
            <a:ext cx="131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fr-FR" sz="1200" dirty="0"/>
              <a:t>PCA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fr-FR" sz="1200" dirty="0"/>
              <a:t>T-SNE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784589F-2C63-C541-A1BF-4FC1ECD06271}"/>
              </a:ext>
            </a:extLst>
          </p:cNvPr>
          <p:cNvSpPr txBox="1"/>
          <p:nvPr/>
        </p:nvSpPr>
        <p:spPr>
          <a:xfrm>
            <a:off x="5238494" y="2912214"/>
            <a:ext cx="1315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fr-FR" sz="1200" dirty="0" err="1"/>
              <a:t>Kmeans</a:t>
            </a:r>
            <a:endParaRPr lang="fr-FR" sz="12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0A7DB44-A297-7A40-B3ED-CE849EBD6E4D}"/>
              </a:ext>
            </a:extLst>
          </p:cNvPr>
          <p:cNvSpPr txBox="1"/>
          <p:nvPr/>
        </p:nvSpPr>
        <p:spPr>
          <a:xfrm>
            <a:off x="6811765" y="2910734"/>
            <a:ext cx="1315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fr-FR" sz="1200" dirty="0"/>
              <a:t>ARI score</a:t>
            </a:r>
          </a:p>
        </p:txBody>
      </p:sp>
      <p:sp>
        <p:nvSpPr>
          <p:cNvPr id="26" name="Rectangle à coins arrondis 3">
            <a:extLst>
              <a:ext uri="{FF2B5EF4-FFF2-40B4-BE49-F238E27FC236}">
                <a16:creationId xmlns:a16="http://schemas.microsoft.com/office/drawing/2014/main" id="{25487D60-0A78-D945-98C6-25177FDC572D}"/>
              </a:ext>
            </a:extLst>
          </p:cNvPr>
          <p:cNvSpPr/>
          <p:nvPr/>
        </p:nvSpPr>
        <p:spPr>
          <a:xfrm>
            <a:off x="1938760" y="2132214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 err="1"/>
              <a:t>Feature</a:t>
            </a:r>
            <a:r>
              <a:rPr lang="fr-FR" sz="1100" b="1" u="sng" dirty="0"/>
              <a:t> extraction</a:t>
            </a:r>
          </a:p>
        </p:txBody>
      </p:sp>
      <p:sp>
        <p:nvSpPr>
          <p:cNvPr id="27" name="Rogner un rectangle avec un coin du même côté 4">
            <a:extLst>
              <a:ext uri="{FF2B5EF4-FFF2-40B4-BE49-F238E27FC236}">
                <a16:creationId xmlns:a16="http://schemas.microsoft.com/office/drawing/2014/main" id="{46D96C6C-D400-C54F-A1D1-4ABB6FA86828}"/>
              </a:ext>
            </a:extLst>
          </p:cNvPr>
          <p:cNvSpPr/>
          <p:nvPr/>
        </p:nvSpPr>
        <p:spPr>
          <a:xfrm rot="10800000">
            <a:off x="2063872" y="2780286"/>
            <a:ext cx="1315048" cy="1440160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C9B8817-2323-B94E-A793-DFDAF7E55762}"/>
              </a:ext>
            </a:extLst>
          </p:cNvPr>
          <p:cNvSpPr txBox="1"/>
          <p:nvPr/>
        </p:nvSpPr>
        <p:spPr>
          <a:xfrm>
            <a:off x="2063871" y="2910734"/>
            <a:ext cx="1315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fr-FR" sz="1200" dirty="0"/>
              <a:t>TI-IDF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fr-FR" sz="1200" dirty="0"/>
              <a:t>Word2Vec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fr-FR" sz="1200" dirty="0"/>
              <a:t>USE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fr-FR" sz="1200" dirty="0"/>
              <a:t>BERT</a:t>
            </a:r>
          </a:p>
        </p:txBody>
      </p:sp>
      <p:sp>
        <p:nvSpPr>
          <p:cNvPr id="29" name="Rectangle à coins arrondis 12">
            <a:extLst>
              <a:ext uri="{FF2B5EF4-FFF2-40B4-BE49-F238E27FC236}">
                <a16:creationId xmlns:a16="http://schemas.microsoft.com/office/drawing/2014/main" id="{A9F50123-F136-3945-AA64-4486BB2C3EFA}"/>
              </a:ext>
            </a:extLst>
          </p:cNvPr>
          <p:cNvSpPr/>
          <p:nvPr/>
        </p:nvSpPr>
        <p:spPr>
          <a:xfrm>
            <a:off x="8300218" y="2123735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/>
              <a:t>Visualisation de clustering</a:t>
            </a:r>
          </a:p>
        </p:txBody>
      </p:sp>
      <p:sp>
        <p:nvSpPr>
          <p:cNvPr id="30" name="Rogner un rectangle avec un coin du même côté 13">
            <a:extLst>
              <a:ext uri="{FF2B5EF4-FFF2-40B4-BE49-F238E27FC236}">
                <a16:creationId xmlns:a16="http://schemas.microsoft.com/office/drawing/2014/main" id="{2A82D5D8-B261-BC45-A14A-EAAE845A3FBE}"/>
              </a:ext>
            </a:extLst>
          </p:cNvPr>
          <p:cNvSpPr/>
          <p:nvPr/>
        </p:nvSpPr>
        <p:spPr>
          <a:xfrm rot="10800000">
            <a:off x="8427204" y="2775596"/>
            <a:ext cx="1315048" cy="1449539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029B427-76E1-874A-8D3F-479604D27D88}"/>
              </a:ext>
            </a:extLst>
          </p:cNvPr>
          <p:cNvSpPr txBox="1"/>
          <p:nvPr/>
        </p:nvSpPr>
        <p:spPr>
          <a:xfrm>
            <a:off x="8395795" y="2920111"/>
            <a:ext cx="1315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fr-FR" sz="1200" dirty="0"/>
              <a:t>Sur le plans avec 2 dimension de </a:t>
            </a:r>
            <a:r>
              <a:rPr lang="fr-FR" sz="1200" dirty="0" err="1"/>
              <a:t>t-sne</a:t>
            </a:r>
            <a:endParaRPr lang="fr-FR" sz="12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34F60B8-FBB5-0D4C-9D10-2F9F40BEC1C2}"/>
              </a:ext>
            </a:extLst>
          </p:cNvPr>
          <p:cNvSpPr txBox="1"/>
          <p:nvPr/>
        </p:nvSpPr>
        <p:spPr>
          <a:xfrm>
            <a:off x="1557014" y="5053913"/>
            <a:ext cx="869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Classement automatiquement des produits est faisable avec score ARI &gt; 0.4</a:t>
            </a:r>
          </a:p>
        </p:txBody>
      </p:sp>
    </p:spTree>
    <p:extLst>
      <p:ext uri="{BB962C8B-B14F-4D97-AF65-F5344CB8AC3E}">
        <p14:creationId xmlns:p14="http://schemas.microsoft.com/office/powerpoint/2010/main" val="289598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268E13-F3E4-0845-BF14-DC17E66E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D47589B-E8A7-334C-A606-832A9C75DD6A}"/>
              </a:ext>
            </a:extLst>
          </p:cNvPr>
          <p:cNvSpPr txBox="1">
            <a:spLocks/>
          </p:cNvSpPr>
          <p:nvPr/>
        </p:nvSpPr>
        <p:spPr>
          <a:xfrm>
            <a:off x="513593" y="384949"/>
            <a:ext cx="10348146" cy="9937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>
                <a:solidFill>
                  <a:schemeClr val="tx2"/>
                </a:solidFill>
              </a:rPr>
              <a:t>Comparaison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D044988-0F86-294F-8640-1721C3867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47" y="2989942"/>
            <a:ext cx="6183574" cy="2898831"/>
          </a:xfrm>
          <a:prstGeom prst="rect">
            <a:avLst/>
          </a:prstGeom>
        </p:spPr>
      </p:pic>
      <p:graphicFrame>
        <p:nvGraphicFramePr>
          <p:cNvPr id="6" name="Tableau 7">
            <a:extLst>
              <a:ext uri="{FF2B5EF4-FFF2-40B4-BE49-F238E27FC236}">
                <a16:creationId xmlns:a16="http://schemas.microsoft.com/office/drawing/2014/main" id="{1D2F22DB-9CBF-1348-A580-F9C869EC7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604048"/>
              </p:ext>
            </p:extLst>
          </p:nvPr>
        </p:nvGraphicFramePr>
        <p:xfrm>
          <a:off x="5205884" y="451556"/>
          <a:ext cx="360268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43616">
                  <a:extLst>
                    <a:ext uri="{9D8B030D-6E8A-4147-A177-3AD203B41FA5}">
                      <a16:colId xmlns:a16="http://schemas.microsoft.com/office/drawing/2014/main" val="3977467202"/>
                    </a:ext>
                  </a:extLst>
                </a:gridCol>
                <a:gridCol w="1259064">
                  <a:extLst>
                    <a:ext uri="{9D8B030D-6E8A-4147-A177-3AD203B41FA5}">
                      <a16:colId xmlns:a16="http://schemas.microsoft.com/office/drawing/2014/main" val="1067059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Feature</a:t>
                      </a:r>
                      <a:r>
                        <a:rPr lang="fr-FR" dirty="0"/>
                        <a:t>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ARI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99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TI-IDF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39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86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28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107126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EFF3A520-FAB1-1A46-B99C-AE6D2F0DE789}"/>
              </a:ext>
            </a:extLst>
          </p:cNvPr>
          <p:cNvSpPr txBox="1"/>
          <p:nvPr/>
        </p:nvSpPr>
        <p:spPr>
          <a:xfrm>
            <a:off x="749403" y="2663080"/>
            <a:ext cx="398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Visualisation de clustering (USE)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CD05816-F480-B243-B7DB-B0454D0369DE}"/>
              </a:ext>
            </a:extLst>
          </p:cNvPr>
          <p:cNvSpPr txBox="1"/>
          <p:nvPr/>
        </p:nvSpPr>
        <p:spPr>
          <a:xfrm>
            <a:off x="7067412" y="2663080"/>
            <a:ext cx="398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Matrice de confusion (USE)</a:t>
            </a:r>
          </a:p>
        </p:txBody>
      </p:sp>
      <p:pic>
        <p:nvPicPr>
          <p:cNvPr id="12" name="Image 11" descr="Une image contenant table&#10;&#10;Description générée automatiquement">
            <a:extLst>
              <a:ext uri="{FF2B5EF4-FFF2-40B4-BE49-F238E27FC236}">
                <a16:creationId xmlns:a16="http://schemas.microsoft.com/office/drawing/2014/main" id="{D6F5435A-AB1B-FB48-9721-1BA09FD8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995" y="2989943"/>
            <a:ext cx="4077730" cy="291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3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D8E12B-2539-DF4E-886C-8DCB2FFC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E5C064C-A804-B143-B04D-662B98F958EC}"/>
              </a:ext>
            </a:extLst>
          </p:cNvPr>
          <p:cNvSpPr txBox="1">
            <a:spLocks/>
          </p:cNvSpPr>
          <p:nvPr/>
        </p:nvSpPr>
        <p:spPr>
          <a:xfrm>
            <a:off x="513593" y="384949"/>
            <a:ext cx="10348146" cy="9937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>
                <a:solidFill>
                  <a:schemeClr val="tx2"/>
                </a:solidFill>
              </a:rPr>
              <a:t>Traitement des images</a:t>
            </a:r>
          </a:p>
        </p:txBody>
      </p:sp>
      <p:sp>
        <p:nvSpPr>
          <p:cNvPr id="6" name="Rectangle à coins arrondis 3">
            <a:extLst>
              <a:ext uri="{FF2B5EF4-FFF2-40B4-BE49-F238E27FC236}">
                <a16:creationId xmlns:a16="http://schemas.microsoft.com/office/drawing/2014/main" id="{FE33CD41-F0B3-9346-8223-4B3096D79B5E}"/>
              </a:ext>
            </a:extLst>
          </p:cNvPr>
          <p:cNvSpPr/>
          <p:nvPr/>
        </p:nvSpPr>
        <p:spPr>
          <a:xfrm>
            <a:off x="5556733" y="1356079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 err="1"/>
              <a:t>Autoconstrat</a:t>
            </a:r>
            <a:endParaRPr lang="fr-FR" sz="1100" b="1" u="sng" dirty="0"/>
          </a:p>
        </p:txBody>
      </p:sp>
      <p:sp>
        <p:nvSpPr>
          <p:cNvPr id="8" name="Rectangle à coins arrondis 10">
            <a:extLst>
              <a:ext uri="{FF2B5EF4-FFF2-40B4-BE49-F238E27FC236}">
                <a16:creationId xmlns:a16="http://schemas.microsoft.com/office/drawing/2014/main" id="{42B6F481-0F81-4243-AB24-8B44A5CAA632}"/>
              </a:ext>
            </a:extLst>
          </p:cNvPr>
          <p:cNvSpPr/>
          <p:nvPr/>
        </p:nvSpPr>
        <p:spPr>
          <a:xfrm>
            <a:off x="7781969" y="1356079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 err="1"/>
              <a:t>Equalization</a:t>
            </a:r>
            <a:endParaRPr lang="fr-FR" sz="1100" b="1" u="sng" dirty="0"/>
          </a:p>
        </p:txBody>
      </p:sp>
      <p:sp>
        <p:nvSpPr>
          <p:cNvPr id="10" name="Rectangle à coins arrondis 12">
            <a:extLst>
              <a:ext uri="{FF2B5EF4-FFF2-40B4-BE49-F238E27FC236}">
                <a16:creationId xmlns:a16="http://schemas.microsoft.com/office/drawing/2014/main" id="{30B5C93D-D53C-2D4B-BB4C-2FE53E20EDAA}"/>
              </a:ext>
            </a:extLst>
          </p:cNvPr>
          <p:cNvSpPr/>
          <p:nvPr/>
        </p:nvSpPr>
        <p:spPr>
          <a:xfrm>
            <a:off x="10065789" y="1353834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/>
              <a:t>Suppression du bruit</a:t>
            </a:r>
          </a:p>
        </p:txBody>
      </p:sp>
      <p:sp>
        <p:nvSpPr>
          <p:cNvPr id="11" name="Rectangle à coins arrondis 3">
            <a:extLst>
              <a:ext uri="{FF2B5EF4-FFF2-40B4-BE49-F238E27FC236}">
                <a16:creationId xmlns:a16="http://schemas.microsoft.com/office/drawing/2014/main" id="{A416FA78-3C4B-C84A-B71F-DF1E5A09746F}"/>
              </a:ext>
            </a:extLst>
          </p:cNvPr>
          <p:cNvSpPr/>
          <p:nvPr/>
        </p:nvSpPr>
        <p:spPr>
          <a:xfrm>
            <a:off x="3222794" y="1367075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 err="1"/>
              <a:t>Redimension</a:t>
            </a:r>
            <a:endParaRPr lang="fr-FR" sz="1100" b="1" u="sng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729D45B-BF8A-CF4B-9326-46B1DB7C9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353" y="2257249"/>
            <a:ext cx="2050088" cy="1980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F73A2B-F9EB-BD46-AB2C-52A9AA1A6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823" y="2257249"/>
            <a:ext cx="2025000" cy="19800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D693635-DA16-4946-8E5F-880408203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882" y="2257249"/>
            <a:ext cx="2097534" cy="19800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62902B5-8EC3-6348-8148-329A297A2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945" y="2230513"/>
            <a:ext cx="2241000" cy="19800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95583A4-4D47-6346-9E91-42BDE1A5E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237637"/>
            <a:ext cx="2617945" cy="2029134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A9600FB-340A-5B47-9750-3C52CD2F30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0376" y="4297551"/>
            <a:ext cx="2232544" cy="221296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3C0F9A30-B58D-064A-809B-E5C7C831AF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6545" y="4297552"/>
            <a:ext cx="2262750" cy="2269386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298C26D-5203-7942-AE07-511813AB40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7841" y="4297552"/>
            <a:ext cx="2297574" cy="2212961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43F1881-5E09-364D-9B8A-BF8E194FFD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5581" y="4279128"/>
            <a:ext cx="2256364" cy="224980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97C25828-18F9-D446-94F7-BFE51EF0E1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233" y="4237330"/>
            <a:ext cx="2530057" cy="241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1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B6E0AE-1D07-794D-92CC-1EBCFCBC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237FF44-F947-8A4D-A9E5-F91FAB5CAFEE}"/>
              </a:ext>
            </a:extLst>
          </p:cNvPr>
          <p:cNvSpPr txBox="1">
            <a:spLocks/>
          </p:cNvSpPr>
          <p:nvPr/>
        </p:nvSpPr>
        <p:spPr>
          <a:xfrm>
            <a:off x="513593" y="384949"/>
            <a:ext cx="10348146" cy="9937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>
                <a:solidFill>
                  <a:schemeClr val="tx2"/>
                </a:solidFill>
              </a:rPr>
              <a:t>Clustering des donnés visuelles</a:t>
            </a:r>
          </a:p>
        </p:txBody>
      </p:sp>
      <p:sp>
        <p:nvSpPr>
          <p:cNvPr id="17" name="Rectangle à coins arrondis 3">
            <a:extLst>
              <a:ext uri="{FF2B5EF4-FFF2-40B4-BE49-F238E27FC236}">
                <a16:creationId xmlns:a16="http://schemas.microsoft.com/office/drawing/2014/main" id="{37EA52D4-C6FC-FF4F-B057-F3B019AB8662}"/>
              </a:ext>
            </a:extLst>
          </p:cNvPr>
          <p:cNvSpPr/>
          <p:nvPr/>
        </p:nvSpPr>
        <p:spPr>
          <a:xfrm>
            <a:off x="3540112" y="2141597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/>
              <a:t>Réduction de dimension</a:t>
            </a:r>
          </a:p>
        </p:txBody>
      </p:sp>
      <p:sp>
        <p:nvSpPr>
          <p:cNvPr id="18" name="Rogner un rectangle avec un coin du même côté 4">
            <a:extLst>
              <a:ext uri="{FF2B5EF4-FFF2-40B4-BE49-F238E27FC236}">
                <a16:creationId xmlns:a16="http://schemas.microsoft.com/office/drawing/2014/main" id="{7BD25569-21F3-504A-B37E-D6FF425D1648}"/>
              </a:ext>
            </a:extLst>
          </p:cNvPr>
          <p:cNvSpPr/>
          <p:nvPr/>
        </p:nvSpPr>
        <p:spPr>
          <a:xfrm rot="10800000">
            <a:off x="3665224" y="2789669"/>
            <a:ext cx="1315048" cy="1440160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0">
            <a:extLst>
              <a:ext uri="{FF2B5EF4-FFF2-40B4-BE49-F238E27FC236}">
                <a16:creationId xmlns:a16="http://schemas.microsoft.com/office/drawing/2014/main" id="{CCECD2C7-10A3-2749-A4C0-1E1A6E0C9F1C}"/>
              </a:ext>
            </a:extLst>
          </p:cNvPr>
          <p:cNvSpPr/>
          <p:nvPr/>
        </p:nvSpPr>
        <p:spPr>
          <a:xfrm>
            <a:off x="5114690" y="2136908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/>
              <a:t>Clustering Modèle</a:t>
            </a:r>
          </a:p>
        </p:txBody>
      </p:sp>
      <p:sp>
        <p:nvSpPr>
          <p:cNvPr id="20" name="Rogner un rectangle avec un coin du même côté 11">
            <a:extLst>
              <a:ext uri="{FF2B5EF4-FFF2-40B4-BE49-F238E27FC236}">
                <a16:creationId xmlns:a16="http://schemas.microsoft.com/office/drawing/2014/main" id="{78EE6DF4-D618-5F41-AB79-13E30758D154}"/>
              </a:ext>
            </a:extLst>
          </p:cNvPr>
          <p:cNvSpPr/>
          <p:nvPr/>
        </p:nvSpPr>
        <p:spPr>
          <a:xfrm rot="10800000">
            <a:off x="5249400" y="2784980"/>
            <a:ext cx="1315048" cy="1444850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12">
            <a:extLst>
              <a:ext uri="{FF2B5EF4-FFF2-40B4-BE49-F238E27FC236}">
                <a16:creationId xmlns:a16="http://schemas.microsoft.com/office/drawing/2014/main" id="{9449AF22-ED2E-6E42-9952-40D1001B1F99}"/>
              </a:ext>
            </a:extLst>
          </p:cNvPr>
          <p:cNvSpPr/>
          <p:nvPr/>
        </p:nvSpPr>
        <p:spPr>
          <a:xfrm>
            <a:off x="6698866" y="2132220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/>
              <a:t>Evaluation de performance</a:t>
            </a:r>
          </a:p>
        </p:txBody>
      </p:sp>
      <p:sp>
        <p:nvSpPr>
          <p:cNvPr id="22" name="Rogner un rectangle avec un coin du même côté 13">
            <a:extLst>
              <a:ext uri="{FF2B5EF4-FFF2-40B4-BE49-F238E27FC236}">
                <a16:creationId xmlns:a16="http://schemas.microsoft.com/office/drawing/2014/main" id="{F7B6CFBC-E9E6-424D-A36E-7005C54D0E98}"/>
              </a:ext>
            </a:extLst>
          </p:cNvPr>
          <p:cNvSpPr/>
          <p:nvPr/>
        </p:nvSpPr>
        <p:spPr>
          <a:xfrm rot="10800000">
            <a:off x="6833576" y="2780288"/>
            <a:ext cx="1315048" cy="1449539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1C7A910-4FCE-DF49-8270-360F0F47DADA}"/>
              </a:ext>
            </a:extLst>
          </p:cNvPr>
          <p:cNvSpPr txBox="1"/>
          <p:nvPr/>
        </p:nvSpPr>
        <p:spPr>
          <a:xfrm>
            <a:off x="3665223" y="2920117"/>
            <a:ext cx="131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fr-FR" sz="1200" dirty="0"/>
              <a:t>PCA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fr-FR" sz="1200" dirty="0"/>
              <a:t>T-SNE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784589F-2C63-C541-A1BF-4FC1ECD06271}"/>
              </a:ext>
            </a:extLst>
          </p:cNvPr>
          <p:cNvSpPr txBox="1"/>
          <p:nvPr/>
        </p:nvSpPr>
        <p:spPr>
          <a:xfrm>
            <a:off x="5238494" y="2912214"/>
            <a:ext cx="1315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fr-FR" sz="1200" dirty="0" err="1"/>
              <a:t>Kmeans</a:t>
            </a:r>
            <a:endParaRPr lang="fr-FR" sz="12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0A7DB44-A297-7A40-B3ED-CE849EBD6E4D}"/>
              </a:ext>
            </a:extLst>
          </p:cNvPr>
          <p:cNvSpPr txBox="1"/>
          <p:nvPr/>
        </p:nvSpPr>
        <p:spPr>
          <a:xfrm>
            <a:off x="6811765" y="2910734"/>
            <a:ext cx="1315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fr-FR" sz="1200" dirty="0"/>
              <a:t>ARI score</a:t>
            </a:r>
          </a:p>
        </p:txBody>
      </p:sp>
      <p:sp>
        <p:nvSpPr>
          <p:cNvPr id="26" name="Rectangle à coins arrondis 3">
            <a:extLst>
              <a:ext uri="{FF2B5EF4-FFF2-40B4-BE49-F238E27FC236}">
                <a16:creationId xmlns:a16="http://schemas.microsoft.com/office/drawing/2014/main" id="{25487D60-0A78-D945-98C6-25177FDC572D}"/>
              </a:ext>
            </a:extLst>
          </p:cNvPr>
          <p:cNvSpPr/>
          <p:nvPr/>
        </p:nvSpPr>
        <p:spPr>
          <a:xfrm>
            <a:off x="1938760" y="2132214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 err="1"/>
              <a:t>Feature</a:t>
            </a:r>
            <a:r>
              <a:rPr lang="fr-FR" sz="1100" b="1" u="sng" dirty="0"/>
              <a:t> extraction</a:t>
            </a:r>
          </a:p>
        </p:txBody>
      </p:sp>
      <p:sp>
        <p:nvSpPr>
          <p:cNvPr id="27" name="Rogner un rectangle avec un coin du même côté 4">
            <a:extLst>
              <a:ext uri="{FF2B5EF4-FFF2-40B4-BE49-F238E27FC236}">
                <a16:creationId xmlns:a16="http://schemas.microsoft.com/office/drawing/2014/main" id="{46D96C6C-D400-C54F-A1D1-4ABB6FA86828}"/>
              </a:ext>
            </a:extLst>
          </p:cNvPr>
          <p:cNvSpPr/>
          <p:nvPr/>
        </p:nvSpPr>
        <p:spPr>
          <a:xfrm rot="10800000">
            <a:off x="2052148" y="2771807"/>
            <a:ext cx="1358853" cy="1440160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C9B8817-2323-B94E-A793-DFDAF7E55762}"/>
              </a:ext>
            </a:extLst>
          </p:cNvPr>
          <p:cNvSpPr txBox="1"/>
          <p:nvPr/>
        </p:nvSpPr>
        <p:spPr>
          <a:xfrm>
            <a:off x="2002086" y="2910734"/>
            <a:ext cx="1569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fr-FR" sz="1200" dirty="0"/>
              <a:t>SIFT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fr-FR" sz="1200" dirty="0"/>
              <a:t>ORB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fr-FR" sz="1200" dirty="0"/>
              <a:t>CNN(VGG16)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fr-FR" sz="1200" dirty="0"/>
              <a:t>CNN(</a:t>
            </a:r>
            <a:r>
              <a:rPr lang="fr-FR" sz="1200" dirty="0" err="1"/>
              <a:t>Xception</a:t>
            </a:r>
            <a:r>
              <a:rPr lang="fr-FR" sz="1200" dirty="0"/>
              <a:t>)</a:t>
            </a:r>
          </a:p>
        </p:txBody>
      </p:sp>
      <p:sp>
        <p:nvSpPr>
          <p:cNvPr id="29" name="Rectangle à coins arrondis 12">
            <a:extLst>
              <a:ext uri="{FF2B5EF4-FFF2-40B4-BE49-F238E27FC236}">
                <a16:creationId xmlns:a16="http://schemas.microsoft.com/office/drawing/2014/main" id="{A9F50123-F136-3945-AA64-4486BB2C3EFA}"/>
              </a:ext>
            </a:extLst>
          </p:cNvPr>
          <p:cNvSpPr/>
          <p:nvPr/>
        </p:nvSpPr>
        <p:spPr>
          <a:xfrm>
            <a:off x="8300218" y="2123735"/>
            <a:ext cx="1591900" cy="64807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/>
              <a:t>Visualisation de clustering</a:t>
            </a:r>
          </a:p>
        </p:txBody>
      </p:sp>
      <p:sp>
        <p:nvSpPr>
          <p:cNvPr id="30" name="Rogner un rectangle avec un coin du même côté 13">
            <a:extLst>
              <a:ext uri="{FF2B5EF4-FFF2-40B4-BE49-F238E27FC236}">
                <a16:creationId xmlns:a16="http://schemas.microsoft.com/office/drawing/2014/main" id="{2A82D5D8-B261-BC45-A14A-EAAE845A3FBE}"/>
              </a:ext>
            </a:extLst>
          </p:cNvPr>
          <p:cNvSpPr/>
          <p:nvPr/>
        </p:nvSpPr>
        <p:spPr>
          <a:xfrm rot="10800000">
            <a:off x="8427204" y="2775596"/>
            <a:ext cx="1315048" cy="1449539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029B427-76E1-874A-8D3F-479604D27D88}"/>
              </a:ext>
            </a:extLst>
          </p:cNvPr>
          <p:cNvSpPr txBox="1"/>
          <p:nvPr/>
        </p:nvSpPr>
        <p:spPr>
          <a:xfrm>
            <a:off x="8395795" y="2920111"/>
            <a:ext cx="1315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fr-FR" sz="1200" dirty="0"/>
              <a:t>Sur le plans avec 2 dimension de </a:t>
            </a:r>
            <a:r>
              <a:rPr lang="fr-FR" sz="1200" dirty="0" err="1"/>
              <a:t>t-sne</a:t>
            </a:r>
            <a:endParaRPr lang="fr-FR" sz="12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34F60B8-FBB5-0D4C-9D10-2F9F40BEC1C2}"/>
              </a:ext>
            </a:extLst>
          </p:cNvPr>
          <p:cNvSpPr txBox="1"/>
          <p:nvPr/>
        </p:nvSpPr>
        <p:spPr>
          <a:xfrm>
            <a:off x="1557014" y="5053913"/>
            <a:ext cx="869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Classement automatiquement des produits est faisable avec score ARI &gt; 0.4</a:t>
            </a:r>
          </a:p>
        </p:txBody>
      </p:sp>
    </p:spTree>
    <p:extLst>
      <p:ext uri="{BB962C8B-B14F-4D97-AF65-F5344CB8AC3E}">
        <p14:creationId xmlns:p14="http://schemas.microsoft.com/office/powerpoint/2010/main" val="2304407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10007</TotalTime>
  <Words>944</Words>
  <Application>Microsoft Macintosh PowerPoint</Application>
  <PresentationFormat>Grand écran</PresentationFormat>
  <Paragraphs>186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Garamond</vt:lpstr>
      <vt:lpstr>Wingdings</vt:lpstr>
      <vt:lpstr>Savon</vt:lpstr>
      <vt:lpstr>Projet 6:Classifiez automatiquement des biens de consommation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5: </dc:title>
  <dc:creator>Nhat Tam Vo</dc:creator>
  <cp:lastModifiedBy>Nhat Tam Vo</cp:lastModifiedBy>
  <cp:revision>13</cp:revision>
  <dcterms:created xsi:type="dcterms:W3CDTF">2022-02-22T16:55:08Z</dcterms:created>
  <dcterms:modified xsi:type="dcterms:W3CDTF">2022-04-07T12:58:48Z</dcterms:modified>
</cp:coreProperties>
</file>