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4" r:id="rId12"/>
    <p:sldId id="278" r:id="rId13"/>
    <p:sldId id="267" r:id="rId14"/>
    <p:sldId id="268" r:id="rId15"/>
    <p:sldId id="269" r:id="rId16"/>
    <p:sldId id="279" r:id="rId17"/>
    <p:sldId id="272" r:id="rId18"/>
    <p:sldId id="270" r:id="rId19"/>
    <p:sldId id="271" r:id="rId20"/>
    <p:sldId id="274" r:id="rId21"/>
    <p:sldId id="273" r:id="rId22"/>
    <p:sldId id="280" r:id="rId23"/>
    <p:sldId id="275" r:id="rId24"/>
    <p:sldId id="277" r:id="rId25"/>
    <p:sldId id="27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9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9CF59-1C6B-4D62-ABD6-00B8D1705ED2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5ACC9B8-BAC7-4EF2-973D-4F0BA111B847}">
      <dgm:prSet custT="1"/>
      <dgm:spPr/>
      <dgm:t>
        <a:bodyPr/>
        <a:lstStyle/>
        <a:p>
          <a:r>
            <a:rPr lang="fr-FR" sz="1400" dirty="0"/>
            <a:t>Problème de classification à </a:t>
          </a:r>
          <a:br>
            <a:rPr lang="fr-FR" sz="1400" dirty="0"/>
          </a:br>
          <a:r>
            <a:rPr lang="fr-FR" sz="1400" b="1" dirty="0"/>
            <a:t>2</a:t>
          </a:r>
          <a:r>
            <a:rPr lang="fr-FR" sz="1400" dirty="0"/>
            <a:t> classes: </a:t>
          </a:r>
          <a:r>
            <a:rPr lang="fr-FR" sz="1400" b="1" dirty="0"/>
            <a:t>0</a:t>
          </a:r>
          <a:r>
            <a:rPr lang="fr-FR" sz="1400" dirty="0"/>
            <a:t> ou </a:t>
          </a:r>
          <a:r>
            <a:rPr lang="fr-FR" sz="1400" b="1" dirty="0"/>
            <a:t>1</a:t>
          </a:r>
        </a:p>
      </dgm:t>
    </dgm:pt>
    <dgm:pt modelId="{21B4EBE9-4269-467E-B3FC-D917140A5F8B}" type="parTrans" cxnId="{AD9C7CCD-C4A4-411B-832A-80466BC00E02}">
      <dgm:prSet/>
      <dgm:spPr/>
      <dgm:t>
        <a:bodyPr/>
        <a:lstStyle/>
        <a:p>
          <a:endParaRPr lang="fr-FR"/>
        </a:p>
      </dgm:t>
    </dgm:pt>
    <dgm:pt modelId="{483E0BB2-C1B6-4A9C-BDA0-737A66BAF704}" type="sibTrans" cxnId="{AD9C7CCD-C4A4-411B-832A-80466BC00E02}">
      <dgm:prSet/>
      <dgm:spPr/>
      <dgm:t>
        <a:bodyPr/>
        <a:lstStyle/>
        <a:p>
          <a:endParaRPr lang="fr-FR"/>
        </a:p>
      </dgm:t>
    </dgm:pt>
    <dgm:pt modelId="{86357491-F7E0-426E-AB93-A1D8E3949850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0: Client rembourse son prêt</a:t>
          </a:r>
        </a:p>
      </dgm:t>
    </dgm:pt>
    <dgm:pt modelId="{1A53FE8C-147F-4D42-AB3C-657C74025B8D}" type="parTrans" cxnId="{9E4D854A-831B-4AF3-8575-E10A65FB9380}">
      <dgm:prSet/>
      <dgm:spPr/>
      <dgm:t>
        <a:bodyPr/>
        <a:lstStyle/>
        <a:p>
          <a:endParaRPr lang="fr-FR"/>
        </a:p>
      </dgm:t>
    </dgm:pt>
    <dgm:pt modelId="{45F96ABC-85FD-43B4-803B-462070ADDCAE}" type="sibTrans" cxnId="{9E4D854A-831B-4AF3-8575-E10A65FB9380}">
      <dgm:prSet/>
      <dgm:spPr/>
      <dgm:t>
        <a:bodyPr/>
        <a:lstStyle/>
        <a:p>
          <a:endParaRPr lang="fr-FR"/>
        </a:p>
      </dgm:t>
    </dgm:pt>
    <dgm:pt modelId="{BFAF07CF-41B7-40A5-BE4D-C7F697ABAA27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1: Client n’honore pas son prêt</a:t>
          </a:r>
        </a:p>
      </dgm:t>
    </dgm:pt>
    <dgm:pt modelId="{04D63F16-7404-4EB4-961F-ED9541E22D0A}" type="parTrans" cxnId="{C26E57BD-7692-492F-880C-863ECF9F18AD}">
      <dgm:prSet/>
      <dgm:spPr/>
      <dgm:t>
        <a:bodyPr/>
        <a:lstStyle/>
        <a:p>
          <a:endParaRPr lang="fr-FR"/>
        </a:p>
      </dgm:t>
    </dgm:pt>
    <dgm:pt modelId="{F81CEB49-A3B8-42AD-B81C-8BC27F4B3245}" type="sibTrans" cxnId="{C26E57BD-7692-492F-880C-863ECF9F18AD}">
      <dgm:prSet/>
      <dgm:spPr/>
      <dgm:t>
        <a:bodyPr/>
        <a:lstStyle/>
        <a:p>
          <a:endParaRPr lang="fr-FR"/>
        </a:p>
      </dgm:t>
    </dgm:pt>
    <dgm:pt modelId="{7C4F85CF-4E49-4819-B907-552A3938F4F3}">
      <dgm:prSet custT="1"/>
      <dgm:spPr/>
      <dgm:t>
        <a:bodyPr/>
        <a:lstStyle/>
        <a:p>
          <a:r>
            <a:rPr lang="fr-FR" sz="1400" dirty="0"/>
            <a:t>Classes déséquilibrés</a:t>
          </a:r>
        </a:p>
      </dgm:t>
    </dgm:pt>
    <dgm:pt modelId="{D4174F1B-B086-478A-BBF2-2330890A90C4}" type="parTrans" cxnId="{0A977180-E2DD-479A-8183-72BCBCADF637}">
      <dgm:prSet/>
      <dgm:spPr/>
      <dgm:t>
        <a:bodyPr/>
        <a:lstStyle/>
        <a:p>
          <a:endParaRPr lang="fr-FR"/>
        </a:p>
      </dgm:t>
    </dgm:pt>
    <dgm:pt modelId="{D53EAFD8-370C-40C8-9AA3-1D2DE3BBC86D}" type="sibTrans" cxnId="{0A977180-E2DD-479A-8183-72BCBCADF637}">
      <dgm:prSet/>
      <dgm:spPr/>
      <dgm:t>
        <a:bodyPr/>
        <a:lstStyle/>
        <a:p>
          <a:endParaRPr lang="fr-FR"/>
        </a:p>
      </dgm:t>
    </dgm:pt>
    <dgm:pt modelId="{CBDC6835-01B5-45F6-A3B7-01BB9D75154E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b="1" dirty="0"/>
            <a:t>91,2%</a:t>
          </a:r>
          <a:r>
            <a:rPr lang="fr-FR" sz="1400" dirty="0"/>
            <a:t> des clients en classe 0</a:t>
          </a:r>
        </a:p>
      </dgm:t>
    </dgm:pt>
    <dgm:pt modelId="{5A55F779-4093-4FB5-9F83-C91EA4FD4ED2}" type="parTrans" cxnId="{05E6854F-2375-444D-BF6D-201E51AC419D}">
      <dgm:prSet/>
      <dgm:spPr/>
      <dgm:t>
        <a:bodyPr/>
        <a:lstStyle/>
        <a:p>
          <a:endParaRPr lang="fr-FR"/>
        </a:p>
      </dgm:t>
    </dgm:pt>
    <dgm:pt modelId="{975D4E52-3C1A-4471-92B4-808082069780}" type="sibTrans" cxnId="{05E6854F-2375-444D-BF6D-201E51AC419D}">
      <dgm:prSet/>
      <dgm:spPr/>
      <dgm:t>
        <a:bodyPr/>
        <a:lstStyle/>
        <a:p>
          <a:endParaRPr lang="fr-FR"/>
        </a:p>
      </dgm:t>
    </dgm:pt>
    <dgm:pt modelId="{4CF0A8A7-4822-47D1-AB92-14B69984309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b="1" dirty="0"/>
            <a:t>8,1%</a:t>
          </a:r>
          <a:r>
            <a:rPr lang="fr-FR" sz="1400" dirty="0"/>
            <a:t> des clients en classe 1</a:t>
          </a:r>
        </a:p>
      </dgm:t>
    </dgm:pt>
    <dgm:pt modelId="{D903CF00-3D60-46BB-A933-C1B53E643187}" type="parTrans" cxnId="{5F7DE7FF-0325-4E23-97CA-F16E660AB30C}">
      <dgm:prSet/>
      <dgm:spPr/>
      <dgm:t>
        <a:bodyPr/>
        <a:lstStyle/>
        <a:p>
          <a:endParaRPr lang="fr-FR"/>
        </a:p>
      </dgm:t>
    </dgm:pt>
    <dgm:pt modelId="{3AAC2457-86AA-4053-BC7F-EB0C37F46FD5}" type="sibTrans" cxnId="{5F7DE7FF-0325-4E23-97CA-F16E660AB30C}">
      <dgm:prSet/>
      <dgm:spPr/>
      <dgm:t>
        <a:bodyPr/>
        <a:lstStyle/>
        <a:p>
          <a:endParaRPr lang="fr-FR"/>
        </a:p>
      </dgm:t>
    </dgm:pt>
    <dgm:pt modelId="{0439C5DF-3BD9-4CA6-B4BA-6BE026BE0203}" type="pres">
      <dgm:prSet presAssocID="{B9A9CF59-1C6B-4D62-ABD6-00B8D1705ED2}" presName="Name0" presStyleCnt="0">
        <dgm:presLayoutVars>
          <dgm:dir/>
          <dgm:animLvl val="lvl"/>
          <dgm:resizeHandles val="exact"/>
        </dgm:presLayoutVars>
      </dgm:prSet>
      <dgm:spPr/>
    </dgm:pt>
    <dgm:pt modelId="{16DBC094-22A3-463B-9945-CF8F233F2F55}" type="pres">
      <dgm:prSet presAssocID="{85ACC9B8-BAC7-4EF2-973D-4F0BA111B847}" presName="linNode" presStyleCnt="0"/>
      <dgm:spPr/>
    </dgm:pt>
    <dgm:pt modelId="{1A71DE01-1226-4A7D-8CDB-ED44D6853C7D}" type="pres">
      <dgm:prSet presAssocID="{85ACC9B8-BAC7-4EF2-973D-4F0BA111B84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1B197B6-9532-4FDE-A8CD-7377EF2D119F}" type="pres">
      <dgm:prSet presAssocID="{85ACC9B8-BAC7-4EF2-973D-4F0BA111B847}" presName="descendantText" presStyleLbl="alignAccFollowNode1" presStyleIdx="0" presStyleCnt="2">
        <dgm:presLayoutVars>
          <dgm:bulletEnabled val="1"/>
        </dgm:presLayoutVars>
      </dgm:prSet>
      <dgm:spPr/>
    </dgm:pt>
    <dgm:pt modelId="{E22416E5-F027-4ECA-8608-76083F9022CE}" type="pres">
      <dgm:prSet presAssocID="{483E0BB2-C1B6-4A9C-BDA0-737A66BAF704}" presName="sp" presStyleCnt="0"/>
      <dgm:spPr/>
    </dgm:pt>
    <dgm:pt modelId="{2B33ACF7-2571-43E1-BCB2-C98CA268A763}" type="pres">
      <dgm:prSet presAssocID="{7C4F85CF-4E49-4819-B907-552A3938F4F3}" presName="linNode" presStyleCnt="0"/>
      <dgm:spPr/>
    </dgm:pt>
    <dgm:pt modelId="{A9D2544C-4D26-4EF9-B8D6-36F0E0BFD5AF}" type="pres">
      <dgm:prSet presAssocID="{7C4F85CF-4E49-4819-B907-552A3938F4F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CB5C133-C5DA-4ACD-B135-E2C14259458A}" type="pres">
      <dgm:prSet presAssocID="{7C4F85CF-4E49-4819-B907-552A3938F4F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E4D854A-831B-4AF3-8575-E10A65FB9380}" srcId="{85ACC9B8-BAC7-4EF2-973D-4F0BA111B847}" destId="{86357491-F7E0-426E-AB93-A1D8E3949850}" srcOrd="0" destOrd="0" parTransId="{1A53FE8C-147F-4D42-AB3C-657C74025B8D}" sibTransId="{45F96ABC-85FD-43B4-803B-462070ADDCAE}"/>
    <dgm:cxn modelId="{05E6854F-2375-444D-BF6D-201E51AC419D}" srcId="{7C4F85CF-4E49-4819-B907-552A3938F4F3}" destId="{CBDC6835-01B5-45F6-A3B7-01BB9D75154E}" srcOrd="0" destOrd="0" parTransId="{5A55F779-4093-4FB5-9F83-C91EA4FD4ED2}" sibTransId="{975D4E52-3C1A-4471-92B4-808082069780}"/>
    <dgm:cxn modelId="{044D4457-5588-4865-9CC3-C9BE29069956}" type="presOf" srcId="{BFAF07CF-41B7-40A5-BE4D-C7F697ABAA27}" destId="{D1B197B6-9532-4FDE-A8CD-7377EF2D119F}" srcOrd="0" destOrd="1" presId="urn:microsoft.com/office/officeart/2005/8/layout/vList5"/>
    <dgm:cxn modelId="{25292D6C-E724-42E8-B5D9-97B9E9A2BCB3}" type="presOf" srcId="{CBDC6835-01B5-45F6-A3B7-01BB9D75154E}" destId="{1CB5C133-C5DA-4ACD-B135-E2C14259458A}" srcOrd="0" destOrd="0" presId="urn:microsoft.com/office/officeart/2005/8/layout/vList5"/>
    <dgm:cxn modelId="{2570356D-E575-4A12-88ED-5189A18B966C}" type="presOf" srcId="{85ACC9B8-BAC7-4EF2-973D-4F0BA111B847}" destId="{1A71DE01-1226-4A7D-8CDB-ED44D6853C7D}" srcOrd="0" destOrd="0" presId="urn:microsoft.com/office/officeart/2005/8/layout/vList5"/>
    <dgm:cxn modelId="{0A977180-E2DD-479A-8183-72BCBCADF637}" srcId="{B9A9CF59-1C6B-4D62-ABD6-00B8D1705ED2}" destId="{7C4F85CF-4E49-4819-B907-552A3938F4F3}" srcOrd="1" destOrd="0" parTransId="{D4174F1B-B086-478A-BBF2-2330890A90C4}" sibTransId="{D53EAFD8-370C-40C8-9AA3-1D2DE3BBC86D}"/>
    <dgm:cxn modelId="{F2B10BB4-8C97-46E5-843C-4CCA808F07F6}" type="presOf" srcId="{86357491-F7E0-426E-AB93-A1D8E3949850}" destId="{D1B197B6-9532-4FDE-A8CD-7377EF2D119F}" srcOrd="0" destOrd="0" presId="urn:microsoft.com/office/officeart/2005/8/layout/vList5"/>
    <dgm:cxn modelId="{2506F2B5-7E07-4977-9F3B-930E243D072B}" type="presOf" srcId="{4CF0A8A7-4822-47D1-AB92-14B699843096}" destId="{1CB5C133-C5DA-4ACD-B135-E2C14259458A}" srcOrd="0" destOrd="1" presId="urn:microsoft.com/office/officeart/2005/8/layout/vList5"/>
    <dgm:cxn modelId="{C26E57BD-7692-492F-880C-863ECF9F18AD}" srcId="{85ACC9B8-BAC7-4EF2-973D-4F0BA111B847}" destId="{BFAF07CF-41B7-40A5-BE4D-C7F697ABAA27}" srcOrd="1" destOrd="0" parTransId="{04D63F16-7404-4EB4-961F-ED9541E22D0A}" sibTransId="{F81CEB49-A3B8-42AD-B81C-8BC27F4B3245}"/>
    <dgm:cxn modelId="{A2B4FBBE-4578-4814-93B2-7F670AFF2AD6}" type="presOf" srcId="{7C4F85CF-4E49-4819-B907-552A3938F4F3}" destId="{A9D2544C-4D26-4EF9-B8D6-36F0E0BFD5AF}" srcOrd="0" destOrd="0" presId="urn:microsoft.com/office/officeart/2005/8/layout/vList5"/>
    <dgm:cxn modelId="{AD9C7CCD-C4A4-411B-832A-80466BC00E02}" srcId="{B9A9CF59-1C6B-4D62-ABD6-00B8D1705ED2}" destId="{85ACC9B8-BAC7-4EF2-973D-4F0BA111B847}" srcOrd="0" destOrd="0" parTransId="{21B4EBE9-4269-467E-B3FC-D917140A5F8B}" sibTransId="{483E0BB2-C1B6-4A9C-BDA0-737A66BAF704}"/>
    <dgm:cxn modelId="{63988AD4-93A6-4F08-A8FA-DDDFF4F9F6CC}" type="presOf" srcId="{B9A9CF59-1C6B-4D62-ABD6-00B8D1705ED2}" destId="{0439C5DF-3BD9-4CA6-B4BA-6BE026BE0203}" srcOrd="0" destOrd="0" presId="urn:microsoft.com/office/officeart/2005/8/layout/vList5"/>
    <dgm:cxn modelId="{5F7DE7FF-0325-4E23-97CA-F16E660AB30C}" srcId="{7C4F85CF-4E49-4819-B907-552A3938F4F3}" destId="{4CF0A8A7-4822-47D1-AB92-14B699843096}" srcOrd="1" destOrd="0" parTransId="{D903CF00-3D60-46BB-A933-C1B53E643187}" sibTransId="{3AAC2457-86AA-4053-BC7F-EB0C37F46FD5}"/>
    <dgm:cxn modelId="{32868F16-A821-4D9A-A3B6-10D0C0240825}" type="presParOf" srcId="{0439C5DF-3BD9-4CA6-B4BA-6BE026BE0203}" destId="{16DBC094-22A3-463B-9945-CF8F233F2F55}" srcOrd="0" destOrd="0" presId="urn:microsoft.com/office/officeart/2005/8/layout/vList5"/>
    <dgm:cxn modelId="{D4FFEBBE-E87E-4024-9F71-44336367BB08}" type="presParOf" srcId="{16DBC094-22A3-463B-9945-CF8F233F2F55}" destId="{1A71DE01-1226-4A7D-8CDB-ED44D6853C7D}" srcOrd="0" destOrd="0" presId="urn:microsoft.com/office/officeart/2005/8/layout/vList5"/>
    <dgm:cxn modelId="{BE5636FB-5DB1-4DEB-9289-603D78523CDD}" type="presParOf" srcId="{16DBC094-22A3-463B-9945-CF8F233F2F55}" destId="{D1B197B6-9532-4FDE-A8CD-7377EF2D119F}" srcOrd="1" destOrd="0" presId="urn:microsoft.com/office/officeart/2005/8/layout/vList5"/>
    <dgm:cxn modelId="{A40BFEA1-84E0-41B0-B11C-FA073CBEFF1D}" type="presParOf" srcId="{0439C5DF-3BD9-4CA6-B4BA-6BE026BE0203}" destId="{E22416E5-F027-4ECA-8608-76083F9022CE}" srcOrd="1" destOrd="0" presId="urn:microsoft.com/office/officeart/2005/8/layout/vList5"/>
    <dgm:cxn modelId="{A958D2E3-C5DF-4046-9C0D-E0E29FFBC517}" type="presParOf" srcId="{0439C5DF-3BD9-4CA6-B4BA-6BE026BE0203}" destId="{2B33ACF7-2571-43E1-BCB2-C98CA268A763}" srcOrd="2" destOrd="0" presId="urn:microsoft.com/office/officeart/2005/8/layout/vList5"/>
    <dgm:cxn modelId="{48A1B5E4-4BCA-46DB-BBE0-7941D77565E8}" type="presParOf" srcId="{2B33ACF7-2571-43E1-BCB2-C98CA268A763}" destId="{A9D2544C-4D26-4EF9-B8D6-36F0E0BFD5AF}" srcOrd="0" destOrd="0" presId="urn:microsoft.com/office/officeart/2005/8/layout/vList5"/>
    <dgm:cxn modelId="{7FCBBF72-5447-4477-A3CB-F82CAF96A9D6}" type="presParOf" srcId="{2B33ACF7-2571-43E1-BCB2-C98CA268A763}" destId="{1CB5C133-C5DA-4ACD-B135-E2C1425945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197B6-9532-4FDE-A8CD-7377EF2D119F}">
      <dsp:nvSpPr>
        <dsp:cNvPr id="0" name=""/>
        <dsp:cNvSpPr/>
      </dsp:nvSpPr>
      <dsp:spPr>
        <a:xfrm rot="5400000">
          <a:off x="2522884" y="-710214"/>
          <a:ext cx="1223966" cy="295046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0: Client rembourse son prêt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1: Client n’honore pas son prêt</a:t>
          </a:r>
        </a:p>
      </dsp:txBody>
      <dsp:txXfrm rot="-5400000">
        <a:off x="1659636" y="212783"/>
        <a:ext cx="2890714" cy="1104468"/>
      </dsp:txXfrm>
    </dsp:sp>
    <dsp:sp modelId="{1A71DE01-1226-4A7D-8CDB-ED44D6853C7D}">
      <dsp:nvSpPr>
        <dsp:cNvPr id="0" name=""/>
        <dsp:cNvSpPr/>
      </dsp:nvSpPr>
      <dsp:spPr>
        <a:xfrm>
          <a:off x="0" y="38"/>
          <a:ext cx="1659635" cy="15299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Problème de classification à </a:t>
          </a:r>
          <a:br>
            <a:rPr lang="fr-FR" sz="1400" kern="1200" dirty="0"/>
          </a:br>
          <a:r>
            <a:rPr lang="fr-FR" sz="1400" b="1" kern="1200" dirty="0"/>
            <a:t>2</a:t>
          </a:r>
          <a:r>
            <a:rPr lang="fr-FR" sz="1400" kern="1200" dirty="0"/>
            <a:t> classes: </a:t>
          </a:r>
          <a:r>
            <a:rPr lang="fr-FR" sz="1400" b="1" kern="1200" dirty="0"/>
            <a:t>0</a:t>
          </a:r>
          <a:r>
            <a:rPr lang="fr-FR" sz="1400" kern="1200" dirty="0"/>
            <a:t> ou </a:t>
          </a:r>
          <a:r>
            <a:rPr lang="fr-FR" sz="1400" b="1" kern="1200" dirty="0"/>
            <a:t>1</a:t>
          </a:r>
        </a:p>
      </dsp:txBody>
      <dsp:txXfrm>
        <a:off x="74686" y="74724"/>
        <a:ext cx="1510263" cy="1380585"/>
      </dsp:txXfrm>
    </dsp:sp>
    <dsp:sp modelId="{1CB5C133-C5DA-4ACD-B135-E2C14259458A}">
      <dsp:nvSpPr>
        <dsp:cNvPr id="0" name=""/>
        <dsp:cNvSpPr/>
      </dsp:nvSpPr>
      <dsp:spPr>
        <a:xfrm rot="5400000">
          <a:off x="2522884" y="896241"/>
          <a:ext cx="1223966" cy="295046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b="1" kern="1200" dirty="0"/>
            <a:t>91,2%</a:t>
          </a:r>
          <a:r>
            <a:rPr lang="fr-FR" sz="1400" kern="1200" dirty="0"/>
            <a:t> des clients en classe 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b="1" kern="1200" dirty="0"/>
            <a:t>8,1%</a:t>
          </a:r>
          <a:r>
            <a:rPr lang="fr-FR" sz="1400" kern="1200" dirty="0"/>
            <a:t> des clients en classe 1</a:t>
          </a:r>
        </a:p>
      </dsp:txBody>
      <dsp:txXfrm rot="-5400000">
        <a:off x="1659636" y="1819239"/>
        <a:ext cx="2890714" cy="1104468"/>
      </dsp:txXfrm>
    </dsp:sp>
    <dsp:sp modelId="{A9D2544C-4D26-4EF9-B8D6-36F0E0BFD5AF}">
      <dsp:nvSpPr>
        <dsp:cNvPr id="0" name=""/>
        <dsp:cNvSpPr/>
      </dsp:nvSpPr>
      <dsp:spPr>
        <a:xfrm>
          <a:off x="0" y="1606493"/>
          <a:ext cx="1659635" cy="152995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Classes déséquilibrés</a:t>
          </a:r>
        </a:p>
      </dsp:txBody>
      <dsp:txXfrm>
        <a:off x="74686" y="1681179"/>
        <a:ext cx="1510263" cy="1380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7FDC-2993-F842-88A1-01445A26D822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8B1E6-4ECB-7742-B36B-8EF0F331C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2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17377-6E39-4349-A367-BC02C49D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2FF48A-9A62-564C-8F88-CEB44D1B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1E809F-1104-A04E-90DA-4F51A008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5311-190D-AB41-A85D-33F6E74A2A46}" type="datetime1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5D6BC-9CF5-A647-A6C6-68B49B48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E2DFE2-EC1A-CE45-AF68-58D81166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72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A8A68-C2C8-0343-A435-1C14AF2D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076A11-6405-5E48-9112-2FF9EF4EE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3D1AD0-949C-FC4C-9D9C-A895793D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B84F-3146-164F-9269-0BC218B36151}" type="datetime1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40B52-E769-694E-83EA-051F5696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53D51-C19D-564B-9A77-027BE7E7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0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FB8140-BDE0-DB4C-BD18-D59FBACB2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7D2B6-878B-684D-A486-0DAD632AA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A9E0B1-BFED-7C42-A397-9D86473A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213-4758-7A4E-B02C-03D2EF5F1E51}" type="datetime1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E24A89-0E4E-B64A-A648-ABD7A5F4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8ECA4-8DA9-5646-B8E3-AFB91AB9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08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396FB-5006-3145-AA82-C9BB2F41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2768-F1C4-4249-AD8B-FF0F8BF0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DA07D-B0DF-F642-ABF5-2763FBC8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A78-3AD1-8149-9863-9C2D566A7BE2}" type="datetime1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853817-B39A-204C-85DC-E495F3C2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574AB-4990-0F44-85EF-65BC97FB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46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C1CEE-EF85-BB4F-AECC-CA1E5207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FA32A5-2016-1F4D-9CDA-79A9D556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D8E6F-6A36-E149-A69D-1C0DAF6E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7665-F8B5-6B41-9E40-3AF1B152F610}" type="datetime1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27EB60-0E17-3C4A-A59F-626CDEC0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F0A7A-2C73-7A4B-B899-534C3779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7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2F70E-E41D-6B4B-972E-2DE70466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52C16-6F37-E64C-BA81-1EEBC2689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F40889-9049-894F-AC21-164EFBDCE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431C0A-C6D9-1144-A595-63E42CD3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4AE-6822-734F-BDDA-7D5618743A0C}" type="datetime1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2491D6-0E7A-C74F-80A4-2919D350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FB59C3-F2F9-F749-A2D0-EAFB0D8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92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F209F-41BB-7049-81E9-B46DA872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9CB690-EE53-684B-A7FF-EDCD68C72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9F5B92-4F0C-A54F-BB9B-D7F458769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F3003D-0C08-634C-8933-F0837DC1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D326DC-57F1-2447-89BC-F4A226B06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556359-599A-7046-945E-7B5BF50F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22AD-9CC9-7C42-8F45-20A897B8E945}" type="datetime1">
              <a:rPr lang="fr-FR" smtClean="0"/>
              <a:t>21/05/2022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65772F-6DAE-474C-9C9B-F2979C8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1D031-724E-C94A-8B6C-91267695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0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C9D18-EFCF-B745-841E-0B1AE5CE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EBE77E-C8F5-0A46-B2FA-BA1D0E73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5065-00BE-F24D-B653-93F85AC9E2FC}" type="datetime1">
              <a:rPr lang="fr-FR" smtClean="0"/>
              <a:t>21/05/2022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F24702-84A9-EB4D-B295-9519A77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861917-7B43-9245-B261-3E2B7B90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84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62729D-262D-AF46-B9C0-BC037BB0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5E1-26E1-4B47-9715-3E022466F790}" type="datetime1">
              <a:rPr lang="fr-FR" smtClean="0"/>
              <a:t>21/05/2022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D3B9A0-C1BD-9345-96A5-822C4BDF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55548-96D1-9146-A14E-BB1B6B4D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16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431BB-2F73-9A42-8F9B-29E9A07A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2B2CB-EE08-3642-9227-D145D2AA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B3143-83D2-C64A-B3C7-A004D7E2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7427AB-07F9-8E4A-93E7-C1D13D30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F55-EE90-364B-BCB7-6CAE452F961F}" type="datetime1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61CE0B-B33C-7741-9A92-7744AB77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318413-CD57-D144-B519-73952AD2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E253D-F002-C44B-90D8-40799F6A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778C69-91E4-F14E-BB2B-1AAA4D141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22A392-0CF5-1D4E-8BD4-BC2880D08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E55F0B-D89C-284E-BF3F-B37BD7FA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4B4-4709-6541-A4B8-5C31C41BC580}" type="datetime1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2F023-364E-914F-ACC8-3F59AC94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A6B03-EE71-1347-8408-3F41044F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8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A9BA0-5C98-D647-817E-26FC20CB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8D80A1-FDB0-CD4B-AB6C-A0DF7728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EF3E5-4661-5542-BC52-D4BD93976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A902-8780-9F45-BF1E-1D7DB22ABD74}" type="datetime1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A2AB9F-1888-FE4E-977B-1B63C4EF8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EDDEF-028D-A249-B656-B4769BA85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FEEA-C5A3-A240-90EC-1A33F8909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76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ntv-dashbord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saguiar/lightgbm-with-simple-featur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359C0D-BB4C-044A-A24B-1AF2594E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40" y="547283"/>
            <a:ext cx="6400800" cy="3072015"/>
          </a:xfrm>
        </p:spPr>
        <p:txBody>
          <a:bodyPr anchor="b">
            <a:normAutofit/>
          </a:bodyPr>
          <a:lstStyle/>
          <a:p>
            <a:r>
              <a:rPr lang="fr-FR" sz="4200" dirty="0"/>
              <a:t>PROJET 7  « IMPLÉMENTEZ UN MODÈLE DE SCORING » </a:t>
            </a:r>
            <a:br>
              <a:rPr lang="fr-FR" sz="4200" dirty="0">
                <a:effectLst/>
              </a:rPr>
            </a:br>
            <a:endParaRPr lang="fr-FR" sz="4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2F032E-45D1-0940-B570-E9ABB8EDE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fr-FR" sz="2000"/>
              <a:t>Soutenance de projet – parcours Data </a:t>
            </a:r>
            <a:r>
              <a:rPr lang="fr-FR" sz="2000" err="1"/>
              <a:t>Scientist</a:t>
            </a:r>
            <a:r>
              <a:rPr lang="fr-FR" sz="2000"/>
              <a:t> </a:t>
            </a:r>
          </a:p>
          <a:p>
            <a:r>
              <a:rPr lang="fr-FR" sz="2000"/>
              <a:t>31 Mars 2020</a:t>
            </a:r>
          </a:p>
          <a:p>
            <a:r>
              <a:rPr lang="fr-FR" sz="2000" err="1"/>
              <a:t>Nhat</a:t>
            </a:r>
            <a:r>
              <a:rPr lang="fr-FR" sz="2000"/>
              <a:t> Tam VO</a:t>
            </a:r>
          </a:p>
          <a:p>
            <a:r>
              <a:rPr lang="fr-FR" sz="2000"/>
              <a:t>Mentor: Claude TINKU</a:t>
            </a:r>
          </a:p>
          <a:p>
            <a:r>
              <a:rPr lang="fr-FR" sz="2000"/>
              <a:t> </a:t>
            </a:r>
            <a:endParaRPr lang="fr-FR" sz="2000">
              <a:effectLst/>
            </a:endParaRPr>
          </a:p>
          <a:p>
            <a:endParaRPr lang="fr-FR" sz="2000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Résultat de recherche d'images pour &quot;openclassroom logo&quot;">
            <a:extLst>
              <a:ext uri="{FF2B5EF4-FFF2-40B4-BE49-F238E27FC236}">
                <a16:creationId xmlns:a16="http://schemas.microsoft.com/office/drawing/2014/main" id="{B8441486-90DC-E44C-ABF0-D9265178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243" y="1496554"/>
            <a:ext cx="4939504" cy="348194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: Shape 7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2" name="Freeform: Shape 7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3" name="Freeform: Shape 8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4" name="Freeform: Shape 8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2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A55E8-ED74-DB44-8E90-9D33A3CE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Métriques</a:t>
            </a:r>
            <a:r>
              <a:rPr lang="en-US" dirty="0">
                <a:solidFill>
                  <a:schemeClr val="accent2"/>
                </a:solidFill>
              </a:rPr>
              <a:t> de scoring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B648E-746B-2C4A-985D-1B689C4D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dirty="0"/>
              <a:t>Jeu de </a:t>
            </a:r>
            <a:r>
              <a:rPr lang="fr-FR" dirty="0" err="1"/>
              <a:t>données</a:t>
            </a:r>
            <a:r>
              <a:rPr lang="fr-FR" dirty="0"/>
              <a:t> </a:t>
            </a:r>
            <a:r>
              <a:rPr lang="fr-FR" dirty="0" err="1"/>
              <a:t>déséquilibrés</a:t>
            </a:r>
            <a:endParaRPr lang="fr-FR" dirty="0"/>
          </a:p>
          <a:p>
            <a:pPr lvl="2">
              <a:buFont typeface="Wingdings" pitchFamily="2" charset="2"/>
              <a:buChar char="q"/>
            </a:pPr>
            <a:r>
              <a:rPr lang="en-US" dirty="0"/>
              <a:t>AUC_ROC: Aire sous la </a:t>
            </a:r>
            <a:r>
              <a:rPr lang="en-US" dirty="0" err="1"/>
              <a:t>courbe</a:t>
            </a:r>
            <a:r>
              <a:rPr lang="en-US" dirty="0"/>
              <a:t> ROC (AUC: Aire sous la </a:t>
            </a:r>
            <a:r>
              <a:rPr lang="en-US" dirty="0" err="1"/>
              <a:t>courbe</a:t>
            </a:r>
            <a:r>
              <a:rPr lang="en-US" dirty="0"/>
              <a:t> ROC)</a:t>
            </a:r>
            <a:endParaRPr lang="fr-FR" dirty="0"/>
          </a:p>
          <a:p>
            <a:pPr lvl="2">
              <a:buFont typeface="Wingdings" pitchFamily="2" charset="2"/>
              <a:buChar char="q"/>
            </a:pPr>
            <a:r>
              <a:rPr lang="en-US" dirty="0" err="1"/>
              <a:t>Calcul</a:t>
            </a:r>
            <a:r>
              <a:rPr lang="en-US" dirty="0"/>
              <a:t> de </a:t>
            </a:r>
            <a:r>
              <a:rPr lang="en-US" dirty="0" err="1"/>
              <a:t>l’intégralité</a:t>
            </a:r>
            <a:r>
              <a:rPr lang="en-US" dirty="0"/>
              <a:t> de </a:t>
            </a:r>
            <a:r>
              <a:rPr lang="en-US" dirty="0" err="1"/>
              <a:t>l’aire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deux dimensions sous </a:t>
            </a:r>
            <a:r>
              <a:rPr lang="en-US" dirty="0" err="1"/>
              <a:t>l’ensemble</a:t>
            </a:r>
            <a:r>
              <a:rPr lang="en-US" dirty="0"/>
              <a:t> de la </a:t>
            </a:r>
            <a:r>
              <a:rPr lang="en-US" dirty="0" err="1"/>
              <a:t>courbe</a:t>
            </a:r>
            <a:r>
              <a:rPr lang="en-US" dirty="0"/>
              <a:t> ROC</a:t>
            </a:r>
          </a:p>
          <a:p>
            <a:pPr lvl="2">
              <a:buFont typeface="Wingdings" pitchFamily="2" charset="2"/>
              <a:buChar char="q"/>
            </a:pPr>
            <a:r>
              <a:rPr lang="fr-FR" dirty="0"/>
              <a:t>Mesure les performances d'un modèle de classification pour tous les seuils de classification</a:t>
            </a:r>
          </a:p>
          <a:p>
            <a:pPr lvl="2">
              <a:buFont typeface="Wingdings" pitchFamily="2" charset="2"/>
              <a:buChar char="q"/>
            </a:pPr>
            <a:endParaRPr lang="fr-FR" dirty="0"/>
          </a:p>
          <a:p>
            <a:pPr lvl="2">
              <a:buFont typeface="Wingdings" pitchFamily="2" charset="2"/>
              <a:buChar char="q"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  <p:pic>
        <p:nvPicPr>
          <p:cNvPr id="4" name="Picture 2" descr="ROC Curve Transforms the Way We Look at a Classification Problem | by Huy  Bui | Towards Data Science">
            <a:extLst>
              <a:ext uri="{FF2B5EF4-FFF2-40B4-BE49-F238E27FC236}">
                <a16:creationId xmlns:a16="http://schemas.microsoft.com/office/drawing/2014/main" id="{B5AFB5BD-C4A9-454B-AF33-AF314BF8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6972" y="3656340"/>
            <a:ext cx="4268881" cy="32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50144D-2AB5-DB47-96A6-A8B62F1C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10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10AF0-7010-FB4B-AC8D-3CC362F0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Méthodologie</a:t>
            </a:r>
            <a:r>
              <a:rPr lang="fr-FR" dirty="0">
                <a:solidFill>
                  <a:schemeClr val="accent2"/>
                </a:solidFill>
              </a:rPr>
              <a:t>  de modélisation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F085866-02EA-8946-94C4-C71E82785471}"/>
              </a:ext>
            </a:extLst>
          </p:cNvPr>
          <p:cNvSpPr/>
          <p:nvPr/>
        </p:nvSpPr>
        <p:spPr>
          <a:xfrm>
            <a:off x="3377538" y="1403889"/>
            <a:ext cx="2161309" cy="2872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Entraîner et Optimiser des hyperparamètres pour chaque modèle par RandomizedSearchCV avec cross-validation sur train-set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CEE1E0C-EEEC-4941-898D-C17256F3692D}"/>
              </a:ext>
            </a:extLst>
          </p:cNvPr>
          <p:cNvSpPr/>
          <p:nvPr/>
        </p:nvSpPr>
        <p:spPr>
          <a:xfrm>
            <a:off x="9835738" y="1403889"/>
            <a:ext cx="2161309" cy="2872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Choisir le meilleur modèle en fonction de AUC_ROC score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FD5E6AE-DFF1-A94D-BBD8-C68ADE19ACB2}"/>
              </a:ext>
            </a:extLst>
          </p:cNvPr>
          <p:cNvSpPr/>
          <p:nvPr/>
        </p:nvSpPr>
        <p:spPr>
          <a:xfrm>
            <a:off x="6630388" y="1430731"/>
            <a:ext cx="2161309" cy="2872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Evaluation de modèle avec les hyperparamètres optimisées sur validation-set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E2BE4A4-F2A1-DC40-820A-30C1D4B1EBC8}"/>
              </a:ext>
            </a:extLst>
          </p:cNvPr>
          <p:cNvSpPr/>
          <p:nvPr/>
        </p:nvSpPr>
        <p:spPr>
          <a:xfrm>
            <a:off x="194953" y="1430731"/>
            <a:ext cx="2161309" cy="2872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Séparer les données en 2 set de donnée: train-set et validation-set</a:t>
            </a:r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A0A02D53-E133-9544-8EC0-F6A3F9091B21}"/>
              </a:ext>
            </a:extLst>
          </p:cNvPr>
          <p:cNvSpPr/>
          <p:nvPr/>
        </p:nvSpPr>
        <p:spPr>
          <a:xfrm>
            <a:off x="2454234" y="2573094"/>
            <a:ext cx="848097" cy="5343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EDA816AE-68C3-EC46-97CB-0E0B9D74B290}"/>
              </a:ext>
            </a:extLst>
          </p:cNvPr>
          <p:cNvSpPr/>
          <p:nvPr/>
        </p:nvSpPr>
        <p:spPr>
          <a:xfrm>
            <a:off x="5684319" y="2573093"/>
            <a:ext cx="848097" cy="5343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40BDE164-D2F1-824F-B2C2-B2A0688EA9E0}"/>
              </a:ext>
            </a:extLst>
          </p:cNvPr>
          <p:cNvSpPr/>
          <p:nvPr/>
        </p:nvSpPr>
        <p:spPr>
          <a:xfrm>
            <a:off x="8889669" y="2573093"/>
            <a:ext cx="848097" cy="5343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C3CEEBF-421A-E843-9234-597A5E0D99E4}"/>
              </a:ext>
            </a:extLst>
          </p:cNvPr>
          <p:cNvSpPr txBox="1"/>
          <p:nvPr/>
        </p:nvSpPr>
        <p:spPr>
          <a:xfrm>
            <a:off x="1884314" y="4452344"/>
            <a:ext cx="2836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Algorithmes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LogisticRegression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SGDClassifier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KNeighborsClassifier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Bagging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Random</a:t>
            </a:r>
            <a:r>
              <a:rPr lang="fr-FR" dirty="0"/>
              <a:t> Forest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XGBoost</a:t>
            </a:r>
            <a:r>
              <a:rPr lang="fr-FR" dirty="0"/>
              <a:t> Classifier</a:t>
            </a:r>
            <a:br>
              <a:rPr lang="fr-FR" dirty="0"/>
            </a:br>
            <a:r>
              <a:rPr lang="fr-FR" dirty="0" err="1"/>
              <a:t>LGBMClassifier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04D99E-3804-3D49-9BD2-A8AF877E668C}"/>
              </a:ext>
            </a:extLst>
          </p:cNvPr>
          <p:cNvSpPr txBox="1"/>
          <p:nvPr/>
        </p:nvSpPr>
        <p:spPr>
          <a:xfrm>
            <a:off x="6630388" y="4452344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Approches du </a:t>
            </a:r>
            <a:r>
              <a:rPr lang="fr-FR" dirty="0" err="1"/>
              <a:t>déséquilibre</a:t>
            </a:r>
            <a:r>
              <a:rPr lang="fr-FR" dirty="0"/>
              <a:t>:</a:t>
            </a:r>
          </a:p>
          <a:p>
            <a:r>
              <a:rPr lang="fr-FR" dirty="0"/>
              <a:t>• Class </a:t>
            </a:r>
            <a:r>
              <a:rPr lang="fr-FR" dirty="0" err="1"/>
              <a:t>Weights</a:t>
            </a:r>
            <a:r>
              <a:rPr lang="fr-FR" dirty="0"/>
              <a:t> = </a:t>
            </a:r>
            <a:r>
              <a:rPr lang="fr-FR" dirty="0" err="1"/>
              <a:t>balanced</a:t>
            </a:r>
            <a:br>
              <a:rPr lang="fr-FR" dirty="0"/>
            </a:br>
            <a:r>
              <a:rPr lang="fr-FR" dirty="0"/>
              <a:t>• </a:t>
            </a:r>
            <a:r>
              <a:rPr lang="fr-FR" dirty="0" err="1"/>
              <a:t>Smote</a:t>
            </a:r>
            <a:r>
              <a:rPr lang="fr-FR" dirty="0"/>
              <a:t> 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520639-3923-D34C-BCA9-D5C06E6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49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C66C4-CBD0-8B41-BF30-E159706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Comparaison des modèles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932E53-D5F1-F842-A95F-F4E72AC1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12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4779E7-B464-3640-9453-366331D9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98" y="1690688"/>
            <a:ext cx="9398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9813B-1E7F-AB43-A059-DEF69906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Etudier l’</a:t>
            </a:r>
            <a:r>
              <a:rPr lang="fr-FR" dirty="0" err="1">
                <a:solidFill>
                  <a:schemeClr val="accent2"/>
                </a:solidFill>
              </a:rPr>
              <a:t>overfitting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sz="2400" dirty="0" err="1">
                <a:solidFill>
                  <a:schemeClr val="accent2"/>
                </a:solidFill>
              </a:rPr>
              <a:t>LGBMClassifier</a:t>
            </a:r>
            <a:r>
              <a:rPr lang="fr-FR" sz="2400" dirty="0">
                <a:solidFill>
                  <a:schemeClr val="accent2"/>
                </a:solidFill>
              </a:rPr>
              <a:t>: Meilleur modèle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C84A55-B0CA-174E-8C23-213AC857C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8"/>
          <a:stretch/>
        </p:blipFill>
        <p:spPr>
          <a:xfrm>
            <a:off x="838200" y="1783287"/>
            <a:ext cx="3549167" cy="251394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F1E086-8DDE-4C4A-9450-FC4BD6AFAB2D}"/>
              </a:ext>
            </a:extLst>
          </p:cNvPr>
          <p:cNvSpPr txBox="1"/>
          <p:nvPr/>
        </p:nvSpPr>
        <p:spPr>
          <a:xfrm>
            <a:off x="942706" y="4699460"/>
            <a:ext cx="3444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Learning </a:t>
            </a:r>
            <a:r>
              <a:rPr lang="fr-FR" dirty="0" err="1"/>
              <a:t>curve</a:t>
            </a:r>
            <a:r>
              <a:rPr lang="fr-FR" dirty="0"/>
              <a:t>:</a:t>
            </a:r>
          </a:p>
          <a:p>
            <a:pPr lvl="1"/>
            <a:r>
              <a:rPr lang="fr-FR" dirty="0">
                <a:sym typeface="Wingdings" pitchFamily="2" charset="2"/>
              </a:rPr>
              <a:t></a:t>
            </a:r>
            <a:r>
              <a:rPr lang="fr-FR" dirty="0"/>
              <a:t>No </a:t>
            </a:r>
            <a:r>
              <a:rPr lang="fr-FR" dirty="0" err="1"/>
              <a:t>overfiting</a:t>
            </a:r>
            <a:endParaRPr lang="fr-FR" dirty="0"/>
          </a:p>
          <a:p>
            <a:pPr lvl="1"/>
            <a:r>
              <a:rPr lang="fr-FR" dirty="0">
                <a:sym typeface="Wingdings" pitchFamily="2" charset="2"/>
              </a:rPr>
              <a:t>Il y a </a:t>
            </a:r>
            <a:r>
              <a:rPr lang="fr-FR" dirty="0" err="1">
                <a:sym typeface="Wingdings" pitchFamily="2" charset="2"/>
              </a:rPr>
              <a:t>sufissament</a:t>
            </a:r>
            <a:r>
              <a:rPr lang="fr-FR" dirty="0">
                <a:sym typeface="Wingdings" pitchFamily="2" charset="2"/>
              </a:rPr>
              <a:t> de donné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2676A2-527B-DE45-A733-1F4D5623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98CBFE-04F5-0345-AFEF-46E71A9BC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34" y="1609650"/>
            <a:ext cx="3393066" cy="26875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DFC2F66-B16A-5B4B-B19C-548B81A86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609650"/>
            <a:ext cx="3510860" cy="2687577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14EE64-6D03-214E-A36D-77486141C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630" y="4505400"/>
            <a:ext cx="3073400" cy="14859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3FA2E2E-54FB-6149-90A6-B2EAA1D4FA9E}"/>
              </a:ext>
            </a:extLst>
          </p:cNvPr>
          <p:cNvSpPr txBox="1"/>
          <p:nvPr/>
        </p:nvSpPr>
        <p:spPr>
          <a:xfrm>
            <a:off x="7552457" y="5991300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Validation </a:t>
            </a:r>
            <a:r>
              <a:rPr lang="fr-FR" dirty="0" err="1"/>
              <a:t>curve</a:t>
            </a:r>
            <a:r>
              <a:rPr lang="fr-FR" dirty="0"/>
              <a:t>:</a:t>
            </a:r>
          </a:p>
          <a:p>
            <a:pPr lvl="1"/>
            <a:r>
              <a:rPr lang="fr-FR" dirty="0">
                <a:sym typeface="Wingdings" pitchFamily="2" charset="2"/>
              </a:rPr>
              <a:t></a:t>
            </a:r>
            <a:r>
              <a:rPr lang="fr-FR" dirty="0"/>
              <a:t>No </a:t>
            </a:r>
            <a:r>
              <a:rPr lang="fr-FR" dirty="0" err="1"/>
              <a:t>overfiting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70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AEDA7-D483-6F4B-BEBE-C2EDD129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Problème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métier</a:t>
            </a:r>
            <a:r>
              <a:rPr lang="fr-FR" dirty="0">
                <a:solidFill>
                  <a:schemeClr val="accent2"/>
                </a:solidFill>
              </a:rPr>
              <a:t> de banque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8BDBA-7CB2-5F41-9CDE-C461A782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dirty="0"/>
              <a:t>Bon client considéré comme mauvais = crédit non accordé à tort, donc manque à gagner de la marge pour la banque</a:t>
            </a:r>
          </a:p>
          <a:p>
            <a:pPr lvl="2">
              <a:buFont typeface="Wingdings" pitchFamily="2" charset="2"/>
              <a:buChar char="q"/>
            </a:pPr>
            <a:r>
              <a:rPr lang="fr-FR" dirty="0"/>
              <a:t>Concernant le faux positifs</a:t>
            </a:r>
          </a:p>
          <a:p>
            <a:pPr marL="914400" lvl="2" indent="0">
              <a:buNone/>
            </a:pPr>
            <a:endParaRPr lang="fr-FR" dirty="0"/>
          </a:p>
          <a:p>
            <a:pPr>
              <a:buFont typeface="Wingdings" pitchFamily="2" charset="2"/>
              <a:buChar char="q"/>
            </a:pPr>
            <a:r>
              <a:rPr lang="fr-FR" dirty="0"/>
              <a:t>Mauvais client à qui on accorde un prêt, donc perte sur le capital non remboursé</a:t>
            </a:r>
          </a:p>
          <a:p>
            <a:pPr lvl="2">
              <a:buFont typeface="Wingdings" pitchFamily="2" charset="2"/>
              <a:buChar char="q"/>
            </a:pPr>
            <a:r>
              <a:rPr lang="fr-FR" dirty="0"/>
              <a:t>Concernant le faux négatifs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itchFamily="2" charset="2"/>
              <a:buChar char="q"/>
            </a:pPr>
            <a:r>
              <a:rPr lang="fr-FR" dirty="0"/>
              <a:t>Un faux négatif est environ 10 fois plus coûteux qu’un faux positif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 If faut minimiser fonction 10*FN+ 1*FP</a:t>
            </a:r>
            <a:endParaRPr lang="fr-FR" dirty="0"/>
          </a:p>
          <a:p>
            <a:pPr lvl="2"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3F6287-6943-DF48-9A33-08C615CE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45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07BD0-A7D0-8847-9B27-5F396E37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Définition du Seuil 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dirty="0">
                <a:solidFill>
                  <a:schemeClr val="accent2"/>
                </a:solidFill>
              </a:rPr>
              <a:t>dans notre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BB285-A9AC-9F47-A67D-8FEAF765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défaut, le seuil est fixé à 0,5</a:t>
            </a:r>
          </a:p>
          <a:p>
            <a:r>
              <a:rPr lang="fr-FR" dirty="0"/>
              <a:t>Minimiser les pertes financière de l’entreprise, on cherche nouveau seuil pour minimiser la fonction coût de métier 10*FN + 1*FP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D7D62-C8A3-4D4B-BB90-A30FF910B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72" y="3470358"/>
            <a:ext cx="5162550" cy="3387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885F1B-F14D-3742-B4E6-030B401336FE}"/>
              </a:ext>
            </a:extLst>
          </p:cNvPr>
          <p:cNvSpPr/>
          <p:nvPr/>
        </p:nvSpPr>
        <p:spPr>
          <a:xfrm>
            <a:off x="5314037" y="5263139"/>
            <a:ext cx="202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/>
              <a:t>Seuil optimisé: </a:t>
            </a:r>
            <a:r>
              <a:rPr lang="fr-FR" b="1" dirty="0"/>
              <a:t>0,55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2CA6A0-7B44-1646-B402-D358129F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94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CF130-0CB9-C345-8048-973B4630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Features</a:t>
            </a:r>
            <a:r>
              <a:rPr lang="fr-FR" dirty="0">
                <a:solidFill>
                  <a:schemeClr val="accent2"/>
                </a:solidFill>
              </a:rPr>
              <a:t> Importances (Librairie SHAP)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C7143D-C4BD-4744-BEB6-100DD755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36A548-5F2F-644E-BAE5-2FA3AF64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04" y="2299657"/>
            <a:ext cx="6658296" cy="35625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AFCF8B-18E4-4E4E-8584-DEEE620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5" y="1858919"/>
            <a:ext cx="4900064" cy="40032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9860D38-0B37-1145-87D0-442397B9B22C}"/>
              </a:ext>
            </a:extLst>
          </p:cNvPr>
          <p:cNvSpPr txBox="1"/>
          <p:nvPr/>
        </p:nvSpPr>
        <p:spPr>
          <a:xfrm>
            <a:off x="2326511" y="603041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Global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C3E44F-04EE-D745-BD07-49C859072F3E}"/>
              </a:ext>
            </a:extLst>
          </p:cNvPr>
          <p:cNvSpPr txBox="1"/>
          <p:nvPr/>
        </p:nvSpPr>
        <p:spPr>
          <a:xfrm>
            <a:off x="9533507" y="598701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345748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FF3514-0529-5D4A-BEE2-C9AEDFD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81" y="2086157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III. </a:t>
            </a:r>
            <a:r>
              <a:rPr lang="fr-FR" sz="4000" dirty="0" err="1"/>
              <a:t>Présentation</a:t>
            </a:r>
            <a:r>
              <a:rPr lang="fr-FR" sz="4000" dirty="0"/>
              <a:t> du </a:t>
            </a:r>
            <a:r>
              <a:rPr lang="fr-FR" sz="4000" dirty="0" err="1"/>
              <a:t>dashboard</a:t>
            </a:r>
            <a:r>
              <a:rPr lang="fr-FR" sz="4000" dirty="0"/>
              <a:t> </a:t>
            </a:r>
            <a:r>
              <a:rPr lang="fr-FR" sz="4000" dirty="0" err="1"/>
              <a:t>métier</a:t>
            </a:r>
            <a:r>
              <a:rPr lang="fr-FR" sz="4000" dirty="0"/>
              <a:t>  </a:t>
            </a: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DF9856-A73E-A445-B468-743EAB8E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10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89882-F42D-4046-8D6D-E804D34B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Outils utilisés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AAEA05B-4C84-5443-BB34-A09B0EB9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04925"/>
              </p:ext>
            </p:extLst>
          </p:nvPr>
        </p:nvGraphicFramePr>
        <p:xfrm>
          <a:off x="674914" y="1330035"/>
          <a:ext cx="10842172" cy="5130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76452">
                  <a:extLst>
                    <a:ext uri="{9D8B030D-6E8A-4147-A177-3AD203B41FA5}">
                      <a16:colId xmlns:a16="http://schemas.microsoft.com/office/drawing/2014/main" val="32888769"/>
                    </a:ext>
                  </a:extLst>
                </a:gridCol>
                <a:gridCol w="7265720">
                  <a:extLst>
                    <a:ext uri="{9D8B030D-6E8A-4147-A177-3AD203B41FA5}">
                      <a16:colId xmlns:a16="http://schemas.microsoft.com/office/drawing/2014/main" val="3297111507"/>
                    </a:ext>
                  </a:extLst>
                </a:gridCol>
              </a:tblGrid>
              <a:tr h="700645">
                <a:tc>
                  <a:txBody>
                    <a:bodyPr/>
                    <a:lstStyle/>
                    <a:p>
                      <a:r>
                        <a:rPr lang="fr-FR" dirty="0"/>
                        <a:t>Outils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23578"/>
                  </a:ext>
                </a:extLst>
              </a:tr>
              <a:tr h="114003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permettant d’appeler la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prédiction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à partir de l’ID du client 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fr-FR" dirty="0">
                        <a:effectLst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836432"/>
                  </a:ext>
                </a:extLst>
              </a:tr>
              <a:tr h="109253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Streamlit</a:t>
                      </a:r>
                      <a:r>
                        <a:rPr lang="fr-FR" dirty="0"/>
                        <a:t> permet de réaliser le tableau de bord (</a:t>
                      </a:r>
                      <a:r>
                        <a:rPr lang="fr-FR" dirty="0" err="1"/>
                        <a:t>frontend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96958"/>
                  </a:ext>
                </a:extLst>
              </a:tr>
              <a:tr h="108065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Tracer les versions du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08294"/>
                  </a:ext>
                </a:extLst>
              </a:tr>
              <a:tr h="11162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Serveur cloud permet les applications (API, </a:t>
                      </a:r>
                      <a:r>
                        <a:rPr lang="fr-FR" dirty="0" err="1"/>
                        <a:t>Dashbord</a:t>
                      </a:r>
                      <a:r>
                        <a:rPr lang="fr-FR" dirty="0"/>
                        <a:t>) d’être hébergées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93617"/>
                  </a:ext>
                </a:extLst>
              </a:tr>
            </a:tbl>
          </a:graphicData>
        </a:graphic>
      </p:graphicFrame>
      <p:pic>
        <p:nvPicPr>
          <p:cNvPr id="7" name="Image 6" descr="Une image contenant texte, arts de la table, assiette, tasse&#10;&#10;Description générée automatiquement">
            <a:extLst>
              <a:ext uri="{FF2B5EF4-FFF2-40B4-BE49-F238E27FC236}">
                <a16:creationId xmlns:a16="http://schemas.microsoft.com/office/drawing/2014/main" id="{482CD5C2-80A6-2842-B148-6D06AB13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40" y="2052620"/>
            <a:ext cx="2284512" cy="9482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AF80BBB-2DE4-8B43-8878-AA19422A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57" y="3224071"/>
            <a:ext cx="2879967" cy="10093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1B4C26A-2453-4B43-83B7-EDF87C87B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540" y="4308561"/>
            <a:ext cx="2419423" cy="9152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63A7338-7653-3D4C-85E8-AF055B6E5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61" y="5611713"/>
            <a:ext cx="2307991" cy="6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61B2CE1-6E9C-4B4F-B794-EEC9F0B9B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695" y="2416338"/>
            <a:ext cx="4203700" cy="2921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5285298-FC6C-3944-B610-135A8BD90B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280" b="13277"/>
          <a:stretch/>
        </p:blipFill>
        <p:spPr>
          <a:xfrm>
            <a:off x="4281086" y="2819446"/>
            <a:ext cx="7236000" cy="22042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5CCE3D-58E6-8A42-AD56-7687C4E8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54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68A5C-360A-6041-9846-9D6D51D4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Dashbord</a:t>
            </a:r>
            <a:r>
              <a:rPr lang="fr-FR" dirty="0">
                <a:solidFill>
                  <a:schemeClr val="accent2"/>
                </a:solidFill>
              </a:rPr>
              <a:t> interactif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D91A13-3429-4A41-94BD-43844862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https://ntv-dashbord.herokuapp.com/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378540-49B2-5646-9A3E-84BAEEF9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933" y="2491015"/>
            <a:ext cx="7298265" cy="400186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B1F2F1-CA91-8544-BD1C-F2C20528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3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6D2B1-0352-DD41-83E0-7D6C86DD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Plan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99AB24-402B-0D46-8C83-8C1BC2BE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fr-FR" dirty="0"/>
              <a:t>Problématique et Présentation du jeu de données</a:t>
            </a:r>
          </a:p>
          <a:p>
            <a:pPr marL="571500" indent="-571500">
              <a:buAutoNum type="romanUcPeriod"/>
            </a:pPr>
            <a:endParaRPr lang="fr-FR" dirty="0"/>
          </a:p>
          <a:p>
            <a:pPr marL="571500" indent="-571500">
              <a:buFont typeface="Arial" panose="020B0604020202020204" pitchFamily="34" charset="0"/>
              <a:buAutoNum type="romanUcPeriod"/>
            </a:pPr>
            <a:r>
              <a:rPr lang="fr-FR" dirty="0"/>
              <a:t>Explication de l’approche de modélisation </a:t>
            </a:r>
          </a:p>
          <a:p>
            <a:pPr marL="571500" indent="-571500">
              <a:buAutoNum type="romanUcPeriod"/>
            </a:pPr>
            <a:endParaRPr lang="fr-FR" dirty="0"/>
          </a:p>
          <a:p>
            <a:pPr marL="571500" indent="-571500">
              <a:buFont typeface="Arial" panose="020B0604020202020204" pitchFamily="34" charset="0"/>
              <a:buAutoNum type="romanUcPeriod"/>
            </a:pPr>
            <a:r>
              <a:rPr lang="fr-FR" dirty="0" err="1"/>
              <a:t>Présentation</a:t>
            </a:r>
            <a:r>
              <a:rPr lang="fr-FR" dirty="0"/>
              <a:t> du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métier</a:t>
            </a:r>
            <a:r>
              <a:rPr lang="fr-FR" dirty="0"/>
              <a:t> </a:t>
            </a:r>
          </a:p>
          <a:p>
            <a:pPr marL="571500" indent="-571500">
              <a:buFont typeface="Arial" panose="020B0604020202020204" pitchFamily="34" charset="0"/>
              <a:buAutoNum type="romanUcPeriod"/>
            </a:pPr>
            <a:endParaRPr lang="fr-FR" dirty="0"/>
          </a:p>
          <a:p>
            <a:pPr marL="571500" indent="-571500">
              <a:buFont typeface="Arial" panose="020B0604020202020204" pitchFamily="34" charset="0"/>
              <a:buAutoNum type="romanUcPeriod"/>
            </a:pPr>
            <a:r>
              <a:rPr lang="fr-FR" dirty="0"/>
              <a:t>Conclusion et </a:t>
            </a:r>
            <a:r>
              <a:rPr lang="fr-FR" dirty="0" err="1"/>
              <a:t>perpecstives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67EFE6-C23A-734E-8782-CA41867E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247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D3E38-D837-E243-8D81-F9ABA1B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Dashbord</a:t>
            </a:r>
            <a:r>
              <a:rPr lang="fr-FR" dirty="0">
                <a:solidFill>
                  <a:schemeClr val="accent2"/>
                </a:solidFill>
              </a:rPr>
              <a:t> interactif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58175A-3BC5-A04B-B708-CD2F0E0D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56" y="1337734"/>
            <a:ext cx="9431488" cy="538027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FCAE63-B69A-F24A-85D4-6BC4B547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0F808-EB39-FF4E-AF64-51C77D14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Dashbord</a:t>
            </a:r>
            <a:r>
              <a:rPr lang="fr-FR" dirty="0">
                <a:solidFill>
                  <a:schemeClr val="accent2"/>
                </a:solidFill>
              </a:rPr>
              <a:t> interactif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A53C48-48E0-B249-9AB9-79846C09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425039"/>
            <a:ext cx="9252590" cy="524054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6DFF81-002F-A14B-A085-AECAA4BA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69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AE4C1-74EE-6944-A963-AD5D60FB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B80E5-BCD3-1D41-9E78-E4C58698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53830F-977A-7347-9253-10AEC9A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26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94965-9B54-9846-86B0-A1361CCE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Dashbord</a:t>
            </a:r>
            <a:r>
              <a:rPr lang="fr-FR" dirty="0">
                <a:solidFill>
                  <a:schemeClr val="accent2"/>
                </a:solidFill>
              </a:rPr>
              <a:t> interactif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F98BFE-0825-3743-B5C7-FBAE8A48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80" y="1360840"/>
            <a:ext cx="9040640" cy="538285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3DEA1A-F24E-584B-8DB9-2E4A60D7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90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FF3514-0529-5D4A-BEE2-C9AEDFD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222010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4B25D9-14F6-BD45-8FB1-4F98568A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1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34219-0624-D748-BCEF-DD22E2A8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436306-6ECB-6743-A333-2E30C526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dirty="0"/>
              <a:t>Pour un </a:t>
            </a:r>
            <a:r>
              <a:rPr lang="fr-FR" dirty="0" err="1"/>
              <a:t>modèle</a:t>
            </a:r>
            <a:r>
              <a:rPr lang="fr-FR" dirty="0"/>
              <a:t> plus performant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err="1"/>
              <a:t>Feature</a:t>
            </a:r>
            <a:r>
              <a:rPr lang="fr-FR" dirty="0"/>
              <a:t> engineering plus poussé 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Une </a:t>
            </a:r>
            <a:r>
              <a:rPr lang="fr-FR" dirty="0" err="1"/>
              <a:t>métrique</a:t>
            </a:r>
            <a:r>
              <a:rPr lang="fr-FR" dirty="0"/>
              <a:t> d’</a:t>
            </a:r>
            <a:r>
              <a:rPr lang="fr-FR" dirty="0" err="1"/>
              <a:t>évaluation</a:t>
            </a:r>
            <a:r>
              <a:rPr lang="fr-FR" dirty="0"/>
              <a:t> </a:t>
            </a:r>
            <a:r>
              <a:rPr lang="fr-FR" dirty="0" err="1"/>
              <a:t>basée</a:t>
            </a:r>
            <a:r>
              <a:rPr lang="fr-FR" dirty="0"/>
              <a:t> sur des </a:t>
            </a:r>
            <a:r>
              <a:rPr lang="fr-FR" dirty="0" err="1"/>
              <a:t>hypothèses</a:t>
            </a:r>
            <a:r>
              <a:rPr lang="fr-FR" dirty="0"/>
              <a:t> </a:t>
            </a:r>
            <a:r>
              <a:rPr lang="fr-FR" dirty="0" err="1"/>
              <a:t>métier</a:t>
            </a:r>
            <a:r>
              <a:rPr lang="fr-FR" dirty="0"/>
              <a:t> </a:t>
            </a:r>
            <a:r>
              <a:rPr lang="fr-FR" dirty="0" err="1"/>
              <a:t>confirmées</a:t>
            </a:r>
            <a:r>
              <a:rPr lang="fr-FR" dirty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Améliorer l’optimisation des algorithmes</a:t>
            </a:r>
          </a:p>
          <a:p>
            <a:pPr lvl="2"/>
            <a:endParaRPr lang="fr-FR" dirty="0">
              <a:effectLst/>
            </a:endParaRPr>
          </a:p>
          <a:p>
            <a:pPr>
              <a:buFont typeface="Wingdings" pitchFamily="2" charset="2"/>
              <a:buChar char="q"/>
            </a:pPr>
            <a:r>
              <a:rPr lang="fr-FR" dirty="0" err="1"/>
              <a:t>Améliorer</a:t>
            </a:r>
            <a:r>
              <a:rPr lang="fr-FR" dirty="0"/>
              <a:t> le </a:t>
            </a:r>
            <a:r>
              <a:rPr lang="fr-FR" dirty="0" err="1"/>
              <a:t>dashboard</a:t>
            </a:r>
            <a:r>
              <a:rPr lang="fr-FR" dirty="0"/>
              <a:t> </a:t>
            </a:r>
            <a:endParaRPr lang="fr-FR" dirty="0">
              <a:effectLst/>
            </a:endParaRPr>
          </a:p>
          <a:p>
            <a:pPr lvl="1">
              <a:buFont typeface="Wingdings" pitchFamily="2" charset="2"/>
              <a:buChar char="q"/>
            </a:pPr>
            <a:r>
              <a:rPr lang="fr-FR" dirty="0"/>
              <a:t>Graphes interactifs 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Permettre de modifier les données clients et effectuer une nouvelle prédiction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Formulaire pour un nouveau client et donner la prédiction</a:t>
            </a:r>
          </a:p>
          <a:p>
            <a:pPr>
              <a:buFont typeface="Wingdings" pitchFamily="2" charset="2"/>
              <a:buChar char="q"/>
            </a:pPr>
            <a:endParaRPr lang="fr-FR" dirty="0">
              <a:effectLst/>
            </a:endParaRPr>
          </a:p>
          <a:p>
            <a:endParaRPr lang="fr-FR" dirty="0">
              <a:effectLst/>
            </a:endParaRPr>
          </a:p>
          <a:p>
            <a:pPr marL="457200" lvl="1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7B9B9A-7F38-ED43-B199-89AC121F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2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FF3514-0529-5D4A-BEE2-C9AEDFD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498057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Problématique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</a:t>
            </a: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Présentation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jeu de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données</a:t>
            </a:r>
            <a:br>
              <a:rPr lang="en-US" sz="4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358FB5-826C-7443-AFB6-1D67B961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32D0A-3767-5D43-8FA8-B59C8588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CFD58-4A4D-4E4A-9F3C-F35AFAD83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89" y="2080269"/>
            <a:ext cx="7379825" cy="4351338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fr-FR" dirty="0"/>
              <a:t>Contexte : « Prêt à </a:t>
            </a:r>
            <a:r>
              <a:rPr lang="fr-FR" dirty="0" err="1"/>
              <a:t>Dépenser</a:t>
            </a:r>
            <a:r>
              <a:rPr lang="fr-FR" dirty="0"/>
              <a:t>» : </a:t>
            </a:r>
            <a:r>
              <a:rPr lang="fr-FR" dirty="0" err="1"/>
              <a:t>sociéte</a:t>
            </a:r>
            <a:r>
              <a:rPr lang="fr-FR" dirty="0"/>
              <a:t>́ de </a:t>
            </a:r>
            <a:r>
              <a:rPr lang="fr-FR" dirty="0" err="1"/>
              <a:t>crédits</a:t>
            </a:r>
            <a:r>
              <a:rPr lang="fr-FR" dirty="0"/>
              <a:t> à la consommation </a:t>
            </a:r>
            <a:endParaRPr lang="fr-FR" dirty="0">
              <a:effectLst/>
            </a:endParaRPr>
          </a:p>
          <a:p>
            <a:pPr algn="just">
              <a:buFont typeface="Wingdings" pitchFamily="2" charset="2"/>
              <a:buChar char="q"/>
            </a:pPr>
            <a:r>
              <a:rPr lang="fr-FR" dirty="0"/>
              <a:t>Objectifs : </a:t>
            </a:r>
            <a:endParaRPr lang="fr-FR" dirty="0">
              <a:effectLst/>
            </a:endParaRPr>
          </a:p>
          <a:p>
            <a:pPr marL="0" indent="0" algn="just">
              <a:buNone/>
            </a:pPr>
            <a:r>
              <a:rPr lang="fr-FR" dirty="0"/>
              <a:t>	•</a:t>
            </a:r>
            <a:r>
              <a:rPr lang="fr-FR" sz="2400" dirty="0" err="1"/>
              <a:t>Développer</a:t>
            </a:r>
            <a:r>
              <a:rPr lang="fr-FR" sz="2400" dirty="0"/>
              <a:t> un </a:t>
            </a:r>
            <a:r>
              <a:rPr lang="fr-FR" sz="2400" dirty="0" err="1"/>
              <a:t>modèle</a:t>
            </a:r>
            <a:r>
              <a:rPr lang="fr-FR" sz="2400" dirty="0"/>
              <a:t> de </a:t>
            </a:r>
            <a:r>
              <a:rPr lang="fr-FR" sz="2400" dirty="0" err="1"/>
              <a:t>scoring</a:t>
            </a:r>
            <a:r>
              <a:rPr lang="fr-FR" sz="2400" dirty="0"/>
              <a:t> de la 	</a:t>
            </a:r>
            <a:r>
              <a:rPr lang="fr-FR" sz="2400" dirty="0" err="1"/>
              <a:t>probabilite</a:t>
            </a:r>
            <a:r>
              <a:rPr lang="fr-FR" sz="2400" dirty="0"/>
              <a:t>́ de </a:t>
            </a:r>
            <a:r>
              <a:rPr lang="fr-FR" sz="2400" dirty="0" err="1"/>
              <a:t>défaut</a:t>
            </a:r>
            <a:r>
              <a:rPr lang="fr-FR" sz="2400" dirty="0"/>
              <a:t> de paiement du client 	</a:t>
            </a:r>
            <a:endParaRPr lang="fr-FR" sz="2400" dirty="0">
              <a:effectLst/>
            </a:endParaRPr>
          </a:p>
          <a:p>
            <a:pPr marL="0" indent="0" algn="just">
              <a:buNone/>
            </a:pPr>
            <a:r>
              <a:rPr lang="fr-FR" sz="2400" dirty="0"/>
              <a:t>	•Réaliser un </a:t>
            </a:r>
            <a:r>
              <a:rPr lang="fr-FR" sz="2400" dirty="0" err="1"/>
              <a:t>dashboard</a:t>
            </a:r>
            <a:r>
              <a:rPr lang="fr-FR" sz="2400" dirty="0"/>
              <a:t> interactif pour 	assurer une 	transparence sur les </a:t>
            </a:r>
            <a:r>
              <a:rPr lang="fr-FR" sz="2400" dirty="0" err="1"/>
              <a:t>décisions</a:t>
            </a:r>
            <a:r>
              <a:rPr lang="fr-FR" sz="2400" dirty="0"/>
              <a:t> 	d’octroi de </a:t>
            </a:r>
            <a:r>
              <a:rPr lang="fr-FR" sz="2400" dirty="0" err="1"/>
              <a:t>crédit</a:t>
            </a:r>
            <a:r>
              <a:rPr lang="fr-FR" sz="2400" dirty="0"/>
              <a:t> </a:t>
            </a:r>
            <a:endParaRPr lang="fr-FR" sz="2400" dirty="0">
              <a:effectLst/>
            </a:endParaRPr>
          </a:p>
          <a:p>
            <a:pPr algn="just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9484E2-5E53-5541-B98E-7131680D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58" y="1688618"/>
            <a:ext cx="3987800" cy="40132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E20432-7DAA-EE4C-BB04-5BC5050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81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DAA62-E304-8F4A-9D73-D41048DC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Jeu des données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8F2484C4-E6EE-B54F-8DFF-D842D9814C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8104" y="2812486"/>
            <a:ext cx="6301766" cy="404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7B85AE2-B72D-EA48-9C4A-E513C62FDC4B}"/>
              </a:ext>
            </a:extLst>
          </p:cNvPr>
          <p:cNvSpPr txBox="1"/>
          <p:nvPr/>
        </p:nvSpPr>
        <p:spPr>
          <a:xfrm>
            <a:off x="254643" y="1316549"/>
            <a:ext cx="12072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7 sources de </a:t>
            </a:r>
            <a:r>
              <a:rPr lang="fr-FR" dirty="0" err="1"/>
              <a:t>données</a:t>
            </a:r>
            <a:r>
              <a:rPr lang="fr-FR" dirty="0"/>
              <a:t> (relatives aux clients et à la </a:t>
            </a:r>
            <a:r>
              <a:rPr lang="fr-FR" dirty="0" err="1"/>
              <a:t>sociéte</a:t>
            </a:r>
            <a:r>
              <a:rPr lang="fr-FR" dirty="0"/>
              <a:t>́ : </a:t>
            </a:r>
            <a:r>
              <a:rPr lang="fr-FR" dirty="0" err="1"/>
              <a:t>précédentes</a:t>
            </a:r>
            <a:r>
              <a:rPr lang="fr-FR" dirty="0"/>
              <a:t> demandes de </a:t>
            </a:r>
            <a:r>
              <a:rPr lang="fr-FR" dirty="0" err="1"/>
              <a:t>crédit</a:t>
            </a:r>
            <a:r>
              <a:rPr lang="fr-FR" dirty="0"/>
              <a:t>, balance de </a:t>
            </a:r>
            <a:r>
              <a:rPr lang="fr-FR" dirty="0" err="1"/>
              <a:t>crédit</a:t>
            </a:r>
            <a:r>
              <a:rPr lang="fr-FR" dirty="0"/>
              <a:t>, cash, etc.) </a:t>
            </a:r>
            <a:endParaRPr lang="fr-FR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 de </a:t>
            </a:r>
            <a:r>
              <a:rPr lang="fr-FR" dirty="0" err="1"/>
              <a:t>données</a:t>
            </a:r>
            <a:r>
              <a:rPr lang="fr-FR" dirty="0"/>
              <a:t> principale : </a:t>
            </a:r>
            <a:endParaRPr lang="fr-FR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307 000 clients </a:t>
            </a:r>
            <a:endParaRPr lang="fr-FR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121 </a:t>
            </a:r>
            <a:r>
              <a:rPr lang="fr-FR" dirty="0" err="1"/>
              <a:t>features</a:t>
            </a:r>
            <a:r>
              <a:rPr lang="fr-FR" dirty="0"/>
              <a:t> : </a:t>
            </a:r>
            <a:r>
              <a:rPr lang="fr-FR" dirty="0" err="1"/>
              <a:t>âge</a:t>
            </a:r>
            <a:r>
              <a:rPr lang="fr-FR" dirty="0"/>
              <a:t>, sexe, emploi, logement, revenus, informations relatives au </a:t>
            </a:r>
            <a:r>
              <a:rPr lang="fr-FR" dirty="0" err="1"/>
              <a:t>crédit</a:t>
            </a:r>
            <a:r>
              <a:rPr lang="fr-FR" dirty="0"/>
              <a:t>, etc. </a:t>
            </a:r>
            <a:endParaRPr lang="fr-FR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Labels cible : </a:t>
            </a:r>
            <a:r>
              <a:rPr lang="fr-FR" dirty="0" err="1"/>
              <a:t>défaut</a:t>
            </a:r>
            <a:r>
              <a:rPr lang="fr-FR" dirty="0"/>
              <a:t> de </a:t>
            </a:r>
            <a:r>
              <a:rPr lang="fr-FR" dirty="0" err="1"/>
              <a:t>crédit</a:t>
            </a:r>
            <a:r>
              <a:rPr lang="fr-FR" dirty="0"/>
              <a:t> / pas de </a:t>
            </a:r>
            <a:r>
              <a:rPr lang="fr-FR" dirty="0" err="1"/>
              <a:t>défaut</a:t>
            </a:r>
            <a:r>
              <a:rPr lang="fr-FR" dirty="0"/>
              <a:t> de </a:t>
            </a:r>
            <a:r>
              <a:rPr lang="fr-FR" dirty="0" err="1"/>
              <a:t>crédit</a:t>
            </a:r>
            <a:r>
              <a:rPr lang="fr-FR" dirty="0"/>
              <a:t> </a:t>
            </a:r>
            <a:endParaRPr lang="fr-FR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D808F2-9190-534D-8F4B-DAB8AB2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72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99351-F19A-654B-9961-B0FD65C7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Feature</a:t>
            </a:r>
            <a:r>
              <a:rPr lang="fr-FR" dirty="0">
                <a:solidFill>
                  <a:schemeClr val="accent2"/>
                </a:solidFill>
              </a:rPr>
              <a:t> engineering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128210-5E88-394C-B1D3-DF453AEC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25" y="1447665"/>
            <a:ext cx="6339550" cy="280048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01EB188-11B0-AD41-8A2D-D7AC2386F8D8}"/>
              </a:ext>
            </a:extLst>
          </p:cNvPr>
          <p:cNvSpPr txBox="1"/>
          <p:nvPr/>
        </p:nvSpPr>
        <p:spPr>
          <a:xfrm>
            <a:off x="560075" y="4155549"/>
            <a:ext cx="114569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Processus: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Utilisation</a:t>
            </a:r>
            <a:r>
              <a:rPr lang="en-US" dirty="0"/>
              <a:t> du kernel Kaggle: </a:t>
            </a:r>
            <a:r>
              <a:rPr lang="en-US" u="sng" dirty="0">
                <a:hlinkClick r:id="rId3"/>
              </a:rPr>
              <a:t>LightGBM with Simple Features</a:t>
            </a:r>
            <a:r>
              <a:rPr lang="en-US" u="sng" dirty="0"/>
              <a:t>: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One hot </a:t>
            </a:r>
            <a:r>
              <a:rPr lang="fr-FR" dirty="0" err="1"/>
              <a:t>encoding</a:t>
            </a:r>
            <a:endParaRPr lang="fr-FR" dirty="0"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Traiter anomalies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Création de </a:t>
            </a:r>
            <a:r>
              <a:rPr lang="fr-FR" dirty="0" err="1"/>
              <a:t>features</a:t>
            </a:r>
            <a:r>
              <a:rPr lang="fr-FR" dirty="0"/>
              <a:t> par regroupement de données (</a:t>
            </a:r>
            <a:r>
              <a:rPr lang="fr-FR" dirty="0" err="1"/>
              <a:t>groupby</a:t>
            </a:r>
            <a:r>
              <a:rPr lang="fr-FR" dirty="0"/>
              <a:t>) en appliquant diverses fonction (Max, Min...)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Imputation des valeurs manquantes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Identifier les </a:t>
            </a:r>
            <a:r>
              <a:rPr lang="fr-FR" dirty="0" err="1"/>
              <a:t>features</a:t>
            </a:r>
            <a:r>
              <a:rPr lang="fr-FR" dirty="0"/>
              <a:t> importantes par coefficient de Gini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300784-05BC-484D-8DA0-C200831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37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7B8B5-3572-5F44-BD66-B503138C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Analyse de Target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3F44A574-EABD-2F47-B64F-459729A32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0197" y="1358178"/>
            <a:ext cx="5411803" cy="3406775"/>
          </a:xfrm>
        </p:spPr>
      </p:pic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324508FE-1FBC-F040-BE96-7A967A8AD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485498"/>
              </p:ext>
            </p:extLst>
          </p:nvPr>
        </p:nvGraphicFramePr>
        <p:xfrm>
          <a:off x="1248908" y="1493320"/>
          <a:ext cx="4610099" cy="313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F754BBE-3A6F-4643-AAAB-389B6EB8376E}"/>
              </a:ext>
            </a:extLst>
          </p:cNvPr>
          <p:cNvSpPr txBox="1"/>
          <p:nvPr/>
        </p:nvSpPr>
        <p:spPr>
          <a:xfrm>
            <a:off x="1248908" y="5023262"/>
            <a:ext cx="962795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fr-FR" dirty="0"/>
              <a:t>Un jeu de </a:t>
            </a:r>
            <a:r>
              <a:rPr lang="fr-FR" dirty="0" err="1"/>
              <a:t>données</a:t>
            </a:r>
            <a:r>
              <a:rPr lang="fr-FR" dirty="0"/>
              <a:t> </a:t>
            </a:r>
            <a:r>
              <a:rPr lang="fr-FR" dirty="0" err="1"/>
              <a:t>déséquilibre</a:t>
            </a:r>
            <a:r>
              <a:rPr lang="fr-FR" dirty="0"/>
              <a:t>́ -</a:t>
            </a:r>
            <a:r>
              <a:rPr lang="fr-FR" dirty="0">
                <a:sym typeface="Wingdings" pitchFamily="2" charset="2"/>
              </a:rPr>
              <a:t>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élevée</a:t>
            </a:r>
            <a:r>
              <a:rPr lang="fr-FR" dirty="0"/>
              <a:t> avec modèle </a:t>
            </a:r>
            <a:r>
              <a:rPr lang="fr-FR" dirty="0" err="1"/>
              <a:t>Naif</a:t>
            </a:r>
            <a:r>
              <a:rPr lang="fr-FR" dirty="0"/>
              <a:t> (classe 0 pour tous les cas) </a:t>
            </a:r>
            <a:endParaRPr lang="fr-FR" dirty="0">
              <a:effectLst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fr-FR" dirty="0"/>
              <a:t>Comment </a:t>
            </a:r>
            <a:r>
              <a:rPr lang="fr-FR" dirty="0" err="1"/>
              <a:t>réduire</a:t>
            </a:r>
            <a:r>
              <a:rPr lang="fr-FR" dirty="0"/>
              <a:t> les </a:t>
            </a:r>
            <a:r>
              <a:rPr lang="fr-FR" dirty="0" err="1"/>
              <a:t>conséquences</a:t>
            </a:r>
            <a:r>
              <a:rPr lang="fr-FR" dirty="0"/>
              <a:t> de ce </a:t>
            </a:r>
            <a:r>
              <a:rPr lang="fr-FR" dirty="0" err="1"/>
              <a:t>déséquilibre</a:t>
            </a:r>
            <a:r>
              <a:rPr lang="fr-FR" dirty="0"/>
              <a:t>? </a:t>
            </a:r>
            <a:endParaRPr lang="fr-FR" dirty="0">
              <a:effectLst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Under-</a:t>
            </a:r>
            <a:r>
              <a:rPr lang="fr-FR" dirty="0" err="1"/>
              <a:t>sampling</a:t>
            </a:r>
            <a:r>
              <a:rPr lang="fr-FR" dirty="0"/>
              <a:t> (</a:t>
            </a:r>
            <a:r>
              <a:rPr lang="fr-FR" dirty="0" err="1"/>
              <a:t>réduire</a:t>
            </a:r>
            <a:r>
              <a:rPr lang="fr-FR" dirty="0"/>
              <a:t> le nombre d’individus de la classe majoritaire)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Over-</a:t>
            </a:r>
            <a:r>
              <a:rPr lang="fr-FR" dirty="0" err="1"/>
              <a:t>sampling</a:t>
            </a:r>
            <a:r>
              <a:rPr lang="fr-FR" dirty="0"/>
              <a:t> (augmenter le nombre d’individus de la classe minoritaire)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 err="1"/>
              <a:t>Class_weight</a:t>
            </a:r>
            <a:r>
              <a:rPr lang="fr-FR" dirty="0"/>
              <a:t>="</a:t>
            </a:r>
            <a:r>
              <a:rPr lang="fr-FR" dirty="0" err="1"/>
              <a:t>balanced</a:t>
            </a:r>
            <a:r>
              <a:rPr lang="fr-FR" dirty="0"/>
              <a:t>"</a:t>
            </a:r>
            <a:endParaRPr lang="fr-FR" sz="1600" dirty="0"/>
          </a:p>
          <a:p>
            <a:pPr marL="742950" lvl="1" indent="-285750">
              <a:buFont typeface="Wingdings" pitchFamily="2" charset="2"/>
              <a:buChar char="Ø"/>
            </a:pPr>
            <a:endParaRPr lang="fr-FR" sz="1600" dirty="0"/>
          </a:p>
          <a:p>
            <a:pPr marL="742950" lvl="1" indent="-285750">
              <a:buFont typeface="Wingdings" pitchFamily="2" charset="2"/>
              <a:buChar char="Ø"/>
            </a:pPr>
            <a:endParaRPr lang="fr-FR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6FB14C-A371-CF48-9169-F6A7CC02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69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91875-4274-C849-A02A-4D96AF72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7619"/>
            <a:ext cx="3230088" cy="1325563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Heatmap</a:t>
            </a:r>
            <a:r>
              <a:rPr lang="fr-FR" dirty="0">
                <a:solidFill>
                  <a:schemeClr val="accent2"/>
                </a:solidFill>
              </a:rPr>
              <a:t> de corrélation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66D792-E8FD-904D-A26B-8DBFCE416C54}"/>
              </a:ext>
            </a:extLst>
          </p:cNvPr>
          <p:cNvSpPr txBox="1"/>
          <p:nvPr/>
        </p:nvSpPr>
        <p:spPr>
          <a:xfrm>
            <a:off x="160317" y="2256313"/>
            <a:ext cx="41649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de sources extérieurs sont les plus corrélés à la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Target est aussi fortement liées à l'âge du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6AE889-EF4F-FF4F-994D-0242EA6D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8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A81856-3503-474C-B222-64EF7B36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838" y="0"/>
            <a:ext cx="6728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FF3514-0529-5D4A-BEE2-C9AEDFD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81" y="2301962"/>
            <a:ext cx="6117722" cy="251351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fr-FR" sz="4200" dirty="0"/>
              <a:t>II. Explication de l’approche de modélisation </a:t>
            </a:r>
            <a:br>
              <a:rPr lang="en-US" sz="4200" dirty="0"/>
            </a:br>
            <a:endParaRPr lang="en-US" sz="4200" kern="12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C875BD-1C79-6241-950D-FBABB64E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EEA-C5A3-A240-90EC-1A33F89095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2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795</Words>
  <Application>Microsoft Macintosh PowerPoint</Application>
  <PresentationFormat>Grand écran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Thème Office</vt:lpstr>
      <vt:lpstr>PROJET 7  « IMPLÉMENTEZ UN MODÈLE DE SCORING »  </vt:lpstr>
      <vt:lpstr>Plan de Présentation</vt:lpstr>
      <vt:lpstr>I. Problématique et  Présentation du jeu de données </vt:lpstr>
      <vt:lpstr>Problématique</vt:lpstr>
      <vt:lpstr>Jeu des données</vt:lpstr>
      <vt:lpstr>Feature engineering</vt:lpstr>
      <vt:lpstr>Analyse de Target</vt:lpstr>
      <vt:lpstr>Heatmap de corrélation</vt:lpstr>
      <vt:lpstr>II. Explication de l’approche de modélisation  </vt:lpstr>
      <vt:lpstr>Métriques de scoring</vt:lpstr>
      <vt:lpstr>Méthodologie  de modélisation</vt:lpstr>
      <vt:lpstr>Comparaison des modèles</vt:lpstr>
      <vt:lpstr>Etudier l’overfitting LGBMClassifier: Meilleur modèle</vt:lpstr>
      <vt:lpstr>Problème métier de banque</vt:lpstr>
      <vt:lpstr>Définition du Seuil  dans notre problématique</vt:lpstr>
      <vt:lpstr>Features Importances (Librairie SHAP)</vt:lpstr>
      <vt:lpstr>III. Présentation du dashboard métier   </vt:lpstr>
      <vt:lpstr>Outils utilisés</vt:lpstr>
      <vt:lpstr>Dashbord interactif</vt:lpstr>
      <vt:lpstr>Dashbord interactif</vt:lpstr>
      <vt:lpstr>Dashbord interactif</vt:lpstr>
      <vt:lpstr>Présentation PowerPoint</vt:lpstr>
      <vt:lpstr>Dashbord interactif</vt:lpstr>
      <vt:lpstr>Conclusion </vt:lpstr>
      <vt:lpstr>Pour aller plus loin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 « IMPLÉMENTEZ UN MODÈLE DE SCORING »  </dc:title>
  <dc:creator>Nhat Tam Vo</dc:creator>
  <cp:lastModifiedBy>Nhat Tam Vo</cp:lastModifiedBy>
  <cp:revision>14</cp:revision>
  <dcterms:created xsi:type="dcterms:W3CDTF">2022-05-21T01:24:40Z</dcterms:created>
  <dcterms:modified xsi:type="dcterms:W3CDTF">2022-05-24T13:26:35Z</dcterms:modified>
</cp:coreProperties>
</file>