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7"/>
    <p:restoredTop sz="95775"/>
  </p:normalViewPr>
  <p:slideViewPr>
    <p:cSldViewPr snapToGrid="0" snapToObjects="1">
      <p:cViewPr varScale="1">
        <p:scale>
          <a:sx n="110" d="100"/>
          <a:sy n="11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FC2B9-1327-8649-BF24-512E596B12E6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F3F63-C70B-7446-85AA-F96C873D6B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2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69B4622-0B87-5B4B-8ACF-1F5903D9B751}" type="datetime1">
              <a:rPr lang="fr-FR" smtClean="0"/>
              <a:t>03/03/2022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01BF-0E94-D94B-BF4B-4D541AC9E863}" type="datetime1">
              <a:rPr lang="fr-FR" smtClean="0"/>
              <a:t>03/03/2022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37A5-F571-6742-BFE7-F7A29B7C6F70}" type="datetime1">
              <a:rPr lang="fr-FR" smtClean="0"/>
              <a:t>03/03/2022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79B4-D9EB-A94C-918A-8DE339CE72AC}" type="datetime1">
              <a:rPr lang="fr-FR" smtClean="0"/>
              <a:t>03/03/2022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63D929F-6DDA-B44C-8370-B422B363B596}" type="datetime1">
              <a:rPr lang="fr-FR" smtClean="0"/>
              <a:t>03/03/2022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C6FC-DA33-A54D-A712-B106C6C3CBBB}" type="datetime1">
              <a:rPr lang="fr-FR" smtClean="0"/>
              <a:t>03/03/2022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C0DD-1C51-F44C-BAE3-ADE8ED742740}" type="datetime1">
              <a:rPr lang="fr-FR" smtClean="0"/>
              <a:t>03/03/2022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4D43-381F-304B-8DC6-8C14AB65C782}" type="datetime1">
              <a:rPr lang="fr-FR" smtClean="0"/>
              <a:t>03/03/2022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7EA5-F03F-A143-B395-25F8E29F325B}" type="datetime1">
              <a:rPr lang="fr-FR" smtClean="0"/>
              <a:t>03/03/2022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66CD-BF56-5C48-B83C-C771D0630CED}" type="datetime1">
              <a:rPr lang="fr-FR" smtClean="0"/>
              <a:t>03/03/2022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0F4AFD5-9E3C-E24F-9FF7-1E8C8A0C927E}" type="datetime1">
              <a:rPr lang="fr-FR" smtClean="0"/>
              <a:t>03/03/2022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887F84A-1CB1-554B-B739-D3D3B3F35842}" type="datetime1">
              <a:rPr lang="fr-FR" smtClean="0"/>
              <a:t>03/03/2022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08083-9303-A54F-A659-E9D599704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/>
              <a:t>Projet 5: </a:t>
            </a:r>
            <a:r>
              <a:rPr lang="fr-FR" sz="4800" cap="none" dirty="0"/>
              <a:t>Segmentez des clients d’un site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207535-66B0-3B4E-86E1-4EC95FA00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fr-FR" dirty="0" err="1"/>
              <a:t>Nhat</a:t>
            </a:r>
            <a:r>
              <a:rPr lang="fr-FR" dirty="0"/>
              <a:t> Tam VO</a:t>
            </a:r>
          </a:p>
          <a:p>
            <a:pPr algn="l"/>
            <a:r>
              <a:rPr lang="fr-FR" dirty="0"/>
              <a:t>Mentor: Claude TINKU</a:t>
            </a:r>
          </a:p>
        </p:txBody>
      </p:sp>
    </p:spTree>
    <p:extLst>
      <p:ext uri="{BB962C8B-B14F-4D97-AF65-F5344CB8AC3E}">
        <p14:creationId xmlns:p14="http://schemas.microsoft.com/office/powerpoint/2010/main" val="163050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0B5F18-3211-664C-9C7F-F8D62589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969FD89-D0CB-8D4A-89FA-0230C9E6C89D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Segmentation RFM (</a:t>
            </a:r>
            <a:r>
              <a:rPr lang="fr-FR" b="1" dirty="0" err="1">
                <a:solidFill>
                  <a:schemeClr val="tx2"/>
                </a:solidFill>
              </a:rPr>
              <a:t>KMean</a:t>
            </a:r>
            <a:r>
              <a:rPr lang="fr-FR" b="1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33B05FF-4AB7-6F45-9F8B-4D691070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142" y="1385006"/>
            <a:ext cx="5918200" cy="3390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A2D87C0-4B31-EE4C-A5DA-A7CAF2392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385006"/>
            <a:ext cx="4991100" cy="3403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ADE9B4A-9CB8-F540-9B70-F8DF1F3832E0}"/>
              </a:ext>
            </a:extLst>
          </p:cNvPr>
          <p:cNvSpPr txBox="1"/>
          <p:nvPr/>
        </p:nvSpPr>
        <p:spPr>
          <a:xfrm>
            <a:off x="1503124" y="5011329"/>
            <a:ext cx="995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D’après le score de distorsion, 4 groups de client est meilleur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Selon le score de Silhouette,  2 groups de client est meilleur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Car la segmentation avec 2 groups de client n’est pas efficace au vu de marketing, on va tester avec k = 3, 4</a:t>
            </a:r>
          </a:p>
        </p:txBody>
      </p:sp>
    </p:spTree>
    <p:extLst>
      <p:ext uri="{BB962C8B-B14F-4D97-AF65-F5344CB8AC3E}">
        <p14:creationId xmlns:p14="http://schemas.microsoft.com/office/powerpoint/2010/main" val="241862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275D02-EC81-6741-A934-0D155C2C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57F78D7-550B-804B-8733-BDA3C0FFB54A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Analyse de Silhouette (k = 3, 4)</a:t>
            </a:r>
          </a:p>
        </p:txBody>
      </p:sp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8AC31A31-42AC-E847-837C-F39FE4C7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823" y="3655868"/>
            <a:ext cx="3383483" cy="1334769"/>
          </a:xfrm>
          <a:prstGeom prst="rect">
            <a:avLst/>
          </a:prstGeom>
        </p:spPr>
      </p:pic>
      <p:pic>
        <p:nvPicPr>
          <p:cNvPr id="15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6D24D171-0F36-9B4A-ADC3-44495C821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226" y="3824991"/>
            <a:ext cx="3607952" cy="116564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5EA85FF-8B49-0442-9AB7-1C6BE879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579" y="1231119"/>
            <a:ext cx="3602599" cy="259387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0FDBB26-D687-384C-B754-18D301679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824" y="1262760"/>
            <a:ext cx="3383483" cy="247572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F1D424C-8960-9144-8EA6-87AEEC135EE4}"/>
              </a:ext>
            </a:extLst>
          </p:cNvPr>
          <p:cNvSpPr txBox="1"/>
          <p:nvPr/>
        </p:nvSpPr>
        <p:spPr>
          <a:xfrm>
            <a:off x="1123208" y="5369361"/>
            <a:ext cx="973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Score de silhouette avec k = 4 est très proche celui avec k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repartions des clients avec k = 4 est plus favorable au vu de marketing </a:t>
            </a:r>
          </a:p>
        </p:txBody>
      </p:sp>
    </p:spTree>
    <p:extLst>
      <p:ext uri="{BB962C8B-B14F-4D97-AF65-F5344CB8AC3E}">
        <p14:creationId xmlns:p14="http://schemas.microsoft.com/office/powerpoint/2010/main" val="405851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9B09D0-7727-594C-998F-87E3C0B2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88874D8-6219-5744-B4D3-9D2E208A98DB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4 groups de client selon segmentation RFM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43F8AC2-8708-8F45-92C5-C50C51328435}"/>
              </a:ext>
            </a:extLst>
          </p:cNvPr>
          <p:cNvSpPr txBox="1"/>
          <p:nvPr/>
        </p:nvSpPr>
        <p:spPr>
          <a:xfrm>
            <a:off x="354523" y="4844329"/>
            <a:ext cx="11617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fr-FR" dirty="0">
                <a:solidFill>
                  <a:srgbClr val="0070C0"/>
                </a:solidFill>
                <a:sym typeface="Wingdings" pitchFamily="2" charset="2"/>
              </a:rPr>
              <a:t>Cluster 0: Nouveaux clients (bons potentiels clients)  promotion, recommander produits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dirty="0">
                <a:solidFill>
                  <a:srgbClr val="00B050"/>
                </a:solidFill>
                <a:sym typeface="Wingdings" pitchFamily="2" charset="2"/>
              </a:rPr>
              <a:t>Cluster 1: </a:t>
            </a:r>
            <a:r>
              <a:rPr lang="fr-FR" dirty="0">
                <a:solidFill>
                  <a:srgbClr val="00B050"/>
                </a:solidFill>
              </a:rPr>
              <a:t>Moins bons clients (client dormant) </a:t>
            </a:r>
            <a:r>
              <a:rPr lang="fr-FR" dirty="0">
                <a:solidFill>
                  <a:srgbClr val="00B050"/>
                </a:solidFill>
                <a:sym typeface="Wingdings" pitchFamily="2" charset="2"/>
              </a:rPr>
              <a:t> technique de reconquête, promotion</a:t>
            </a:r>
            <a:r>
              <a:rPr lang="fr-FR" dirty="0">
                <a:solidFill>
                  <a:srgbClr val="00B050"/>
                </a:solidFill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dirty="0">
                <a:solidFill>
                  <a:srgbClr val="FFC000"/>
                </a:solidFill>
              </a:rPr>
              <a:t>Cluster 2: Très bons clients</a:t>
            </a:r>
            <a:r>
              <a:rPr lang="fr-FR" dirty="0">
                <a:solidFill>
                  <a:srgbClr val="FFC000"/>
                </a:solidFill>
                <a:sym typeface="Wingdings" pitchFamily="2" charset="2"/>
              </a:rPr>
              <a:t></a:t>
            </a:r>
            <a:r>
              <a:rPr lang="fr-FR" dirty="0">
                <a:solidFill>
                  <a:srgbClr val="FFC000"/>
                </a:solidFill>
              </a:rPr>
              <a:t> fidélisation, prix de client, recommander des bonnes offres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dirty="0">
                <a:solidFill>
                  <a:srgbClr val="FF0000"/>
                </a:solidFill>
              </a:rPr>
              <a:t>Cluster 3: Bon clients 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 développement de la fréquence d’achat, recommander des bonnes offres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6C1FB26-BC9D-0B4B-A281-D8A75AD86B54}"/>
              </a:ext>
            </a:extLst>
          </p:cNvPr>
          <p:cNvSpPr txBox="1"/>
          <p:nvPr/>
        </p:nvSpPr>
        <p:spPr>
          <a:xfrm>
            <a:off x="5548970" y="5859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olidFill>
                <a:srgbClr val="945200"/>
              </a:solidFill>
            </a:endParaRP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F079D3B3-83D6-964C-A791-DA37707B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48" y="1644873"/>
            <a:ext cx="5578504" cy="22210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F7DAB27-303C-0B43-AFAF-970E76B1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832" y="931040"/>
            <a:ext cx="3866907" cy="364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7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3D3E70-C7A0-FA4E-AE34-19A99338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7640D0-0B16-1C46-9271-649BD3ACE751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Stabilité des segments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B91C38-7637-B445-A812-6B80EB25A15E}"/>
              </a:ext>
            </a:extLst>
          </p:cNvPr>
          <p:cNvSpPr txBox="1"/>
          <p:nvPr/>
        </p:nvSpPr>
        <p:spPr>
          <a:xfrm>
            <a:off x="6096000" y="2120949"/>
            <a:ext cx="5943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dirty="0"/>
              <a:t>Evaluation de stabilité des segments par score ARI sur une base de client pendant 1 ans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dirty="0"/>
              <a:t>Ce modèle ne semble pas stable et nécessitera une maintenance régulière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dirty="0"/>
              <a:t>Ce problème de maintenance pourrait être amélioré par l'utilisation d'un algorithme incorporant d'autres variables comme avis de client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921CC5B-08E2-2D4A-99DF-57E1B50B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79" y="1446823"/>
            <a:ext cx="5148172" cy="412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7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628E8D-ECCE-D741-8AFF-6A443D66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277A9B4-011D-6A4F-BCF0-140DBB028DC5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Segmentation RFM-Avis (</a:t>
            </a:r>
            <a:r>
              <a:rPr lang="fr-FR" b="1" dirty="0" err="1">
                <a:solidFill>
                  <a:schemeClr val="tx2"/>
                </a:solidFill>
              </a:rPr>
              <a:t>KMean</a:t>
            </a:r>
            <a:r>
              <a:rPr lang="fr-FR" b="1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AA3AED-26FE-0543-B5D4-C73FEC91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42" y="1195306"/>
            <a:ext cx="4864100" cy="339090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ED92B09E-807B-4D43-A043-17F80620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513" y="1195306"/>
            <a:ext cx="5996407" cy="33909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774F207-3C0A-9E44-A397-FCF76D4E9014}"/>
              </a:ext>
            </a:extLst>
          </p:cNvPr>
          <p:cNvSpPr txBox="1"/>
          <p:nvPr/>
        </p:nvSpPr>
        <p:spPr>
          <a:xfrm>
            <a:off x="1503124" y="5011329"/>
            <a:ext cx="995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D’après le score de distorsion, 5 groups de client est meilleur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Selon le score de Silhouette,  3 groups de client est meilleur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Car la segmentation avec 5 groups de client n’est pas efficace au vu de marketing, on va tester avec k = 3, 4</a:t>
            </a:r>
          </a:p>
        </p:txBody>
      </p:sp>
    </p:spTree>
    <p:extLst>
      <p:ext uri="{BB962C8B-B14F-4D97-AF65-F5344CB8AC3E}">
        <p14:creationId xmlns:p14="http://schemas.microsoft.com/office/powerpoint/2010/main" val="50368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275D02-EC81-6741-A934-0D155C2C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57F78D7-550B-804B-8733-BDA3C0FFB54A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Analyse de Silhouette (k = 3, 4)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F7F0C7-C1A0-8241-91A4-DCEB33B5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880" y="1269217"/>
            <a:ext cx="3564000" cy="2592000"/>
          </a:xfrm>
          <a:prstGeom prst="rect">
            <a:avLst/>
          </a:prstGeom>
        </p:spPr>
      </p:pic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177C0ADD-2CB1-064A-9F71-6D4318675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80" y="3861218"/>
            <a:ext cx="3564000" cy="11910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0DE2FF-61BC-4F46-A1E9-C3A22616D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365" y="1269217"/>
            <a:ext cx="3636537" cy="2592000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F746B258-3414-1846-9617-2B6171902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366" y="3861217"/>
            <a:ext cx="3636536" cy="102424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E8425CA-01FB-DD49-BBA1-A82D07752E9E}"/>
              </a:ext>
            </a:extLst>
          </p:cNvPr>
          <p:cNvSpPr txBox="1"/>
          <p:nvPr/>
        </p:nvSpPr>
        <p:spPr>
          <a:xfrm>
            <a:off x="1226734" y="5356794"/>
            <a:ext cx="97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Score de silhouette avec k = 3 est très grand par rapport à celui avec k = 4</a:t>
            </a:r>
          </a:p>
        </p:txBody>
      </p:sp>
    </p:spTree>
    <p:extLst>
      <p:ext uri="{BB962C8B-B14F-4D97-AF65-F5344CB8AC3E}">
        <p14:creationId xmlns:p14="http://schemas.microsoft.com/office/powerpoint/2010/main" val="428788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C2EEDF-D587-0343-817E-6068E226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C47C078-702E-4C41-995A-1B61350A0379}"/>
              </a:ext>
            </a:extLst>
          </p:cNvPr>
          <p:cNvSpPr txBox="1">
            <a:spLocks/>
          </p:cNvSpPr>
          <p:nvPr/>
        </p:nvSpPr>
        <p:spPr>
          <a:xfrm>
            <a:off x="513592" y="384949"/>
            <a:ext cx="11235821" cy="993707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3 groups de client selon segmentation RFM-Avis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16BA69E-406C-6345-8836-221BCC26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74" y="1335834"/>
            <a:ext cx="4275029" cy="2963115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F7931E65-E499-CC47-B67A-D90CEF51A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59" y="2044798"/>
            <a:ext cx="5486115" cy="154518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4A25D25-9975-3C4E-95E9-6E4015785284}"/>
              </a:ext>
            </a:extLst>
          </p:cNvPr>
          <p:cNvSpPr txBox="1"/>
          <p:nvPr/>
        </p:nvSpPr>
        <p:spPr>
          <a:xfrm>
            <a:off x="289292" y="4841645"/>
            <a:ext cx="9741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fr-FR" dirty="0">
                <a:sym typeface="Wingdings" pitchFamily="2" charset="2"/>
              </a:rPr>
              <a:t>Cluster 0: </a:t>
            </a:r>
            <a:r>
              <a:rPr lang="fr-FR" dirty="0"/>
              <a:t>Bon clients  avec haute satisfaction </a:t>
            </a:r>
            <a:r>
              <a:rPr lang="fr-FR" dirty="0">
                <a:sym typeface="Wingdings" pitchFamily="2" charset="2"/>
              </a:rPr>
              <a:t> développement de la fréquence </a:t>
            </a:r>
            <a:r>
              <a:rPr lang="fr-FR" dirty="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dirty="0">
                <a:sym typeface="Wingdings" pitchFamily="2" charset="2"/>
              </a:rPr>
              <a:t>Cluster 1: </a:t>
            </a:r>
            <a:r>
              <a:rPr lang="fr-FR" dirty="0"/>
              <a:t>Bon clients avec haut mécontent </a:t>
            </a:r>
            <a:r>
              <a:rPr lang="fr-FR" dirty="0">
                <a:sym typeface="Wingdings" pitchFamily="2" charset="2"/>
              </a:rPr>
              <a:t> communication privée, promotion</a:t>
            </a:r>
            <a:endParaRPr lang="fr-FR" dirty="0"/>
          </a:p>
          <a:p>
            <a:pPr marL="285750" indent="-285750">
              <a:buFont typeface="Wingdings" pitchFamily="2" charset="2"/>
              <a:buChar char="q"/>
            </a:pPr>
            <a:r>
              <a:rPr lang="fr-FR" dirty="0"/>
              <a:t>Cluster 2: Très bons clients avec une haute satisfaction </a:t>
            </a:r>
            <a:r>
              <a:rPr lang="fr-FR" dirty="0">
                <a:sym typeface="Wingdings" pitchFamily="2" charset="2"/>
              </a:rPr>
              <a:t> fidélisation,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54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296CB-C6F1-DF45-977C-908D98EC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462A255-3E90-ED48-8AF7-8D62C790927A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Stabilité des segments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BD9599-F961-BE4C-9D07-E4358B8F3650}"/>
              </a:ext>
            </a:extLst>
          </p:cNvPr>
          <p:cNvSpPr txBox="1"/>
          <p:nvPr/>
        </p:nvSpPr>
        <p:spPr>
          <a:xfrm>
            <a:off x="6344346" y="2613392"/>
            <a:ext cx="5148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dirty="0"/>
              <a:t>Evaluation de stabilité des segments par score ARI sur une base de client pendant 1 ans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dirty="0"/>
              <a:t>Ce modèle est stable et nécessitera une maintenance après 240 jours (8 mois)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C9CD10-828B-EF4A-A206-8DEE0835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59" y="1433018"/>
            <a:ext cx="5437265" cy="43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3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0674CF-A394-A84F-91CC-FDDD154B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FACED0E-B55A-AE42-BA92-C09C6A0B3118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35A625-A061-0849-9FBF-5E69446ABEF7}"/>
              </a:ext>
            </a:extLst>
          </p:cNvPr>
          <p:cNvSpPr txBox="1"/>
          <p:nvPr/>
        </p:nvSpPr>
        <p:spPr>
          <a:xfrm>
            <a:off x="1104643" y="1248978"/>
            <a:ext cx="10187648" cy="419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Comportement des clients:</a:t>
            </a: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/>
              <a:t>Beaucoup de client avec commande unique</a:t>
            </a: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/>
              <a:t>Clients sont satisfait aves ses achats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Segmentations RFM permet de grouper les bons, potentiels et moins bons client mais ce modèle ne semble pas stable et nécessitera une maintenance régulière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 Segmentation RFM-Avis permet de grouper les très bons et bons clients avec leurs niveaux de satisfaction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Segmentation RFM-Avis stable dans 8 mois  </a:t>
            </a:r>
            <a:r>
              <a:rPr lang="fr-FR" dirty="0">
                <a:sym typeface="Wingdings" pitchFamily="2" charset="2"/>
              </a:rPr>
              <a:t> Ne nécessite pas beaucoup de maintenance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Possibilité de mettre en place des stratégies différentes</a:t>
            </a:r>
          </a:p>
        </p:txBody>
      </p:sp>
    </p:spTree>
    <p:extLst>
      <p:ext uri="{BB962C8B-B14F-4D97-AF65-F5344CB8AC3E}">
        <p14:creationId xmlns:p14="http://schemas.microsoft.com/office/powerpoint/2010/main" val="271198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5C12AB5-7AD8-3940-A408-0E754DB96347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Plan de présentation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D285FB7E-F5FE-DF45-A952-9770C97F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DA95323-101E-D342-A4E8-68FD4AF95128}"/>
              </a:ext>
            </a:extLst>
          </p:cNvPr>
          <p:cNvGrpSpPr/>
          <p:nvPr/>
        </p:nvGrpSpPr>
        <p:grpSpPr>
          <a:xfrm>
            <a:off x="2437236" y="1345542"/>
            <a:ext cx="7317528" cy="4962130"/>
            <a:chOff x="1385522" y="1743075"/>
            <a:chExt cx="7317528" cy="49621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07C248C8-3E91-3148-995A-D38FEE37BF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85522" y="1743075"/>
              <a:ext cx="7317528" cy="3683691"/>
              <a:chOff x="1966769" y="2006868"/>
              <a:chExt cx="6092408" cy="3066957"/>
            </a:xfrm>
            <a:solidFill>
              <a:schemeClr val="accent5"/>
            </a:solidFill>
          </p:grpSpPr>
          <p:sp>
            <p:nvSpPr>
              <p:cNvPr id="6" name="Forme libre 5">
                <a:extLst>
                  <a:ext uri="{FF2B5EF4-FFF2-40B4-BE49-F238E27FC236}">
                    <a16:creationId xmlns:a16="http://schemas.microsoft.com/office/drawing/2014/main" id="{C76C01E3-E974-2544-BBB3-625DB2A8575F}"/>
                  </a:ext>
                </a:extLst>
              </p:cNvPr>
              <p:cNvSpPr/>
              <p:nvPr/>
            </p:nvSpPr>
            <p:spPr>
              <a:xfrm>
                <a:off x="2171337" y="2006868"/>
                <a:ext cx="5887840" cy="409138"/>
              </a:xfrm>
              <a:custGeom>
                <a:avLst/>
                <a:gdLst>
                  <a:gd name="connsiteX0" fmla="*/ 0 w 5887842"/>
                  <a:gd name="connsiteY0" fmla="*/ 0 h 409136"/>
                  <a:gd name="connsiteX1" fmla="*/ 5683274 w 5887842"/>
                  <a:gd name="connsiteY1" fmla="*/ 0 h 409136"/>
                  <a:gd name="connsiteX2" fmla="*/ 5887842 w 5887842"/>
                  <a:gd name="connsiteY2" fmla="*/ 204568 h 409136"/>
                  <a:gd name="connsiteX3" fmla="*/ 5683274 w 5887842"/>
                  <a:gd name="connsiteY3" fmla="*/ 409136 h 409136"/>
                  <a:gd name="connsiteX4" fmla="*/ 0 w 5887842"/>
                  <a:gd name="connsiteY4" fmla="*/ 409136 h 409136"/>
                  <a:gd name="connsiteX5" fmla="*/ 0 w 5887842"/>
                  <a:gd name="connsiteY5" fmla="*/ 0 h 40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7842" h="409136">
                    <a:moveTo>
                      <a:pt x="5887842" y="409135"/>
                    </a:moveTo>
                    <a:lnTo>
                      <a:pt x="204568" y="409135"/>
                    </a:lnTo>
                    <a:lnTo>
                      <a:pt x="0" y="204568"/>
                    </a:lnTo>
                    <a:lnTo>
                      <a:pt x="204568" y="1"/>
                    </a:lnTo>
                    <a:lnTo>
                      <a:pt x="5887842" y="1"/>
                    </a:lnTo>
                    <a:lnTo>
                      <a:pt x="5887842" y="409135"/>
                    </a:lnTo>
                    <a:close/>
                  </a:path>
                </a:pathLst>
              </a:cu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702" tIns="60961" rIns="113792" bIns="60961" numCol="1" spcCol="1270" anchor="ctr" anchorCtr="0">
                <a:noAutofit/>
              </a:bodyPr>
              <a:lstStyle/>
              <a:p>
                <a:pPr lvl="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dirty="0"/>
                  <a:t>Introduction</a:t>
                </a:r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08BE9EE6-86A9-A04B-8F94-3791D1F50D99}"/>
                  </a:ext>
                </a:extLst>
              </p:cNvPr>
              <p:cNvSpPr/>
              <p:nvPr/>
            </p:nvSpPr>
            <p:spPr>
              <a:xfrm>
                <a:off x="1966769" y="2006869"/>
                <a:ext cx="409136" cy="409136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 sz="2000" dirty="0"/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0BFF3A31-9B2C-4444-A2D3-A970CDE1698D}"/>
                  </a:ext>
                </a:extLst>
              </p:cNvPr>
              <p:cNvSpPr/>
              <p:nvPr/>
            </p:nvSpPr>
            <p:spPr>
              <a:xfrm>
                <a:off x="3145325" y="2538135"/>
                <a:ext cx="4913851" cy="409138"/>
              </a:xfrm>
              <a:custGeom>
                <a:avLst/>
                <a:gdLst>
                  <a:gd name="connsiteX0" fmla="*/ 0 w 5887842"/>
                  <a:gd name="connsiteY0" fmla="*/ 0 h 409136"/>
                  <a:gd name="connsiteX1" fmla="*/ 5683274 w 5887842"/>
                  <a:gd name="connsiteY1" fmla="*/ 0 h 409136"/>
                  <a:gd name="connsiteX2" fmla="*/ 5887842 w 5887842"/>
                  <a:gd name="connsiteY2" fmla="*/ 204568 h 409136"/>
                  <a:gd name="connsiteX3" fmla="*/ 5683274 w 5887842"/>
                  <a:gd name="connsiteY3" fmla="*/ 409136 h 409136"/>
                  <a:gd name="connsiteX4" fmla="*/ 0 w 5887842"/>
                  <a:gd name="connsiteY4" fmla="*/ 409136 h 409136"/>
                  <a:gd name="connsiteX5" fmla="*/ 0 w 5887842"/>
                  <a:gd name="connsiteY5" fmla="*/ 0 h 40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7842" h="409136">
                    <a:moveTo>
                      <a:pt x="5887842" y="409135"/>
                    </a:moveTo>
                    <a:lnTo>
                      <a:pt x="204568" y="409135"/>
                    </a:lnTo>
                    <a:lnTo>
                      <a:pt x="0" y="204568"/>
                    </a:lnTo>
                    <a:lnTo>
                      <a:pt x="204568" y="1"/>
                    </a:lnTo>
                    <a:lnTo>
                      <a:pt x="5887842" y="1"/>
                    </a:lnTo>
                    <a:lnTo>
                      <a:pt x="5887842" y="409135"/>
                    </a:lnTo>
                    <a:close/>
                  </a:path>
                </a:pathLst>
              </a:cu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250685"/>
                  <a:satOff val="87"/>
                  <a:lumOff val="-1177"/>
                  <a:alphaOff val="0"/>
                </a:schemeClr>
              </a:fillRef>
              <a:effectRef idx="3">
                <a:schemeClr val="accent5">
                  <a:hueOff val="-250685"/>
                  <a:satOff val="87"/>
                  <a:lumOff val="-117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702" tIns="60961" rIns="113792" bIns="60961" numCol="1" spcCol="1270" anchor="ctr" anchorCtr="0">
                <a:noAutofit/>
              </a:bodyPr>
              <a:lstStyle/>
              <a:p>
                <a:pPr lvl="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dirty="0"/>
                  <a:t>Objective de projet</a:t>
                </a: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3E998D5E-091C-2C4A-8DB5-203C629CA791}"/>
                  </a:ext>
                </a:extLst>
              </p:cNvPr>
              <p:cNvSpPr/>
              <p:nvPr/>
            </p:nvSpPr>
            <p:spPr>
              <a:xfrm>
                <a:off x="2940756" y="2538133"/>
                <a:ext cx="409136" cy="409136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306284"/>
                  <a:satOff val="-1807"/>
                  <a:lumOff val="-308"/>
                  <a:alphaOff val="0"/>
                </a:schemeClr>
              </a:fillRef>
              <a:effectRef idx="3">
                <a:schemeClr val="accent5">
                  <a:tint val="50000"/>
                  <a:hueOff val="-306284"/>
                  <a:satOff val="-1807"/>
                  <a:lumOff val="-308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10" name="Forme libre 9">
                <a:extLst>
                  <a:ext uri="{FF2B5EF4-FFF2-40B4-BE49-F238E27FC236}">
                    <a16:creationId xmlns:a16="http://schemas.microsoft.com/office/drawing/2014/main" id="{07394A1D-D3E7-074E-8CCA-C2434C2C26AB}"/>
                  </a:ext>
                </a:extLst>
              </p:cNvPr>
              <p:cNvSpPr/>
              <p:nvPr/>
            </p:nvSpPr>
            <p:spPr>
              <a:xfrm>
                <a:off x="3145325" y="3069401"/>
                <a:ext cx="4913851" cy="409138"/>
              </a:xfrm>
              <a:custGeom>
                <a:avLst/>
                <a:gdLst>
                  <a:gd name="connsiteX0" fmla="*/ 0 w 5887842"/>
                  <a:gd name="connsiteY0" fmla="*/ 0 h 409136"/>
                  <a:gd name="connsiteX1" fmla="*/ 5683274 w 5887842"/>
                  <a:gd name="connsiteY1" fmla="*/ 0 h 409136"/>
                  <a:gd name="connsiteX2" fmla="*/ 5887842 w 5887842"/>
                  <a:gd name="connsiteY2" fmla="*/ 204568 h 409136"/>
                  <a:gd name="connsiteX3" fmla="*/ 5683274 w 5887842"/>
                  <a:gd name="connsiteY3" fmla="*/ 409136 h 409136"/>
                  <a:gd name="connsiteX4" fmla="*/ 0 w 5887842"/>
                  <a:gd name="connsiteY4" fmla="*/ 409136 h 409136"/>
                  <a:gd name="connsiteX5" fmla="*/ 0 w 5887842"/>
                  <a:gd name="connsiteY5" fmla="*/ 0 h 40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7842" h="409136">
                    <a:moveTo>
                      <a:pt x="5887842" y="409135"/>
                    </a:moveTo>
                    <a:lnTo>
                      <a:pt x="204568" y="409135"/>
                    </a:lnTo>
                    <a:lnTo>
                      <a:pt x="0" y="204568"/>
                    </a:lnTo>
                    <a:lnTo>
                      <a:pt x="204568" y="1"/>
                    </a:lnTo>
                    <a:lnTo>
                      <a:pt x="5887842" y="1"/>
                    </a:lnTo>
                    <a:lnTo>
                      <a:pt x="5887842" y="409135"/>
                    </a:lnTo>
                    <a:close/>
                  </a:path>
                </a:pathLst>
              </a:cu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501371"/>
                  <a:satOff val="174"/>
                  <a:lumOff val="-2353"/>
                  <a:alphaOff val="0"/>
                </a:schemeClr>
              </a:fillRef>
              <a:effectRef idx="3">
                <a:schemeClr val="accent5">
                  <a:hueOff val="-501371"/>
                  <a:satOff val="174"/>
                  <a:lumOff val="-235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702" tIns="60961" rIns="113792" bIns="60961" numCol="1" spcCol="1270" anchor="ctr" anchorCtr="0">
                <a:noAutofit/>
              </a:bodyPr>
              <a:lstStyle/>
              <a:p>
                <a:pPr lvl="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400" kern="1200" dirty="0"/>
                  <a:t>Présentation des données</a:t>
                </a:r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7831BC7-6FFA-2A4D-9E8A-F1CA5FF7F968}"/>
                  </a:ext>
                </a:extLst>
              </p:cNvPr>
              <p:cNvSpPr/>
              <p:nvPr/>
            </p:nvSpPr>
            <p:spPr>
              <a:xfrm>
                <a:off x="2940755" y="3069401"/>
                <a:ext cx="409136" cy="409136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612567"/>
                  <a:satOff val="-3614"/>
                  <a:lumOff val="-616"/>
                  <a:alphaOff val="0"/>
                </a:schemeClr>
              </a:fillRef>
              <a:effectRef idx="3">
                <a:schemeClr val="accent5">
                  <a:tint val="50000"/>
                  <a:hueOff val="-612567"/>
                  <a:satOff val="-3614"/>
                  <a:lumOff val="-616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Forme libre 11">
                <a:extLst>
                  <a:ext uri="{FF2B5EF4-FFF2-40B4-BE49-F238E27FC236}">
                    <a16:creationId xmlns:a16="http://schemas.microsoft.com/office/drawing/2014/main" id="{34FB4A84-62AB-E940-B31F-9AE9A228DDE9}"/>
                  </a:ext>
                </a:extLst>
              </p:cNvPr>
              <p:cNvSpPr/>
              <p:nvPr/>
            </p:nvSpPr>
            <p:spPr>
              <a:xfrm>
                <a:off x="2171337" y="3600666"/>
                <a:ext cx="5887840" cy="409138"/>
              </a:xfrm>
              <a:custGeom>
                <a:avLst/>
                <a:gdLst>
                  <a:gd name="connsiteX0" fmla="*/ 0 w 5887842"/>
                  <a:gd name="connsiteY0" fmla="*/ 0 h 409136"/>
                  <a:gd name="connsiteX1" fmla="*/ 5683274 w 5887842"/>
                  <a:gd name="connsiteY1" fmla="*/ 0 h 409136"/>
                  <a:gd name="connsiteX2" fmla="*/ 5887842 w 5887842"/>
                  <a:gd name="connsiteY2" fmla="*/ 204568 h 409136"/>
                  <a:gd name="connsiteX3" fmla="*/ 5683274 w 5887842"/>
                  <a:gd name="connsiteY3" fmla="*/ 409136 h 409136"/>
                  <a:gd name="connsiteX4" fmla="*/ 0 w 5887842"/>
                  <a:gd name="connsiteY4" fmla="*/ 409136 h 409136"/>
                  <a:gd name="connsiteX5" fmla="*/ 0 w 5887842"/>
                  <a:gd name="connsiteY5" fmla="*/ 0 h 40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7842" h="409136">
                    <a:moveTo>
                      <a:pt x="5887842" y="409135"/>
                    </a:moveTo>
                    <a:lnTo>
                      <a:pt x="204568" y="409135"/>
                    </a:lnTo>
                    <a:lnTo>
                      <a:pt x="0" y="204568"/>
                    </a:lnTo>
                    <a:lnTo>
                      <a:pt x="204568" y="1"/>
                    </a:lnTo>
                    <a:lnTo>
                      <a:pt x="5887842" y="1"/>
                    </a:lnTo>
                    <a:lnTo>
                      <a:pt x="5887842" y="409135"/>
                    </a:lnTo>
                    <a:close/>
                  </a:path>
                </a:pathLst>
              </a:cu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752056"/>
                  <a:satOff val="261"/>
                  <a:lumOff val="-3530"/>
                  <a:alphaOff val="0"/>
                </a:schemeClr>
              </a:fillRef>
              <a:effectRef idx="3">
                <a:schemeClr val="accent5">
                  <a:hueOff val="-752056"/>
                  <a:satOff val="261"/>
                  <a:lumOff val="-353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702" tIns="60961" rIns="113792" bIns="60961" numCol="1" spcCol="1270" anchor="ctr" anchorCtr="0">
                <a:noAutofit/>
              </a:bodyPr>
              <a:lstStyle/>
              <a:p>
                <a:pPr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dirty="0"/>
                  <a:t>Analyse exploratoire</a:t>
                </a: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81FC4743-6341-1C48-ADFF-73C20F525E4F}"/>
                  </a:ext>
                </a:extLst>
              </p:cNvPr>
              <p:cNvSpPr/>
              <p:nvPr/>
            </p:nvSpPr>
            <p:spPr>
              <a:xfrm>
                <a:off x="1966769" y="3600667"/>
                <a:ext cx="409136" cy="409136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918851"/>
                  <a:satOff val="-5421"/>
                  <a:lumOff val="-924"/>
                  <a:alphaOff val="0"/>
                </a:schemeClr>
              </a:fillRef>
              <a:effectRef idx="3">
                <a:schemeClr val="accent5">
                  <a:tint val="50000"/>
                  <a:hueOff val="-918851"/>
                  <a:satOff val="-5421"/>
                  <a:lumOff val="-924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14" name="Forme libre 13">
                <a:extLst>
                  <a:ext uri="{FF2B5EF4-FFF2-40B4-BE49-F238E27FC236}">
                    <a16:creationId xmlns:a16="http://schemas.microsoft.com/office/drawing/2014/main" id="{2039DD1B-D25B-E246-8C89-F52B3BB19C87}"/>
                  </a:ext>
                </a:extLst>
              </p:cNvPr>
              <p:cNvSpPr/>
              <p:nvPr/>
            </p:nvSpPr>
            <p:spPr>
              <a:xfrm>
                <a:off x="2171337" y="4131933"/>
                <a:ext cx="5887840" cy="409137"/>
              </a:xfrm>
              <a:custGeom>
                <a:avLst/>
                <a:gdLst>
                  <a:gd name="connsiteX0" fmla="*/ 0 w 5887842"/>
                  <a:gd name="connsiteY0" fmla="*/ 0 h 409136"/>
                  <a:gd name="connsiteX1" fmla="*/ 5683274 w 5887842"/>
                  <a:gd name="connsiteY1" fmla="*/ 0 h 409136"/>
                  <a:gd name="connsiteX2" fmla="*/ 5887842 w 5887842"/>
                  <a:gd name="connsiteY2" fmla="*/ 204568 h 409136"/>
                  <a:gd name="connsiteX3" fmla="*/ 5683274 w 5887842"/>
                  <a:gd name="connsiteY3" fmla="*/ 409136 h 409136"/>
                  <a:gd name="connsiteX4" fmla="*/ 0 w 5887842"/>
                  <a:gd name="connsiteY4" fmla="*/ 409136 h 409136"/>
                  <a:gd name="connsiteX5" fmla="*/ 0 w 5887842"/>
                  <a:gd name="connsiteY5" fmla="*/ 0 h 40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7842" h="409136">
                    <a:moveTo>
                      <a:pt x="5887842" y="409135"/>
                    </a:moveTo>
                    <a:lnTo>
                      <a:pt x="204568" y="409135"/>
                    </a:lnTo>
                    <a:lnTo>
                      <a:pt x="0" y="204568"/>
                    </a:lnTo>
                    <a:lnTo>
                      <a:pt x="204568" y="1"/>
                    </a:lnTo>
                    <a:lnTo>
                      <a:pt x="5887842" y="1"/>
                    </a:lnTo>
                    <a:lnTo>
                      <a:pt x="5887842" y="409135"/>
                    </a:lnTo>
                    <a:close/>
                  </a:path>
                </a:pathLst>
              </a:cu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1002741"/>
                  <a:satOff val="347"/>
                  <a:lumOff val="-4707"/>
                  <a:alphaOff val="0"/>
                </a:schemeClr>
              </a:fillRef>
              <a:effectRef idx="3">
                <a:schemeClr val="accent5">
                  <a:hueOff val="-1002741"/>
                  <a:satOff val="347"/>
                  <a:lumOff val="-470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702" tIns="60961" rIns="113792" bIns="60960" numCol="1" spcCol="1270" anchor="ctr" anchorCtr="0">
                <a:noAutofit/>
              </a:bodyPr>
              <a:lstStyle/>
              <a:p>
                <a:pPr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dirty="0"/>
                  <a:t>Essais des segmentations</a:t>
                </a:r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1B6986D-4FD1-CC49-991C-B46563368C74}"/>
                  </a:ext>
                </a:extLst>
              </p:cNvPr>
              <p:cNvSpPr/>
              <p:nvPr/>
            </p:nvSpPr>
            <p:spPr>
              <a:xfrm>
                <a:off x="1966769" y="4131932"/>
                <a:ext cx="409136" cy="409136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1225135"/>
                  <a:satOff val="-7229"/>
                  <a:lumOff val="-1233"/>
                  <a:alphaOff val="0"/>
                </a:schemeClr>
              </a:fillRef>
              <a:effectRef idx="3">
                <a:schemeClr val="accent5">
                  <a:tint val="50000"/>
                  <a:hueOff val="-1225135"/>
                  <a:satOff val="-7229"/>
                  <a:lumOff val="-1233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16" name="Forme libre 15">
                <a:extLst>
                  <a:ext uri="{FF2B5EF4-FFF2-40B4-BE49-F238E27FC236}">
                    <a16:creationId xmlns:a16="http://schemas.microsoft.com/office/drawing/2014/main" id="{C8B0A057-7DDA-AE43-A35D-BCB128AD96ED}"/>
                  </a:ext>
                </a:extLst>
              </p:cNvPr>
              <p:cNvSpPr/>
              <p:nvPr/>
            </p:nvSpPr>
            <p:spPr>
              <a:xfrm>
                <a:off x="3145325" y="4663198"/>
                <a:ext cx="4913852" cy="410627"/>
              </a:xfrm>
              <a:custGeom>
                <a:avLst/>
                <a:gdLst>
                  <a:gd name="connsiteX0" fmla="*/ 0 w 5887842"/>
                  <a:gd name="connsiteY0" fmla="*/ 0 h 409136"/>
                  <a:gd name="connsiteX1" fmla="*/ 5683274 w 5887842"/>
                  <a:gd name="connsiteY1" fmla="*/ 0 h 409136"/>
                  <a:gd name="connsiteX2" fmla="*/ 5887842 w 5887842"/>
                  <a:gd name="connsiteY2" fmla="*/ 204568 h 409136"/>
                  <a:gd name="connsiteX3" fmla="*/ 5683274 w 5887842"/>
                  <a:gd name="connsiteY3" fmla="*/ 409136 h 409136"/>
                  <a:gd name="connsiteX4" fmla="*/ 0 w 5887842"/>
                  <a:gd name="connsiteY4" fmla="*/ 409136 h 409136"/>
                  <a:gd name="connsiteX5" fmla="*/ 0 w 5887842"/>
                  <a:gd name="connsiteY5" fmla="*/ 0 h 40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7842" h="409136">
                    <a:moveTo>
                      <a:pt x="5887842" y="409135"/>
                    </a:moveTo>
                    <a:lnTo>
                      <a:pt x="204568" y="409135"/>
                    </a:lnTo>
                    <a:lnTo>
                      <a:pt x="0" y="204568"/>
                    </a:lnTo>
                    <a:lnTo>
                      <a:pt x="204568" y="1"/>
                    </a:lnTo>
                    <a:lnTo>
                      <a:pt x="5887842" y="1"/>
                    </a:lnTo>
                    <a:lnTo>
                      <a:pt x="5887842" y="409135"/>
                    </a:lnTo>
                    <a:close/>
                  </a:path>
                </a:pathLst>
              </a:cu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1253426"/>
                  <a:satOff val="434"/>
                  <a:lumOff val="-5883"/>
                  <a:alphaOff val="0"/>
                </a:schemeClr>
              </a:fillRef>
              <a:effectRef idx="3">
                <a:schemeClr val="accent5">
                  <a:hueOff val="-1253426"/>
                  <a:satOff val="434"/>
                  <a:lumOff val="-588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702" tIns="60961" rIns="113792" bIns="60960" numCol="1" spcCol="1270" anchor="ctr" anchorCtr="0">
                <a:noAutofit/>
              </a:bodyPr>
              <a:lstStyle/>
              <a:p>
                <a:pPr marL="0" lvl="0" indent="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Segmentations RFM, RFM-</a:t>
                </a:r>
                <a:r>
                  <a:rPr lang="en-US" kern="1200" dirty="0" err="1"/>
                  <a:t>Riview</a:t>
                </a:r>
                <a:r>
                  <a:rPr lang="en-US" kern="1200" dirty="0"/>
                  <a:t> score</a:t>
                </a:r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3D41C41E-A70A-4149-B5DC-794A997810B6}"/>
                  </a:ext>
                </a:extLst>
              </p:cNvPr>
              <p:cNvSpPr/>
              <p:nvPr/>
            </p:nvSpPr>
            <p:spPr>
              <a:xfrm>
                <a:off x="2940755" y="4664689"/>
                <a:ext cx="409136" cy="409136"/>
              </a:xfrm>
              <a:prstGeom prst="ellipse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50000"/>
                  <a:hueOff val="-1531419"/>
                  <a:satOff val="-9036"/>
                  <a:lumOff val="-1541"/>
                  <a:alphaOff val="0"/>
                </a:schemeClr>
              </a:fillRef>
              <a:effectRef idx="3">
                <a:schemeClr val="accent5">
                  <a:tint val="50000"/>
                  <a:hueOff val="-1531419"/>
                  <a:satOff val="-9036"/>
                  <a:lumOff val="-1541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id="{4E5985BC-2CA6-584B-A9DB-D2F83B043833}"/>
                </a:ext>
              </a:extLst>
            </p:cNvPr>
            <p:cNvSpPr/>
            <p:nvPr/>
          </p:nvSpPr>
          <p:spPr>
            <a:xfrm>
              <a:off x="2801073" y="5573677"/>
              <a:ext cx="5901977" cy="493200"/>
            </a:xfrm>
            <a:custGeom>
              <a:avLst/>
              <a:gdLst>
                <a:gd name="connsiteX0" fmla="*/ 0 w 5887842"/>
                <a:gd name="connsiteY0" fmla="*/ 0 h 409136"/>
                <a:gd name="connsiteX1" fmla="*/ 5683274 w 5887842"/>
                <a:gd name="connsiteY1" fmla="*/ 0 h 409136"/>
                <a:gd name="connsiteX2" fmla="*/ 5887842 w 5887842"/>
                <a:gd name="connsiteY2" fmla="*/ 204568 h 409136"/>
                <a:gd name="connsiteX3" fmla="*/ 5683274 w 5887842"/>
                <a:gd name="connsiteY3" fmla="*/ 409136 h 409136"/>
                <a:gd name="connsiteX4" fmla="*/ 0 w 5887842"/>
                <a:gd name="connsiteY4" fmla="*/ 409136 h 409136"/>
                <a:gd name="connsiteX5" fmla="*/ 0 w 5887842"/>
                <a:gd name="connsiteY5" fmla="*/ 0 h 40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87842" h="409136">
                  <a:moveTo>
                    <a:pt x="5887842" y="409135"/>
                  </a:moveTo>
                  <a:lnTo>
                    <a:pt x="204568" y="409135"/>
                  </a:lnTo>
                  <a:lnTo>
                    <a:pt x="0" y="204568"/>
                  </a:lnTo>
                  <a:lnTo>
                    <a:pt x="204568" y="1"/>
                  </a:lnTo>
                  <a:lnTo>
                    <a:pt x="5887842" y="1"/>
                  </a:lnTo>
                  <a:lnTo>
                    <a:pt x="5887842" y="409135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253426"/>
                <a:satOff val="434"/>
                <a:lumOff val="-5883"/>
                <a:alphaOff val="0"/>
              </a:schemeClr>
            </a:fillRef>
            <a:effectRef idx="3">
              <a:schemeClr val="accent5">
                <a:hueOff val="-1253426"/>
                <a:satOff val="434"/>
                <a:lumOff val="-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60961" rIns="113792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dirty="0"/>
                <a:t>Stabilité de segmentation</a:t>
              </a:r>
              <a:endParaRPr lang="en-US" kern="1200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A3425AE-E051-A64C-9DA8-EDE2F963726D}"/>
                </a:ext>
              </a:extLst>
            </p:cNvPr>
            <p:cNvSpPr/>
            <p:nvPr/>
          </p:nvSpPr>
          <p:spPr>
            <a:xfrm>
              <a:off x="2555366" y="5568715"/>
              <a:ext cx="491409" cy="49140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-1531419"/>
                <a:satOff val="-9036"/>
                <a:lumOff val="-1541"/>
                <a:alphaOff val="0"/>
              </a:schemeClr>
            </a:fillRef>
            <a:effectRef idx="3">
              <a:schemeClr val="accent5">
                <a:tint val="50000"/>
                <a:hueOff val="-1531419"/>
                <a:satOff val="-9036"/>
                <a:lumOff val="-154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22" name="Forme libre 21">
              <a:extLst>
                <a:ext uri="{FF2B5EF4-FFF2-40B4-BE49-F238E27FC236}">
                  <a16:creationId xmlns:a16="http://schemas.microsoft.com/office/drawing/2014/main" id="{AF8E0C5C-3715-9A4B-AEB0-A389E48515EA}"/>
                </a:ext>
              </a:extLst>
            </p:cNvPr>
            <p:cNvSpPr/>
            <p:nvPr/>
          </p:nvSpPr>
          <p:spPr>
            <a:xfrm>
              <a:off x="1631227" y="6212005"/>
              <a:ext cx="7071823" cy="493200"/>
            </a:xfrm>
            <a:custGeom>
              <a:avLst/>
              <a:gdLst>
                <a:gd name="connsiteX0" fmla="*/ 0 w 5887842"/>
                <a:gd name="connsiteY0" fmla="*/ 0 h 409136"/>
                <a:gd name="connsiteX1" fmla="*/ 5683274 w 5887842"/>
                <a:gd name="connsiteY1" fmla="*/ 0 h 409136"/>
                <a:gd name="connsiteX2" fmla="*/ 5887842 w 5887842"/>
                <a:gd name="connsiteY2" fmla="*/ 204568 h 409136"/>
                <a:gd name="connsiteX3" fmla="*/ 5683274 w 5887842"/>
                <a:gd name="connsiteY3" fmla="*/ 409136 h 409136"/>
                <a:gd name="connsiteX4" fmla="*/ 0 w 5887842"/>
                <a:gd name="connsiteY4" fmla="*/ 409136 h 409136"/>
                <a:gd name="connsiteX5" fmla="*/ 0 w 5887842"/>
                <a:gd name="connsiteY5" fmla="*/ 0 h 40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87842" h="409136">
                  <a:moveTo>
                    <a:pt x="5887842" y="409135"/>
                  </a:moveTo>
                  <a:lnTo>
                    <a:pt x="204568" y="409135"/>
                  </a:lnTo>
                  <a:lnTo>
                    <a:pt x="0" y="204568"/>
                  </a:lnTo>
                  <a:lnTo>
                    <a:pt x="204568" y="1"/>
                  </a:lnTo>
                  <a:lnTo>
                    <a:pt x="5887842" y="1"/>
                  </a:lnTo>
                  <a:lnTo>
                    <a:pt x="5887842" y="409135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253426"/>
                <a:satOff val="434"/>
                <a:lumOff val="-5883"/>
                <a:alphaOff val="0"/>
              </a:schemeClr>
            </a:fillRef>
            <a:effectRef idx="3">
              <a:schemeClr val="accent5">
                <a:hueOff val="-1253426"/>
                <a:satOff val="434"/>
                <a:lumOff val="-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60961" rIns="113792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dirty="0"/>
                <a:t>Conclusion</a:t>
              </a:r>
              <a:endParaRPr lang="en-US" kern="1200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29C297E2-B18D-4E45-ABAD-E7C3CB35FE70}"/>
                </a:ext>
              </a:extLst>
            </p:cNvPr>
            <p:cNvSpPr/>
            <p:nvPr/>
          </p:nvSpPr>
          <p:spPr>
            <a:xfrm>
              <a:off x="1385523" y="6212009"/>
              <a:ext cx="491409" cy="49140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-1531419"/>
                <a:satOff val="-9036"/>
                <a:lumOff val="-1541"/>
                <a:alphaOff val="0"/>
              </a:schemeClr>
            </a:fillRef>
            <a:effectRef idx="3">
              <a:schemeClr val="accent5">
                <a:tint val="50000"/>
                <a:hueOff val="-1531419"/>
                <a:satOff val="-9036"/>
                <a:lumOff val="-154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12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C54AD0-812A-7E48-A34E-737AEF09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BB5130F-BDFA-E442-95CB-804F5B67C42D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127DDD-2114-9044-82DE-08067438CB1E}"/>
              </a:ext>
            </a:extLst>
          </p:cNvPr>
          <p:cNvSpPr txBox="1"/>
          <p:nvPr/>
        </p:nvSpPr>
        <p:spPr>
          <a:xfrm>
            <a:off x="513593" y="1224048"/>
            <a:ext cx="8925841" cy="2619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Projet: Segmenter des clients pour des campagnes marketings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Objectif: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/>
              <a:t>Etudier des comportements de client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/>
              <a:t>Etablir des groupes de client par les apprentissages non-supervisé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/>
              <a:t>Analyser la stabilité des segments au cours du temps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000" dirty="0"/>
              <a:t>Données: une base de données sur des clients, des commandes,…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97188F-5C78-DC4D-85EA-6E41217D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79" y="3919496"/>
            <a:ext cx="4424441" cy="26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9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675F02-4002-5B4C-8C6A-41496079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47C14BA-8787-464A-86C8-A0FFCA927520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Analyse exploratoire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2ECC64-7A0F-4449-B7AF-9BD85E111D9D}"/>
              </a:ext>
            </a:extLst>
          </p:cNvPr>
          <p:cNvSpPr txBox="1"/>
          <p:nvPr/>
        </p:nvSpPr>
        <p:spPr>
          <a:xfrm>
            <a:off x="513593" y="1919569"/>
            <a:ext cx="9498113" cy="2295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Décrire des habitudes de client avec les indicateurs: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/>
              <a:t>Récence: la durée à partir de dernier achat effectué par client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/>
              <a:t>Fréquence: la répétition des achats d’un client dans une période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/>
              <a:t>Montant: la montant totale des achats effectué par client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/>
              <a:t>Avis des client: la satisfaction de client sur l’achat effectué </a:t>
            </a:r>
          </a:p>
        </p:txBody>
      </p:sp>
    </p:spTree>
    <p:extLst>
      <p:ext uri="{BB962C8B-B14F-4D97-AF65-F5344CB8AC3E}">
        <p14:creationId xmlns:p14="http://schemas.microsoft.com/office/powerpoint/2010/main" val="422325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4802AB-5A39-2C4E-90F6-33EA69B2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9908A58-7FE3-A64B-ADC8-3848E5E683D0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Récence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B59D50-DE7D-E14B-9FE0-104EFEDC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4" y="1806903"/>
            <a:ext cx="5680402" cy="36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24BED3C-450D-744A-8A6C-7D59F4D1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631" y="1806903"/>
            <a:ext cx="477623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B6E0AE-1D07-794D-92CC-1EBCFCBC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237FF44-F947-8A4D-A9E5-F91FAB5CAFEE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Fréquence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322B54-F8DC-3C4E-9D60-639BEA3DB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75" y="1800450"/>
            <a:ext cx="4847525" cy="36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CDD746B-07ED-C644-8A11-38BC05BBB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00" y="1800450"/>
            <a:ext cx="519403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8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268E13-F3E4-0845-BF14-DC17E66E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D47589B-E8A7-334C-A606-832A9C75DD6A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Montant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6C465D-3A4F-2C45-9E58-768EBA7E1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7" y="1629000"/>
            <a:ext cx="5636364" cy="36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7A62F0-3BEF-DC48-A634-97E22F27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410" y="1629000"/>
            <a:ext cx="492352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3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D8E12B-2539-DF4E-886C-8DCB2FFC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E5C064C-A804-B143-B04D-662B98F958EC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Avis de client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EE020F-D610-4747-AFA8-69904387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429" y="1827689"/>
            <a:ext cx="4764179" cy="36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1D73A1A-F395-B546-A294-DB1188D6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95" y="1827689"/>
            <a:ext cx="507920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1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48EB44-BEE3-F342-8359-09DAC3E9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6CABEC1-5D97-AA49-AC08-361B2F4BE485}"/>
              </a:ext>
            </a:extLst>
          </p:cNvPr>
          <p:cNvSpPr txBox="1">
            <a:spLocks/>
          </p:cNvSpPr>
          <p:nvPr/>
        </p:nvSpPr>
        <p:spPr>
          <a:xfrm>
            <a:off x="513593" y="384949"/>
            <a:ext cx="10348146" cy="99370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>
                <a:solidFill>
                  <a:schemeClr val="tx2"/>
                </a:solidFill>
              </a:rPr>
              <a:t>Essai des Segmentations de Clients</a:t>
            </a:r>
          </a:p>
        </p:txBody>
      </p:sp>
      <p:pic>
        <p:nvPicPr>
          <p:cNvPr id="1028" name="Picture 4" descr="La segmentation de votre clientèle">
            <a:extLst>
              <a:ext uri="{FF2B5EF4-FFF2-40B4-BE49-F238E27FC236}">
                <a16:creationId xmlns:a16="http://schemas.microsoft.com/office/drawing/2014/main" id="{1CD13E3E-164C-7145-8BBF-D8C1DC2D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710" y="1378656"/>
            <a:ext cx="5816939" cy="47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289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4103</TotalTime>
  <Words>626</Words>
  <Application>Microsoft Macintosh PowerPoint</Application>
  <PresentationFormat>Grand écran</PresentationFormat>
  <Paragraphs>84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Garamond</vt:lpstr>
      <vt:lpstr>Wingdings</vt:lpstr>
      <vt:lpstr>Savon</vt:lpstr>
      <vt:lpstr>Projet 5: Segmentez des clients d’un site e-commerce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5: </dc:title>
  <dc:creator>Nhat Tam Vo</dc:creator>
  <cp:lastModifiedBy>Nhat Tam Vo</cp:lastModifiedBy>
  <cp:revision>7</cp:revision>
  <dcterms:created xsi:type="dcterms:W3CDTF">2022-02-22T16:55:08Z</dcterms:created>
  <dcterms:modified xsi:type="dcterms:W3CDTF">2022-03-03T08:36:33Z</dcterms:modified>
</cp:coreProperties>
</file>