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3"/>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Lst>
  <p:sldSz cy="5143500" cx="9144000"/>
  <p:notesSz cx="6858000" cy="9144000"/>
  <p:embeddedFontLst>
    <p:embeddedFont>
      <p:font typeface="Questrial"/>
      <p:regular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5" Type="http://schemas.openxmlformats.org/officeDocument/2006/relationships/font" Target="fonts/Questrial-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e7e7dcfe4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e7e7dcfe4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242fec5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6242fec51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63df5442c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63df5442c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63df5442c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63df5442c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63df5442c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63df5442c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63df5442c1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63df5442c1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63df5442c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63df5442c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63df5442c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63df5442c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63df5442c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63df5442c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62326c4f41_2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g62326c4f41_2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62326c4f41_2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g62326c4f41_2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42fec51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42fec5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42fec51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242fec51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242fec51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6242fec516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242fec51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242fec51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242fec51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242fec51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242fec51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6242fec516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242fec51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6242fec516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242fec51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6242fec516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ff9d17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ff9d17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2326c4f41_2_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62326c4f41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3ff9d17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3ff9d17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3ff9d17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3ff9d17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242fec51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6242fec516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242fec51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6242fec516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242fec51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6242fec516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242fec51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242fec51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242fec51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242fec51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3ff9d17e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3ff9d17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242fec51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6242fec516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242fec51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242fec51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2326c4f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2326c4f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242fec5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242fec5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242fec5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242fec51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242fec51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242fec51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242fec51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242fec51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242fec5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242fec5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242fec51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242fec51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2326c4f41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62326c4f41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2326c4f41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62326c4f41_2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242fec51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242fec51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2326c4f41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62326c4f41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2326c4f41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62326c4f41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242fec51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6242fec516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2326c4f4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2326c4f4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242fec51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242fec51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242fec51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6242fec516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242fec51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6242fec516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242fec51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242fec51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3df544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63df5442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05ee6ff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05ee6ff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05ee6ff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05ee6ff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05ee6ff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05ee6ff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242fec51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242fec51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05ee6ff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05ee6ff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05ee6ff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05ee6ff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05ee6ff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05ee6ff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05ee6ff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05ee6ff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3df5442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63df5442c1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2326c4f41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62326c4f41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2326c4f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2326c4f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2326c4f41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62326c4f41_2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63df5442c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63df5442c1_0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63df5442c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63df5442c1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326c4f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326c4f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63df5442c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63df5442c1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63df5442c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63df5442c1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63df5442c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63df5442c1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63df5442c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63df5442c1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63df5442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63df5442c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3df5442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63df5442c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63df5442c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63df5442c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3df5442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3df5442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63df5442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63df5442c1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3df5442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63df5442c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2326c4f4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2326c4f4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63df5442c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63df5442c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63df5442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63df5442c1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63df5442c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63df5442c1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63df5442c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63df5442c1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63df5442c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63df5442c1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63df5442c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63df5442c1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63df5442c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63df5442c1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63df5442c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63df5442c1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62326c4f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62326c4f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63df5442c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63df5442c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326c4f41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62326c4f41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63df5442c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63df5442c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63df5442c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63df5442c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63df5442c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3df5442c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63df5442c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63df5442c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63df5442c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63df5442c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63df5442c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63df5442c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63df5442c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63df5442c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63df5442c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3df5442c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63df5442c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63df5442c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63df5442c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63df5442c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242fec5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6242fec51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63df5442c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g63df5442c1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63df5442c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63df5442c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62326c4f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62326c4f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63df5442c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63df5442c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3df5442c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3df5442c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63df5442c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63df5442c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63df5442c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3df5442c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63df5442c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63df5442c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63df5442c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63df5442c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63df5442c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63df5442c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НИЕ КУРСА и ИМЯ ТРЕНЕРА">
  <p:cSld name="НАЗВАНИЕ КУРСА и ИМЯ ТРЕНЕРА">
    <p:spTree>
      <p:nvGrpSpPr>
        <p:cNvPr id="56" name="Shape 56"/>
        <p:cNvGrpSpPr/>
        <p:nvPr/>
      </p:nvGrpSpPr>
      <p:grpSpPr>
        <a:xfrm>
          <a:off x="0" y="0"/>
          <a:ext cx="0" cy="0"/>
          <a:chOff x="0" y="0"/>
          <a:chExt cx="0" cy="0"/>
        </a:xfrm>
      </p:grpSpPr>
      <p:grpSp>
        <p:nvGrpSpPr>
          <p:cNvPr id="57" name="Google Shape;57;p14"/>
          <p:cNvGrpSpPr/>
          <p:nvPr/>
        </p:nvGrpSpPr>
        <p:grpSpPr>
          <a:xfrm>
            <a:off x="0" y="-1556113"/>
            <a:ext cx="10598988" cy="6699702"/>
            <a:chOff x="0" y="-2074818"/>
            <a:chExt cx="14131982" cy="8932936"/>
          </a:xfrm>
        </p:grpSpPr>
        <p:sp>
          <p:nvSpPr>
            <p:cNvPr id="58" name="Google Shape;58;p14"/>
            <p:cNvSpPr/>
            <p:nvPr/>
          </p:nvSpPr>
          <p:spPr>
            <a:xfrm>
              <a:off x="0" y="0"/>
              <a:ext cx="12192000" cy="6858000"/>
            </a:xfrm>
            <a:prstGeom prst="rect">
              <a:avLst/>
            </a:prstGeom>
            <a:solidFill>
              <a:srgbClr val="00377E"/>
            </a:solidFill>
            <a:ln cap="flat" cmpd="sng" w="12700">
              <a:solidFill>
                <a:srgbClr val="42719B"/>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9" name="Google Shape;59;p14"/>
            <p:cNvSpPr/>
            <p:nvPr/>
          </p:nvSpPr>
          <p:spPr>
            <a:xfrm>
              <a:off x="6964682" y="-2074818"/>
              <a:ext cx="7167300" cy="71673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0" name="Google Shape;60;p14"/>
            <p:cNvSpPr/>
            <p:nvPr/>
          </p:nvSpPr>
          <p:spPr>
            <a:xfrm>
              <a:off x="10006151" y="966651"/>
              <a:ext cx="1084200" cy="1084200"/>
            </a:xfrm>
            <a:prstGeom prst="ellipse">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14"/>
            <p:cNvSpPr/>
            <p:nvPr/>
          </p:nvSpPr>
          <p:spPr>
            <a:xfrm>
              <a:off x="10006152" y="3017518"/>
              <a:ext cx="1084200" cy="3840600"/>
            </a:xfrm>
            <a:prstGeom prst="rect">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62" name="Google Shape;62;p14"/>
          <p:cNvSpPr txBox="1"/>
          <p:nvPr>
            <p:ph idx="1" type="body"/>
          </p:nvPr>
        </p:nvSpPr>
        <p:spPr>
          <a:xfrm>
            <a:off x="512067" y="3090928"/>
            <a:ext cx="5537700" cy="4734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1100"/>
              <a:buFont typeface="Arial"/>
              <a:buNone/>
              <a:defRPr b="1" i="0" sz="3300" u="none" cap="none" strike="noStrike">
                <a:solidFill>
                  <a:schemeClr val="lt1"/>
                </a:solidFill>
                <a:latin typeface="Questrial"/>
                <a:ea typeface="Questrial"/>
                <a:cs typeface="Questrial"/>
                <a:sym typeface="Quest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3" name="Google Shape;63;p14"/>
          <p:cNvSpPr txBox="1"/>
          <p:nvPr>
            <p:ph idx="2" type="body"/>
          </p:nvPr>
        </p:nvSpPr>
        <p:spPr>
          <a:xfrm>
            <a:off x="512068" y="3578010"/>
            <a:ext cx="5250300" cy="4059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FFC000"/>
              </a:buClr>
              <a:buSzPts val="1100"/>
              <a:buFont typeface="Arial"/>
              <a:buNone/>
              <a:defRPr b="1" i="0" sz="2100" u="none" cap="none" strike="noStrike">
                <a:solidFill>
                  <a:srgbClr val="FFC000"/>
                </a:solidFill>
                <a:latin typeface="Questrial"/>
                <a:ea typeface="Questrial"/>
                <a:cs typeface="Questrial"/>
                <a:sym typeface="Quest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spTree>
      <p:nvGrpSpPr>
        <p:cNvPr id="64" name="Shape 64"/>
        <p:cNvGrpSpPr/>
        <p:nvPr/>
      </p:nvGrpSpPr>
      <p:grpSpPr>
        <a:xfrm>
          <a:off x="0" y="0"/>
          <a:ext cx="0" cy="0"/>
          <a:chOff x="0" y="0"/>
          <a:chExt cx="0" cy="0"/>
        </a:xfrm>
      </p:grpSpPr>
      <p:sp>
        <p:nvSpPr>
          <p:cNvPr id="65" name="Google Shape;65;p15"/>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5"/>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800"/>
              </a:spcBef>
              <a:spcAft>
                <a:spcPts val="0"/>
              </a:spcAft>
              <a:buClr>
                <a:srgbClr val="00377E"/>
              </a:buClr>
              <a:buSzPts val="1100"/>
              <a:buFont typeface="Arial"/>
              <a:buNone/>
              <a:defRPr b="0" i="0" sz="1500" u="none" cap="none" strike="noStrike">
                <a:solidFill>
                  <a:srgbClr val="00377E"/>
                </a:solidFill>
                <a:latin typeface="Questrial"/>
                <a:ea typeface="Questrial"/>
                <a:cs typeface="Questrial"/>
                <a:sym typeface="Questrial"/>
              </a:defRPr>
            </a:lvl1pPr>
            <a:lvl2pPr lvl="1" marR="0" rtl="0" algn="ctr">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1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9pPr>
          </a:lstStyle>
          <a:p/>
        </p:txBody>
      </p:sp>
      <p:sp>
        <p:nvSpPr>
          <p:cNvPr id="67" name="Google Shape;67;p15"/>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2700"/>
              <a:buFont typeface="Arial"/>
              <a:buNone/>
            </a:pPr>
            <a:r>
              <a:t/>
            </a:r>
            <a:endParaRPr b="0" i="0" sz="2700" u="none" cap="none" strike="noStrike">
              <a:solidFill>
                <a:srgbClr val="FFC000"/>
              </a:solidFill>
              <a:latin typeface="Questrial"/>
              <a:ea typeface="Questrial"/>
              <a:cs typeface="Questrial"/>
              <a:sym typeface="Quest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p:cSld name="Заголовок и объект">
    <p:spTree>
      <p:nvGrpSpPr>
        <p:cNvPr id="68" name="Shape 68"/>
        <p:cNvGrpSpPr/>
        <p:nvPr/>
      </p:nvGrpSpPr>
      <p:grpSpPr>
        <a:xfrm>
          <a:off x="0" y="0"/>
          <a:ext cx="0" cy="0"/>
          <a:chOff x="0" y="0"/>
          <a:chExt cx="0" cy="0"/>
        </a:xfrm>
      </p:grpSpPr>
      <p:sp>
        <p:nvSpPr>
          <p:cNvPr id="69" name="Google Shape;69;p16"/>
          <p:cNvSpPr txBox="1"/>
          <p:nvPr>
            <p:ph idx="1" type="body"/>
          </p:nvPr>
        </p:nvSpPr>
        <p:spPr>
          <a:xfrm>
            <a:off x="415343" y="1369219"/>
            <a:ext cx="84078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rgbClr val="00377E"/>
              </a:buClr>
              <a:buSzPts val="2100"/>
              <a:buFont typeface="Arial"/>
              <a:buChar char="•"/>
              <a:defRPr b="0" i="0" sz="2100" u="none" cap="none" strike="noStrike">
                <a:solidFill>
                  <a:srgbClr val="00377E"/>
                </a:solidFill>
                <a:latin typeface="Questrial"/>
                <a:ea typeface="Questrial"/>
                <a:cs typeface="Questrial"/>
                <a:sym typeface="Questrial"/>
              </a:defRPr>
            </a:lvl1pPr>
            <a:lvl2pPr indent="-342900" lvl="1" marL="914400" marR="0" rtl="0" algn="l">
              <a:lnSpc>
                <a:spcPct val="90000"/>
              </a:lnSpc>
              <a:spcBef>
                <a:spcPts val="400"/>
              </a:spcBef>
              <a:spcAft>
                <a:spcPts val="0"/>
              </a:spcAft>
              <a:buClr>
                <a:srgbClr val="00377E"/>
              </a:buClr>
              <a:buSzPts val="1800"/>
              <a:buFont typeface="Arial"/>
              <a:buChar char="•"/>
              <a:defRPr b="0" i="0" sz="1800" u="none" cap="none" strike="noStrike">
                <a:solidFill>
                  <a:srgbClr val="00377E"/>
                </a:solidFill>
                <a:latin typeface="Questrial"/>
                <a:ea typeface="Questrial"/>
                <a:cs typeface="Questrial"/>
                <a:sym typeface="Questrial"/>
              </a:defRPr>
            </a:lvl2pPr>
            <a:lvl3pPr indent="-323850" lvl="2" marL="1371600" marR="0" rtl="0" algn="l">
              <a:lnSpc>
                <a:spcPct val="90000"/>
              </a:lnSpc>
              <a:spcBef>
                <a:spcPts val="400"/>
              </a:spcBef>
              <a:spcAft>
                <a:spcPts val="0"/>
              </a:spcAft>
              <a:buClr>
                <a:srgbClr val="00377E"/>
              </a:buClr>
              <a:buSzPts val="1500"/>
              <a:buFont typeface="Arial"/>
              <a:buChar char="•"/>
              <a:defRPr b="0" i="0" sz="1500" u="none" cap="none" strike="noStrike">
                <a:solidFill>
                  <a:srgbClr val="00377E"/>
                </a:solidFill>
                <a:latin typeface="Calibri"/>
                <a:ea typeface="Calibri"/>
                <a:cs typeface="Calibri"/>
                <a:sym typeface="Calibri"/>
              </a:defRPr>
            </a:lvl3pPr>
            <a:lvl4pPr indent="-317500" lvl="3" marL="18288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Calibri"/>
                <a:ea typeface="Calibri"/>
                <a:cs typeface="Calibri"/>
                <a:sym typeface="Calibri"/>
              </a:defRPr>
            </a:lvl4pPr>
            <a:lvl5pPr indent="-317500" lvl="4" marL="22860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16"/>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2700"/>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71" name="Google Shape;71;p1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p:cSld name="Два объекта">
    <p:spTree>
      <p:nvGrpSpPr>
        <p:cNvPr id="72" name="Shape 72"/>
        <p:cNvGrpSpPr/>
        <p:nvPr/>
      </p:nvGrpSpPr>
      <p:grpSpPr>
        <a:xfrm>
          <a:off x="0" y="0"/>
          <a:ext cx="0" cy="0"/>
          <a:chOff x="0" y="0"/>
          <a:chExt cx="0" cy="0"/>
        </a:xfrm>
      </p:grpSpPr>
      <p:sp>
        <p:nvSpPr>
          <p:cNvPr id="73" name="Google Shape;73;p17"/>
          <p:cNvSpPr txBox="1"/>
          <p:nvPr>
            <p:ph idx="1" type="body"/>
          </p:nvPr>
        </p:nvSpPr>
        <p:spPr>
          <a:xfrm>
            <a:off x="405684" y="1246031"/>
            <a:ext cx="4109100" cy="33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rgbClr val="00377E"/>
              </a:buClr>
              <a:buSzPts val="2100"/>
              <a:buFont typeface="Arial"/>
              <a:buChar char="•"/>
              <a:defRPr b="0" i="0" sz="2100" u="none" cap="none" strike="noStrike">
                <a:solidFill>
                  <a:srgbClr val="00377E"/>
                </a:solidFill>
                <a:latin typeface="Questrial"/>
                <a:ea typeface="Questrial"/>
                <a:cs typeface="Questrial"/>
                <a:sym typeface="Questrial"/>
              </a:defRPr>
            </a:lvl1pPr>
            <a:lvl2pPr indent="-342900" lvl="1" marL="914400" marR="0" rtl="0" algn="l">
              <a:lnSpc>
                <a:spcPct val="90000"/>
              </a:lnSpc>
              <a:spcBef>
                <a:spcPts val="400"/>
              </a:spcBef>
              <a:spcAft>
                <a:spcPts val="0"/>
              </a:spcAft>
              <a:buClr>
                <a:srgbClr val="00377E"/>
              </a:buClr>
              <a:buSzPts val="1800"/>
              <a:buFont typeface="Arial"/>
              <a:buChar char="•"/>
              <a:defRPr b="0" i="0" sz="1800" u="none" cap="none" strike="noStrike">
                <a:solidFill>
                  <a:srgbClr val="00377E"/>
                </a:solidFill>
                <a:latin typeface="Questrial"/>
                <a:ea typeface="Questrial"/>
                <a:cs typeface="Questrial"/>
                <a:sym typeface="Questrial"/>
              </a:defRPr>
            </a:lvl2pPr>
            <a:lvl3pPr indent="-323850" lvl="2" marL="1371600" marR="0" rtl="0" algn="l">
              <a:lnSpc>
                <a:spcPct val="90000"/>
              </a:lnSpc>
              <a:spcBef>
                <a:spcPts val="400"/>
              </a:spcBef>
              <a:spcAft>
                <a:spcPts val="0"/>
              </a:spcAft>
              <a:buClr>
                <a:srgbClr val="00377E"/>
              </a:buClr>
              <a:buSzPts val="1500"/>
              <a:buFont typeface="Arial"/>
              <a:buChar char="•"/>
              <a:defRPr b="0" i="0" sz="1500" u="none" cap="none" strike="noStrike">
                <a:solidFill>
                  <a:srgbClr val="00377E"/>
                </a:solidFill>
                <a:latin typeface="Questrial"/>
                <a:ea typeface="Questrial"/>
                <a:cs typeface="Questrial"/>
                <a:sym typeface="Questrial"/>
              </a:defRPr>
            </a:lvl3pPr>
            <a:lvl4pPr indent="-317500" lvl="3" marL="18288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4pPr>
            <a:lvl5pPr indent="-317500" lvl="4" marL="22860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4" name="Google Shape;74;p17"/>
          <p:cNvSpPr txBox="1"/>
          <p:nvPr>
            <p:ph idx="2" type="body"/>
          </p:nvPr>
        </p:nvSpPr>
        <p:spPr>
          <a:xfrm>
            <a:off x="4629150" y="1246031"/>
            <a:ext cx="4194000" cy="33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rgbClr val="00377E"/>
              </a:buClr>
              <a:buSzPts val="2100"/>
              <a:buFont typeface="Arial"/>
              <a:buChar char="•"/>
              <a:defRPr b="0" i="0" sz="2100" u="none" cap="none" strike="noStrike">
                <a:solidFill>
                  <a:srgbClr val="00377E"/>
                </a:solidFill>
                <a:latin typeface="Questrial"/>
                <a:ea typeface="Questrial"/>
                <a:cs typeface="Questrial"/>
                <a:sym typeface="Questrial"/>
              </a:defRPr>
            </a:lvl1pPr>
            <a:lvl2pPr indent="-342900" lvl="1" marL="914400" marR="0" rtl="0" algn="l">
              <a:lnSpc>
                <a:spcPct val="90000"/>
              </a:lnSpc>
              <a:spcBef>
                <a:spcPts val="400"/>
              </a:spcBef>
              <a:spcAft>
                <a:spcPts val="0"/>
              </a:spcAft>
              <a:buClr>
                <a:srgbClr val="00377E"/>
              </a:buClr>
              <a:buSzPts val="1800"/>
              <a:buFont typeface="Arial"/>
              <a:buChar char="•"/>
              <a:defRPr b="0" i="0" sz="1800" u="none" cap="none" strike="noStrike">
                <a:solidFill>
                  <a:srgbClr val="00377E"/>
                </a:solidFill>
                <a:latin typeface="Questrial"/>
                <a:ea typeface="Questrial"/>
                <a:cs typeface="Questrial"/>
                <a:sym typeface="Questrial"/>
              </a:defRPr>
            </a:lvl2pPr>
            <a:lvl3pPr indent="-323850" lvl="2" marL="1371600" marR="0" rtl="0" algn="l">
              <a:lnSpc>
                <a:spcPct val="90000"/>
              </a:lnSpc>
              <a:spcBef>
                <a:spcPts val="400"/>
              </a:spcBef>
              <a:spcAft>
                <a:spcPts val="0"/>
              </a:spcAft>
              <a:buClr>
                <a:srgbClr val="00377E"/>
              </a:buClr>
              <a:buSzPts val="1500"/>
              <a:buFont typeface="Arial"/>
              <a:buChar char="•"/>
              <a:defRPr b="0" i="0" sz="1500" u="none" cap="none" strike="noStrike">
                <a:solidFill>
                  <a:srgbClr val="00377E"/>
                </a:solidFill>
                <a:latin typeface="Questrial"/>
                <a:ea typeface="Questrial"/>
                <a:cs typeface="Questrial"/>
                <a:sym typeface="Questrial"/>
              </a:defRPr>
            </a:lvl3pPr>
            <a:lvl4pPr indent="-317500" lvl="3" marL="18288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4pPr>
            <a:lvl5pPr indent="-317500" lvl="4" marL="22860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5" name="Google Shape;75;p17"/>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2700"/>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76" name="Google Shape;76;p17"/>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p:cSld name="Только заголовок">
    <p:spTree>
      <p:nvGrpSpPr>
        <p:cNvPr id="77" name="Shape 77"/>
        <p:cNvGrpSpPr/>
        <p:nvPr/>
      </p:nvGrpSpPr>
      <p:grpSpPr>
        <a:xfrm>
          <a:off x="0" y="0"/>
          <a:ext cx="0" cy="0"/>
          <a:chOff x="0" y="0"/>
          <a:chExt cx="0" cy="0"/>
        </a:xfrm>
      </p:grpSpPr>
      <p:sp>
        <p:nvSpPr>
          <p:cNvPr id="78" name="Google Shape;78;p18"/>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2700"/>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79" name="Google Shape;79;p18"/>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p:cSld name="Объект с подписью">
    <p:spTree>
      <p:nvGrpSpPr>
        <p:cNvPr id="80" name="Shape 80"/>
        <p:cNvGrpSpPr/>
        <p:nvPr/>
      </p:nvGrpSpPr>
      <p:grpSpPr>
        <a:xfrm>
          <a:off x="0" y="0"/>
          <a:ext cx="0" cy="0"/>
          <a:chOff x="0" y="0"/>
          <a:chExt cx="0" cy="0"/>
        </a:xfrm>
      </p:grpSpPr>
      <p:sp>
        <p:nvSpPr>
          <p:cNvPr id="81" name="Google Shape;81;p19"/>
          <p:cNvSpPr txBox="1"/>
          <p:nvPr>
            <p:ph idx="1" type="body"/>
          </p:nvPr>
        </p:nvSpPr>
        <p:spPr>
          <a:xfrm>
            <a:off x="367048" y="1371601"/>
            <a:ext cx="3212100" cy="31971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00377E"/>
              </a:buClr>
              <a:buSzPts val="1100"/>
              <a:buFont typeface="Arial"/>
              <a:buNone/>
              <a:defRPr b="0" i="0" sz="2100" u="none" cap="none" strike="noStrike">
                <a:solidFill>
                  <a:srgbClr val="00377E"/>
                </a:solidFill>
                <a:latin typeface="Questrial"/>
                <a:ea typeface="Questrial"/>
                <a:cs typeface="Questrial"/>
                <a:sym typeface="Questrial"/>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9pPr>
          </a:lstStyle>
          <a:p/>
        </p:txBody>
      </p:sp>
      <p:sp>
        <p:nvSpPr>
          <p:cNvPr id="82" name="Google Shape;82;p19"/>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2700"/>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83" name="Google Shape;83;p19"/>
          <p:cNvSpPr/>
          <p:nvPr>
            <p:ph idx="2" type="pic"/>
          </p:nvPr>
        </p:nvSpPr>
        <p:spPr>
          <a:xfrm>
            <a:off x="3805707" y="1371601"/>
            <a:ext cx="5017500" cy="31971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4" name="Google Shape;84;p19"/>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Объект с подписью">
  <p:cSld name="1_Объект с подписью">
    <p:spTree>
      <p:nvGrpSpPr>
        <p:cNvPr id="85" name="Shape 85"/>
        <p:cNvGrpSpPr/>
        <p:nvPr/>
      </p:nvGrpSpPr>
      <p:grpSpPr>
        <a:xfrm>
          <a:off x="0" y="0"/>
          <a:ext cx="0" cy="0"/>
          <a:chOff x="0" y="0"/>
          <a:chExt cx="0" cy="0"/>
        </a:xfrm>
      </p:grpSpPr>
      <p:sp>
        <p:nvSpPr>
          <p:cNvPr id="86" name="Google Shape;86;p20"/>
          <p:cNvSpPr txBox="1"/>
          <p:nvPr>
            <p:ph idx="1" type="body"/>
          </p:nvPr>
        </p:nvSpPr>
        <p:spPr>
          <a:xfrm>
            <a:off x="367048" y="1371601"/>
            <a:ext cx="3212100" cy="31971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00377E"/>
              </a:buClr>
              <a:buSzPts val="1100"/>
              <a:buFont typeface="Arial"/>
              <a:buNone/>
              <a:defRPr b="0" i="0" sz="2100" u="none" cap="none" strike="noStrike">
                <a:solidFill>
                  <a:srgbClr val="00377E"/>
                </a:solidFill>
                <a:latin typeface="Questrial"/>
                <a:ea typeface="Questrial"/>
                <a:cs typeface="Questrial"/>
                <a:sym typeface="Questrial"/>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9pPr>
          </a:lstStyle>
          <a:p/>
        </p:txBody>
      </p:sp>
      <p:sp>
        <p:nvSpPr>
          <p:cNvPr id="87" name="Google Shape;87;p20"/>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2700"/>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88" name="Google Shape;88;p20"/>
          <p:cNvSpPr/>
          <p:nvPr>
            <p:ph idx="2" type="chart"/>
          </p:nvPr>
        </p:nvSpPr>
        <p:spPr>
          <a:xfrm>
            <a:off x="3999310" y="1371600"/>
            <a:ext cx="4823100" cy="31968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9" name="Google Shape;89;p2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Объект с подписью">
  <p:cSld name="2_Объект с подписью">
    <p:spTree>
      <p:nvGrpSpPr>
        <p:cNvPr id="90" name="Shape 90"/>
        <p:cNvGrpSpPr/>
        <p:nvPr/>
      </p:nvGrpSpPr>
      <p:grpSpPr>
        <a:xfrm>
          <a:off x="0" y="0"/>
          <a:ext cx="0" cy="0"/>
          <a:chOff x="0" y="0"/>
          <a:chExt cx="0" cy="0"/>
        </a:xfrm>
      </p:grpSpPr>
      <p:sp>
        <p:nvSpPr>
          <p:cNvPr id="91" name="Google Shape;91;p21"/>
          <p:cNvSpPr txBox="1"/>
          <p:nvPr>
            <p:ph idx="1" type="body"/>
          </p:nvPr>
        </p:nvSpPr>
        <p:spPr>
          <a:xfrm>
            <a:off x="367048" y="1371601"/>
            <a:ext cx="3212100" cy="31971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00377E"/>
              </a:buClr>
              <a:buSzPts val="1100"/>
              <a:buFont typeface="Arial"/>
              <a:buNone/>
              <a:defRPr b="0" i="0" sz="2100" u="none" cap="none" strike="noStrike">
                <a:solidFill>
                  <a:srgbClr val="00377E"/>
                </a:solidFill>
                <a:latin typeface="Questrial"/>
                <a:ea typeface="Questrial"/>
                <a:cs typeface="Questrial"/>
                <a:sym typeface="Questrial"/>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9pPr>
          </a:lstStyle>
          <a:p/>
        </p:txBody>
      </p:sp>
      <p:sp>
        <p:nvSpPr>
          <p:cNvPr id="92" name="Google Shape;92;p21"/>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2700"/>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93" name="Google Shape;93;p21"/>
          <p:cNvSpPr/>
          <p:nvPr>
            <p:ph idx="2" type="tbl"/>
          </p:nvPr>
        </p:nvSpPr>
        <p:spPr>
          <a:xfrm>
            <a:off x="3795713" y="1371600"/>
            <a:ext cx="5026800" cy="31968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4" name="Google Shape;94;p21"/>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СЛЕДНИЙ СЛАЙД">
  <p:cSld name="ПОСЛЕДНИЙ СЛАЙД">
    <p:spTree>
      <p:nvGrpSpPr>
        <p:cNvPr id="95" name="Shape 95"/>
        <p:cNvGrpSpPr/>
        <p:nvPr/>
      </p:nvGrpSpPr>
      <p:grpSpPr>
        <a:xfrm>
          <a:off x="0" y="0"/>
          <a:ext cx="0" cy="0"/>
          <a:chOff x="0" y="0"/>
          <a:chExt cx="0" cy="0"/>
        </a:xfrm>
      </p:grpSpPr>
      <p:sp>
        <p:nvSpPr>
          <p:cNvPr id="96" name="Google Shape;96;p22"/>
          <p:cNvSpPr/>
          <p:nvPr/>
        </p:nvSpPr>
        <p:spPr>
          <a:xfrm>
            <a:off x="0" y="0"/>
            <a:ext cx="9144000" cy="5143500"/>
          </a:xfrm>
          <a:prstGeom prst="rect">
            <a:avLst/>
          </a:prstGeom>
          <a:solidFill>
            <a:srgbClr val="00377E"/>
          </a:solidFill>
          <a:ln cap="flat" cmpd="sng" w="12700">
            <a:solidFill>
              <a:srgbClr val="42719B"/>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7" name="Google Shape;97;p22"/>
          <p:cNvSpPr/>
          <p:nvPr/>
        </p:nvSpPr>
        <p:spPr>
          <a:xfrm>
            <a:off x="5223512" y="-1556113"/>
            <a:ext cx="5375400" cy="5375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8" name="Google Shape;98;p22"/>
          <p:cNvSpPr/>
          <p:nvPr/>
        </p:nvSpPr>
        <p:spPr>
          <a:xfrm>
            <a:off x="7504613" y="724988"/>
            <a:ext cx="813300" cy="813300"/>
          </a:xfrm>
          <a:prstGeom prst="ellipse">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9" name="Google Shape;99;p22"/>
          <p:cNvSpPr/>
          <p:nvPr/>
        </p:nvSpPr>
        <p:spPr>
          <a:xfrm>
            <a:off x="7504614" y="2263138"/>
            <a:ext cx="813300" cy="2880300"/>
          </a:xfrm>
          <a:prstGeom prst="rect">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0" name="Google Shape;100;p22"/>
          <p:cNvSpPr txBox="1"/>
          <p:nvPr/>
        </p:nvSpPr>
        <p:spPr>
          <a:xfrm>
            <a:off x="229712" y="3051510"/>
            <a:ext cx="2927700" cy="19038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rgbClr val="FFC000"/>
              </a:buClr>
              <a:buSzPts val="1500"/>
              <a:buFont typeface="Questrial"/>
              <a:buNone/>
            </a:pPr>
            <a:r>
              <a:rPr b="0" i="0" lang="en" sz="1500" u="none" cap="none" strike="noStrike">
                <a:solidFill>
                  <a:srgbClr val="FFC000"/>
                </a:solidFill>
                <a:latin typeface="Questrial"/>
                <a:ea typeface="Questrial"/>
                <a:cs typeface="Questrial"/>
                <a:sym typeface="Questrial"/>
              </a:rPr>
              <a:t>Киев</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FFC000"/>
              </a:buClr>
              <a:buSzPts val="1500"/>
              <a:buFont typeface="Questrial"/>
              <a:buNone/>
            </a:pPr>
            <a:r>
              <a:rPr b="0" i="0" lang="en" sz="1500" u="none" cap="none" strike="noStrike">
                <a:solidFill>
                  <a:srgbClr val="FFC000"/>
                </a:solidFill>
                <a:latin typeface="Questrial"/>
                <a:ea typeface="Questrial"/>
                <a:cs typeface="Questrial"/>
                <a:sym typeface="Questrial"/>
              </a:rPr>
              <a:t>ул. Космонавта Комарова 1</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SzPts val="1500"/>
              <a:buFont typeface="Questrial"/>
              <a:buNone/>
            </a:pPr>
            <a:r>
              <a:rPr b="0" i="0" lang="en" sz="1500" u="none" cap="none" strike="noStrike">
                <a:solidFill>
                  <a:srgbClr val="FFC000"/>
                </a:solidFill>
                <a:latin typeface="Questrial"/>
                <a:ea typeface="Questrial"/>
                <a:cs typeface="Questrial"/>
                <a:sym typeface="Questrial"/>
              </a:rPr>
              <a:t>НАУ, корп.11</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SzPts val="1500"/>
              <a:buFont typeface="Calibri"/>
              <a:buNone/>
            </a:pPr>
            <a:r>
              <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SzPts val="1500"/>
              <a:buFont typeface="Questrial"/>
              <a:buNone/>
            </a:pPr>
            <a:r>
              <a:rPr b="0" i="0" lang="en" sz="1500" u="none" cap="none" strike="noStrike">
                <a:solidFill>
                  <a:srgbClr val="FFC000"/>
                </a:solidFill>
                <a:latin typeface="Questrial"/>
                <a:ea typeface="Questrial"/>
                <a:cs typeface="Questrial"/>
                <a:sym typeface="Questrial"/>
              </a:rPr>
              <a:t>+38 (097) 78 010 78</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SzPts val="1500"/>
              <a:buFont typeface="Questrial"/>
              <a:buNone/>
            </a:pPr>
            <a:r>
              <a:rPr b="0" i="0" lang="en" sz="1500" u="none" cap="none" strike="noStrike">
                <a:solidFill>
                  <a:srgbClr val="FFC000"/>
                </a:solidFill>
                <a:latin typeface="Questrial"/>
                <a:ea typeface="Questrial"/>
                <a:cs typeface="Questrial"/>
                <a:sym typeface="Questrial"/>
              </a:rPr>
              <a:t>+38 (099) 78 010 78</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SzPts val="1500"/>
              <a:buFont typeface="Questrial"/>
              <a:buNone/>
            </a:pPr>
            <a:r>
              <a:rPr b="0" i="0" lang="en" sz="1500" u="none" cap="none" strike="noStrike">
                <a:solidFill>
                  <a:srgbClr val="FFC000"/>
                </a:solidFill>
                <a:latin typeface="Questrial"/>
                <a:ea typeface="Questrial"/>
                <a:cs typeface="Questrial"/>
                <a:sym typeface="Questrial"/>
              </a:rPr>
              <a:t>+38 (063) 78 010 78</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SzPts val="1500"/>
              <a:buFont typeface="Questrial"/>
              <a:buNone/>
            </a:pPr>
            <a:r>
              <a:rPr b="0" i="0" lang="en" sz="1500" u="none" cap="none" strike="noStrike">
                <a:solidFill>
                  <a:srgbClr val="FFC000"/>
                </a:solidFill>
                <a:latin typeface="Questrial"/>
                <a:ea typeface="Questrial"/>
                <a:cs typeface="Questrial"/>
                <a:sym typeface="Questrial"/>
              </a:rPr>
              <a:t>info@qalight.com.ua</a:t>
            </a:r>
            <a:br>
              <a:rPr b="0" i="0" lang="en" sz="1500" u="none" cap="none" strike="noStrike">
                <a:solidFill>
                  <a:srgbClr val="FFC000"/>
                </a:solidFill>
                <a:latin typeface="Questrial"/>
                <a:ea typeface="Questrial"/>
                <a:cs typeface="Questrial"/>
                <a:sym typeface="Questrial"/>
              </a:rPr>
            </a:br>
            <a:r>
              <a:rPr b="0" i="0" lang="en" sz="1500" u="none" cap="none" strike="noStrike">
                <a:solidFill>
                  <a:srgbClr val="FFC000"/>
                </a:solidFill>
                <a:latin typeface="Questrial"/>
                <a:ea typeface="Questrial"/>
                <a:cs typeface="Questrial"/>
                <a:sym typeface="Questrial"/>
              </a:rPr>
              <a:t>qalight.com.ua</a:t>
            </a:r>
            <a:endParaRPr b="0" i="0" sz="1500" u="none" cap="none" strike="noStrike">
              <a:solidFill>
                <a:srgbClr val="FFC000"/>
              </a:solidFill>
              <a:latin typeface="Questrial"/>
              <a:ea typeface="Questrial"/>
              <a:cs typeface="Questrial"/>
              <a:sym typeface="Questrial"/>
            </a:endParaRPr>
          </a:p>
        </p:txBody>
      </p:sp>
      <p:pic>
        <p:nvPicPr>
          <p:cNvPr id="101" name="Google Shape;101;p22"/>
          <p:cNvPicPr preferRelativeResize="0"/>
          <p:nvPr/>
        </p:nvPicPr>
        <p:blipFill rotWithShape="1">
          <a:blip r:embed="rId2">
            <a:alphaModFix/>
          </a:blip>
          <a:srcRect b="0" l="0" r="0" t="0"/>
          <a:stretch/>
        </p:blipFill>
        <p:spPr>
          <a:xfrm>
            <a:off x="0" y="1976387"/>
            <a:ext cx="6140700" cy="8871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spTree>
      <p:nvGrpSpPr>
        <p:cNvPr id="108" name="Shape 108"/>
        <p:cNvGrpSpPr/>
        <p:nvPr/>
      </p:nvGrpSpPr>
      <p:grpSpPr>
        <a:xfrm>
          <a:off x="0" y="0"/>
          <a:ext cx="0" cy="0"/>
          <a:chOff x="0" y="0"/>
          <a:chExt cx="0" cy="0"/>
        </a:xfrm>
      </p:grpSpPr>
      <p:sp>
        <p:nvSpPr>
          <p:cNvPr id="109" name="Google Shape;109;p24"/>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0" name="Google Shape;110;p24"/>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800"/>
              </a:spcBef>
              <a:spcAft>
                <a:spcPts val="0"/>
              </a:spcAft>
              <a:buClr>
                <a:srgbClr val="00377E"/>
              </a:buClr>
              <a:buSzPts val="1100"/>
              <a:buFont typeface="Arial"/>
              <a:buNone/>
              <a:defRPr b="0" i="0" sz="1500" u="none" cap="none" strike="noStrike">
                <a:solidFill>
                  <a:srgbClr val="00377E"/>
                </a:solidFill>
                <a:latin typeface="Questrial"/>
                <a:ea typeface="Questrial"/>
                <a:cs typeface="Questrial"/>
                <a:sym typeface="Questrial"/>
              </a:defRPr>
            </a:lvl1pPr>
            <a:lvl2pPr indent="0" lvl="1" marL="342900" marR="0" rtl="0" algn="ctr">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1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9pPr>
          </a:lstStyle>
          <a:p/>
        </p:txBody>
      </p:sp>
      <p:sp>
        <p:nvSpPr>
          <p:cNvPr id="111" name="Google Shape;111;p24"/>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Font typeface="Arial"/>
              <a:buNone/>
            </a:pPr>
            <a:r>
              <a:t/>
            </a:r>
            <a:endParaRPr b="0" i="0" sz="2700" u="none" cap="none" strike="noStrike">
              <a:solidFill>
                <a:srgbClr val="FFC000"/>
              </a:solidFill>
              <a:latin typeface="Questrial"/>
              <a:ea typeface="Questrial"/>
              <a:cs typeface="Questrial"/>
              <a:sym typeface="Quest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НИЕ КУРСА и ИМЯ ТРЕНЕРА">
  <p:cSld name="НАЗВАНИЕ КУРСА и ИМЯ ТРЕНЕРА">
    <p:spTree>
      <p:nvGrpSpPr>
        <p:cNvPr id="112" name="Shape 112"/>
        <p:cNvGrpSpPr/>
        <p:nvPr/>
      </p:nvGrpSpPr>
      <p:grpSpPr>
        <a:xfrm>
          <a:off x="0" y="0"/>
          <a:ext cx="0" cy="0"/>
          <a:chOff x="0" y="0"/>
          <a:chExt cx="0" cy="0"/>
        </a:xfrm>
      </p:grpSpPr>
      <p:grpSp>
        <p:nvGrpSpPr>
          <p:cNvPr id="113" name="Google Shape;113;p25"/>
          <p:cNvGrpSpPr/>
          <p:nvPr/>
        </p:nvGrpSpPr>
        <p:grpSpPr>
          <a:xfrm>
            <a:off x="0" y="-1556113"/>
            <a:ext cx="10598987" cy="6699702"/>
            <a:chOff x="0" y="-2074818"/>
            <a:chExt cx="14131982" cy="8932936"/>
          </a:xfrm>
        </p:grpSpPr>
        <p:sp>
          <p:nvSpPr>
            <p:cNvPr id="114" name="Google Shape;114;p25"/>
            <p:cNvSpPr/>
            <p:nvPr/>
          </p:nvSpPr>
          <p:spPr>
            <a:xfrm>
              <a:off x="0" y="0"/>
              <a:ext cx="12192000" cy="6858000"/>
            </a:xfrm>
            <a:prstGeom prst="rect">
              <a:avLst/>
            </a:prstGeom>
            <a:solidFill>
              <a:srgbClr val="00377E"/>
            </a:solidFill>
            <a:ln cap="flat" cmpd="sng" w="12700">
              <a:solidFill>
                <a:srgbClr val="42719B"/>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5" name="Google Shape;115;p25"/>
            <p:cNvSpPr/>
            <p:nvPr/>
          </p:nvSpPr>
          <p:spPr>
            <a:xfrm>
              <a:off x="6964682" y="-2074818"/>
              <a:ext cx="7167300" cy="71673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6" name="Google Shape;116;p25"/>
            <p:cNvSpPr/>
            <p:nvPr/>
          </p:nvSpPr>
          <p:spPr>
            <a:xfrm>
              <a:off x="10006151" y="966651"/>
              <a:ext cx="1084200" cy="1084200"/>
            </a:xfrm>
            <a:prstGeom prst="ellipse">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7" name="Google Shape;117;p25"/>
            <p:cNvSpPr/>
            <p:nvPr/>
          </p:nvSpPr>
          <p:spPr>
            <a:xfrm>
              <a:off x="10006152" y="3017518"/>
              <a:ext cx="1084200" cy="3840600"/>
            </a:xfrm>
            <a:prstGeom prst="rect">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18" name="Google Shape;118;p25"/>
          <p:cNvSpPr txBox="1"/>
          <p:nvPr>
            <p:ph idx="1" type="body"/>
          </p:nvPr>
        </p:nvSpPr>
        <p:spPr>
          <a:xfrm>
            <a:off x="512067" y="3090928"/>
            <a:ext cx="5537700" cy="4734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1100"/>
              <a:buFont typeface="Arial"/>
              <a:buNone/>
              <a:defRPr b="1" i="0" sz="3300" u="none" cap="none" strike="noStrike">
                <a:solidFill>
                  <a:schemeClr val="lt1"/>
                </a:solidFill>
                <a:latin typeface="Questrial"/>
                <a:ea typeface="Questrial"/>
                <a:cs typeface="Questrial"/>
                <a:sym typeface="Quest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9" name="Google Shape;119;p25"/>
          <p:cNvSpPr txBox="1"/>
          <p:nvPr>
            <p:ph idx="2" type="body"/>
          </p:nvPr>
        </p:nvSpPr>
        <p:spPr>
          <a:xfrm>
            <a:off x="512068" y="3578010"/>
            <a:ext cx="5250300" cy="4059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FFC000"/>
              </a:buClr>
              <a:buSzPts val="1100"/>
              <a:buFont typeface="Arial"/>
              <a:buNone/>
              <a:defRPr b="1" i="0" sz="2100" u="none" cap="none" strike="noStrike">
                <a:solidFill>
                  <a:srgbClr val="FFC000"/>
                </a:solidFill>
                <a:latin typeface="Questrial"/>
                <a:ea typeface="Questrial"/>
                <a:cs typeface="Questrial"/>
                <a:sym typeface="Quest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p:cSld name="Заголовок и объект">
    <p:spTree>
      <p:nvGrpSpPr>
        <p:cNvPr id="120" name="Shape 120"/>
        <p:cNvGrpSpPr/>
        <p:nvPr/>
      </p:nvGrpSpPr>
      <p:grpSpPr>
        <a:xfrm>
          <a:off x="0" y="0"/>
          <a:ext cx="0" cy="0"/>
          <a:chOff x="0" y="0"/>
          <a:chExt cx="0" cy="0"/>
        </a:xfrm>
      </p:grpSpPr>
      <p:sp>
        <p:nvSpPr>
          <p:cNvPr id="121" name="Google Shape;121;p26"/>
          <p:cNvSpPr txBox="1"/>
          <p:nvPr>
            <p:ph idx="1" type="body"/>
          </p:nvPr>
        </p:nvSpPr>
        <p:spPr>
          <a:xfrm>
            <a:off x="415343" y="1369219"/>
            <a:ext cx="84078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rgbClr val="00377E"/>
              </a:buClr>
              <a:buSzPts val="2100"/>
              <a:buFont typeface="Arial"/>
              <a:buChar char="•"/>
              <a:defRPr b="0" i="0" sz="2100" u="none" cap="none" strike="noStrike">
                <a:solidFill>
                  <a:srgbClr val="00377E"/>
                </a:solidFill>
                <a:latin typeface="Questrial"/>
                <a:ea typeface="Questrial"/>
                <a:cs typeface="Questrial"/>
                <a:sym typeface="Questrial"/>
              </a:defRPr>
            </a:lvl1pPr>
            <a:lvl2pPr indent="-342900" lvl="1" marL="914400" marR="0" rtl="0" algn="l">
              <a:lnSpc>
                <a:spcPct val="90000"/>
              </a:lnSpc>
              <a:spcBef>
                <a:spcPts val="400"/>
              </a:spcBef>
              <a:spcAft>
                <a:spcPts val="0"/>
              </a:spcAft>
              <a:buClr>
                <a:srgbClr val="00377E"/>
              </a:buClr>
              <a:buSzPts val="1800"/>
              <a:buFont typeface="Arial"/>
              <a:buChar char="•"/>
              <a:defRPr b="0" i="0" sz="1800" u="none" cap="none" strike="noStrike">
                <a:solidFill>
                  <a:srgbClr val="00377E"/>
                </a:solidFill>
                <a:latin typeface="Questrial"/>
                <a:ea typeface="Questrial"/>
                <a:cs typeface="Questrial"/>
                <a:sym typeface="Questrial"/>
              </a:defRPr>
            </a:lvl2pPr>
            <a:lvl3pPr indent="-323850" lvl="2" marL="1371600" marR="0" rtl="0" algn="l">
              <a:lnSpc>
                <a:spcPct val="90000"/>
              </a:lnSpc>
              <a:spcBef>
                <a:spcPts val="400"/>
              </a:spcBef>
              <a:spcAft>
                <a:spcPts val="0"/>
              </a:spcAft>
              <a:buClr>
                <a:srgbClr val="00377E"/>
              </a:buClr>
              <a:buSzPts val="1500"/>
              <a:buFont typeface="Arial"/>
              <a:buChar char="•"/>
              <a:defRPr b="0" i="0" sz="1500" u="none" cap="none" strike="noStrike">
                <a:solidFill>
                  <a:srgbClr val="00377E"/>
                </a:solidFill>
                <a:latin typeface="Calibri"/>
                <a:ea typeface="Calibri"/>
                <a:cs typeface="Calibri"/>
                <a:sym typeface="Calibri"/>
              </a:defRPr>
            </a:lvl3pPr>
            <a:lvl4pPr indent="-317500" lvl="3" marL="18288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Calibri"/>
                <a:ea typeface="Calibri"/>
                <a:cs typeface="Calibri"/>
                <a:sym typeface="Calibri"/>
              </a:defRPr>
            </a:lvl4pPr>
            <a:lvl5pPr indent="-317500" lvl="4" marL="22860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Google Shape;122;p26"/>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123" name="Google Shape;123;p2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p:cSld name="Два объекта">
    <p:spTree>
      <p:nvGrpSpPr>
        <p:cNvPr id="124" name="Shape 124"/>
        <p:cNvGrpSpPr/>
        <p:nvPr/>
      </p:nvGrpSpPr>
      <p:grpSpPr>
        <a:xfrm>
          <a:off x="0" y="0"/>
          <a:ext cx="0" cy="0"/>
          <a:chOff x="0" y="0"/>
          <a:chExt cx="0" cy="0"/>
        </a:xfrm>
      </p:grpSpPr>
      <p:sp>
        <p:nvSpPr>
          <p:cNvPr id="125" name="Google Shape;125;p27"/>
          <p:cNvSpPr txBox="1"/>
          <p:nvPr>
            <p:ph idx="1" type="body"/>
          </p:nvPr>
        </p:nvSpPr>
        <p:spPr>
          <a:xfrm>
            <a:off x="405684" y="1246031"/>
            <a:ext cx="4109100" cy="33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rgbClr val="00377E"/>
              </a:buClr>
              <a:buSzPts val="2100"/>
              <a:buFont typeface="Arial"/>
              <a:buChar char="•"/>
              <a:defRPr b="0" i="0" sz="2100" u="none" cap="none" strike="noStrike">
                <a:solidFill>
                  <a:srgbClr val="00377E"/>
                </a:solidFill>
                <a:latin typeface="Questrial"/>
                <a:ea typeface="Questrial"/>
                <a:cs typeface="Questrial"/>
                <a:sym typeface="Questrial"/>
              </a:defRPr>
            </a:lvl1pPr>
            <a:lvl2pPr indent="-342900" lvl="1" marL="914400" marR="0" rtl="0" algn="l">
              <a:lnSpc>
                <a:spcPct val="90000"/>
              </a:lnSpc>
              <a:spcBef>
                <a:spcPts val="400"/>
              </a:spcBef>
              <a:spcAft>
                <a:spcPts val="0"/>
              </a:spcAft>
              <a:buClr>
                <a:srgbClr val="00377E"/>
              </a:buClr>
              <a:buSzPts val="1800"/>
              <a:buFont typeface="Arial"/>
              <a:buChar char="•"/>
              <a:defRPr b="0" i="0" sz="1800" u="none" cap="none" strike="noStrike">
                <a:solidFill>
                  <a:srgbClr val="00377E"/>
                </a:solidFill>
                <a:latin typeface="Questrial"/>
                <a:ea typeface="Questrial"/>
                <a:cs typeface="Questrial"/>
                <a:sym typeface="Questrial"/>
              </a:defRPr>
            </a:lvl2pPr>
            <a:lvl3pPr indent="-323850" lvl="2" marL="1371600" marR="0" rtl="0" algn="l">
              <a:lnSpc>
                <a:spcPct val="90000"/>
              </a:lnSpc>
              <a:spcBef>
                <a:spcPts val="400"/>
              </a:spcBef>
              <a:spcAft>
                <a:spcPts val="0"/>
              </a:spcAft>
              <a:buClr>
                <a:srgbClr val="00377E"/>
              </a:buClr>
              <a:buSzPts val="1500"/>
              <a:buFont typeface="Arial"/>
              <a:buChar char="•"/>
              <a:defRPr b="0" i="0" sz="1500" u="none" cap="none" strike="noStrike">
                <a:solidFill>
                  <a:srgbClr val="00377E"/>
                </a:solidFill>
                <a:latin typeface="Questrial"/>
                <a:ea typeface="Questrial"/>
                <a:cs typeface="Questrial"/>
                <a:sym typeface="Questrial"/>
              </a:defRPr>
            </a:lvl3pPr>
            <a:lvl4pPr indent="-317500" lvl="3" marL="18288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4pPr>
            <a:lvl5pPr indent="-317500" lvl="4" marL="22860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6" name="Google Shape;126;p27"/>
          <p:cNvSpPr txBox="1"/>
          <p:nvPr>
            <p:ph idx="2" type="body"/>
          </p:nvPr>
        </p:nvSpPr>
        <p:spPr>
          <a:xfrm>
            <a:off x="4629150" y="1246031"/>
            <a:ext cx="4194000" cy="33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rgbClr val="00377E"/>
              </a:buClr>
              <a:buSzPts val="2100"/>
              <a:buFont typeface="Arial"/>
              <a:buChar char="•"/>
              <a:defRPr b="0" i="0" sz="2100" u="none" cap="none" strike="noStrike">
                <a:solidFill>
                  <a:srgbClr val="00377E"/>
                </a:solidFill>
                <a:latin typeface="Questrial"/>
                <a:ea typeface="Questrial"/>
                <a:cs typeface="Questrial"/>
                <a:sym typeface="Questrial"/>
              </a:defRPr>
            </a:lvl1pPr>
            <a:lvl2pPr indent="-342900" lvl="1" marL="914400" marR="0" rtl="0" algn="l">
              <a:lnSpc>
                <a:spcPct val="90000"/>
              </a:lnSpc>
              <a:spcBef>
                <a:spcPts val="400"/>
              </a:spcBef>
              <a:spcAft>
                <a:spcPts val="0"/>
              </a:spcAft>
              <a:buClr>
                <a:srgbClr val="00377E"/>
              </a:buClr>
              <a:buSzPts val="1800"/>
              <a:buFont typeface="Arial"/>
              <a:buChar char="•"/>
              <a:defRPr b="0" i="0" sz="1800" u="none" cap="none" strike="noStrike">
                <a:solidFill>
                  <a:srgbClr val="00377E"/>
                </a:solidFill>
                <a:latin typeface="Questrial"/>
                <a:ea typeface="Questrial"/>
                <a:cs typeface="Questrial"/>
                <a:sym typeface="Questrial"/>
              </a:defRPr>
            </a:lvl2pPr>
            <a:lvl3pPr indent="-323850" lvl="2" marL="1371600" marR="0" rtl="0" algn="l">
              <a:lnSpc>
                <a:spcPct val="90000"/>
              </a:lnSpc>
              <a:spcBef>
                <a:spcPts val="400"/>
              </a:spcBef>
              <a:spcAft>
                <a:spcPts val="0"/>
              </a:spcAft>
              <a:buClr>
                <a:srgbClr val="00377E"/>
              </a:buClr>
              <a:buSzPts val="1500"/>
              <a:buFont typeface="Arial"/>
              <a:buChar char="•"/>
              <a:defRPr b="0" i="0" sz="1500" u="none" cap="none" strike="noStrike">
                <a:solidFill>
                  <a:srgbClr val="00377E"/>
                </a:solidFill>
                <a:latin typeface="Questrial"/>
                <a:ea typeface="Questrial"/>
                <a:cs typeface="Questrial"/>
                <a:sym typeface="Questrial"/>
              </a:defRPr>
            </a:lvl3pPr>
            <a:lvl4pPr indent="-317500" lvl="3" marL="18288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4pPr>
            <a:lvl5pPr indent="-317500" lvl="4" marL="2286000" marR="0" rtl="0" algn="l">
              <a:lnSpc>
                <a:spcPct val="90000"/>
              </a:lnSpc>
              <a:spcBef>
                <a:spcPts val="400"/>
              </a:spcBef>
              <a:spcAft>
                <a:spcPts val="0"/>
              </a:spcAft>
              <a:buClr>
                <a:srgbClr val="00377E"/>
              </a:buClr>
              <a:buSzPts val="1400"/>
              <a:buFont typeface="Arial"/>
              <a:buChar char="•"/>
              <a:defRPr b="0" i="0" sz="1400" u="none" cap="none" strike="noStrike">
                <a:solidFill>
                  <a:srgbClr val="00377E"/>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7" name="Google Shape;127;p27"/>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128" name="Google Shape;128;p27"/>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p:cSld name="Только заголовок">
    <p:spTree>
      <p:nvGrpSpPr>
        <p:cNvPr id="129" name="Shape 129"/>
        <p:cNvGrpSpPr/>
        <p:nvPr/>
      </p:nvGrpSpPr>
      <p:grpSpPr>
        <a:xfrm>
          <a:off x="0" y="0"/>
          <a:ext cx="0" cy="0"/>
          <a:chOff x="0" y="0"/>
          <a:chExt cx="0" cy="0"/>
        </a:xfrm>
      </p:grpSpPr>
      <p:sp>
        <p:nvSpPr>
          <p:cNvPr id="130" name="Google Shape;130;p28"/>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131" name="Google Shape;131;p28"/>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p:cSld name="Объект с подписью">
    <p:spTree>
      <p:nvGrpSpPr>
        <p:cNvPr id="132" name="Shape 132"/>
        <p:cNvGrpSpPr/>
        <p:nvPr/>
      </p:nvGrpSpPr>
      <p:grpSpPr>
        <a:xfrm>
          <a:off x="0" y="0"/>
          <a:ext cx="0" cy="0"/>
          <a:chOff x="0" y="0"/>
          <a:chExt cx="0" cy="0"/>
        </a:xfrm>
      </p:grpSpPr>
      <p:sp>
        <p:nvSpPr>
          <p:cNvPr id="133" name="Google Shape;133;p29"/>
          <p:cNvSpPr txBox="1"/>
          <p:nvPr>
            <p:ph idx="1" type="body"/>
          </p:nvPr>
        </p:nvSpPr>
        <p:spPr>
          <a:xfrm>
            <a:off x="367048" y="1371601"/>
            <a:ext cx="3212100" cy="31971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00377E"/>
              </a:buClr>
              <a:buSzPts val="1100"/>
              <a:buFont typeface="Arial"/>
              <a:buNone/>
              <a:defRPr b="0" i="0" sz="2100" u="none" cap="none" strike="noStrike">
                <a:solidFill>
                  <a:srgbClr val="00377E"/>
                </a:solidFill>
                <a:latin typeface="Questrial"/>
                <a:ea typeface="Questrial"/>
                <a:cs typeface="Questrial"/>
                <a:sym typeface="Questrial"/>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9pPr>
          </a:lstStyle>
          <a:p/>
        </p:txBody>
      </p:sp>
      <p:sp>
        <p:nvSpPr>
          <p:cNvPr id="134" name="Google Shape;134;p29"/>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135" name="Google Shape;135;p29"/>
          <p:cNvSpPr/>
          <p:nvPr>
            <p:ph idx="2" type="pic"/>
          </p:nvPr>
        </p:nvSpPr>
        <p:spPr>
          <a:xfrm>
            <a:off x="3805707" y="1371601"/>
            <a:ext cx="5017500" cy="3197100"/>
          </a:xfrm>
          <a:prstGeom prst="rect">
            <a:avLst/>
          </a:prstGeom>
          <a:noFill/>
          <a:ln>
            <a:noFill/>
          </a:ln>
        </p:spPr>
        <p:txBody>
          <a:bodyPr anchorCtr="0" anchor="t" bIns="68575" lIns="68575" spcFirstLastPara="1" rIns="68575" wrap="square" tIns="68575">
            <a:noAutofit/>
          </a:bodyPr>
          <a:lstStyle>
            <a:lvl1pPr indent="-171450" lvl="0" marL="1778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177800" lvl="1" marL="5207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63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7800" lvl="3" marL="12065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177800" lvl="4" marL="1549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177800" lvl="5" marL="18923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177800" lvl="6" marL="2235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177800" lvl="7" marL="25781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177800" lvl="8" marL="2921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6" name="Google Shape;136;p29"/>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Объект с подписью">
  <p:cSld name="1_Объект с подписью">
    <p:spTree>
      <p:nvGrpSpPr>
        <p:cNvPr id="137" name="Shape 137"/>
        <p:cNvGrpSpPr/>
        <p:nvPr/>
      </p:nvGrpSpPr>
      <p:grpSpPr>
        <a:xfrm>
          <a:off x="0" y="0"/>
          <a:ext cx="0" cy="0"/>
          <a:chOff x="0" y="0"/>
          <a:chExt cx="0" cy="0"/>
        </a:xfrm>
      </p:grpSpPr>
      <p:sp>
        <p:nvSpPr>
          <p:cNvPr id="138" name="Google Shape;138;p30"/>
          <p:cNvSpPr txBox="1"/>
          <p:nvPr>
            <p:ph idx="1" type="body"/>
          </p:nvPr>
        </p:nvSpPr>
        <p:spPr>
          <a:xfrm>
            <a:off x="367048" y="1371601"/>
            <a:ext cx="3212100" cy="31971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00377E"/>
              </a:buClr>
              <a:buSzPts val="1100"/>
              <a:buFont typeface="Arial"/>
              <a:buNone/>
              <a:defRPr b="0" i="0" sz="2100" u="none" cap="none" strike="noStrike">
                <a:solidFill>
                  <a:srgbClr val="00377E"/>
                </a:solidFill>
                <a:latin typeface="Questrial"/>
                <a:ea typeface="Questrial"/>
                <a:cs typeface="Questrial"/>
                <a:sym typeface="Questrial"/>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9pPr>
          </a:lstStyle>
          <a:p/>
        </p:txBody>
      </p:sp>
      <p:sp>
        <p:nvSpPr>
          <p:cNvPr id="139" name="Google Shape;139;p30"/>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140" name="Google Shape;140;p30"/>
          <p:cNvSpPr/>
          <p:nvPr>
            <p:ph idx="2" type="chart"/>
          </p:nvPr>
        </p:nvSpPr>
        <p:spPr>
          <a:xfrm>
            <a:off x="3999310" y="1371600"/>
            <a:ext cx="4823100" cy="3196800"/>
          </a:xfrm>
          <a:prstGeom prst="rect">
            <a:avLst/>
          </a:prstGeom>
          <a:noFill/>
          <a:ln>
            <a:noFill/>
          </a:ln>
        </p:spPr>
        <p:txBody>
          <a:bodyPr anchorCtr="0" anchor="t" bIns="68575" lIns="68575" spcFirstLastPara="1" rIns="68575" wrap="square" tIns="68575">
            <a:noAutofit/>
          </a:bodyPr>
          <a:lstStyle>
            <a:lvl1pPr indent="-171450" lvl="0" marL="1778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177800" lvl="1" marL="5207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63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7800" lvl="3" marL="12065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177800" lvl="4" marL="1549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177800" lvl="5" marL="18923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177800" lvl="6" marL="2235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177800" lvl="7" marL="25781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177800" lvl="8" marL="2921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1" name="Google Shape;141;p3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Объект с подписью">
  <p:cSld name="2_Объект с подписью">
    <p:spTree>
      <p:nvGrpSpPr>
        <p:cNvPr id="142" name="Shape 142"/>
        <p:cNvGrpSpPr/>
        <p:nvPr/>
      </p:nvGrpSpPr>
      <p:grpSpPr>
        <a:xfrm>
          <a:off x="0" y="0"/>
          <a:ext cx="0" cy="0"/>
          <a:chOff x="0" y="0"/>
          <a:chExt cx="0" cy="0"/>
        </a:xfrm>
      </p:grpSpPr>
      <p:sp>
        <p:nvSpPr>
          <p:cNvPr id="143" name="Google Shape;143;p31"/>
          <p:cNvSpPr txBox="1"/>
          <p:nvPr>
            <p:ph idx="1" type="body"/>
          </p:nvPr>
        </p:nvSpPr>
        <p:spPr>
          <a:xfrm>
            <a:off x="367048" y="1371601"/>
            <a:ext cx="3212100" cy="31971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00377E"/>
              </a:buClr>
              <a:buSzPts val="1100"/>
              <a:buFont typeface="Arial"/>
              <a:buNone/>
              <a:defRPr b="0" i="0" sz="2100" u="none" cap="none" strike="noStrike">
                <a:solidFill>
                  <a:srgbClr val="00377E"/>
                </a:solidFill>
                <a:latin typeface="Questrial"/>
                <a:ea typeface="Questrial"/>
                <a:cs typeface="Questrial"/>
                <a:sym typeface="Questrial"/>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1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100"/>
              <a:buFont typeface="Arial"/>
              <a:buNone/>
              <a:defRPr b="0" i="0" sz="800" u="none" cap="none" strike="noStrike">
                <a:solidFill>
                  <a:schemeClr val="dk1"/>
                </a:solidFill>
                <a:latin typeface="Calibri"/>
                <a:ea typeface="Calibri"/>
                <a:cs typeface="Calibri"/>
                <a:sym typeface="Calibri"/>
              </a:defRPr>
            </a:lvl9pPr>
          </a:lstStyle>
          <a:p/>
        </p:txBody>
      </p:sp>
      <p:sp>
        <p:nvSpPr>
          <p:cNvPr id="144" name="Google Shape;144;p31"/>
          <p:cNvSpPr txBox="1"/>
          <p:nvPr/>
        </p:nvSpPr>
        <p:spPr>
          <a:xfrm>
            <a:off x="8042563" y="4727663"/>
            <a:ext cx="780600" cy="415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Font typeface="Arial"/>
              <a:buNone/>
            </a:pPr>
            <a:r>
              <a:t/>
            </a:r>
            <a:endParaRPr b="0" i="0" sz="2700" u="none" cap="none" strike="noStrike">
              <a:solidFill>
                <a:srgbClr val="FFC000"/>
              </a:solidFill>
              <a:latin typeface="Questrial"/>
              <a:ea typeface="Questrial"/>
              <a:cs typeface="Questrial"/>
              <a:sym typeface="Questrial"/>
            </a:endParaRPr>
          </a:p>
        </p:txBody>
      </p:sp>
      <p:sp>
        <p:nvSpPr>
          <p:cNvPr id="145" name="Google Shape;145;p31"/>
          <p:cNvSpPr/>
          <p:nvPr>
            <p:ph idx="2" type="tbl"/>
          </p:nvPr>
        </p:nvSpPr>
        <p:spPr>
          <a:xfrm>
            <a:off x="3795713" y="1371600"/>
            <a:ext cx="5026800" cy="31968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6" name="Google Shape;146;p31"/>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rgbClr val="FFC000"/>
              </a:buClr>
              <a:buSzPts val="1100"/>
              <a:buFont typeface="Questrial"/>
              <a:buNone/>
              <a:defRPr b="1" i="0" sz="3300" u="none" cap="none" strike="noStrike">
                <a:solidFill>
                  <a:srgbClr val="FFC000"/>
                </a:solidFill>
                <a:latin typeface="Questrial"/>
                <a:ea typeface="Questrial"/>
                <a:cs typeface="Questrial"/>
                <a:sym typeface="Questrial"/>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СЛЕДНИЙ СЛАЙД">
  <p:cSld name="ПОСЛЕДНИЙ СЛАЙД">
    <p:spTree>
      <p:nvGrpSpPr>
        <p:cNvPr id="147" name="Shape 147"/>
        <p:cNvGrpSpPr/>
        <p:nvPr/>
      </p:nvGrpSpPr>
      <p:grpSpPr>
        <a:xfrm>
          <a:off x="0" y="0"/>
          <a:ext cx="0" cy="0"/>
          <a:chOff x="0" y="0"/>
          <a:chExt cx="0" cy="0"/>
        </a:xfrm>
      </p:grpSpPr>
      <p:sp>
        <p:nvSpPr>
          <p:cNvPr id="148" name="Google Shape;148;p32"/>
          <p:cNvSpPr/>
          <p:nvPr/>
        </p:nvSpPr>
        <p:spPr>
          <a:xfrm>
            <a:off x="0" y="0"/>
            <a:ext cx="9144000" cy="5143500"/>
          </a:xfrm>
          <a:prstGeom prst="rect">
            <a:avLst/>
          </a:prstGeom>
          <a:solidFill>
            <a:srgbClr val="00377E"/>
          </a:solidFill>
          <a:ln cap="flat" cmpd="sng" w="12700">
            <a:solidFill>
              <a:srgbClr val="42719B"/>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9" name="Google Shape;149;p32"/>
          <p:cNvSpPr/>
          <p:nvPr/>
        </p:nvSpPr>
        <p:spPr>
          <a:xfrm>
            <a:off x="5223512" y="-1556113"/>
            <a:ext cx="5375400" cy="5375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0" name="Google Shape;150;p32"/>
          <p:cNvSpPr/>
          <p:nvPr/>
        </p:nvSpPr>
        <p:spPr>
          <a:xfrm>
            <a:off x="7504613" y="724988"/>
            <a:ext cx="813300" cy="813300"/>
          </a:xfrm>
          <a:prstGeom prst="ellipse">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1" name="Google Shape;151;p32"/>
          <p:cNvSpPr/>
          <p:nvPr/>
        </p:nvSpPr>
        <p:spPr>
          <a:xfrm>
            <a:off x="7504614" y="2263138"/>
            <a:ext cx="813300" cy="2880300"/>
          </a:xfrm>
          <a:prstGeom prst="rect">
            <a:avLst/>
          </a:prstGeom>
          <a:solidFill>
            <a:srgbClr val="FFC000"/>
          </a:solidFill>
          <a:ln cap="flat" cmpd="sng" w="12700">
            <a:solidFill>
              <a:srgbClr val="FFC000"/>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2" name="Google Shape;152;p32"/>
          <p:cNvSpPr txBox="1"/>
          <p:nvPr/>
        </p:nvSpPr>
        <p:spPr>
          <a:xfrm>
            <a:off x="229712" y="3051510"/>
            <a:ext cx="2927700" cy="19038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rgbClr val="FFC000"/>
              </a:buClr>
              <a:buFont typeface="Questrial"/>
              <a:buNone/>
            </a:pPr>
            <a:r>
              <a:rPr b="0" i="0" lang="en" sz="1500" u="none" cap="none" strike="noStrike">
                <a:solidFill>
                  <a:srgbClr val="FFC000"/>
                </a:solidFill>
                <a:latin typeface="Questrial"/>
                <a:ea typeface="Questrial"/>
                <a:cs typeface="Questrial"/>
                <a:sym typeface="Questrial"/>
              </a:rPr>
              <a:t>Киев</a:t>
            </a:r>
            <a:endParaRPr sz="1100"/>
          </a:p>
          <a:p>
            <a:pPr indent="0" lvl="0" marL="0" marR="0" rtl="0" algn="l">
              <a:lnSpc>
                <a:spcPct val="90000"/>
              </a:lnSpc>
              <a:spcBef>
                <a:spcPts val="0"/>
              </a:spcBef>
              <a:spcAft>
                <a:spcPts val="0"/>
              </a:spcAft>
              <a:buClr>
                <a:srgbClr val="FFC000"/>
              </a:buClr>
              <a:buFont typeface="Questrial"/>
              <a:buNone/>
            </a:pPr>
            <a:r>
              <a:rPr b="0" i="0" lang="en" sz="1500" u="none" cap="none" strike="noStrike">
                <a:solidFill>
                  <a:srgbClr val="FFC000"/>
                </a:solidFill>
                <a:latin typeface="Questrial"/>
                <a:ea typeface="Questrial"/>
                <a:cs typeface="Questrial"/>
                <a:sym typeface="Questrial"/>
              </a:rPr>
              <a:t>ул. Космонавта Комарова 1</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Font typeface="Questrial"/>
              <a:buNone/>
            </a:pPr>
            <a:r>
              <a:rPr b="0" i="0" lang="en" sz="1500" u="none" cap="none" strike="noStrike">
                <a:solidFill>
                  <a:srgbClr val="FFC000"/>
                </a:solidFill>
                <a:latin typeface="Questrial"/>
                <a:ea typeface="Questrial"/>
                <a:cs typeface="Questrial"/>
                <a:sym typeface="Questrial"/>
              </a:rPr>
              <a:t>НАУ, корп.11</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Font typeface="Calibri"/>
              <a:buNone/>
            </a:pPr>
            <a:r>
              <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Font typeface="Questrial"/>
              <a:buNone/>
            </a:pPr>
            <a:r>
              <a:rPr b="0" i="0" lang="en" sz="1500" u="none" cap="none" strike="noStrike">
                <a:solidFill>
                  <a:srgbClr val="FFC000"/>
                </a:solidFill>
                <a:latin typeface="Questrial"/>
                <a:ea typeface="Questrial"/>
                <a:cs typeface="Questrial"/>
                <a:sym typeface="Questrial"/>
              </a:rPr>
              <a:t>+38 (097) 78 010 78</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Font typeface="Questrial"/>
              <a:buNone/>
            </a:pPr>
            <a:r>
              <a:rPr b="0" i="0" lang="en" sz="1500" u="none" cap="none" strike="noStrike">
                <a:solidFill>
                  <a:srgbClr val="FFC000"/>
                </a:solidFill>
                <a:latin typeface="Questrial"/>
                <a:ea typeface="Questrial"/>
                <a:cs typeface="Questrial"/>
                <a:sym typeface="Questrial"/>
              </a:rPr>
              <a:t>+38 (099) 78 010 78</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Font typeface="Questrial"/>
              <a:buNone/>
            </a:pPr>
            <a:r>
              <a:rPr b="0" i="0" lang="en" sz="1500" u="none" cap="none" strike="noStrike">
                <a:solidFill>
                  <a:srgbClr val="FFC000"/>
                </a:solidFill>
                <a:latin typeface="Questrial"/>
                <a:ea typeface="Questrial"/>
                <a:cs typeface="Questrial"/>
                <a:sym typeface="Questrial"/>
              </a:rPr>
              <a:t>+38 (063) 78 010 78</a:t>
            </a:r>
            <a:endParaRPr b="0" i="0" sz="1500" u="none" cap="none" strike="noStrike">
              <a:solidFill>
                <a:srgbClr val="FFC000"/>
              </a:solidFill>
              <a:latin typeface="Questrial"/>
              <a:ea typeface="Questrial"/>
              <a:cs typeface="Questrial"/>
              <a:sym typeface="Questrial"/>
            </a:endParaRPr>
          </a:p>
          <a:p>
            <a:pPr indent="0" lvl="0" marL="0" marR="0" rtl="0" algn="l">
              <a:lnSpc>
                <a:spcPct val="90000"/>
              </a:lnSpc>
              <a:spcBef>
                <a:spcPts val="0"/>
              </a:spcBef>
              <a:spcAft>
                <a:spcPts val="0"/>
              </a:spcAft>
              <a:buClr>
                <a:srgbClr val="FFC000"/>
              </a:buClr>
              <a:buFont typeface="Questrial"/>
              <a:buNone/>
            </a:pPr>
            <a:r>
              <a:rPr b="0" i="0" lang="en" sz="1500" u="none" cap="none" strike="noStrike">
                <a:solidFill>
                  <a:srgbClr val="FFC000"/>
                </a:solidFill>
                <a:latin typeface="Questrial"/>
                <a:ea typeface="Questrial"/>
                <a:cs typeface="Questrial"/>
                <a:sym typeface="Questrial"/>
              </a:rPr>
              <a:t>info@qalight.com.ua</a:t>
            </a:r>
            <a:br>
              <a:rPr b="0" i="0" lang="en" sz="1500" u="none" cap="none" strike="noStrike">
                <a:solidFill>
                  <a:srgbClr val="FFC000"/>
                </a:solidFill>
                <a:latin typeface="Questrial"/>
                <a:ea typeface="Questrial"/>
                <a:cs typeface="Questrial"/>
                <a:sym typeface="Questrial"/>
              </a:rPr>
            </a:br>
            <a:r>
              <a:rPr b="0" i="0" lang="en" sz="1500" u="none" cap="none" strike="noStrike">
                <a:solidFill>
                  <a:srgbClr val="FFC000"/>
                </a:solidFill>
                <a:latin typeface="Questrial"/>
                <a:ea typeface="Questrial"/>
                <a:cs typeface="Questrial"/>
                <a:sym typeface="Questrial"/>
              </a:rPr>
              <a:t>qalight.com.ua</a:t>
            </a:r>
            <a:endParaRPr b="0" i="0" sz="1500" u="none" cap="none" strike="noStrike">
              <a:solidFill>
                <a:srgbClr val="FFC000"/>
              </a:solidFill>
              <a:latin typeface="Questrial"/>
              <a:ea typeface="Questrial"/>
              <a:cs typeface="Questrial"/>
              <a:sym typeface="Questrial"/>
            </a:endParaRPr>
          </a:p>
        </p:txBody>
      </p:sp>
      <p:pic>
        <p:nvPicPr>
          <p:cNvPr id="153" name="Google Shape;153;p32"/>
          <p:cNvPicPr preferRelativeResize="0"/>
          <p:nvPr/>
        </p:nvPicPr>
        <p:blipFill rotWithShape="1">
          <a:blip r:embed="rId2">
            <a:alphaModFix/>
          </a:blip>
          <a:srcRect b="0" l="0" r="0" t="0"/>
          <a:stretch/>
        </p:blipFill>
        <p:spPr>
          <a:xfrm>
            <a:off x="0" y="1976387"/>
            <a:ext cx="6140700" cy="887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theme" Target="../theme/theme3.xml"/><Relationship Id="rId10" Type="http://schemas.openxmlformats.org/officeDocument/2006/relationships/slideLayout" Target="../slideLayouts/slideLayout29.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684630"/>
            <a:ext cx="9144000" cy="454800"/>
          </a:xfrm>
          <a:prstGeom prst="rect">
            <a:avLst/>
          </a:prstGeom>
          <a:solidFill>
            <a:srgbClr val="00377E"/>
          </a:solidFill>
          <a:ln cap="flat" cmpd="sng" w="12700">
            <a:solidFill>
              <a:srgbClr val="00377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a:off x="0" y="0"/>
            <a:ext cx="9144000" cy="1135800"/>
          </a:xfrm>
          <a:prstGeom prst="rect">
            <a:avLst/>
          </a:prstGeom>
          <a:solidFill>
            <a:srgbClr val="00377E"/>
          </a:solidFill>
          <a:ln cap="flat" cmpd="sng" w="12700">
            <a:solidFill>
              <a:srgbClr val="00377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53" name="Google Shape;53;p13"/>
          <p:cNvPicPr preferRelativeResize="0"/>
          <p:nvPr/>
        </p:nvPicPr>
        <p:blipFill rotWithShape="1">
          <a:blip r:embed="rId1">
            <a:alphaModFix/>
          </a:blip>
          <a:srcRect b="0" l="0" r="0" t="0"/>
          <a:stretch/>
        </p:blipFill>
        <p:spPr>
          <a:xfrm>
            <a:off x="7315653" y="291610"/>
            <a:ext cx="1541700" cy="501300"/>
          </a:xfrm>
          <a:prstGeom prst="rect">
            <a:avLst/>
          </a:prstGeom>
          <a:noFill/>
          <a:ln cap="flat" cmpd="sng" w="9525">
            <a:solidFill>
              <a:srgbClr val="00377E"/>
            </a:solidFill>
            <a:prstDash val="solid"/>
            <a:round/>
            <a:headEnd len="sm" w="sm" type="none"/>
            <a:tailEnd len="sm" w="sm" type="none"/>
          </a:ln>
        </p:spPr>
      </p:pic>
      <p:sp>
        <p:nvSpPr>
          <p:cNvPr id="54" name="Google Shape;54;p13"/>
          <p:cNvSpPr txBox="1"/>
          <p:nvPr/>
        </p:nvSpPr>
        <p:spPr>
          <a:xfrm>
            <a:off x="5653792" y="4828315"/>
            <a:ext cx="1329300" cy="2940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rgbClr val="FFC000"/>
              </a:buClr>
              <a:buSzPts val="800"/>
              <a:buFont typeface="Arial"/>
              <a:buNone/>
            </a:pPr>
            <a:r>
              <a:rPr b="0" i="0" lang="en" sz="800" u="none" cap="none" strike="noStrike">
                <a:solidFill>
                  <a:srgbClr val="FFC000"/>
                </a:solidFill>
                <a:latin typeface="Questrial"/>
                <a:ea typeface="Questrial"/>
                <a:cs typeface="Questrial"/>
                <a:sym typeface="Questrial"/>
              </a:rPr>
              <a:t>qalight.com.ua</a:t>
            </a:r>
            <a:br>
              <a:rPr b="0" i="0" lang="en" sz="800" u="none" cap="none" strike="noStrike">
                <a:solidFill>
                  <a:srgbClr val="FFC000"/>
                </a:solidFill>
                <a:latin typeface="Questrial"/>
                <a:ea typeface="Questrial"/>
                <a:cs typeface="Questrial"/>
                <a:sym typeface="Questrial"/>
              </a:rPr>
            </a:br>
            <a:r>
              <a:rPr b="0" i="0" lang="en" sz="800" u="none" cap="none" strike="noStrike">
                <a:solidFill>
                  <a:srgbClr val="FFC000"/>
                </a:solidFill>
                <a:latin typeface="Questrial"/>
                <a:ea typeface="Questrial"/>
                <a:cs typeface="Questrial"/>
                <a:sym typeface="Questrial"/>
              </a:rPr>
              <a:t>info@qalight.com.ua</a:t>
            </a:r>
            <a:endParaRPr b="0" i="0" sz="800" u="none" cap="none" strike="noStrike">
              <a:solidFill>
                <a:srgbClr val="FFC000"/>
              </a:solidFill>
              <a:latin typeface="Questrial"/>
              <a:ea typeface="Questrial"/>
              <a:cs typeface="Questrial"/>
              <a:sym typeface="Questrial"/>
            </a:endParaRPr>
          </a:p>
        </p:txBody>
      </p:sp>
      <p:sp>
        <p:nvSpPr>
          <p:cNvPr id="55" name="Google Shape;55;p13"/>
          <p:cNvSpPr txBox="1"/>
          <p:nvPr/>
        </p:nvSpPr>
        <p:spPr>
          <a:xfrm>
            <a:off x="6972495" y="4727663"/>
            <a:ext cx="1221900" cy="472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C000"/>
              </a:buClr>
              <a:buSzPts val="800"/>
              <a:buFont typeface="Arial"/>
              <a:buNone/>
            </a:pPr>
            <a:r>
              <a:rPr b="0" i="0" lang="en" sz="800" u="none" cap="none" strike="noStrike">
                <a:solidFill>
                  <a:srgbClr val="FFC000"/>
                </a:solidFill>
                <a:latin typeface="Questrial"/>
                <a:ea typeface="Questrial"/>
                <a:cs typeface="Questrial"/>
                <a:sym typeface="Questrial"/>
              </a:rPr>
              <a:t>+38 (063) 78 010 78</a:t>
            </a:r>
            <a:br>
              <a:rPr b="0" i="0" lang="en" sz="800" u="none" cap="none" strike="noStrike">
                <a:solidFill>
                  <a:srgbClr val="FFC000"/>
                </a:solidFill>
                <a:latin typeface="Questrial"/>
                <a:ea typeface="Questrial"/>
                <a:cs typeface="Questrial"/>
                <a:sym typeface="Questrial"/>
              </a:rPr>
            </a:br>
            <a:r>
              <a:rPr b="0" i="0" lang="en" sz="800" u="none" cap="none" strike="noStrike">
                <a:solidFill>
                  <a:srgbClr val="FFC000"/>
                </a:solidFill>
                <a:latin typeface="Questrial"/>
                <a:ea typeface="Questrial"/>
                <a:cs typeface="Questrial"/>
                <a:sym typeface="Questrial"/>
              </a:rPr>
              <a:t>+38 (097) 78 010 78 </a:t>
            </a:r>
            <a:br>
              <a:rPr b="0" i="0" lang="en" sz="800" u="none" cap="none" strike="noStrike">
                <a:solidFill>
                  <a:srgbClr val="FFC000"/>
                </a:solidFill>
                <a:latin typeface="Questrial"/>
                <a:ea typeface="Questrial"/>
                <a:cs typeface="Questrial"/>
                <a:sym typeface="Questrial"/>
              </a:rPr>
            </a:br>
            <a:r>
              <a:rPr b="0" i="0" lang="en" sz="800" u="none" cap="none" strike="noStrike">
                <a:solidFill>
                  <a:srgbClr val="FFC000"/>
                </a:solidFill>
                <a:latin typeface="Questrial"/>
                <a:ea typeface="Questrial"/>
                <a:cs typeface="Questrial"/>
                <a:sym typeface="Questrial"/>
              </a:rPr>
              <a:t>+38 (099) 78 010 78</a:t>
            </a:r>
            <a:endParaRPr b="0" i="0" sz="800" u="none" cap="none" strike="noStrike">
              <a:solidFill>
                <a:srgbClr val="FFC000"/>
              </a:solidFill>
              <a:latin typeface="Questrial"/>
              <a:ea typeface="Questrial"/>
              <a:cs typeface="Questrial"/>
              <a:sym typeface="Quest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sp>
        <p:nvSpPr>
          <p:cNvPr id="103" name="Google Shape;103;p23"/>
          <p:cNvSpPr/>
          <p:nvPr/>
        </p:nvSpPr>
        <p:spPr>
          <a:xfrm>
            <a:off x="0" y="4684630"/>
            <a:ext cx="9144000" cy="454800"/>
          </a:xfrm>
          <a:prstGeom prst="rect">
            <a:avLst/>
          </a:prstGeom>
          <a:solidFill>
            <a:srgbClr val="00377E"/>
          </a:solidFill>
          <a:ln cap="flat" cmpd="sng" w="12700">
            <a:solidFill>
              <a:srgbClr val="00377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4" name="Google Shape;104;p23"/>
          <p:cNvSpPr/>
          <p:nvPr/>
        </p:nvSpPr>
        <p:spPr>
          <a:xfrm>
            <a:off x="0" y="0"/>
            <a:ext cx="9144000" cy="1135800"/>
          </a:xfrm>
          <a:prstGeom prst="rect">
            <a:avLst/>
          </a:prstGeom>
          <a:solidFill>
            <a:srgbClr val="00377E"/>
          </a:solidFill>
          <a:ln cap="flat" cmpd="sng" w="12700">
            <a:solidFill>
              <a:srgbClr val="00377E"/>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05" name="Google Shape;105;p23"/>
          <p:cNvPicPr preferRelativeResize="0"/>
          <p:nvPr/>
        </p:nvPicPr>
        <p:blipFill rotWithShape="1">
          <a:blip r:embed="rId1">
            <a:alphaModFix/>
          </a:blip>
          <a:srcRect b="0" l="0" r="0" t="0"/>
          <a:stretch/>
        </p:blipFill>
        <p:spPr>
          <a:xfrm>
            <a:off x="7315653" y="291610"/>
            <a:ext cx="1541700" cy="501300"/>
          </a:xfrm>
          <a:prstGeom prst="rect">
            <a:avLst/>
          </a:prstGeom>
          <a:noFill/>
          <a:ln cap="flat" cmpd="sng" w="9525">
            <a:solidFill>
              <a:srgbClr val="00377E"/>
            </a:solidFill>
            <a:prstDash val="solid"/>
            <a:round/>
            <a:headEnd len="sm" w="sm" type="none"/>
            <a:tailEnd len="sm" w="sm" type="none"/>
          </a:ln>
        </p:spPr>
      </p:pic>
      <p:sp>
        <p:nvSpPr>
          <p:cNvPr id="106" name="Google Shape;106;p23"/>
          <p:cNvSpPr txBox="1"/>
          <p:nvPr/>
        </p:nvSpPr>
        <p:spPr>
          <a:xfrm>
            <a:off x="5653792" y="4828315"/>
            <a:ext cx="1329300" cy="2940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rgbClr val="FFC000"/>
              </a:buClr>
              <a:buFont typeface="Arial"/>
              <a:buNone/>
            </a:pPr>
            <a:r>
              <a:rPr b="0" i="0" lang="en" sz="800" u="none" cap="none" strike="noStrike">
                <a:solidFill>
                  <a:srgbClr val="FFC000"/>
                </a:solidFill>
                <a:latin typeface="Questrial"/>
                <a:ea typeface="Questrial"/>
                <a:cs typeface="Questrial"/>
                <a:sym typeface="Questrial"/>
              </a:rPr>
              <a:t>qalight.com.ua</a:t>
            </a:r>
            <a:br>
              <a:rPr b="0" i="0" lang="en" sz="800" u="none" cap="none" strike="noStrike">
                <a:solidFill>
                  <a:srgbClr val="FFC000"/>
                </a:solidFill>
                <a:latin typeface="Questrial"/>
                <a:ea typeface="Questrial"/>
                <a:cs typeface="Questrial"/>
                <a:sym typeface="Questrial"/>
              </a:rPr>
            </a:br>
            <a:r>
              <a:rPr b="0" i="0" lang="en" sz="800" u="none" cap="none" strike="noStrike">
                <a:solidFill>
                  <a:srgbClr val="FFC000"/>
                </a:solidFill>
                <a:latin typeface="Questrial"/>
                <a:ea typeface="Questrial"/>
                <a:cs typeface="Questrial"/>
                <a:sym typeface="Questrial"/>
              </a:rPr>
              <a:t>info@qalight.com.ua</a:t>
            </a:r>
            <a:endParaRPr b="0" i="0" sz="800" u="none" cap="none" strike="noStrike">
              <a:solidFill>
                <a:srgbClr val="FFC000"/>
              </a:solidFill>
              <a:latin typeface="Questrial"/>
              <a:ea typeface="Questrial"/>
              <a:cs typeface="Questrial"/>
              <a:sym typeface="Questrial"/>
            </a:endParaRPr>
          </a:p>
        </p:txBody>
      </p:sp>
      <p:sp>
        <p:nvSpPr>
          <p:cNvPr id="107" name="Google Shape;107;p23"/>
          <p:cNvSpPr txBox="1"/>
          <p:nvPr/>
        </p:nvSpPr>
        <p:spPr>
          <a:xfrm>
            <a:off x="6972495" y="4727663"/>
            <a:ext cx="1221900" cy="472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C000"/>
              </a:buClr>
              <a:buFont typeface="Arial"/>
              <a:buNone/>
            </a:pPr>
            <a:r>
              <a:rPr b="0" i="0" lang="en" sz="800" u="none" cap="none" strike="noStrike">
                <a:solidFill>
                  <a:srgbClr val="FFC000"/>
                </a:solidFill>
                <a:latin typeface="Questrial"/>
                <a:ea typeface="Questrial"/>
                <a:cs typeface="Questrial"/>
                <a:sym typeface="Questrial"/>
              </a:rPr>
              <a:t>+38 (063) 78 010 78</a:t>
            </a:r>
            <a:br>
              <a:rPr b="0" i="0" lang="en" sz="800" u="none" cap="none" strike="noStrike">
                <a:solidFill>
                  <a:srgbClr val="FFC000"/>
                </a:solidFill>
                <a:latin typeface="Questrial"/>
                <a:ea typeface="Questrial"/>
                <a:cs typeface="Questrial"/>
                <a:sym typeface="Questrial"/>
              </a:rPr>
            </a:br>
            <a:r>
              <a:rPr b="0" i="0" lang="en" sz="800" u="none" cap="none" strike="noStrike">
                <a:solidFill>
                  <a:srgbClr val="FFC000"/>
                </a:solidFill>
                <a:latin typeface="Questrial"/>
                <a:ea typeface="Questrial"/>
                <a:cs typeface="Questrial"/>
                <a:sym typeface="Questrial"/>
              </a:rPr>
              <a:t>+38 (097) 78 010 78 </a:t>
            </a:r>
            <a:br>
              <a:rPr b="0" i="0" lang="en" sz="800" u="none" cap="none" strike="noStrike">
                <a:solidFill>
                  <a:srgbClr val="FFC000"/>
                </a:solidFill>
                <a:latin typeface="Questrial"/>
                <a:ea typeface="Questrial"/>
                <a:cs typeface="Questrial"/>
                <a:sym typeface="Questrial"/>
              </a:rPr>
            </a:br>
            <a:r>
              <a:rPr b="0" i="0" lang="en" sz="800" u="none" cap="none" strike="noStrike">
                <a:solidFill>
                  <a:srgbClr val="FFC000"/>
                </a:solidFill>
                <a:latin typeface="Questrial"/>
                <a:ea typeface="Questrial"/>
                <a:cs typeface="Questrial"/>
                <a:sym typeface="Questrial"/>
              </a:rPr>
              <a:t>+38 (099) 78 010 78</a:t>
            </a:r>
            <a:endParaRPr b="0" i="0" sz="800" u="none" cap="none" strike="noStrike">
              <a:solidFill>
                <a:srgbClr val="FFC000"/>
              </a:solidFill>
              <a:latin typeface="Questrial"/>
              <a:ea typeface="Questrial"/>
              <a:cs typeface="Questrial"/>
              <a:sym typeface="Questrial"/>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 Id="rId3" Type="http://schemas.openxmlformats.org/officeDocument/2006/relationships/hyperlink" Target="http://www.python.org/" TargetMode="External"/><Relationship Id="rId4" Type="http://schemas.openxmlformats.org/officeDocument/2006/relationships/hyperlink" Target="http://www.python.org/doc/" TargetMode="External"/><Relationship Id="rId5" Type="http://schemas.openxmlformats.org/officeDocument/2006/relationships/hyperlink" Target="https://pypi.python.org/pypi/virtualenvwrapper-win" TargetMode="External"/><Relationship Id="rId6" Type="http://schemas.openxmlformats.org/officeDocument/2006/relationships/hyperlink" Target="https://git-scm.com/download/win" TargetMode="External"/><Relationship Id="rId7" Type="http://schemas.openxmlformats.org/officeDocument/2006/relationships/hyperlink" Target="https://github.com/couchjanus/python-b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www.python.org/shell" TargetMode="External"/><Relationship Id="rId4" Type="http://schemas.openxmlformats.org/officeDocument/2006/relationships/hyperlink" Target="http://pythonfiddle.com/" TargetMode="External"/><Relationship Id="rId5" Type="http://schemas.openxmlformats.org/officeDocument/2006/relationships/hyperlink" Target="https://repl.it/" TargetMode="External"/><Relationship Id="rId6" Type="http://schemas.openxmlformats.org/officeDocument/2006/relationships/hyperlink" Target="https://trinket.io/" TargetMode="External"/><Relationship Id="rId7" Type="http://schemas.openxmlformats.org/officeDocument/2006/relationships/hyperlink" Target="http://www.pythonanywher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hyperlink" Target="https://git-scm.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www.python.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hyperlink" Target="https://git-scm.com/downloads" TargetMode="External"/><Relationship Id="rId4" Type="http://schemas.openxmlformats.org/officeDocument/2006/relationships/hyperlink" Target="https://git-scm.com/book/en/v2/Getting-Started-Installing-G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hyperlink" Target="https://github.com/" TargetMode="External"/><Relationship Id="rId4" Type="http://schemas.openxmlformats.org/officeDocument/2006/relationships/hyperlink" Target="https://github.com/" TargetMode="External"/><Relationship Id="rId5" Type="http://schemas.openxmlformats.org/officeDocument/2006/relationships/hyperlink" Target="https://github.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hyperlink" Target="https://github.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hyperlink" Target="https://setuptools.readthedocs.io/en/latest/easy_install.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hyperlink" Target="https://pip.pypa.io/en/latest/installing.html" TargetMode="External"/><Relationship Id="rId4" Type="http://schemas.openxmlformats.org/officeDocument/2006/relationships/hyperlink" Target="https://pypi.org/" TargetMode="External"/><Relationship Id="rId5" Type="http://schemas.openxmlformats.org/officeDocument/2006/relationships/hyperlink" Target="https://packaging.python.org/tutorials/installing-packag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hyperlink" Target="http://pylint.or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www.py-thon.org/dev/pep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hyperlink" Target="http://www.jlakes.org/ch/web/The-elements-of-style.pd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python.org/downloads/windows/"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brew.sh/" TargetMode="External"/><Relationship Id="rId4" Type="http://schemas.openxmlformats.org/officeDocument/2006/relationships/hyperlink" Target="http://brew.sh/"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idx="2" type="body"/>
          </p:nvPr>
        </p:nvSpPr>
        <p:spPr>
          <a:xfrm>
            <a:off x="512075" y="3109713"/>
            <a:ext cx="5387100" cy="8742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0" lang="en" sz="1100">
                <a:solidFill>
                  <a:schemeClr val="dk1"/>
                </a:solidFill>
                <a:latin typeface="Arial"/>
                <a:ea typeface="Arial"/>
                <a:cs typeface="Arial"/>
                <a:sym typeface="Arial"/>
              </a:rPr>
              <a:t>	 	 	 	</a:t>
            </a:r>
            <a:endParaRPr b="0" sz="1100">
              <a:solidFill>
                <a:schemeClr val="dk1"/>
              </a:solidFill>
              <a:latin typeface="Arial"/>
              <a:ea typeface="Arial"/>
              <a:cs typeface="Arial"/>
              <a:sym typeface="Arial"/>
            </a:endParaRPr>
          </a:p>
          <a:p>
            <a:pPr indent="0" lvl="0" marL="0" rtl="0" algn="l">
              <a:lnSpc>
                <a:spcPct val="115000"/>
              </a:lnSpc>
              <a:spcBef>
                <a:spcPts val="2400"/>
              </a:spcBef>
              <a:spcAft>
                <a:spcPts val="0"/>
              </a:spcAft>
              <a:buClr>
                <a:schemeClr val="dk1"/>
              </a:buClr>
              <a:buSzPts val="1100"/>
              <a:buFont typeface="Arial"/>
              <a:buNone/>
            </a:pPr>
            <a:r>
              <a:t/>
            </a:r>
            <a:endParaRPr sz="2300">
              <a:solidFill>
                <a:schemeClr val="dk1"/>
              </a:solidFill>
              <a:latin typeface="Arial"/>
              <a:ea typeface="Arial"/>
              <a:cs typeface="Arial"/>
              <a:sym typeface="Arial"/>
            </a:endParaRPr>
          </a:p>
          <a:p>
            <a:pPr indent="0" lvl="0" marL="0" rtl="0" algn="l">
              <a:spcBef>
                <a:spcPts val="800"/>
              </a:spcBef>
              <a:spcAft>
                <a:spcPts val="0"/>
              </a:spcAft>
              <a:buNone/>
            </a:pPr>
            <a:r>
              <a:t/>
            </a:r>
            <a:endParaRPr/>
          </a:p>
        </p:txBody>
      </p:sp>
      <p:sp>
        <p:nvSpPr>
          <p:cNvPr id="159" name="Google Shape;159;p33"/>
          <p:cNvSpPr txBox="1"/>
          <p:nvPr>
            <p:ph idx="1" type="body"/>
          </p:nvPr>
        </p:nvSpPr>
        <p:spPr>
          <a:xfrm>
            <a:off x="207275" y="1981200"/>
            <a:ext cx="5537700" cy="1583100"/>
          </a:xfrm>
          <a:prstGeom prst="rect">
            <a:avLst/>
          </a:prstGeom>
        </p:spPr>
        <p:txBody>
          <a:bodyPr anchorCtr="0" anchor="t" bIns="68575" lIns="68575" spcFirstLastPara="1" rIns="68575" wrap="square" tIns="68575">
            <a:noAutofit/>
          </a:bodyPr>
          <a:lstStyle/>
          <a:p>
            <a:pPr indent="0" lvl="0" marL="0" rtl="0" algn="l">
              <a:lnSpc>
                <a:spcPct val="115000"/>
              </a:lnSpc>
              <a:spcBef>
                <a:spcPts val="2400"/>
              </a:spcBef>
              <a:spcAft>
                <a:spcPts val="600"/>
              </a:spcAft>
              <a:buClr>
                <a:schemeClr val="dk1"/>
              </a:buClr>
              <a:buSzPts val="1100"/>
              <a:buFont typeface="Arial"/>
              <a:buNone/>
            </a:pPr>
            <a:r>
              <a:rPr lang="en" sz="2300">
                <a:solidFill>
                  <a:srgbClr val="E69138"/>
                </a:solidFill>
                <a:latin typeface="Arial"/>
                <a:ea typeface="Arial"/>
                <a:cs typeface="Arial"/>
                <a:sym typeface="Arial"/>
              </a:rPr>
              <a:t>Python</a:t>
            </a:r>
            <a:endParaRPr>
              <a:solidFill>
                <a:srgbClr val="E69138"/>
              </a:solidFill>
            </a:endParaRPr>
          </a:p>
        </p:txBody>
      </p:sp>
      <p:sp>
        <p:nvSpPr>
          <p:cNvPr id="160" name="Google Shape;160;p33"/>
          <p:cNvSpPr txBox="1"/>
          <p:nvPr/>
        </p:nvSpPr>
        <p:spPr>
          <a:xfrm>
            <a:off x="247650" y="4133850"/>
            <a:ext cx="54864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rPr>
              <a:t>couchjanus@gmail.com</a:t>
            </a:r>
            <a:endParaRPr sz="24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2"/>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Установка Python на linux</a:t>
            </a:r>
            <a:endParaRPr/>
          </a:p>
        </p:txBody>
      </p:sp>
      <p:sp>
        <p:nvSpPr>
          <p:cNvPr id="216" name="Google Shape;216;p42"/>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У</a:t>
            </a:r>
            <a:r>
              <a:rPr lang="en">
                <a:latin typeface="Arial"/>
                <a:ea typeface="Arial"/>
                <a:cs typeface="Arial"/>
                <a:sym typeface="Arial"/>
              </a:rPr>
              <a:t>становить python3 для </a:t>
            </a:r>
            <a:r>
              <a:rPr b="1" lang="en">
                <a:latin typeface="Arial"/>
                <a:ea typeface="Arial"/>
                <a:cs typeface="Arial"/>
                <a:sym typeface="Arial"/>
              </a:rPr>
              <a:t>Debian, Ubuntu, Mint</a:t>
            </a:r>
            <a:r>
              <a:rPr lang="en">
                <a:latin typeface="Arial"/>
                <a:ea typeface="Arial"/>
                <a:cs typeface="Arial"/>
                <a:sym typeface="Arial"/>
              </a:rPr>
              <a:t>,</a:t>
            </a:r>
            <a:r>
              <a:rPr lang="en">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	$ sudo add-apt-repository ppa:deadsnakes/ppa</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	$ sudo apt-get update</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	$ sudo apt-get install python3.8</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Установить python3 для </a:t>
            </a:r>
            <a:r>
              <a:rPr b="1" lang="en">
                <a:latin typeface="Arial"/>
                <a:ea typeface="Arial"/>
                <a:cs typeface="Arial"/>
                <a:sym typeface="Arial"/>
              </a:rPr>
              <a:t>CentOS</a:t>
            </a:r>
            <a:r>
              <a:rPr lang="en">
                <a:latin typeface="Arial"/>
                <a:ea typeface="Arial"/>
                <a:cs typeface="Arial"/>
                <a:sym typeface="Arial"/>
              </a:rPr>
              <a:t>: </a:t>
            </a:r>
            <a:endParaRPr>
              <a:latin typeface="Arial"/>
              <a:ea typeface="Arial"/>
              <a:cs typeface="Arial"/>
              <a:sym typeface="Arial"/>
            </a:endParaRPr>
          </a:p>
          <a:p>
            <a:pPr indent="0" lvl="0" marL="457200" rtl="0" algn="l">
              <a:lnSpc>
                <a:spcPct val="90000"/>
              </a:lnSpc>
              <a:spcBef>
                <a:spcPts val="800"/>
              </a:spcBef>
              <a:spcAft>
                <a:spcPts val="0"/>
              </a:spcAft>
              <a:buSzPts val="1100"/>
              <a:buNone/>
            </a:pPr>
            <a:r>
              <a:rPr lang="en">
                <a:latin typeface="Arial"/>
                <a:ea typeface="Arial"/>
                <a:cs typeface="Arial"/>
                <a:sym typeface="Arial"/>
              </a:rPr>
              <a:t>$ sudo yum install python36u</a:t>
            </a:r>
            <a:endParaRPr>
              <a:latin typeface="Arial"/>
              <a:ea typeface="Arial"/>
              <a:cs typeface="Arial"/>
              <a:sym typeface="Arial"/>
            </a:endParaRPr>
          </a:p>
          <a:p>
            <a:pPr indent="0" lvl="0" marL="45720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 sudo yum install python36u-pip</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Установить python3 для </a:t>
            </a:r>
            <a:r>
              <a:rPr b="1" lang="en">
                <a:latin typeface="Arial"/>
                <a:ea typeface="Arial"/>
                <a:cs typeface="Arial"/>
                <a:sym typeface="Arial"/>
              </a:rPr>
              <a:t>Fedora</a:t>
            </a:r>
            <a:r>
              <a:rPr lang="en">
                <a:latin typeface="Arial"/>
                <a:ea typeface="Arial"/>
                <a:cs typeface="Arial"/>
                <a:sym typeface="Arial"/>
              </a:rPr>
              <a:t>: $ sudo dnf install python36</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Установить python3 для </a:t>
            </a:r>
            <a:r>
              <a:rPr b="1" lang="en">
                <a:latin typeface="Arial"/>
                <a:ea typeface="Arial"/>
                <a:cs typeface="Arial"/>
                <a:sym typeface="Arial"/>
              </a:rPr>
              <a:t>Arch Linux</a:t>
            </a:r>
            <a:r>
              <a:rPr lang="en">
                <a:latin typeface="Arial"/>
                <a:ea typeface="Arial"/>
                <a:cs typeface="Arial"/>
                <a:sym typeface="Arial"/>
              </a:rPr>
              <a:t>: $ packman -S python</a:t>
            </a:r>
            <a:endParaRPr>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32"/>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elif</a:t>
            </a:r>
            <a:endParaRPr/>
          </a:p>
        </p:txBody>
      </p:sp>
      <p:sp>
        <p:nvSpPr>
          <p:cNvPr id="756" name="Google Shape;756;p132"/>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a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a: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b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b: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"b: "</a:t>
            </a:r>
            <a:r>
              <a:rPr lang="en">
                <a:solidFill>
                  <a:schemeClr val="dk1"/>
                </a:solidFill>
                <a:highlight>
                  <a:srgbClr val="FFFFFF"/>
                </a:highlight>
                <a:latin typeface="Arial"/>
                <a:ea typeface="Arial"/>
                <a:cs typeface="Arial"/>
                <a:sym typeface="Arial"/>
              </a:rPr>
              <a:t>,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o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o: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"o: "</a:t>
            </a:r>
            <a:r>
              <a:rPr lang="en">
                <a:solidFill>
                  <a:schemeClr val="dk1"/>
                </a:solidFill>
                <a:highlight>
                  <a:srgbClr val="FFFFFF"/>
                </a:highlight>
                <a:latin typeface="Arial"/>
                <a:ea typeface="Arial"/>
                <a:cs typeface="Arial"/>
                <a:sym typeface="Arial"/>
              </a:rPr>
              <a:t>, o)</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3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elif</a:t>
            </a:r>
            <a:endParaRPr/>
          </a:p>
        </p:txBody>
      </p:sp>
      <p:sp>
        <p:nvSpPr>
          <p:cNvPr id="762" name="Google Shape;762;p13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134"/>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elif</a:t>
            </a:r>
            <a:endParaRPr/>
          </a:p>
        </p:txBody>
      </p:sp>
      <p:sp>
        <p:nvSpPr>
          <p:cNvPr id="768" name="Google Shape;768;p134"/>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b != </a:t>
            </a:r>
            <a:r>
              <a:rPr lang="en">
                <a:solidFill>
                  <a:srgbClr val="09885A"/>
                </a:solidFill>
                <a:highlight>
                  <a:srgbClr val="FFFFFF"/>
                </a:highlight>
                <a:latin typeface="Arial"/>
                <a:ea typeface="Arial"/>
                <a:cs typeface="Arial"/>
                <a:sym typeface="Arial"/>
              </a:rPr>
              <a:t>0</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"Oops, division by zero"</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"Oops, not operation yet"</a:t>
            </a:r>
            <a:r>
              <a:rPr lang="en">
                <a:solidFill>
                  <a:schemeClr val="dk1"/>
                </a:solidFill>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35"/>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while</a:t>
            </a:r>
            <a:endParaRPr/>
          </a:p>
        </p:txBody>
      </p:sp>
      <p:sp>
        <p:nvSpPr>
          <p:cNvPr id="774" name="Google Shape;774;p135"/>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Оператор while позволяет многократно выполнять блок команд до тех пор, пока выполняется некоторое условие. Это один из так называемых операторов цикла. Он также может иметь необязательный пункт else.</a:t>
            </a:r>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running = </a:t>
            </a:r>
            <a:r>
              <a:rPr lang="en">
                <a:solidFill>
                  <a:srgbClr val="0000FF"/>
                </a:solidFill>
                <a:highlight>
                  <a:srgbClr val="FFFFFF"/>
                </a:highlight>
                <a:latin typeface="Arial"/>
                <a:ea typeface="Arial"/>
                <a:cs typeface="Arial"/>
                <a:sym typeface="Arial"/>
              </a:rPr>
              <a:t>True</a:t>
            </a:r>
            <a:endParaRPr>
              <a:solidFill>
                <a:srgbClr val="0000FF"/>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while</a:t>
            </a:r>
            <a:r>
              <a:rPr lang="en">
                <a:solidFill>
                  <a:schemeClr val="dk1"/>
                </a:solidFill>
                <a:highlight>
                  <a:srgbClr val="FFFFFF"/>
                </a:highlight>
                <a:latin typeface="Arial"/>
                <a:ea typeface="Arial"/>
                <a:cs typeface="Arial"/>
                <a:sym typeface="Arial"/>
              </a:rPr>
              <a:t> running:</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t>Блок else выполняется тогда, когда условие цикла while становится ложным (False) – это может случиться даже при самой первой проверке условия. Если у цикла while имеется дополнительный блок else, он всегда выполняется, если только цикл не будет прерван оператором break.</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36"/>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while</a:t>
            </a:r>
            <a:endParaRPr/>
          </a:p>
        </p:txBody>
      </p:sp>
      <p:sp>
        <p:nvSpPr>
          <p:cNvPr id="780" name="Google Shape;780;p136"/>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running = </a:t>
            </a:r>
            <a:r>
              <a:rPr lang="en">
                <a:solidFill>
                  <a:srgbClr val="0000FF"/>
                </a:solidFill>
                <a:highlight>
                  <a:srgbClr val="FFFFFF"/>
                </a:highlight>
                <a:latin typeface="Arial"/>
                <a:ea typeface="Arial"/>
                <a:cs typeface="Arial"/>
                <a:sym typeface="Arial"/>
              </a:rPr>
              <a:t>True</a:t>
            </a:r>
            <a:endParaRPr>
              <a:solidFill>
                <a:srgbClr val="0000FF"/>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while</a:t>
            </a:r>
            <a:r>
              <a:rPr lang="en">
                <a:solidFill>
                  <a:schemeClr val="dk1"/>
                </a:solidFill>
                <a:highlight>
                  <a:srgbClr val="FFFFFF"/>
                </a:highlight>
                <a:latin typeface="Arial"/>
                <a:ea typeface="Arial"/>
                <a:cs typeface="Arial"/>
                <a:sym typeface="Arial"/>
              </a:rPr>
              <a:t> running:</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008000"/>
                </a:solidFill>
                <a:highlight>
                  <a:srgbClr val="FFFFFF"/>
                </a:highlight>
                <a:latin typeface="Arial"/>
                <a:ea typeface="Arial"/>
                <a:cs typeface="Arial"/>
                <a:sym typeface="Arial"/>
              </a:rPr>
              <a:t># Convert strings into integers</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a: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b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b: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008000"/>
                </a:solidFill>
                <a:highlight>
                  <a:srgbClr val="FFFFFF"/>
                </a:highlight>
                <a:latin typeface="Arial"/>
                <a:ea typeface="Arial"/>
                <a:cs typeface="Arial"/>
                <a:sym typeface="Arial"/>
              </a:rPr>
              <a:t># Store the user input an operator</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o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Operator: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3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while</a:t>
            </a:r>
            <a:endParaRPr/>
          </a:p>
        </p:txBody>
      </p:sp>
      <p:sp>
        <p:nvSpPr>
          <p:cNvPr id="786" name="Google Shape;786;p137"/>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'q'</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'Programm done.'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running = </a:t>
            </a:r>
            <a:r>
              <a:rPr lang="en">
                <a:solidFill>
                  <a:srgbClr val="0000FF"/>
                </a:solidFill>
                <a:highlight>
                  <a:srgbClr val="FFFFFF"/>
                </a:highlight>
                <a:latin typeface="Arial"/>
                <a:ea typeface="Arial"/>
                <a:cs typeface="Arial"/>
                <a:sym typeface="Arial"/>
              </a:rPr>
              <a:t>False</a:t>
            </a:r>
            <a:r>
              <a:rPr lang="en">
                <a:solidFill>
                  <a:schemeClr val="dk1"/>
                </a:solidFill>
                <a:highlight>
                  <a:srgbClr val="FFFFFF"/>
                </a:highlight>
                <a:latin typeface="Arial"/>
                <a:ea typeface="Arial"/>
                <a:cs typeface="Arial"/>
                <a:sym typeface="Arial"/>
              </a:rPr>
              <a:t> </a:t>
            </a:r>
            <a:r>
              <a:rPr lang="en">
                <a:solidFill>
                  <a:srgbClr val="008000"/>
                </a:solidFill>
                <a:highlight>
                  <a:srgbClr val="FFFFFF"/>
                </a:highlight>
                <a:latin typeface="Arial"/>
                <a:ea typeface="Arial"/>
                <a:cs typeface="Arial"/>
                <a:sym typeface="Arial"/>
              </a:rPr>
              <a:t># это останавливает цикл while</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38"/>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while</a:t>
            </a:r>
            <a:endParaRPr/>
          </a:p>
        </p:txBody>
      </p:sp>
      <p:sp>
        <p:nvSpPr>
          <p:cNvPr id="792" name="Google Shape;792;p138"/>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b != </a:t>
            </a:r>
            <a:r>
              <a:rPr lang="en">
                <a:solidFill>
                  <a:srgbClr val="09885A"/>
                </a:solidFill>
                <a:highlight>
                  <a:srgbClr val="FFFFFF"/>
                </a:highlight>
                <a:latin typeface="Arial"/>
                <a:ea typeface="Arial"/>
                <a:cs typeface="Arial"/>
                <a:sym typeface="Arial"/>
              </a:rPr>
              <a:t>0</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"Oops, division by zero"</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008000"/>
                </a:solidFill>
                <a:highlight>
                  <a:srgbClr val="FFFFFF"/>
                </a:highlight>
                <a:latin typeface="Arial"/>
                <a:ea typeface="Arial"/>
                <a:cs typeface="Arial"/>
                <a:sym typeface="Arial"/>
              </a:rPr>
              <a:t># If none of the above conditions were true then execute this by default</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"Use either + - * / or % next time"</a:t>
            </a:r>
            <a:r>
              <a:rPr lang="en">
                <a:solidFill>
                  <a:schemeClr val="dk1"/>
                </a:solidFill>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139"/>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Задачи</a:t>
            </a:r>
            <a:endParaRPr/>
          </a:p>
        </p:txBody>
      </p:sp>
      <p:sp>
        <p:nvSpPr>
          <p:cNvPr id="798" name="Google Shape;798;p139"/>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298450" lvl="0" marL="457200" rtl="0" algn="l">
              <a:lnSpc>
                <a:spcPct val="90000"/>
              </a:lnSpc>
              <a:spcBef>
                <a:spcPts val="800"/>
              </a:spcBef>
              <a:spcAft>
                <a:spcPts val="0"/>
              </a:spcAft>
              <a:buSzPts val="1100"/>
              <a:buAutoNum type="arabicPeriod"/>
            </a:pPr>
            <a:r>
              <a:rPr lang="en"/>
              <a:t>Напишите программу, которая считывает длины двух катетов в прямоугольном треугольнике и выводит его площадь. Каждое число записано в отдельной строке.</a:t>
            </a:r>
            <a:endParaRPr/>
          </a:p>
          <a:p>
            <a:pPr indent="-298450" lvl="0" marL="457200" rtl="0" algn="l">
              <a:lnSpc>
                <a:spcPct val="90000"/>
              </a:lnSpc>
              <a:spcBef>
                <a:spcPts val="0"/>
              </a:spcBef>
              <a:spcAft>
                <a:spcPts val="0"/>
              </a:spcAft>
              <a:buSzPts val="1100"/>
              <a:buAutoNum type="arabicPeriod"/>
            </a:pPr>
            <a:r>
              <a:rPr lang="en"/>
              <a:t>Дано число n.</a:t>
            </a:r>
            <a:r>
              <a:rPr lang="en"/>
              <a:t>суток прошло n минут. Определите, сколько часов и минут будут показывать электронные часы в этот момент. Программа должна вывести два числа: количество часов (от 0 до 23) и количество минут (от 0 до 59). </a:t>
            </a:r>
            <a:endParaRPr/>
          </a:p>
          <a:p>
            <a:pPr indent="-298450" lvl="0" marL="457200" rtl="0" algn="l">
              <a:lnSpc>
                <a:spcPct val="90000"/>
              </a:lnSpc>
              <a:spcBef>
                <a:spcPts val="0"/>
              </a:spcBef>
              <a:spcAft>
                <a:spcPts val="0"/>
              </a:spcAft>
              <a:buSzPts val="1100"/>
              <a:buAutoNum type="arabicPeriod"/>
            </a:pPr>
            <a:r>
              <a:rPr lang="en"/>
              <a:t>Напишите программу, которая считывает целое число и выводит текст  The next number for the number число is число+1. The previous number for the number число is число-1.</a:t>
            </a:r>
            <a:r>
              <a:rPr lang="en"/>
              <a:t> С начала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14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Ресурсы</a:t>
            </a:r>
            <a:endParaRPr/>
          </a:p>
        </p:txBody>
      </p:sp>
      <p:sp>
        <p:nvSpPr>
          <p:cNvPr id="804" name="Google Shape;804;p140"/>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u="sng">
                <a:solidFill>
                  <a:schemeClr val="hlink"/>
                </a:solidFill>
                <a:hlinkClick r:id="rId3"/>
              </a:rPr>
              <a:t>http://www.python.org/</a:t>
            </a:r>
            <a:r>
              <a:rPr lang="en"/>
              <a:t> </a:t>
            </a:r>
            <a:endParaRPr/>
          </a:p>
          <a:p>
            <a:pPr indent="0" lvl="0" marL="0" rtl="0" algn="l">
              <a:lnSpc>
                <a:spcPct val="90000"/>
              </a:lnSpc>
              <a:spcBef>
                <a:spcPts val="800"/>
              </a:spcBef>
              <a:spcAft>
                <a:spcPts val="0"/>
              </a:spcAft>
              <a:buClr>
                <a:schemeClr val="dk1"/>
              </a:buClr>
              <a:buSzPts val="1100"/>
              <a:buFont typeface="Arial"/>
              <a:buNone/>
            </a:pPr>
            <a:r>
              <a:rPr lang="en" u="sng">
                <a:solidFill>
                  <a:schemeClr val="hlink"/>
                </a:solidFill>
                <a:hlinkClick r:id="rId4"/>
              </a:rPr>
              <a:t>http://www.python.org/doc/</a:t>
            </a:r>
            <a:r>
              <a:rPr lang="en"/>
              <a:t> </a:t>
            </a:r>
            <a:endParaRPr/>
          </a:p>
          <a:p>
            <a:pPr indent="0" lvl="0" marL="0" rtl="0" algn="l">
              <a:lnSpc>
                <a:spcPct val="90000"/>
              </a:lnSpc>
              <a:spcBef>
                <a:spcPts val="800"/>
              </a:spcBef>
              <a:spcAft>
                <a:spcPts val="0"/>
              </a:spcAft>
              <a:buClr>
                <a:schemeClr val="dk1"/>
              </a:buClr>
              <a:buSzPts val="1100"/>
              <a:buFont typeface="Arial"/>
              <a:buNone/>
            </a:pPr>
            <a:r>
              <a:rPr lang="en" u="sng">
                <a:solidFill>
                  <a:schemeClr val="hlink"/>
                </a:solidFill>
                <a:hlinkClick r:id="rId5"/>
              </a:rPr>
              <a:t>https://pypi.python.org/pypi/virtualenvwrapper-win</a:t>
            </a:r>
            <a:r>
              <a:rPr lang="en"/>
              <a:t> </a:t>
            </a:r>
            <a:endParaRPr/>
          </a:p>
          <a:p>
            <a:pPr indent="0" lvl="0" marL="0" rtl="0" algn="l">
              <a:lnSpc>
                <a:spcPct val="90000"/>
              </a:lnSpc>
              <a:spcBef>
                <a:spcPts val="800"/>
              </a:spcBef>
              <a:spcAft>
                <a:spcPts val="0"/>
              </a:spcAft>
              <a:buClr>
                <a:schemeClr val="dk1"/>
              </a:buClr>
              <a:buSzPts val="1100"/>
              <a:buFont typeface="Arial"/>
              <a:buNone/>
            </a:pPr>
            <a:r>
              <a:rPr lang="en" u="sng">
                <a:solidFill>
                  <a:schemeClr val="hlink"/>
                </a:solidFill>
                <a:hlinkClick r:id="rId6"/>
              </a:rPr>
              <a:t>https://git-scm.com/download/win</a:t>
            </a:r>
            <a:r>
              <a:rPr lang="en"/>
              <a:t> </a:t>
            </a:r>
            <a:endParaRPr/>
          </a:p>
          <a:p>
            <a:pPr indent="0" lvl="0" marL="0" rtl="0" algn="l">
              <a:lnSpc>
                <a:spcPct val="90000"/>
              </a:lnSpc>
              <a:spcBef>
                <a:spcPts val="800"/>
              </a:spcBef>
              <a:spcAft>
                <a:spcPts val="0"/>
              </a:spcAft>
              <a:buSzPts val="1100"/>
              <a:buNone/>
            </a:pPr>
            <a:r>
              <a:rPr lang="en" u="sng">
                <a:solidFill>
                  <a:schemeClr val="hlink"/>
                </a:solidFill>
                <a:hlinkClick r:id="rId7"/>
              </a:rPr>
              <a:t>https://github.com/couchjanus/python-base</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Онлайн интерпретатор </a:t>
            </a:r>
            <a:endParaRPr/>
          </a:p>
        </p:txBody>
      </p:sp>
      <p:sp>
        <p:nvSpPr>
          <p:cNvPr id="222" name="Google Shape;222;p4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Е</a:t>
            </a:r>
            <a:r>
              <a:rPr lang="en"/>
              <a:t>сть несколько веб-сайтов, где вы можете взаимодействовать с интерпретатором Python онлайн:</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	Python.org Online Console: </a:t>
            </a:r>
            <a:r>
              <a:rPr lang="en" u="sng">
                <a:solidFill>
                  <a:schemeClr val="hlink"/>
                </a:solidFill>
                <a:hlinkClick r:id="rId3"/>
              </a:rPr>
              <a:t>www.python.org/shell</a:t>
            </a:r>
            <a:r>
              <a:rPr lang="en"/>
              <a:t> </a:t>
            </a:r>
            <a:endParaRPr/>
          </a:p>
          <a:p>
            <a:pPr indent="0" lvl="0" marL="0" rtl="0" algn="l">
              <a:spcBef>
                <a:spcPts val="800"/>
              </a:spcBef>
              <a:spcAft>
                <a:spcPts val="0"/>
              </a:spcAft>
              <a:buClr>
                <a:schemeClr val="dk1"/>
              </a:buClr>
              <a:buSzPts val="1100"/>
              <a:buFont typeface="Arial"/>
              <a:buNone/>
            </a:pPr>
            <a:r>
              <a:rPr lang="en"/>
              <a:t>	Python Fiddle: </a:t>
            </a:r>
            <a:r>
              <a:rPr lang="en" u="sng">
                <a:solidFill>
                  <a:schemeClr val="hlink"/>
                </a:solidFill>
                <a:hlinkClick r:id="rId4"/>
              </a:rPr>
              <a:t>pythonfiddle.com</a:t>
            </a:r>
            <a:endParaRPr/>
          </a:p>
          <a:p>
            <a:pPr indent="0" lvl="0" marL="0" rtl="0" algn="l">
              <a:spcBef>
                <a:spcPts val="800"/>
              </a:spcBef>
              <a:spcAft>
                <a:spcPts val="0"/>
              </a:spcAft>
              <a:buClr>
                <a:schemeClr val="dk1"/>
              </a:buClr>
              <a:buSzPts val="1100"/>
              <a:buFont typeface="Arial"/>
              <a:buNone/>
            </a:pPr>
            <a:r>
              <a:rPr lang="en"/>
              <a:t>	Repl.it: </a:t>
            </a:r>
            <a:r>
              <a:rPr lang="en" u="sng">
                <a:solidFill>
                  <a:schemeClr val="hlink"/>
                </a:solidFill>
                <a:hlinkClick r:id="rId5"/>
              </a:rPr>
              <a:t>repl.it</a:t>
            </a:r>
            <a:endParaRPr/>
          </a:p>
          <a:p>
            <a:pPr indent="0" lvl="0" marL="0" rtl="0" algn="l">
              <a:spcBef>
                <a:spcPts val="800"/>
              </a:spcBef>
              <a:spcAft>
                <a:spcPts val="0"/>
              </a:spcAft>
              <a:buClr>
                <a:schemeClr val="dk1"/>
              </a:buClr>
              <a:buSzPts val="1100"/>
              <a:buFont typeface="Arial"/>
              <a:buNone/>
            </a:pPr>
            <a:r>
              <a:rPr lang="en"/>
              <a:t>	Trinket: </a:t>
            </a:r>
            <a:r>
              <a:rPr lang="en" u="sng">
                <a:solidFill>
                  <a:schemeClr val="hlink"/>
                </a:solidFill>
                <a:hlinkClick r:id="rId6"/>
              </a:rPr>
              <a:t>trinket.io</a:t>
            </a:r>
            <a:endParaRPr/>
          </a:p>
          <a:p>
            <a:pPr indent="0" lvl="0" marL="0" rtl="0" algn="l">
              <a:spcBef>
                <a:spcPts val="800"/>
              </a:spcBef>
              <a:spcAft>
                <a:spcPts val="0"/>
              </a:spcAft>
              <a:buNone/>
            </a:pPr>
            <a:r>
              <a:rPr lang="en"/>
              <a:t>	Python Anywhere: </a:t>
            </a:r>
            <a:r>
              <a:rPr lang="en" u="sng">
                <a:solidFill>
                  <a:schemeClr val="hlink"/>
                </a:solidFill>
                <a:hlinkClick r:id="rId7"/>
              </a:rPr>
              <a:t>www.pythonanywhere.com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4"/>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Интерактивный режим</a:t>
            </a:r>
            <a:endParaRPr/>
          </a:p>
        </p:txBody>
      </p:sp>
      <p:sp>
        <p:nvSpPr>
          <p:cNvPr id="228" name="Google Shape;228;p44"/>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 может использоваться в интерактивном режиме, при котором введённые с клавиатуры операторы сразу же выполняются, а результат выводится на экран (</a:t>
            </a:r>
            <a:r>
              <a:rPr b="1" lang="en">
                <a:latin typeface="Arial"/>
                <a:ea typeface="Arial"/>
                <a:cs typeface="Arial"/>
                <a:sym typeface="Arial"/>
              </a:rPr>
              <a:t>REPL</a:t>
            </a:r>
            <a:r>
              <a:rPr lang="en">
                <a:latin typeface="Arial"/>
                <a:ea typeface="Arial"/>
                <a:cs typeface="Arial"/>
                <a:sym typeface="Arial"/>
              </a:rPr>
              <a:t>). Этот режим удобен как при изучении языка, так и в процессе профессиональной разработки — для быстрого тестирования отдельных фрагментов кода, — так как обеспечивает немедленную обратную связь.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Термин REPL является аббревиатурой от </a:t>
            </a:r>
            <a:r>
              <a:rPr b="1" lang="en">
                <a:latin typeface="Arial"/>
                <a:ea typeface="Arial"/>
                <a:cs typeface="Arial"/>
                <a:sym typeface="Arial"/>
              </a:rPr>
              <a:t>Read, Evaluate, Print and Loop</a:t>
            </a:r>
            <a:r>
              <a:rPr lang="en">
                <a:latin typeface="Arial"/>
                <a:ea typeface="Arial"/>
                <a:cs typeface="Arial"/>
                <a:sym typeface="Arial"/>
              </a:rPr>
              <a:t>:</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	</a:t>
            </a:r>
            <a:r>
              <a:rPr b="1" lang="en">
                <a:latin typeface="Arial"/>
                <a:ea typeface="Arial"/>
                <a:cs typeface="Arial"/>
                <a:sym typeface="Arial"/>
              </a:rPr>
              <a:t>Read</a:t>
            </a:r>
            <a:r>
              <a:rPr lang="en">
                <a:latin typeface="Arial"/>
                <a:ea typeface="Arial"/>
                <a:cs typeface="Arial"/>
                <a:sym typeface="Arial"/>
              </a:rPr>
              <a:t> - Прочитать ввод пользователя</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	</a:t>
            </a:r>
            <a:r>
              <a:rPr b="1" lang="en">
                <a:latin typeface="Arial"/>
                <a:ea typeface="Arial"/>
                <a:cs typeface="Arial"/>
                <a:sym typeface="Arial"/>
              </a:rPr>
              <a:t>Evaluate</a:t>
            </a:r>
            <a:r>
              <a:rPr lang="en">
                <a:latin typeface="Arial"/>
                <a:ea typeface="Arial"/>
                <a:cs typeface="Arial"/>
                <a:sym typeface="Arial"/>
              </a:rPr>
              <a:t> - Оценить свой код</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	</a:t>
            </a:r>
            <a:r>
              <a:rPr b="1" lang="en">
                <a:latin typeface="Arial"/>
                <a:ea typeface="Arial"/>
                <a:cs typeface="Arial"/>
                <a:sym typeface="Arial"/>
              </a:rPr>
              <a:t>Print</a:t>
            </a:r>
            <a:r>
              <a:rPr lang="en">
                <a:latin typeface="Arial"/>
                <a:ea typeface="Arial"/>
                <a:cs typeface="Arial"/>
                <a:sym typeface="Arial"/>
              </a:rPr>
              <a:t> - Напечатать результаты (ответ компьютера)</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	</a:t>
            </a:r>
            <a:r>
              <a:rPr b="1" lang="en">
                <a:latin typeface="Arial"/>
                <a:ea typeface="Arial"/>
                <a:cs typeface="Arial"/>
                <a:sym typeface="Arial"/>
              </a:rPr>
              <a:t>Loop</a:t>
            </a:r>
            <a:r>
              <a:rPr lang="en">
                <a:latin typeface="Arial"/>
                <a:ea typeface="Arial"/>
                <a:cs typeface="Arial"/>
                <a:sym typeface="Arial"/>
              </a:rPr>
              <a:t> - Вернитесь к шагу 1.</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5"/>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Запуск интерпретатора</a:t>
            </a:r>
            <a:endParaRPr/>
          </a:p>
        </p:txBody>
      </p:sp>
      <p:sp>
        <p:nvSpPr>
          <p:cNvPr id="234" name="Google Shape;234;p45"/>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Интерпретатор Python после установки располагается, обычно, в /usr/local/bin/python3.x. </a:t>
            </a:r>
            <a:r>
              <a:rPr lang="en">
                <a:latin typeface="Arial"/>
                <a:ea typeface="Arial"/>
                <a:cs typeface="Arial"/>
                <a:sym typeface="Arial"/>
              </a:rPr>
              <a:t>На машинах с ОС Windows, инсталляция Python обычно осуществляется в каталог C:\Python3x, но он может быть изменен во время установки.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Добавление каталога /usr/local/bin к пути поиска Unix-шелла (переменная PATH) позволит запустить интерпретатор набором команды </a:t>
            </a:r>
            <a:r>
              <a:rPr lang="en">
                <a:latin typeface="Arial"/>
                <a:ea typeface="Arial"/>
                <a:cs typeface="Arial"/>
                <a:sym typeface="Arial"/>
              </a:rPr>
              <a:t>python. </a:t>
            </a:r>
            <a:r>
              <a:rPr lang="en">
                <a:latin typeface="Arial"/>
                <a:ea typeface="Arial"/>
                <a:cs typeface="Arial"/>
                <a:sym typeface="Arial"/>
              </a:rPr>
              <a:t>Чтобы добавить этот каталог к пути поиска в </a:t>
            </a:r>
            <a:r>
              <a:rPr lang="en">
                <a:latin typeface="Arial"/>
                <a:ea typeface="Arial"/>
                <a:cs typeface="Arial"/>
                <a:sym typeface="Arial"/>
              </a:rPr>
              <a:t>Windows</a:t>
            </a:r>
            <a:r>
              <a:rPr lang="en">
                <a:latin typeface="Arial"/>
                <a:ea typeface="Arial"/>
                <a:cs typeface="Arial"/>
                <a:sym typeface="Arial"/>
              </a:rPr>
              <a:t>, вы можете набрать в окне DOS следующую команду:</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b="1">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set path=%path%;C:\python3x</a:t>
            </a:r>
            <a:endParaRPr sz="1800"/>
          </a:p>
          <a:p>
            <a:pPr indent="0" lvl="0" marL="0" rtl="0" algn="l">
              <a:lnSpc>
                <a:spcPct val="90000"/>
              </a:lnSpc>
              <a:spcBef>
                <a:spcPts val="800"/>
              </a:spcBef>
              <a:spcAft>
                <a:spcPts val="0"/>
              </a:spcAft>
              <a:buSzPts val="1100"/>
              <a:buNone/>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6"/>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Интерактивный режим</a:t>
            </a:r>
            <a:endParaRPr/>
          </a:p>
        </p:txBody>
      </p:sp>
      <p:sp>
        <p:nvSpPr>
          <p:cNvPr id="240" name="Google Shape;240;p46"/>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В </a:t>
            </a:r>
            <a:r>
              <a:rPr lang="en">
                <a:latin typeface="Arial"/>
                <a:ea typeface="Arial"/>
                <a:cs typeface="Arial"/>
                <a:sym typeface="Arial"/>
              </a:rPr>
              <a:t>интерактивном</a:t>
            </a:r>
            <a:r>
              <a:rPr lang="en">
                <a:latin typeface="Arial"/>
                <a:ea typeface="Arial"/>
                <a:cs typeface="Arial"/>
                <a:sym typeface="Arial"/>
              </a:rPr>
              <a:t> режиме </a:t>
            </a:r>
            <a:r>
              <a:rPr lang="en">
                <a:latin typeface="Arial"/>
                <a:ea typeface="Arial"/>
                <a:cs typeface="Arial"/>
                <a:sym typeface="Arial"/>
              </a:rPr>
              <a:t>интерпретатор</a:t>
            </a:r>
            <a:r>
              <a:rPr lang="en">
                <a:latin typeface="Arial"/>
                <a:ea typeface="Arial"/>
                <a:cs typeface="Arial"/>
                <a:sym typeface="Arial"/>
              </a:rPr>
              <a:t> приглашает к вводу следующей команды, отобразив основное приглашение (обычно три знака «больше» - </a:t>
            </a:r>
            <a:r>
              <a:rPr b="1" lang="en">
                <a:solidFill>
                  <a:srgbClr val="980000"/>
                </a:solidFill>
                <a:latin typeface="Arial"/>
                <a:ea typeface="Arial"/>
                <a:cs typeface="Arial"/>
                <a:sym typeface="Arial"/>
              </a:rPr>
              <a:t>&gt;&gt;&gt;</a:t>
            </a:r>
            <a:r>
              <a:rPr lang="en">
                <a:latin typeface="Arial"/>
                <a:ea typeface="Arial"/>
                <a:cs typeface="Arial"/>
                <a:sym typeface="Arial"/>
              </a:rPr>
              <a:t>);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Перед выводом первого приглашения интерпретатор отображает приветственное сообщение, содержащее </a:t>
            </a:r>
            <a:r>
              <a:rPr b="1" lang="en">
                <a:latin typeface="Arial"/>
                <a:ea typeface="Arial"/>
                <a:cs typeface="Arial"/>
                <a:sym typeface="Arial"/>
              </a:rPr>
              <a:t>номер его версии и пометку о правах копирования</a:t>
            </a:r>
            <a:r>
              <a:rPr lang="en">
                <a:latin typeface="Arial"/>
                <a:ea typeface="Arial"/>
                <a:cs typeface="Arial"/>
                <a:sym typeface="Arial"/>
              </a:rPr>
              <a:t>:</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 3.8.0 (default, Oct 14 2019, 23:13:30)</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[GCC 5.4.0 20160609] on linux</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Type "help", "copyright", "credits" or "license" for more information.</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solidFill>
                  <a:srgbClr val="980000"/>
                </a:solidFill>
                <a:latin typeface="Arial"/>
                <a:ea typeface="Arial"/>
                <a:cs typeface="Arial"/>
                <a:sym typeface="Arial"/>
              </a:rPr>
              <a:t>&gt;&gt;&gt;</a:t>
            </a:r>
            <a:endParaRPr b="1">
              <a:solidFill>
                <a:srgbClr val="980000"/>
              </a:solidFill>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Интерактивный режим</a:t>
            </a:r>
            <a:endParaRPr/>
          </a:p>
        </p:txBody>
      </p:sp>
      <p:sp>
        <p:nvSpPr>
          <p:cNvPr id="246" name="Google Shape;246;p47"/>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Эталонная реализация Python имеет встроенный интерактивный интерпретатор, работающий в режиме текстового терминала и позволяющий выполнять все основные операции. </a:t>
            </a:r>
            <a:endParaRPr b="1">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REPL</a:t>
            </a:r>
            <a:r>
              <a:rPr lang="en">
                <a:latin typeface="Arial"/>
                <a:ea typeface="Arial"/>
                <a:cs typeface="Arial"/>
                <a:sym typeface="Arial"/>
              </a:rPr>
              <a:t> позволяет использовать интерпретатор в качестве </a:t>
            </a:r>
            <a:r>
              <a:rPr b="1" lang="en">
                <a:latin typeface="Arial"/>
                <a:ea typeface="Arial"/>
                <a:cs typeface="Arial"/>
                <a:sym typeface="Arial"/>
              </a:rPr>
              <a:t>калькулятора</a:t>
            </a:r>
            <a:r>
              <a:rPr lang="en">
                <a:latin typeface="Arial"/>
                <a:ea typeface="Arial"/>
                <a:cs typeface="Arial"/>
                <a:sym typeface="Arial"/>
              </a:rPr>
              <a:t> с большим набором функций</a:t>
            </a:r>
            <a:r>
              <a:rPr lang="en">
                <a:latin typeface="Arial"/>
                <a:ea typeface="Arial"/>
                <a:cs typeface="Arial"/>
                <a:sym typeface="Arial"/>
              </a:rPr>
              <a:t>: вы вводите выражение, а в ответ он выводит значение.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Синтаксис выражений привычен: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операции </a:t>
            </a:r>
            <a:r>
              <a:rPr b="1" lang="en">
                <a:solidFill>
                  <a:srgbClr val="980000"/>
                </a:solidFill>
                <a:latin typeface="Arial"/>
                <a:ea typeface="Arial"/>
                <a:cs typeface="Arial"/>
                <a:sym typeface="Arial"/>
              </a:rPr>
              <a:t>+, -, * и /</a:t>
            </a:r>
            <a:r>
              <a:rPr lang="en">
                <a:latin typeface="Arial"/>
                <a:ea typeface="Arial"/>
                <a:cs typeface="Arial"/>
                <a:sym typeface="Arial"/>
              </a:rPr>
              <a:t> работают также как и в большинстве других языков:</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solidFill>
                  <a:srgbClr val="980000"/>
                </a:solidFill>
                <a:latin typeface="Arial"/>
                <a:ea typeface="Arial"/>
                <a:cs typeface="Arial"/>
                <a:sym typeface="Arial"/>
              </a:rPr>
              <a:t>&gt;&gt;&gt;</a:t>
            </a:r>
            <a:r>
              <a:rPr lang="en">
                <a:latin typeface="Arial"/>
                <a:ea typeface="Arial"/>
                <a:cs typeface="Arial"/>
                <a:sym typeface="Arial"/>
              </a:rPr>
              <a:t> 2+2</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8"/>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solidFill>
                  <a:schemeClr val="accent4"/>
                </a:solidFill>
                <a:latin typeface="Arial"/>
                <a:ea typeface="Arial"/>
                <a:cs typeface="Arial"/>
                <a:sym typeface="Arial"/>
              </a:rPr>
              <a:t>Использование интерпретатора</a:t>
            </a:r>
            <a:endParaRPr>
              <a:latin typeface="Arial"/>
              <a:ea typeface="Arial"/>
              <a:cs typeface="Arial"/>
              <a:sym typeface="Arial"/>
            </a:endParaRPr>
          </a:p>
        </p:txBody>
      </p:sp>
      <p:sp>
        <p:nvSpPr>
          <p:cNvPr id="252" name="Google Shape;252;p48"/>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sz="1800"/>
              <a:t>Д</a:t>
            </a:r>
            <a:r>
              <a:rPr lang="en" sz="1800"/>
              <a:t>ля группировки можно использовать скобки:</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Clr>
                <a:schemeClr val="dk1"/>
              </a:buClr>
              <a:buSzPts val="1100"/>
              <a:buFont typeface="Arial"/>
              <a:buNone/>
            </a:pPr>
            <a:r>
              <a:rPr b="1" lang="en"/>
              <a:t>&gt;&gt;&gt; (50-5*6)/4</a:t>
            </a:r>
            <a:endParaRPr b="1"/>
          </a:p>
          <a:p>
            <a:pPr indent="0" lvl="0" marL="0" rtl="0" algn="l">
              <a:lnSpc>
                <a:spcPct val="90000"/>
              </a:lnSpc>
              <a:spcBef>
                <a:spcPts val="800"/>
              </a:spcBef>
              <a:spcAft>
                <a:spcPts val="0"/>
              </a:spcAft>
              <a:buClr>
                <a:schemeClr val="dk1"/>
              </a:buClr>
              <a:buSzPts val="1100"/>
              <a:buFont typeface="Arial"/>
              <a:buNone/>
            </a:pPr>
            <a:r>
              <a:rPr lang="en"/>
              <a:t>5.0</a:t>
            </a:r>
            <a:endParaRPr/>
          </a:p>
          <a:p>
            <a:pPr indent="0" lvl="0" marL="0" rtl="0" algn="l">
              <a:lnSpc>
                <a:spcPct val="90000"/>
              </a:lnSpc>
              <a:spcBef>
                <a:spcPts val="800"/>
              </a:spcBef>
              <a:spcAft>
                <a:spcPts val="0"/>
              </a:spcAft>
              <a:buSzPts val="1100"/>
              <a:buNone/>
            </a:pPr>
            <a:r>
              <a:t/>
            </a:r>
            <a:endParaRPr/>
          </a:p>
          <a:p>
            <a:pPr indent="0" lvl="0" marL="0" rtl="0" algn="l">
              <a:lnSpc>
                <a:spcPct val="90000"/>
              </a:lnSpc>
              <a:spcBef>
                <a:spcPts val="800"/>
              </a:spcBef>
              <a:spcAft>
                <a:spcPts val="0"/>
              </a:spcAft>
              <a:buClr>
                <a:schemeClr val="dk1"/>
              </a:buClr>
              <a:buSzPts val="1100"/>
              <a:buFont typeface="Arial"/>
              <a:buNone/>
            </a:pPr>
            <a:r>
              <a:rPr b="1" lang="en"/>
              <a:t>&gt;&gt;&gt; 8/5</a:t>
            </a:r>
            <a:r>
              <a:rPr lang="en"/>
              <a:t> # При делении целых чисел дробные части не теряются</a:t>
            </a:r>
            <a:endParaRPr/>
          </a:p>
          <a:p>
            <a:pPr indent="0" lvl="0" marL="0" rtl="0" algn="l">
              <a:lnSpc>
                <a:spcPct val="90000"/>
              </a:lnSpc>
              <a:spcBef>
                <a:spcPts val="800"/>
              </a:spcBef>
              <a:spcAft>
                <a:spcPts val="0"/>
              </a:spcAft>
              <a:buClr>
                <a:schemeClr val="dk1"/>
              </a:buClr>
              <a:buSzPts val="1100"/>
              <a:buFont typeface="Arial"/>
              <a:buNone/>
            </a:pPr>
            <a:r>
              <a:rPr lang="en"/>
              <a:t>1.6000000000000001</a:t>
            </a:r>
            <a:endParaRPr/>
          </a:p>
          <a:p>
            <a:pPr indent="0" lvl="0" marL="0" rtl="0" algn="l">
              <a:lnSpc>
                <a:spcPct val="90000"/>
              </a:lnSpc>
              <a:spcBef>
                <a:spcPts val="800"/>
              </a:spcBef>
              <a:spcAft>
                <a:spcPts val="0"/>
              </a:spcAft>
              <a:buSzPts val="1100"/>
              <a:buNone/>
            </a:pPr>
            <a:r>
              <a:rPr lang="en"/>
              <a:t>Вы можете получить результат, несколько отличный от представленного: результаты деления с плавающей запятой могут различаться на разных системах.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9"/>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solidFill>
                  <a:schemeClr val="accent4"/>
                </a:solidFill>
              </a:rPr>
              <a:t>Целочисленное деление</a:t>
            </a:r>
            <a:endParaRPr/>
          </a:p>
        </p:txBody>
      </p:sp>
      <p:sp>
        <p:nvSpPr>
          <p:cNvPr id="258" name="Google Shape;258;p49"/>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b="1" lang="en">
                <a:solidFill>
                  <a:srgbClr val="0000FF"/>
                </a:solidFill>
              </a:rPr>
              <a:t>&gt;&gt;&gt;</a:t>
            </a:r>
            <a:r>
              <a:rPr b="1" lang="en"/>
              <a:t> print(8/5)</a:t>
            </a:r>
            <a:endParaRPr b="1"/>
          </a:p>
          <a:p>
            <a:pPr indent="0" lvl="0" marL="0" rtl="0" algn="l">
              <a:lnSpc>
                <a:spcPct val="90000"/>
              </a:lnSpc>
              <a:spcBef>
                <a:spcPts val="800"/>
              </a:spcBef>
              <a:spcAft>
                <a:spcPts val="0"/>
              </a:spcAft>
              <a:buSzPts val="1100"/>
              <a:buNone/>
            </a:pPr>
            <a:r>
              <a:rPr lang="en"/>
              <a:t>1.6</a:t>
            </a:r>
            <a:endParaRPr/>
          </a:p>
          <a:p>
            <a:pPr indent="0" lvl="0" marL="0" rtl="0" algn="l">
              <a:lnSpc>
                <a:spcPct val="90000"/>
              </a:lnSpc>
              <a:spcBef>
                <a:spcPts val="800"/>
              </a:spcBef>
              <a:spcAft>
                <a:spcPts val="0"/>
              </a:spcAft>
              <a:buSzPts val="1100"/>
              <a:buNone/>
            </a:pPr>
            <a:r>
              <a:t/>
            </a:r>
            <a:endParaRPr/>
          </a:p>
          <a:p>
            <a:pPr indent="0" lvl="0" marL="0" rtl="0" algn="l">
              <a:lnSpc>
                <a:spcPct val="90000"/>
              </a:lnSpc>
              <a:spcBef>
                <a:spcPts val="800"/>
              </a:spcBef>
              <a:spcAft>
                <a:spcPts val="0"/>
              </a:spcAft>
              <a:buSzPts val="1100"/>
              <a:buNone/>
            </a:pPr>
            <a:r>
              <a:rPr lang="en"/>
              <a:t>Для получения целого результата при делении целых чисел предназначена операция: </a:t>
            </a:r>
            <a:r>
              <a:rPr b="1" lang="en">
                <a:solidFill>
                  <a:srgbClr val="980000"/>
                </a:solidFill>
              </a:rPr>
              <a:t>//</a:t>
            </a:r>
            <a:r>
              <a:rPr lang="en"/>
              <a:t>:</a:t>
            </a:r>
            <a:endParaRPr/>
          </a:p>
          <a:p>
            <a:pPr indent="0" lvl="0" marL="0" rtl="0" algn="l">
              <a:lnSpc>
                <a:spcPct val="90000"/>
              </a:lnSpc>
              <a:spcBef>
                <a:spcPts val="800"/>
              </a:spcBef>
              <a:spcAft>
                <a:spcPts val="0"/>
              </a:spcAft>
              <a:buSzPts val="1100"/>
              <a:buNone/>
            </a:pPr>
            <a:r>
              <a:rPr lang="en">
                <a:solidFill>
                  <a:srgbClr val="0000FF"/>
                </a:solidFill>
              </a:rPr>
              <a:t>&gt;&gt;&gt;</a:t>
            </a:r>
            <a:r>
              <a:rPr lang="en"/>
              <a:t> # Деление целых чисел возвращает </a:t>
            </a:r>
            <a:r>
              <a:rPr b="1" lang="en"/>
              <a:t>округленное</a:t>
            </a:r>
            <a:r>
              <a:rPr lang="en"/>
              <a:t> к минимальному значению:</a:t>
            </a:r>
            <a:endParaRPr/>
          </a:p>
          <a:p>
            <a:pPr indent="0" lvl="0" marL="0" rtl="0" algn="l">
              <a:lnSpc>
                <a:spcPct val="90000"/>
              </a:lnSpc>
              <a:spcBef>
                <a:spcPts val="800"/>
              </a:spcBef>
              <a:spcAft>
                <a:spcPts val="0"/>
              </a:spcAft>
              <a:buSzPts val="1100"/>
              <a:buNone/>
            </a:pPr>
            <a:r>
              <a:rPr b="1" lang="en"/>
              <a:t>... 7</a:t>
            </a:r>
            <a:r>
              <a:rPr b="1" lang="en">
                <a:solidFill>
                  <a:srgbClr val="980000"/>
                </a:solidFill>
              </a:rPr>
              <a:t>//</a:t>
            </a:r>
            <a:r>
              <a:rPr b="1" lang="en"/>
              <a:t>3</a:t>
            </a:r>
            <a:endParaRPr b="1"/>
          </a:p>
          <a:p>
            <a:pPr indent="0" lvl="0" marL="0" rtl="0" algn="l">
              <a:lnSpc>
                <a:spcPct val="90000"/>
              </a:lnSpc>
              <a:spcBef>
                <a:spcPts val="800"/>
              </a:spcBef>
              <a:spcAft>
                <a:spcPts val="0"/>
              </a:spcAft>
              <a:buSzPts val="1100"/>
              <a:buNone/>
            </a:pPr>
            <a:r>
              <a:rPr lang="en"/>
              <a:t>2</a:t>
            </a:r>
            <a:endParaRPr/>
          </a:p>
          <a:p>
            <a:pPr indent="0" lvl="0" marL="0" rtl="0" algn="l">
              <a:lnSpc>
                <a:spcPct val="90000"/>
              </a:lnSpc>
              <a:spcBef>
                <a:spcPts val="800"/>
              </a:spcBef>
              <a:spcAft>
                <a:spcPts val="0"/>
              </a:spcAft>
              <a:buSzPts val="1100"/>
              <a:buNone/>
            </a:pPr>
            <a:r>
              <a:rPr b="1" lang="en">
                <a:solidFill>
                  <a:srgbClr val="0000FF"/>
                </a:solidFill>
              </a:rPr>
              <a:t>&gt;&gt;&gt;</a:t>
            </a:r>
            <a:r>
              <a:rPr b="1" lang="en"/>
              <a:t> 7</a:t>
            </a:r>
            <a:r>
              <a:rPr b="1" lang="en">
                <a:solidFill>
                  <a:srgbClr val="980000"/>
                </a:solidFill>
              </a:rPr>
              <a:t>//</a:t>
            </a:r>
            <a:r>
              <a:rPr b="1" lang="en"/>
              <a:t>-3</a:t>
            </a:r>
            <a:endParaRPr b="1"/>
          </a:p>
          <a:p>
            <a:pPr indent="0" lvl="0" marL="0" rtl="0" algn="l">
              <a:lnSpc>
                <a:spcPct val="90000"/>
              </a:lnSpc>
              <a:spcBef>
                <a:spcPts val="800"/>
              </a:spcBef>
              <a:spcAft>
                <a:spcPts val="0"/>
              </a:spcAft>
              <a:buSzPts val="1100"/>
              <a:buNone/>
            </a:pPr>
            <a:r>
              <a:rPr lang="en"/>
              <a:t>-3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latin typeface="Arial"/>
                <a:ea typeface="Arial"/>
                <a:cs typeface="Arial"/>
                <a:sym typeface="Arial"/>
              </a:rPr>
              <a:t>Операции с плавающей точкой</a:t>
            </a:r>
            <a:endParaRPr>
              <a:latin typeface="Arial"/>
              <a:ea typeface="Arial"/>
              <a:cs typeface="Arial"/>
              <a:sym typeface="Arial"/>
            </a:endParaRPr>
          </a:p>
        </p:txBody>
      </p:sp>
      <p:sp>
        <p:nvSpPr>
          <p:cNvPr id="264" name="Google Shape;264;p50"/>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t>Присутствует полная </a:t>
            </a:r>
            <a:r>
              <a:rPr b="1" lang="en"/>
              <a:t>поддержка операций с плавающей точкой</a:t>
            </a:r>
            <a:r>
              <a:rPr lang="en"/>
              <a:t>; </a:t>
            </a:r>
            <a:endParaRPr/>
          </a:p>
          <a:p>
            <a:pPr indent="0" lvl="0" marL="0" rtl="0" algn="l">
              <a:lnSpc>
                <a:spcPct val="90000"/>
              </a:lnSpc>
              <a:spcBef>
                <a:spcPts val="800"/>
              </a:spcBef>
              <a:spcAft>
                <a:spcPts val="0"/>
              </a:spcAft>
              <a:buSzPts val="1100"/>
              <a:buNone/>
            </a:pPr>
            <a:r>
              <a:rPr lang="en"/>
              <a:t>Операции над операндами </a:t>
            </a:r>
            <a:r>
              <a:rPr b="1" lang="en"/>
              <a:t>смешанного типа</a:t>
            </a:r>
            <a:r>
              <a:rPr lang="en"/>
              <a:t> </a:t>
            </a:r>
            <a:r>
              <a:rPr b="1" lang="en"/>
              <a:t>конвертируют</a:t>
            </a:r>
            <a:r>
              <a:rPr lang="en"/>
              <a:t> целочисленный операнд в число с плавающей запятой:</a:t>
            </a:r>
            <a:endParaRPr/>
          </a:p>
          <a:p>
            <a:pPr indent="0" lvl="0" marL="0" rtl="0" algn="l">
              <a:lnSpc>
                <a:spcPct val="90000"/>
              </a:lnSpc>
              <a:spcBef>
                <a:spcPts val="800"/>
              </a:spcBef>
              <a:spcAft>
                <a:spcPts val="0"/>
              </a:spcAft>
              <a:buSzPts val="1100"/>
              <a:buNone/>
            </a:pPr>
            <a:r>
              <a:t/>
            </a:r>
            <a:endParaRPr/>
          </a:p>
          <a:p>
            <a:pPr indent="0" lvl="0" marL="0" rtl="0" algn="l">
              <a:lnSpc>
                <a:spcPct val="90000"/>
              </a:lnSpc>
              <a:spcBef>
                <a:spcPts val="800"/>
              </a:spcBef>
              <a:spcAft>
                <a:spcPts val="0"/>
              </a:spcAft>
              <a:buSzPts val="1100"/>
              <a:buNone/>
            </a:pPr>
            <a:r>
              <a:rPr b="1" lang="en"/>
              <a:t>&gt;&gt;&gt; 3 * 3.75 / 1.5</a:t>
            </a:r>
            <a:endParaRPr b="1"/>
          </a:p>
          <a:p>
            <a:pPr indent="0" lvl="0" marL="0" rtl="0" algn="l">
              <a:lnSpc>
                <a:spcPct val="90000"/>
              </a:lnSpc>
              <a:spcBef>
                <a:spcPts val="800"/>
              </a:spcBef>
              <a:spcAft>
                <a:spcPts val="0"/>
              </a:spcAft>
              <a:buSzPts val="1100"/>
              <a:buNone/>
            </a:pPr>
            <a:r>
              <a:rPr lang="en"/>
              <a:t>7.5</a:t>
            </a:r>
            <a:endParaRPr/>
          </a:p>
          <a:p>
            <a:pPr indent="0" lvl="0" marL="0" rtl="0" algn="l">
              <a:lnSpc>
                <a:spcPct val="90000"/>
              </a:lnSpc>
              <a:spcBef>
                <a:spcPts val="800"/>
              </a:spcBef>
              <a:spcAft>
                <a:spcPts val="0"/>
              </a:spcAft>
              <a:buSzPts val="1100"/>
              <a:buNone/>
            </a:pPr>
            <a:r>
              <a:rPr b="1" lang="en"/>
              <a:t>&gt;&gt;&gt; 7.0 / 2</a:t>
            </a:r>
            <a:endParaRPr b="1"/>
          </a:p>
          <a:p>
            <a:pPr indent="0" lvl="0" marL="0" rtl="0" algn="l">
              <a:lnSpc>
                <a:spcPct val="90000"/>
              </a:lnSpc>
              <a:spcBef>
                <a:spcPts val="800"/>
              </a:spcBef>
              <a:spcAft>
                <a:spcPts val="0"/>
              </a:spcAft>
              <a:buSzPts val="1100"/>
              <a:buNone/>
            </a:pPr>
            <a:r>
              <a:rPr lang="en"/>
              <a:t>3.5</a:t>
            </a:r>
            <a:endParaRPr/>
          </a:p>
          <a:p>
            <a:pPr indent="0" lvl="0" marL="0" rtl="0" algn="l">
              <a:lnSpc>
                <a:spcPct val="90000"/>
              </a:lnSpc>
              <a:spcBef>
                <a:spcPts val="800"/>
              </a:spcBef>
              <a:spcAft>
                <a:spcPts val="0"/>
              </a:spcAft>
              <a:buSzPts val="1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1"/>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Приоритет операций</a:t>
            </a:r>
            <a:endParaRPr/>
          </a:p>
        </p:txBody>
      </p:sp>
      <p:sp>
        <p:nvSpPr>
          <p:cNvPr id="270" name="Google Shape;270;p51"/>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&gt;&gt;&gt; 2 * 2 + 8 / 2</a:t>
            </a:r>
            <a:endParaRPr/>
          </a:p>
          <a:p>
            <a:pPr indent="0" lvl="0" marL="0" rtl="0" algn="l">
              <a:spcBef>
                <a:spcPts val="800"/>
              </a:spcBef>
              <a:spcAft>
                <a:spcPts val="0"/>
              </a:spcAft>
              <a:buClr>
                <a:schemeClr val="dk1"/>
              </a:buClr>
              <a:buSzPts val="1100"/>
              <a:buFont typeface="Arial"/>
              <a:buNone/>
            </a:pPr>
            <a:r>
              <a:rPr lang="en"/>
              <a:t>8.0</a:t>
            </a:r>
            <a:endParaRPr/>
          </a:p>
          <a:p>
            <a:pPr indent="0" lvl="0" marL="0" rtl="0" algn="l">
              <a:spcBef>
                <a:spcPts val="800"/>
              </a:spcBef>
              <a:spcAft>
                <a:spcPts val="0"/>
              </a:spcAft>
              <a:buClr>
                <a:schemeClr val="dk1"/>
              </a:buClr>
              <a:buSzPts val="1100"/>
              <a:buFont typeface="Arial"/>
              <a:buNone/>
            </a:pPr>
            <a:r>
              <a:rPr lang="en"/>
              <a:t>&gt;&gt;&gt; 2 * (2 + 8) / 2</a:t>
            </a:r>
            <a:endParaRPr/>
          </a:p>
          <a:p>
            <a:pPr indent="0" lvl="0" marL="0" rtl="0" algn="l">
              <a:spcBef>
                <a:spcPts val="800"/>
              </a:spcBef>
              <a:spcAft>
                <a:spcPts val="0"/>
              </a:spcAft>
              <a:buClr>
                <a:schemeClr val="dk1"/>
              </a:buClr>
              <a:buSzPts val="1100"/>
              <a:buFont typeface="Arial"/>
              <a:buNone/>
            </a:pPr>
            <a:r>
              <a:rPr lang="en"/>
              <a:t>10.0</a:t>
            </a:r>
            <a:endParaRPr/>
          </a:p>
          <a:p>
            <a:pPr indent="0" lvl="0" marL="0" rtl="0" algn="l">
              <a:spcBef>
                <a:spcPts val="800"/>
              </a:spcBef>
              <a:spcAft>
                <a:spcPts val="0"/>
              </a:spcAft>
              <a:buClr>
                <a:schemeClr val="dk1"/>
              </a:buClr>
              <a:buSzPts val="1100"/>
              <a:buFont typeface="Arial"/>
              <a:buNone/>
            </a:pPr>
            <a:r>
              <a:rPr lang="en"/>
              <a:t>&gt;&gt;&gt;</a:t>
            </a:r>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Benevolent Dictator For Life</a:t>
            </a:r>
            <a:endParaRPr/>
          </a:p>
        </p:txBody>
      </p:sp>
      <p:sp>
        <p:nvSpPr>
          <p:cNvPr id="166" name="Google Shape;166;p34"/>
          <p:cNvSpPr txBox="1"/>
          <p:nvPr>
            <p:ph idx="1" type="subTitle"/>
          </p:nvPr>
        </p:nvSpPr>
        <p:spPr>
          <a:xfrm>
            <a:off x="289775" y="1173200"/>
            <a:ext cx="5691300" cy="3472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Python создан в 1991 году </a:t>
            </a:r>
            <a:r>
              <a:rPr lang="en">
                <a:latin typeface="Arial"/>
                <a:ea typeface="Arial"/>
                <a:cs typeface="Arial"/>
                <a:sym typeface="Arial"/>
              </a:rPr>
              <a:t>сотрудником голландского института CWI </a:t>
            </a:r>
            <a:r>
              <a:rPr b="1" lang="en">
                <a:latin typeface="Arial"/>
                <a:ea typeface="Arial"/>
                <a:cs typeface="Arial"/>
                <a:sym typeface="Arial"/>
              </a:rPr>
              <a:t>Гвидо ван Россумом.</a:t>
            </a:r>
            <a:endParaRPr b="1">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Гвидо ван Россум (Guido van Rossum) - голландский программист, прежде всего известный как автор языка программирования Python. Среди разработчиков Python Гвидо известен как </a:t>
            </a:r>
            <a:r>
              <a:rPr b="1" lang="en">
                <a:solidFill>
                  <a:srgbClr val="980000"/>
                </a:solidFill>
                <a:latin typeface="Arial"/>
                <a:ea typeface="Arial"/>
                <a:cs typeface="Arial"/>
                <a:sym typeface="Arial"/>
              </a:rPr>
              <a:t>великодушный пожизненный диктатор - Benevolent Dictator For Life (BDFL)</a:t>
            </a:r>
            <a:r>
              <a:rPr lang="en">
                <a:latin typeface="Arial"/>
                <a:ea typeface="Arial"/>
                <a:cs typeface="Arial"/>
                <a:sym typeface="Arial"/>
              </a:rPr>
              <a:t> проекта, это означает, что он продолжает наблюдать за процессом разработки Python, принимая окончательные решения, когда это необходимо.</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Лауреат «Free Software Award» 2001 года.</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Сейчас работает в компании Dropbox Inc, покинув в декабре 2012 года корпорацию Google.</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p:txBody>
      </p:sp>
      <p:pic>
        <p:nvPicPr>
          <p:cNvPr id="167" name="Google Shape;167;p34"/>
          <p:cNvPicPr preferRelativeResize="0"/>
          <p:nvPr/>
        </p:nvPicPr>
        <p:blipFill rotWithShape="1">
          <a:blip r:embed="rId3">
            <a:alphaModFix/>
          </a:blip>
          <a:srcRect b="0" l="0" r="0" t="0"/>
          <a:stretch/>
        </p:blipFill>
        <p:spPr>
          <a:xfrm>
            <a:off x="6286043" y="1173200"/>
            <a:ext cx="2315207" cy="347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2"/>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Приоритет операций</a:t>
            </a:r>
            <a:endParaRPr/>
          </a:p>
        </p:txBody>
      </p:sp>
      <p:sp>
        <p:nvSpPr>
          <p:cNvPr id="276" name="Google Shape;276;p52"/>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t>&gt;&gt;&gt; 2 ** 2 ** 2</a:t>
            </a:r>
            <a:endParaRPr/>
          </a:p>
          <a:p>
            <a:pPr indent="0" lvl="0" marL="0" rtl="0" algn="l">
              <a:spcBef>
                <a:spcPts val="800"/>
              </a:spcBef>
              <a:spcAft>
                <a:spcPts val="0"/>
              </a:spcAft>
              <a:buNone/>
            </a:pPr>
            <a:r>
              <a:rPr lang="en"/>
              <a:t>16</a:t>
            </a:r>
            <a:endParaRPr/>
          </a:p>
          <a:p>
            <a:pPr indent="0" lvl="0" marL="0" rtl="0" algn="l">
              <a:spcBef>
                <a:spcPts val="800"/>
              </a:spcBef>
              <a:spcAft>
                <a:spcPts val="0"/>
              </a:spcAft>
              <a:buNone/>
            </a:pPr>
            <a:r>
              <a:rPr b="1" lang="en">
                <a:solidFill>
                  <a:srgbClr val="980000"/>
                </a:solidFill>
              </a:rPr>
              <a:t>&gt;&gt;&gt; 3 ** 3 ** 3</a:t>
            </a:r>
            <a:endParaRPr b="1">
              <a:solidFill>
                <a:srgbClr val="980000"/>
              </a:solidFill>
            </a:endParaRPr>
          </a:p>
          <a:p>
            <a:pPr indent="0" lvl="0" marL="0" rtl="0" algn="l">
              <a:spcBef>
                <a:spcPts val="800"/>
              </a:spcBef>
              <a:spcAft>
                <a:spcPts val="0"/>
              </a:spcAft>
              <a:buNone/>
            </a:pPr>
            <a:r>
              <a:rPr lang="en"/>
              <a:t>7625597484987</a:t>
            </a:r>
            <a:endParaRPr/>
          </a:p>
          <a:p>
            <a:pPr indent="0" lvl="0" marL="0" rtl="0" algn="l">
              <a:spcBef>
                <a:spcPts val="800"/>
              </a:spcBef>
              <a:spcAft>
                <a:spcPts val="0"/>
              </a:spcAft>
              <a:buNone/>
            </a:pPr>
            <a:r>
              <a:rPr lang="en">
                <a:solidFill>
                  <a:srgbClr val="0000FF"/>
                </a:solidFill>
              </a:rPr>
              <a:t>&gt;&gt;&gt; 3**3</a:t>
            </a:r>
            <a:endParaRPr>
              <a:solidFill>
                <a:srgbClr val="0000FF"/>
              </a:solidFill>
            </a:endParaRPr>
          </a:p>
          <a:p>
            <a:pPr indent="0" lvl="0" marL="0" rtl="0" algn="l">
              <a:spcBef>
                <a:spcPts val="800"/>
              </a:spcBef>
              <a:spcAft>
                <a:spcPts val="0"/>
              </a:spcAft>
              <a:buNone/>
            </a:pPr>
            <a:r>
              <a:rPr lang="en">
                <a:solidFill>
                  <a:srgbClr val="0000FF"/>
                </a:solidFill>
              </a:rPr>
              <a:t>27</a:t>
            </a:r>
            <a:endParaRPr>
              <a:solidFill>
                <a:srgbClr val="0000FF"/>
              </a:solidFill>
            </a:endParaRPr>
          </a:p>
          <a:p>
            <a:pPr indent="0" lvl="0" marL="0" rtl="0" algn="l">
              <a:spcBef>
                <a:spcPts val="800"/>
              </a:spcBef>
              <a:spcAft>
                <a:spcPts val="0"/>
              </a:spcAft>
              <a:buNone/>
            </a:pPr>
            <a:r>
              <a:rPr lang="en">
                <a:solidFill>
                  <a:srgbClr val="0000FF"/>
                </a:solidFill>
              </a:rPr>
              <a:t>&gt;&gt;&gt; 27**3</a:t>
            </a:r>
            <a:endParaRPr>
              <a:solidFill>
                <a:srgbClr val="0000FF"/>
              </a:solidFill>
            </a:endParaRPr>
          </a:p>
          <a:p>
            <a:pPr indent="0" lvl="0" marL="0" rtl="0" algn="l">
              <a:spcBef>
                <a:spcPts val="800"/>
              </a:spcBef>
              <a:spcAft>
                <a:spcPts val="0"/>
              </a:spcAft>
              <a:buNone/>
            </a:pPr>
            <a:r>
              <a:rPr lang="en">
                <a:solidFill>
                  <a:srgbClr val="0000FF"/>
                </a:solidFill>
              </a:rPr>
              <a:t>19683</a:t>
            </a:r>
            <a:endParaRPr>
              <a:solidFill>
                <a:srgbClr val="0000FF"/>
              </a:solidFill>
            </a:endParaRPr>
          </a:p>
          <a:p>
            <a:pPr indent="0" lvl="0" marL="0" rtl="0" algn="l">
              <a:spcBef>
                <a:spcPts val="800"/>
              </a:spcBef>
              <a:spcAft>
                <a:spcPts val="0"/>
              </a:spcAft>
              <a:buNone/>
            </a:pPr>
            <a:r>
              <a:rPr b="1" lang="en">
                <a:solidFill>
                  <a:srgbClr val="980000"/>
                </a:solidFill>
              </a:rPr>
              <a:t>&gt;&gt;&gt; 3**27</a:t>
            </a:r>
            <a:endParaRPr b="1">
              <a:solidFill>
                <a:srgbClr val="980000"/>
              </a:solidFill>
            </a:endParaRPr>
          </a:p>
          <a:p>
            <a:pPr indent="0" lvl="0" marL="0" rtl="0" algn="l">
              <a:spcBef>
                <a:spcPts val="800"/>
              </a:spcBef>
              <a:spcAft>
                <a:spcPts val="0"/>
              </a:spcAft>
              <a:buNone/>
            </a:pPr>
            <a:r>
              <a:rPr lang="en"/>
              <a:t>7625597484987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Арифметика</a:t>
            </a:r>
            <a:r>
              <a:rPr lang="en"/>
              <a:t> со строками</a:t>
            </a:r>
            <a:endParaRPr/>
          </a:p>
        </p:txBody>
      </p:sp>
      <p:sp>
        <p:nvSpPr>
          <p:cNvPr id="282" name="Google Shape;282;p5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1" lang="en">
                <a:solidFill>
                  <a:srgbClr val="0000FF"/>
                </a:solidFill>
              </a:rPr>
              <a:t>&gt;&gt;&gt; "Hello"+" world"</a:t>
            </a:r>
            <a:endParaRPr b="1">
              <a:solidFill>
                <a:srgbClr val="0000FF"/>
              </a:solidFill>
            </a:endParaRPr>
          </a:p>
          <a:p>
            <a:pPr indent="0" lvl="0" marL="0" rtl="0" algn="l">
              <a:spcBef>
                <a:spcPts val="800"/>
              </a:spcBef>
              <a:spcAft>
                <a:spcPts val="0"/>
              </a:spcAft>
              <a:buClr>
                <a:schemeClr val="dk1"/>
              </a:buClr>
              <a:buSzPts val="1100"/>
              <a:buFont typeface="Arial"/>
              <a:buNone/>
            </a:pPr>
            <a:r>
              <a:rPr lang="en"/>
              <a:t>'Hello world'</a:t>
            </a:r>
            <a:endParaRPr/>
          </a:p>
          <a:p>
            <a:pPr indent="0" lvl="0" marL="0" rtl="0" algn="l">
              <a:spcBef>
                <a:spcPts val="800"/>
              </a:spcBef>
              <a:spcAft>
                <a:spcPts val="0"/>
              </a:spcAft>
              <a:buClr>
                <a:schemeClr val="dk1"/>
              </a:buClr>
              <a:buSzPts val="1100"/>
              <a:buFont typeface="Arial"/>
              <a:buNone/>
            </a:pPr>
            <a:r>
              <a:rPr b="1" lang="en">
                <a:solidFill>
                  <a:srgbClr val="980000"/>
                </a:solidFill>
              </a:rPr>
              <a:t>&gt;&gt;&gt; "Hello"+ 3</a:t>
            </a:r>
            <a:endParaRPr b="1">
              <a:solidFill>
                <a:srgbClr val="980000"/>
              </a:solidFill>
            </a:endParaRPr>
          </a:p>
          <a:p>
            <a:pPr indent="0" lvl="0" marL="0" rtl="0" algn="l">
              <a:spcBef>
                <a:spcPts val="800"/>
              </a:spcBef>
              <a:spcAft>
                <a:spcPts val="0"/>
              </a:spcAft>
              <a:buClr>
                <a:schemeClr val="dk1"/>
              </a:buClr>
              <a:buSzPts val="1100"/>
              <a:buFont typeface="Arial"/>
              <a:buNone/>
            </a:pPr>
            <a:r>
              <a:rPr lang="en"/>
              <a:t>Traceback (most recent call last):</a:t>
            </a:r>
            <a:endParaRPr/>
          </a:p>
          <a:p>
            <a:pPr indent="0" lvl="0" marL="0" rtl="0" algn="l">
              <a:spcBef>
                <a:spcPts val="800"/>
              </a:spcBef>
              <a:spcAft>
                <a:spcPts val="0"/>
              </a:spcAft>
              <a:buClr>
                <a:schemeClr val="dk1"/>
              </a:buClr>
              <a:buSzPts val="1100"/>
              <a:buFont typeface="Arial"/>
              <a:buNone/>
            </a:pPr>
            <a:r>
              <a:rPr lang="en"/>
              <a:t>  File "&lt;stdin&gt;", line 1, in &lt;module&gt;</a:t>
            </a:r>
            <a:endParaRPr/>
          </a:p>
          <a:p>
            <a:pPr indent="0" lvl="0" marL="0" rtl="0" algn="l">
              <a:spcBef>
                <a:spcPts val="800"/>
              </a:spcBef>
              <a:spcAft>
                <a:spcPts val="0"/>
              </a:spcAft>
              <a:buClr>
                <a:schemeClr val="dk1"/>
              </a:buClr>
              <a:buSzPts val="1100"/>
              <a:buFont typeface="Arial"/>
              <a:buNone/>
            </a:pPr>
            <a:r>
              <a:rPr b="1" lang="en">
                <a:solidFill>
                  <a:srgbClr val="FF0000"/>
                </a:solidFill>
              </a:rPr>
              <a:t>TypeError: can only concatenate str (not "int") to str</a:t>
            </a:r>
            <a:endParaRPr b="1">
              <a:solidFill>
                <a:srgbClr val="FF0000"/>
              </a:solidFill>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b="1" lang="en">
                <a:solidFill>
                  <a:srgbClr val="0000FF"/>
                </a:solidFill>
              </a:rPr>
              <a:t>&gt;&gt;&gt; "Hello" * 3</a:t>
            </a:r>
            <a:endParaRPr b="1">
              <a:solidFill>
                <a:srgbClr val="0000FF"/>
              </a:solidFill>
            </a:endParaRPr>
          </a:p>
          <a:p>
            <a:pPr indent="0" lvl="0" marL="0" rtl="0" algn="l">
              <a:spcBef>
                <a:spcPts val="800"/>
              </a:spcBef>
              <a:spcAft>
                <a:spcPts val="0"/>
              </a:spcAft>
              <a:buNone/>
            </a:pPr>
            <a:r>
              <a:rPr lang="en"/>
              <a:t>'HelloHelloHello'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4"/>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Переменные</a:t>
            </a:r>
            <a:endParaRPr/>
          </a:p>
        </p:txBody>
      </p:sp>
      <p:sp>
        <p:nvSpPr>
          <p:cNvPr id="288" name="Google Shape;288;p54"/>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t>Переменные </a:t>
            </a:r>
            <a:r>
              <a:rPr b="1" lang="en"/>
              <a:t>должны быть определены</a:t>
            </a:r>
            <a:r>
              <a:rPr lang="en"/>
              <a:t> (defined) (должны иметь присвоенное значение) </a:t>
            </a:r>
            <a:r>
              <a:rPr b="1" lang="en"/>
              <a:t>перед использованием</a:t>
            </a:r>
            <a:r>
              <a:rPr lang="en"/>
              <a:t>, иначе будет сгенерирована ошибка:</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Clr>
                <a:schemeClr val="dk1"/>
              </a:buClr>
              <a:buSzPts val="1100"/>
              <a:buFont typeface="Arial"/>
              <a:buNone/>
            </a:pPr>
            <a:r>
              <a:rPr b="1" lang="en"/>
              <a:t>&gt;&gt;&gt; # попытка получить доступ к неопределённой переменной</a:t>
            </a:r>
            <a:endParaRPr b="1"/>
          </a:p>
          <a:p>
            <a:pPr indent="0" lvl="0" marL="0" rtl="0" algn="l">
              <a:lnSpc>
                <a:spcPct val="90000"/>
              </a:lnSpc>
              <a:spcBef>
                <a:spcPts val="800"/>
              </a:spcBef>
              <a:spcAft>
                <a:spcPts val="0"/>
              </a:spcAft>
              <a:buClr>
                <a:schemeClr val="dk1"/>
              </a:buClr>
              <a:buSzPts val="1100"/>
              <a:buFont typeface="Arial"/>
              <a:buNone/>
            </a:pPr>
            <a:r>
              <a:rPr b="1" lang="en"/>
              <a:t>... </a:t>
            </a:r>
            <a:r>
              <a:rPr b="1" lang="en">
                <a:solidFill>
                  <a:srgbClr val="980000"/>
                </a:solidFill>
              </a:rPr>
              <a:t>n</a:t>
            </a:r>
            <a:endParaRPr b="1">
              <a:solidFill>
                <a:srgbClr val="980000"/>
              </a:solidFill>
            </a:endParaRPr>
          </a:p>
          <a:p>
            <a:pPr indent="0" lvl="0" marL="0" rtl="0" algn="l">
              <a:lnSpc>
                <a:spcPct val="90000"/>
              </a:lnSpc>
              <a:spcBef>
                <a:spcPts val="800"/>
              </a:spcBef>
              <a:spcAft>
                <a:spcPts val="0"/>
              </a:spcAft>
              <a:buClr>
                <a:schemeClr val="dk1"/>
              </a:buClr>
              <a:buSzPts val="1100"/>
              <a:buFont typeface="Arial"/>
              <a:buNone/>
            </a:pPr>
            <a:r>
              <a:rPr lang="en"/>
              <a:t>Traceback (most recent call last):</a:t>
            </a:r>
            <a:endParaRPr/>
          </a:p>
          <a:p>
            <a:pPr indent="0" lvl="0" marL="0" rtl="0" algn="l">
              <a:lnSpc>
                <a:spcPct val="90000"/>
              </a:lnSpc>
              <a:spcBef>
                <a:spcPts val="800"/>
              </a:spcBef>
              <a:spcAft>
                <a:spcPts val="0"/>
              </a:spcAft>
              <a:buClr>
                <a:schemeClr val="dk1"/>
              </a:buClr>
              <a:buSzPts val="1100"/>
              <a:buFont typeface="Arial"/>
              <a:buNone/>
            </a:pPr>
            <a:r>
              <a:rPr lang="en"/>
              <a:t>  File "&lt;stdin&gt;", line 1, in &lt;module&gt;</a:t>
            </a:r>
            <a:endParaRPr/>
          </a:p>
          <a:p>
            <a:pPr indent="0" lvl="0" marL="0" rtl="0" algn="l">
              <a:lnSpc>
                <a:spcPct val="90000"/>
              </a:lnSpc>
              <a:spcBef>
                <a:spcPts val="800"/>
              </a:spcBef>
              <a:spcAft>
                <a:spcPts val="0"/>
              </a:spcAft>
              <a:buClr>
                <a:schemeClr val="dk1"/>
              </a:buClr>
              <a:buSzPts val="1100"/>
              <a:buFont typeface="Arial"/>
              <a:buNone/>
            </a:pPr>
            <a:r>
              <a:rPr lang="en"/>
              <a:t>NameError: name 'n' is not defined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5"/>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solidFill>
                  <a:schemeClr val="accent4"/>
                </a:solidFill>
              </a:rPr>
              <a:t>Знак равенства ('=')</a:t>
            </a:r>
            <a:endParaRPr/>
          </a:p>
        </p:txBody>
      </p:sp>
      <p:sp>
        <p:nvSpPr>
          <p:cNvPr id="294" name="Google Shape;294;p55"/>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t>Знак равенства ('</a:t>
            </a:r>
            <a:r>
              <a:rPr b="1" lang="en">
                <a:solidFill>
                  <a:srgbClr val="980000"/>
                </a:solidFill>
              </a:rPr>
              <a:t>=</a:t>
            </a:r>
            <a:r>
              <a:rPr lang="en"/>
              <a:t>') используется для </a:t>
            </a:r>
            <a:r>
              <a:rPr b="1" lang="en"/>
              <a:t>присваивания переменной какого-либо значения</a:t>
            </a:r>
            <a:r>
              <a:rPr lang="en"/>
              <a:t>. </a:t>
            </a:r>
            <a:endParaRPr/>
          </a:p>
          <a:p>
            <a:pPr indent="0" lvl="0" marL="0" rtl="0" algn="l">
              <a:lnSpc>
                <a:spcPct val="90000"/>
              </a:lnSpc>
              <a:spcBef>
                <a:spcPts val="800"/>
              </a:spcBef>
              <a:spcAft>
                <a:spcPts val="0"/>
              </a:spcAft>
              <a:buSzPts val="1100"/>
              <a:buNone/>
            </a:pPr>
            <a:r>
              <a:rPr lang="en"/>
              <a:t>После этого действия в интерактивном режиме ничего не выводится:</a:t>
            </a:r>
            <a:endParaRPr/>
          </a:p>
          <a:p>
            <a:pPr indent="0" lvl="0" marL="0" rtl="0" algn="l">
              <a:lnSpc>
                <a:spcPct val="90000"/>
              </a:lnSpc>
              <a:spcBef>
                <a:spcPts val="800"/>
              </a:spcBef>
              <a:spcAft>
                <a:spcPts val="0"/>
              </a:spcAft>
              <a:buSzPts val="1100"/>
              <a:buNone/>
            </a:pPr>
            <a:r>
              <a:t/>
            </a:r>
            <a:endParaRPr sz="600"/>
          </a:p>
          <a:p>
            <a:pPr indent="0" lvl="0" marL="0" rtl="0" algn="l">
              <a:lnSpc>
                <a:spcPct val="90000"/>
              </a:lnSpc>
              <a:spcBef>
                <a:spcPts val="800"/>
              </a:spcBef>
              <a:spcAft>
                <a:spcPts val="0"/>
              </a:spcAft>
              <a:buSzPts val="1100"/>
              <a:buNone/>
            </a:pPr>
            <a:r>
              <a:rPr b="1" lang="en"/>
              <a:t>&gt;&gt;&gt; width = 20</a:t>
            </a:r>
            <a:endParaRPr b="1"/>
          </a:p>
          <a:p>
            <a:pPr indent="0" lvl="0" marL="0" rtl="0" algn="l">
              <a:lnSpc>
                <a:spcPct val="90000"/>
              </a:lnSpc>
              <a:spcBef>
                <a:spcPts val="800"/>
              </a:spcBef>
              <a:spcAft>
                <a:spcPts val="0"/>
              </a:spcAft>
              <a:buSzPts val="1100"/>
              <a:buNone/>
            </a:pPr>
            <a:r>
              <a:rPr b="1" lang="en"/>
              <a:t>&gt;&gt;&gt; height = 5*9</a:t>
            </a:r>
            <a:endParaRPr b="1"/>
          </a:p>
          <a:p>
            <a:pPr indent="0" lvl="0" marL="0" rtl="0" algn="l">
              <a:lnSpc>
                <a:spcPct val="90000"/>
              </a:lnSpc>
              <a:spcBef>
                <a:spcPts val="800"/>
              </a:spcBef>
              <a:spcAft>
                <a:spcPts val="0"/>
              </a:spcAft>
              <a:buSzPts val="1100"/>
              <a:buNone/>
            </a:pPr>
            <a:r>
              <a:t/>
            </a:r>
            <a:endParaRPr/>
          </a:p>
          <a:p>
            <a:pPr indent="0" lvl="0" marL="0" rtl="0" algn="l">
              <a:lnSpc>
                <a:spcPct val="90000"/>
              </a:lnSpc>
              <a:spcBef>
                <a:spcPts val="800"/>
              </a:spcBef>
              <a:spcAft>
                <a:spcPts val="0"/>
              </a:spcAft>
              <a:buSzPts val="1100"/>
              <a:buNone/>
            </a:pPr>
            <a:r>
              <a:rPr lang="en"/>
              <a:t>&gt;&gt;&gt; width * height</a:t>
            </a:r>
            <a:endParaRPr/>
          </a:p>
          <a:p>
            <a:pPr indent="0" lvl="0" marL="0" rtl="0" algn="l">
              <a:lnSpc>
                <a:spcPct val="90000"/>
              </a:lnSpc>
              <a:spcBef>
                <a:spcPts val="800"/>
              </a:spcBef>
              <a:spcAft>
                <a:spcPts val="0"/>
              </a:spcAft>
              <a:buSzPts val="1100"/>
              <a:buNone/>
            </a:pPr>
            <a:r>
              <a:rPr lang="en"/>
              <a:t>900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solidFill>
                  <a:schemeClr val="accent4"/>
                </a:solidFill>
              </a:rPr>
              <a:t>Знак равенства ('=')</a:t>
            </a:r>
            <a:endParaRPr/>
          </a:p>
        </p:txBody>
      </p:sp>
      <p:sp>
        <p:nvSpPr>
          <p:cNvPr id="300" name="Google Shape;300;p56"/>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t>Значение может быть присвоено нескольким переменным одновременно:</a:t>
            </a:r>
            <a:endParaRPr/>
          </a:p>
          <a:p>
            <a:pPr indent="0" lvl="0" marL="0" rtl="0" algn="l">
              <a:lnSpc>
                <a:spcPct val="90000"/>
              </a:lnSpc>
              <a:spcBef>
                <a:spcPts val="800"/>
              </a:spcBef>
              <a:spcAft>
                <a:spcPts val="0"/>
              </a:spcAft>
              <a:buSzPts val="1100"/>
              <a:buNone/>
            </a:pPr>
            <a:r>
              <a:t/>
            </a:r>
            <a:endParaRPr/>
          </a:p>
          <a:p>
            <a:pPr indent="0" lvl="0" marL="0" rtl="0" algn="l">
              <a:lnSpc>
                <a:spcPct val="90000"/>
              </a:lnSpc>
              <a:spcBef>
                <a:spcPts val="800"/>
              </a:spcBef>
              <a:spcAft>
                <a:spcPts val="0"/>
              </a:spcAft>
              <a:buSzPts val="1100"/>
              <a:buNone/>
            </a:pPr>
            <a:r>
              <a:rPr lang="en"/>
              <a:t>&gt;&gt;&gt; x = y = z = 0  # Нулевые x, y и z</a:t>
            </a:r>
            <a:endParaRPr/>
          </a:p>
          <a:p>
            <a:pPr indent="0" lvl="0" marL="0" rtl="0" algn="l">
              <a:lnSpc>
                <a:spcPct val="90000"/>
              </a:lnSpc>
              <a:spcBef>
                <a:spcPts val="800"/>
              </a:spcBef>
              <a:spcAft>
                <a:spcPts val="0"/>
              </a:spcAft>
              <a:buSzPts val="1100"/>
              <a:buNone/>
            </a:pPr>
            <a:r>
              <a:rPr lang="en"/>
              <a:t>&gt;&gt;&gt; x</a:t>
            </a:r>
            <a:endParaRPr/>
          </a:p>
          <a:p>
            <a:pPr indent="0" lvl="0" marL="0" rtl="0" algn="l">
              <a:lnSpc>
                <a:spcPct val="90000"/>
              </a:lnSpc>
              <a:spcBef>
                <a:spcPts val="800"/>
              </a:spcBef>
              <a:spcAft>
                <a:spcPts val="0"/>
              </a:spcAft>
              <a:buSzPts val="1100"/>
              <a:buNone/>
            </a:pPr>
            <a:r>
              <a:rPr lang="en"/>
              <a:t>0</a:t>
            </a:r>
            <a:endParaRPr/>
          </a:p>
          <a:p>
            <a:pPr indent="0" lvl="0" marL="0" rtl="0" algn="l">
              <a:lnSpc>
                <a:spcPct val="90000"/>
              </a:lnSpc>
              <a:spcBef>
                <a:spcPts val="800"/>
              </a:spcBef>
              <a:spcAft>
                <a:spcPts val="0"/>
              </a:spcAft>
              <a:buSzPts val="1100"/>
              <a:buNone/>
            </a:pPr>
            <a:r>
              <a:rPr lang="en"/>
              <a:t>&gt;&gt;&gt; y</a:t>
            </a:r>
            <a:endParaRPr/>
          </a:p>
          <a:p>
            <a:pPr indent="0" lvl="0" marL="0" rtl="0" algn="l">
              <a:lnSpc>
                <a:spcPct val="90000"/>
              </a:lnSpc>
              <a:spcBef>
                <a:spcPts val="800"/>
              </a:spcBef>
              <a:spcAft>
                <a:spcPts val="0"/>
              </a:spcAft>
              <a:buSzPts val="1100"/>
              <a:buNone/>
            </a:pPr>
            <a:r>
              <a:rPr lang="en"/>
              <a:t>0</a:t>
            </a:r>
            <a:endParaRPr/>
          </a:p>
          <a:p>
            <a:pPr indent="0" lvl="0" marL="0" rtl="0" algn="l">
              <a:lnSpc>
                <a:spcPct val="90000"/>
              </a:lnSpc>
              <a:spcBef>
                <a:spcPts val="800"/>
              </a:spcBef>
              <a:spcAft>
                <a:spcPts val="0"/>
              </a:spcAft>
              <a:buSzPts val="1100"/>
              <a:buNone/>
            </a:pPr>
            <a:r>
              <a:rPr lang="en"/>
              <a:t>&gt;&gt;&gt; z</a:t>
            </a:r>
            <a:endParaRPr/>
          </a:p>
          <a:p>
            <a:pPr indent="0" lvl="0" marL="0" rtl="0" algn="l">
              <a:lnSpc>
                <a:spcPct val="90000"/>
              </a:lnSpc>
              <a:spcBef>
                <a:spcPts val="800"/>
              </a:spcBef>
              <a:spcAft>
                <a:spcPts val="0"/>
              </a:spcAft>
              <a:buSzPts val="1100"/>
              <a:buNone/>
            </a:pPr>
            <a:r>
              <a:rPr lang="en"/>
              <a:t>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Интерактивный режим</a:t>
            </a:r>
            <a:endParaRPr/>
          </a:p>
        </p:txBody>
      </p:sp>
      <p:sp>
        <p:nvSpPr>
          <p:cNvPr id="306" name="Google Shape;306;p57"/>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Продолжающие строки используются в случаях, когда необходимо ввести многострочную конструкцию. Д</a:t>
            </a:r>
            <a:r>
              <a:rPr lang="en">
                <a:latin typeface="Arial"/>
                <a:ea typeface="Arial"/>
                <a:cs typeface="Arial"/>
                <a:sym typeface="Arial"/>
              </a:rPr>
              <a:t>ля продолжающих строк выводится вспомогательное приглашение (по умолчанию - три точки - ...).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Н</a:t>
            </a:r>
            <a:r>
              <a:rPr lang="en">
                <a:latin typeface="Arial"/>
                <a:ea typeface="Arial"/>
                <a:cs typeface="Arial"/>
                <a:sym typeface="Arial"/>
              </a:rPr>
              <a:t>апример, оператор if:</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&gt;&gt;&gt;</a:t>
            </a:r>
            <a:r>
              <a:rPr lang="en">
                <a:latin typeface="Arial"/>
                <a:ea typeface="Arial"/>
                <a:cs typeface="Arial"/>
                <a:sym typeface="Arial"/>
              </a:rPr>
              <a:t> </a:t>
            </a:r>
            <a:r>
              <a:rPr lang="en">
                <a:solidFill>
                  <a:srgbClr val="0000FF"/>
                </a:solidFill>
                <a:latin typeface="Arial"/>
                <a:ea typeface="Arial"/>
                <a:cs typeface="Arial"/>
                <a:sym typeface="Arial"/>
              </a:rPr>
              <a:t>hey</a:t>
            </a:r>
            <a:r>
              <a:rPr lang="en">
                <a:latin typeface="Arial"/>
                <a:ea typeface="Arial"/>
                <a:cs typeface="Arial"/>
                <a:sym typeface="Arial"/>
              </a:rPr>
              <a:t> = "Hey You"</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&gt;&gt;&gt;</a:t>
            </a:r>
            <a:r>
              <a:rPr lang="en">
                <a:latin typeface="Arial"/>
                <a:ea typeface="Arial"/>
                <a:cs typeface="Arial"/>
                <a:sym typeface="Arial"/>
              </a:rPr>
              <a:t> </a:t>
            </a:r>
            <a:r>
              <a:rPr b="1" lang="en">
                <a:solidFill>
                  <a:srgbClr val="0000FF"/>
                </a:solidFill>
                <a:latin typeface="Arial"/>
                <a:ea typeface="Arial"/>
                <a:cs typeface="Arial"/>
                <a:sym typeface="Arial"/>
              </a:rPr>
              <a:t>if hey:</a:t>
            </a:r>
            <a:endParaRPr b="1">
              <a:solidFill>
                <a:srgbClr val="0000FF"/>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 </a:t>
            </a:r>
            <a:r>
              <a:rPr lang="en">
                <a:latin typeface="Arial"/>
                <a:ea typeface="Arial"/>
                <a:cs typeface="Arial"/>
                <a:sym typeface="Arial"/>
              </a:rPr>
              <a:t>	</a:t>
            </a:r>
            <a:r>
              <a:rPr lang="en">
                <a:solidFill>
                  <a:srgbClr val="980000"/>
                </a:solidFill>
                <a:latin typeface="Arial"/>
                <a:ea typeface="Arial"/>
                <a:cs typeface="Arial"/>
                <a:sym typeface="Arial"/>
              </a:rPr>
              <a:t>print</a:t>
            </a:r>
            <a:r>
              <a:rPr lang="en">
                <a:latin typeface="Arial"/>
                <a:ea typeface="Arial"/>
                <a:cs typeface="Arial"/>
                <a:sym typeface="Arial"/>
              </a:rPr>
              <a:t>("Be careful not to fall off!")</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a:t>
            </a:r>
            <a:endParaRPr b="1">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Be careful not to fall off!</a:t>
            </a:r>
            <a:endParaRPr>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8"/>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В интерактивном режиме доступна система помощи (вызывается по </a:t>
            </a:r>
            <a:r>
              <a:rPr b="1" lang="en">
                <a:solidFill>
                  <a:srgbClr val="980000"/>
                </a:solidFill>
                <a:latin typeface="Arial"/>
                <a:ea typeface="Arial"/>
                <a:cs typeface="Arial"/>
                <a:sym typeface="Arial"/>
              </a:rPr>
              <a:t>help()</a:t>
            </a:r>
            <a:r>
              <a:rPr lang="en">
                <a:latin typeface="Arial"/>
                <a:ea typeface="Arial"/>
                <a:cs typeface="Arial"/>
                <a:sym typeface="Arial"/>
              </a:rPr>
              <a:t>), работающая для всех модулей, классов и функций, которые содержат строки документации.</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solidFill>
                  <a:srgbClr val="0000FF"/>
                </a:solidFill>
                <a:latin typeface="Arial"/>
                <a:ea typeface="Arial"/>
                <a:cs typeface="Arial"/>
                <a:sym typeface="Arial"/>
              </a:rPr>
              <a:t>&gt;&gt;&gt;help(print)</a:t>
            </a:r>
            <a:endParaRPr b="1">
              <a:solidFill>
                <a:srgbClr val="0000FF"/>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Help on built-in function print in module builtins:</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print(...)</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	print(value, ..., sep=' ', end='\n', file=sys.stdout, flush=False)</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	Prints the values to a stream, or to sys.stdout by default.</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	Optional keyword arguments:</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	file:  a file-like object (stream); defaults to the current sys.stdout.</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	sep:   string inserted between values, default a space.</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	end:   string appended after the last value, default a newline.</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	flush: whether to forcibly flush the stream.</a:t>
            </a:r>
            <a:endParaRPr sz="1200">
              <a:latin typeface="Arial"/>
              <a:ea typeface="Arial"/>
              <a:cs typeface="Arial"/>
              <a:sym typeface="Arial"/>
            </a:endParaRPr>
          </a:p>
        </p:txBody>
      </p:sp>
      <p:sp>
        <p:nvSpPr>
          <p:cNvPr id="312" name="Google Shape;312;p58"/>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Интерактивный режим</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9"/>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print()</a:t>
            </a:r>
            <a:endParaRPr/>
          </a:p>
        </p:txBody>
      </p:sp>
      <p:sp>
        <p:nvSpPr>
          <p:cNvPr id="318" name="Google Shape;318;p59"/>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1" lang="en"/>
              <a:t>&gt;&gt;&gt; print(2, 3, 4)</a:t>
            </a:r>
            <a:endParaRPr b="1"/>
          </a:p>
          <a:p>
            <a:pPr indent="0" lvl="0" marL="0" rtl="0" algn="l">
              <a:spcBef>
                <a:spcPts val="800"/>
              </a:spcBef>
              <a:spcAft>
                <a:spcPts val="0"/>
              </a:spcAft>
              <a:buClr>
                <a:schemeClr val="dk1"/>
              </a:buClr>
              <a:buSzPts val="1100"/>
              <a:buFont typeface="Arial"/>
              <a:buNone/>
            </a:pPr>
            <a:r>
              <a:rPr lang="en"/>
              <a:t>2 3 4</a:t>
            </a:r>
            <a:endParaRPr/>
          </a:p>
          <a:p>
            <a:pPr indent="0" lvl="0" marL="0" rtl="0" algn="l">
              <a:spcBef>
                <a:spcPts val="800"/>
              </a:spcBef>
              <a:spcAft>
                <a:spcPts val="0"/>
              </a:spcAft>
              <a:buClr>
                <a:schemeClr val="dk1"/>
              </a:buClr>
              <a:buSzPts val="1100"/>
              <a:buFont typeface="Arial"/>
              <a:buNone/>
            </a:pPr>
            <a:r>
              <a:rPr b="1" lang="en"/>
              <a:t>&gt;&gt;&gt; print(2, ":", 3, ":", 4)</a:t>
            </a:r>
            <a:endParaRPr b="1"/>
          </a:p>
          <a:p>
            <a:pPr indent="0" lvl="0" marL="0" rtl="0" algn="l">
              <a:spcBef>
                <a:spcPts val="800"/>
              </a:spcBef>
              <a:spcAft>
                <a:spcPts val="0"/>
              </a:spcAft>
              <a:buClr>
                <a:schemeClr val="dk1"/>
              </a:buClr>
              <a:buSzPts val="1100"/>
              <a:buFont typeface="Arial"/>
              <a:buNone/>
            </a:pPr>
            <a:r>
              <a:rPr lang="en"/>
              <a:t>2 : 3 : 4</a:t>
            </a:r>
            <a:endParaRPr/>
          </a:p>
          <a:p>
            <a:pPr indent="0" lvl="0" marL="0" rtl="0" algn="l">
              <a:spcBef>
                <a:spcPts val="800"/>
              </a:spcBef>
              <a:spcAft>
                <a:spcPts val="0"/>
              </a:spcAft>
              <a:buNone/>
            </a:pPr>
            <a:r>
              <a:rPr b="1" lang="en"/>
              <a:t>&gt;&gt;&gt; print(2, 3, 4, </a:t>
            </a:r>
            <a:r>
              <a:rPr b="1" lang="en">
                <a:solidFill>
                  <a:srgbClr val="980000"/>
                </a:solidFill>
              </a:rPr>
              <a:t>sep</a:t>
            </a:r>
            <a:r>
              <a:rPr b="1" lang="en"/>
              <a:t>=":")</a:t>
            </a:r>
            <a:endParaRPr b="1"/>
          </a:p>
          <a:p>
            <a:pPr indent="0" lvl="0" marL="0" rtl="0" algn="l">
              <a:spcBef>
                <a:spcPts val="800"/>
              </a:spcBef>
              <a:spcAft>
                <a:spcPts val="0"/>
              </a:spcAft>
              <a:buNone/>
            </a:pPr>
            <a:r>
              <a:rPr lang="en"/>
              <a:t>2:3:4</a:t>
            </a:r>
            <a:endParaRPr/>
          </a:p>
          <a:p>
            <a:pPr indent="0" lvl="0" marL="0" rtl="0" algn="l">
              <a:spcBef>
                <a:spcPts val="800"/>
              </a:spcBef>
              <a:spcAft>
                <a:spcPts val="0"/>
              </a:spcAft>
              <a:buNone/>
            </a:pPr>
            <a:r>
              <a:rPr b="1" lang="en"/>
              <a:t>&gt;&gt;&gt; print(2,3,4, sep=":", </a:t>
            </a:r>
            <a:r>
              <a:rPr b="1" lang="en">
                <a:solidFill>
                  <a:srgbClr val="FF0000"/>
                </a:solidFill>
              </a:rPr>
              <a:t>end</a:t>
            </a:r>
            <a:r>
              <a:rPr b="1" lang="en"/>
              <a:t>="")</a:t>
            </a:r>
            <a:endParaRPr b="1"/>
          </a:p>
          <a:p>
            <a:pPr indent="0" lvl="0" marL="0" rtl="0" algn="l">
              <a:spcBef>
                <a:spcPts val="800"/>
              </a:spcBef>
              <a:spcAft>
                <a:spcPts val="0"/>
              </a:spcAft>
              <a:buNone/>
            </a:pPr>
            <a:r>
              <a:rPr lang="en"/>
              <a:t>2:3:4&gt;&gt;&gt;</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6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Выход из интерпретатора</a:t>
            </a:r>
            <a:endParaRPr/>
          </a:p>
        </p:txBody>
      </p:sp>
      <p:sp>
        <p:nvSpPr>
          <p:cNvPr id="324" name="Google Shape;324;p60"/>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При наборе символа конца файла </a:t>
            </a:r>
            <a:r>
              <a:rPr b="1" lang="en">
                <a:latin typeface="Arial"/>
                <a:ea typeface="Arial"/>
                <a:cs typeface="Arial"/>
                <a:sym typeface="Arial"/>
              </a:rPr>
              <a:t>(Ctrl-D в Unix, Ctrl-Z в Windows)</a:t>
            </a:r>
            <a:r>
              <a:rPr lang="en">
                <a:latin typeface="Arial"/>
                <a:ea typeface="Arial"/>
                <a:cs typeface="Arial"/>
                <a:sym typeface="Arial"/>
              </a:rPr>
              <a:t> в ответ на основное приглашение интерпретатора, последний будет вынужден закончить работу с нулевым статусом выхода.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Если это не сработает - вы можете выйти из интерпретатора </a:t>
            </a:r>
            <a:r>
              <a:rPr lang="en">
                <a:latin typeface="Arial"/>
                <a:ea typeface="Arial"/>
                <a:cs typeface="Arial"/>
                <a:sym typeface="Arial"/>
              </a:rPr>
              <a:t>путем</a:t>
            </a:r>
            <a:r>
              <a:rPr lang="en">
                <a:latin typeface="Arial"/>
                <a:ea typeface="Arial"/>
                <a:cs typeface="Arial"/>
                <a:sym typeface="Arial"/>
              </a:rPr>
              <a:t> ввода команды:</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b="1" lang="en">
                <a:latin typeface="Arial"/>
                <a:ea typeface="Arial"/>
                <a:cs typeface="Arial"/>
                <a:sym typeface="Arial"/>
              </a:rPr>
              <a:t>&gt;&gt;&gt; quit()</a:t>
            </a:r>
            <a:endParaRPr b="1">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Нажатие клавиш прерывания процесса (</a:t>
            </a:r>
            <a:r>
              <a:rPr b="1" lang="en">
                <a:latin typeface="Arial"/>
                <a:ea typeface="Arial"/>
                <a:cs typeface="Arial"/>
                <a:sym typeface="Arial"/>
              </a:rPr>
              <a:t>Ctrl-C или DEL</a:t>
            </a:r>
            <a:r>
              <a:rPr lang="en">
                <a:latin typeface="Arial"/>
                <a:ea typeface="Arial"/>
                <a:cs typeface="Arial"/>
                <a:sym typeface="Arial"/>
              </a:rPr>
              <a:t>), в ответ на приглашение в основном или вспомогательном режиме, отменяет ввод и возвращает вас к основному приглашению. </a:t>
            </a:r>
            <a:endParaRPr>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61"/>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Система контроля версий</a:t>
            </a:r>
            <a:endParaRPr/>
          </a:p>
        </p:txBody>
      </p:sp>
      <p:sp>
        <p:nvSpPr>
          <p:cNvPr id="330" name="Google Shape;330;p61"/>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t>Система контроля версий (</a:t>
            </a:r>
            <a:r>
              <a:rPr b="1" lang="en">
                <a:solidFill>
                  <a:srgbClr val="980000"/>
                </a:solidFill>
              </a:rPr>
              <a:t>VCS</a:t>
            </a:r>
            <a:r>
              <a:rPr b="1" lang="en"/>
              <a:t> - Version Control System</a:t>
            </a:r>
            <a:r>
              <a:rPr lang="en"/>
              <a:t>) - это система, регистрирующая изменения в одном или нескольких файлах с тем, чтобы в дальнейшем была возможность вернуться к определённым старым версиям этих файлов.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rPr b="1" lang="en"/>
              <a:t>git</a:t>
            </a:r>
            <a:r>
              <a:rPr lang="en"/>
              <a:t> — это распределенная система контроля версий </a:t>
            </a:r>
            <a:r>
              <a:rPr lang="en" u="sng">
                <a:solidFill>
                  <a:schemeClr val="hlink"/>
                </a:solidFill>
                <a:hlinkClick r:id="rId3"/>
              </a:rPr>
              <a:t>https://git-scm.com/</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5"/>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Python</a:t>
            </a:r>
            <a:endParaRPr/>
          </a:p>
        </p:txBody>
      </p:sp>
      <p:sp>
        <p:nvSpPr>
          <p:cNvPr id="173" name="Google Shape;173;p35"/>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u="sng">
                <a:solidFill>
                  <a:schemeClr val="hlink"/>
                </a:solidFill>
                <a:latin typeface="Arial"/>
                <a:ea typeface="Arial"/>
                <a:cs typeface="Arial"/>
                <a:sym typeface="Arial"/>
                <a:hlinkClick r:id="rId3"/>
              </a:rPr>
              <a:t>Python</a:t>
            </a:r>
            <a:r>
              <a:rPr lang="en">
                <a:latin typeface="Arial"/>
                <a:ea typeface="Arial"/>
                <a:cs typeface="Arial"/>
                <a:sym typeface="Arial"/>
              </a:rPr>
              <a:t> - высокоуровневый язык программирования общего назначения, ориентированный на повышение производительности разработчика и читаемости кода. Синтаксис ядра Python минималистичен. стандартная библиотека включает большой объём полезных функций.</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Python поддерживает структурное, объектно-ориентированное, функциональное, императивное и аспектно-ориентированное программирование. Основные архитектурные черты - динамическая типизация, автоматическое управление памятью, полная интроспекция, механизм обработки исключений, поддержка многопоточных вычислений, высокоуровневые структуры данных. Поддерживается разбиение программ на модули, которые, в свою очередь, могут объединяться в пакеты.</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Развитие языка происходит согласно регламентированному процессу создания, обсуждения, отбора и реализации документов </a:t>
            </a:r>
            <a:r>
              <a:rPr b="1" lang="en">
                <a:latin typeface="Arial"/>
                <a:ea typeface="Arial"/>
                <a:cs typeface="Arial"/>
                <a:sym typeface="Arial"/>
              </a:rPr>
              <a:t>PEP</a:t>
            </a:r>
            <a:r>
              <a:rPr lang="en">
                <a:latin typeface="Arial"/>
                <a:ea typeface="Arial"/>
                <a:cs typeface="Arial"/>
                <a:sym typeface="Arial"/>
              </a:rPr>
              <a:t> (Python Enhancement Proposal) - предложений по развитию Python. В настоящий момент Python занимает третье место в рейтинге TIOBE с показателем 8,5%. </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62"/>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Установка git</a:t>
            </a:r>
            <a:endParaRPr/>
          </a:p>
        </p:txBody>
      </p:sp>
      <p:sp>
        <p:nvSpPr>
          <p:cNvPr id="336" name="Google Shape;336;p62"/>
          <p:cNvSpPr txBox="1"/>
          <p:nvPr>
            <p:ph idx="1" type="subTitle"/>
          </p:nvPr>
        </p:nvSpPr>
        <p:spPr>
          <a:xfrm>
            <a:off x="289774" y="12440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u="sng">
                <a:solidFill>
                  <a:schemeClr val="hlink"/>
                </a:solidFill>
                <a:hlinkClick r:id="rId3"/>
              </a:rPr>
              <a:t>Выберите пакет</a:t>
            </a:r>
            <a:r>
              <a:rPr lang="en"/>
              <a:t> для вашего дистрибутива и выполните обычную установку.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u="sng">
                <a:solidFill>
                  <a:schemeClr val="hlink"/>
                </a:solidFill>
                <a:hlinkClick r:id="rId4"/>
              </a:rPr>
              <a:t>https://git-scm.com/book/en/v2/Getting-Started-Installing-Git</a:t>
            </a:r>
            <a:r>
              <a:rPr lang="en"/>
              <a:t> </a:t>
            </a:r>
            <a:endParaRPr/>
          </a:p>
          <a:p>
            <a:pPr indent="0" lvl="0" marL="0" rtl="0" algn="l">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6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sz="3000"/>
              <a:t>Первоначальная настройка</a:t>
            </a:r>
            <a:endParaRPr sz="3000"/>
          </a:p>
        </p:txBody>
      </p:sp>
      <p:sp>
        <p:nvSpPr>
          <p:cNvPr id="342" name="Google Shape;342;p6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Первоначальная настройка делается только один раз — при обновлении версии Git настройки сохранятся.</a:t>
            </a:r>
            <a:endParaRPr/>
          </a:p>
          <a:p>
            <a:pPr indent="0" lvl="0" marL="0" rtl="0" algn="l">
              <a:spcBef>
                <a:spcPts val="800"/>
              </a:spcBef>
              <a:spcAft>
                <a:spcPts val="0"/>
              </a:spcAft>
              <a:buClr>
                <a:schemeClr val="dk1"/>
              </a:buClr>
              <a:buSzPts val="1100"/>
              <a:buFont typeface="Arial"/>
              <a:buNone/>
            </a:pPr>
            <a:r>
              <a:rPr lang="en"/>
              <a:t>В состав Git входит утилита </a:t>
            </a:r>
            <a:r>
              <a:rPr b="1" lang="en"/>
              <a:t>git config,</a:t>
            </a:r>
            <a:r>
              <a:rPr lang="en"/>
              <a:t> которая позволяет просматривать и устанавливать параметры, контролирующие все аспекты работы Git и его внешний вид.</a:t>
            </a:r>
            <a:endParaRPr/>
          </a:p>
          <a:p>
            <a:pPr indent="0" lvl="0" marL="0" rtl="0" algn="l">
              <a:spcBef>
                <a:spcPts val="800"/>
              </a:spcBef>
              <a:spcAft>
                <a:spcPts val="0"/>
              </a:spcAft>
              <a:buClr>
                <a:schemeClr val="dk1"/>
              </a:buClr>
              <a:buSzPts val="1100"/>
              <a:buFont typeface="Arial"/>
              <a:buNone/>
            </a:pPr>
            <a:r>
              <a:rPr lang="en"/>
              <a:t>Откройте терминал и используйте следующую команду, чтобы добавить своё имя:</a:t>
            </a:r>
            <a:endParaRPr/>
          </a:p>
          <a:p>
            <a:pPr indent="0" lvl="0" marL="0" rtl="0" algn="l">
              <a:spcBef>
                <a:spcPts val="800"/>
              </a:spcBef>
              <a:spcAft>
                <a:spcPts val="0"/>
              </a:spcAft>
              <a:buClr>
                <a:schemeClr val="dk1"/>
              </a:buClr>
              <a:buSzPts val="1100"/>
              <a:buFont typeface="Arial"/>
              <a:buNone/>
            </a:pPr>
            <a:r>
              <a:rPr b="1" lang="en"/>
              <a:t>git config </a:t>
            </a:r>
            <a:r>
              <a:rPr b="1" lang="en">
                <a:solidFill>
                  <a:srgbClr val="980000"/>
                </a:solidFill>
              </a:rPr>
              <a:t>--global</a:t>
            </a:r>
            <a:r>
              <a:rPr b="1" lang="en"/>
              <a:t> user.name "ваше имя"</a:t>
            </a:r>
            <a:endParaRPr b="1"/>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Для добавления почтового адреса </a:t>
            </a:r>
            <a:r>
              <a:rPr lang="en"/>
              <a:t>используйте следующую команду</a:t>
            </a:r>
            <a:r>
              <a:rPr lang="en"/>
              <a:t>: </a:t>
            </a:r>
            <a:endParaRPr/>
          </a:p>
          <a:p>
            <a:pPr indent="0" lvl="0" marL="0" rtl="0" algn="l">
              <a:spcBef>
                <a:spcPts val="800"/>
              </a:spcBef>
              <a:spcAft>
                <a:spcPts val="0"/>
              </a:spcAft>
              <a:buClr>
                <a:schemeClr val="dk1"/>
              </a:buClr>
              <a:buSzPts val="1100"/>
              <a:buFont typeface="Arial"/>
              <a:buNone/>
            </a:pPr>
            <a:r>
              <a:rPr b="1" lang="en"/>
              <a:t>git config </a:t>
            </a:r>
            <a:r>
              <a:rPr b="1" lang="en">
                <a:solidFill>
                  <a:srgbClr val="980000"/>
                </a:solidFill>
              </a:rPr>
              <a:t>--global</a:t>
            </a:r>
            <a:r>
              <a:rPr b="1" lang="en"/>
              <a:t> user.email </a:t>
            </a:r>
            <a:r>
              <a:rPr b="1" lang="en"/>
              <a:t>ваш-email-</a:t>
            </a:r>
            <a:r>
              <a:rPr b="1" lang="en"/>
              <a:t>адрес</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4"/>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sz="3000"/>
              <a:t>Проверка настроек</a:t>
            </a:r>
            <a:endParaRPr sz="3000"/>
          </a:p>
        </p:txBody>
      </p:sp>
      <p:sp>
        <p:nvSpPr>
          <p:cNvPr id="348" name="Google Shape;348;p64"/>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t>Если указана опция </a:t>
            </a:r>
            <a:r>
              <a:rPr b="1" lang="en">
                <a:solidFill>
                  <a:srgbClr val="980000"/>
                </a:solidFill>
              </a:rPr>
              <a:t>--global</a:t>
            </a:r>
            <a:r>
              <a:rPr lang="en"/>
              <a:t>, то эти настройки достаточно сделать только один раз, поскольку в этом случае Git будет использовать эти данные для всего, что вы делаете в этой системе. Если для каких-то отдельных проектов вы хотите указать другое имя или электронную почту, можно выполнить эту же команду без параметра --global в каталоге с нужным проектом.</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rPr lang="en"/>
              <a:t>Если вы хотите проверить используемые настройки, можете использовать команду </a:t>
            </a:r>
            <a:r>
              <a:rPr b="1" lang="en"/>
              <a:t>git config --list</a:t>
            </a:r>
            <a:r>
              <a:rPr lang="en"/>
              <a:t>:</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rPr b="1" lang="en">
                <a:solidFill>
                  <a:srgbClr val="0000FF"/>
                </a:solidFill>
              </a:rPr>
              <a:t>git</a:t>
            </a:r>
            <a:r>
              <a:rPr b="1" lang="en"/>
              <a:t> </a:t>
            </a:r>
            <a:r>
              <a:rPr b="1" lang="en">
                <a:solidFill>
                  <a:srgbClr val="980000"/>
                </a:solidFill>
              </a:rPr>
              <a:t>config </a:t>
            </a:r>
            <a:r>
              <a:rPr b="1" lang="en">
                <a:solidFill>
                  <a:srgbClr val="FF0000"/>
                </a:solidFill>
              </a:rPr>
              <a:t>--list</a:t>
            </a:r>
            <a:endParaRPr b="1">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65"/>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Регистрация на GitHub</a:t>
            </a:r>
            <a:endParaRPr/>
          </a:p>
        </p:txBody>
      </p:sp>
      <p:sp>
        <p:nvSpPr>
          <p:cNvPr id="354" name="Google Shape;354;p65"/>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sz="1600" u="sng">
                <a:solidFill>
                  <a:schemeClr val="hlink"/>
                </a:solidFill>
                <a:latin typeface="Arial"/>
                <a:ea typeface="Arial"/>
                <a:cs typeface="Arial"/>
                <a:sym typeface="Arial"/>
                <a:hlinkClick r:id="rId3"/>
              </a:rPr>
              <a:t>GitHub</a:t>
            </a:r>
            <a:r>
              <a:rPr lang="en" sz="1600">
                <a:latin typeface="Arial"/>
                <a:ea typeface="Arial"/>
                <a:cs typeface="Arial"/>
                <a:sym typeface="Arial"/>
              </a:rPr>
              <a:t> — веб-сервис, который основан на системе Git. </a:t>
            </a:r>
            <a:endParaRPr sz="16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600">
                <a:latin typeface="Arial"/>
                <a:ea typeface="Arial"/>
                <a:cs typeface="Arial"/>
                <a:sym typeface="Arial"/>
              </a:rPr>
              <a:t>Это </a:t>
            </a:r>
            <a:r>
              <a:rPr lang="en" sz="1600" u="sng">
                <a:solidFill>
                  <a:schemeClr val="hlink"/>
                </a:solidFill>
                <a:latin typeface="Arial"/>
                <a:ea typeface="Arial"/>
                <a:cs typeface="Arial"/>
                <a:sym typeface="Arial"/>
                <a:hlinkClick r:id="rId4"/>
              </a:rPr>
              <a:t>социальная сеть</a:t>
            </a:r>
            <a:r>
              <a:rPr lang="en" sz="1600">
                <a:latin typeface="Arial"/>
                <a:ea typeface="Arial"/>
                <a:cs typeface="Arial"/>
                <a:sym typeface="Arial"/>
              </a:rPr>
              <a:t> для разработчиков, которая помогает удобно вести коллективную разработку IT-проектов. Здесь можно публиковать и редактировать свой код, комментировать чужие наработки, следить за новостями других пользователей.</a:t>
            </a:r>
            <a:endParaRPr sz="16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600">
                <a:latin typeface="Arial"/>
                <a:ea typeface="Arial"/>
                <a:cs typeface="Arial"/>
                <a:sym typeface="Arial"/>
              </a:rPr>
              <a:t>Зарегистрируйтесь на </a:t>
            </a:r>
            <a:r>
              <a:rPr lang="en" sz="1600" u="sng">
                <a:solidFill>
                  <a:schemeClr val="hlink"/>
                </a:solidFill>
                <a:latin typeface="Arial"/>
                <a:ea typeface="Arial"/>
                <a:cs typeface="Arial"/>
                <a:sym typeface="Arial"/>
                <a:hlinkClick r:id="rId5"/>
              </a:rPr>
              <a:t>https://github.com/</a:t>
            </a:r>
            <a:r>
              <a:rPr lang="en" sz="1600">
                <a:latin typeface="Arial"/>
                <a:ea typeface="Arial"/>
                <a:cs typeface="Arial"/>
                <a:sym typeface="Arial"/>
              </a:rPr>
              <a:t> и создайге свой репозиторий </a:t>
            </a:r>
            <a:r>
              <a:rPr b="1" lang="en" sz="1600">
                <a:solidFill>
                  <a:srgbClr val="FF0000"/>
                </a:solidFill>
                <a:latin typeface="Arial"/>
                <a:ea typeface="Arial"/>
                <a:cs typeface="Arial"/>
                <a:sym typeface="Arial"/>
              </a:rPr>
              <a:t>&lt;your repo&gt;</a:t>
            </a:r>
            <a:r>
              <a:rPr lang="en" sz="1600">
                <a:latin typeface="Arial"/>
                <a:ea typeface="Arial"/>
                <a:cs typeface="Arial"/>
                <a:sym typeface="Arial"/>
              </a:rPr>
              <a:t>.</a:t>
            </a:r>
            <a:endParaRPr sz="16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6"/>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Первый commit</a:t>
            </a:r>
            <a:endParaRPr/>
          </a:p>
        </p:txBody>
      </p:sp>
      <p:sp>
        <p:nvSpPr>
          <p:cNvPr id="360" name="Google Shape;360;p66"/>
          <p:cNvSpPr txBox="1"/>
          <p:nvPr>
            <p:ph idx="1" type="subTitle"/>
          </p:nvPr>
        </p:nvSpPr>
        <p:spPr>
          <a:xfrm>
            <a:off x="661624" y="120391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Создайте ваш проект:</a:t>
            </a:r>
            <a:endParaRPr/>
          </a:p>
          <a:p>
            <a:pPr indent="0" lvl="0" marL="0" rtl="0" algn="l">
              <a:spcBef>
                <a:spcPts val="800"/>
              </a:spcBef>
              <a:spcAft>
                <a:spcPts val="0"/>
              </a:spcAft>
              <a:buNone/>
            </a:pPr>
            <a:r>
              <a:rPr b="1" lang="en">
                <a:solidFill>
                  <a:srgbClr val="FF0000"/>
                </a:solidFill>
              </a:rPr>
              <a:t>mkdir </a:t>
            </a:r>
            <a:r>
              <a:rPr b="1" lang="en">
                <a:solidFill>
                  <a:srgbClr val="FF0000"/>
                </a:solidFill>
              </a:rPr>
              <a:t>&lt;your project&gt;</a:t>
            </a:r>
            <a:endParaRPr b="1">
              <a:solidFill>
                <a:srgbClr val="FF0000"/>
              </a:solidFill>
            </a:endParaRPr>
          </a:p>
          <a:p>
            <a:pPr indent="0" lvl="0" marL="0" rtl="0" algn="l">
              <a:spcBef>
                <a:spcPts val="800"/>
              </a:spcBef>
              <a:spcAft>
                <a:spcPts val="0"/>
              </a:spcAft>
              <a:buClr>
                <a:schemeClr val="dk1"/>
              </a:buClr>
              <a:buSzPts val="1100"/>
              <a:buFont typeface="Arial"/>
              <a:buNone/>
            </a:pPr>
            <a:r>
              <a:rPr b="1" lang="en">
                <a:solidFill>
                  <a:srgbClr val="FF0000"/>
                </a:solidFill>
              </a:rPr>
              <a:t>cd &lt;your project&gt;</a:t>
            </a:r>
            <a:endParaRPr b="1">
              <a:solidFill>
                <a:srgbClr val="FF0000"/>
              </a:solidFill>
            </a:endParaRPr>
          </a:p>
          <a:p>
            <a:pPr indent="0" lvl="0" marL="0" rtl="0" algn="l">
              <a:spcBef>
                <a:spcPts val="800"/>
              </a:spcBef>
              <a:spcAft>
                <a:spcPts val="0"/>
              </a:spcAft>
              <a:buNone/>
            </a:pPr>
            <a:r>
              <a:rPr lang="en"/>
              <a:t>В корне вашего проекта выполните команду:</a:t>
            </a:r>
            <a:endParaRPr/>
          </a:p>
          <a:p>
            <a:pPr indent="0" lvl="0" marL="0" rtl="0" algn="l">
              <a:spcBef>
                <a:spcPts val="800"/>
              </a:spcBef>
              <a:spcAft>
                <a:spcPts val="0"/>
              </a:spcAft>
              <a:buClr>
                <a:schemeClr val="dk1"/>
              </a:buClr>
              <a:buSzPts val="1100"/>
              <a:buFont typeface="Arial"/>
              <a:buNone/>
            </a:pPr>
            <a:r>
              <a:rPr b="1" lang="en">
                <a:solidFill>
                  <a:srgbClr val="0000FF"/>
                </a:solidFill>
              </a:rPr>
              <a:t>git</a:t>
            </a:r>
            <a:r>
              <a:rPr b="1" lang="en"/>
              <a:t> </a:t>
            </a:r>
            <a:r>
              <a:rPr b="1" lang="en">
                <a:solidFill>
                  <a:srgbClr val="980000"/>
                </a:solidFill>
              </a:rPr>
              <a:t>init</a:t>
            </a:r>
            <a:endParaRPr b="1">
              <a:solidFill>
                <a:srgbClr val="980000"/>
              </a:solidFill>
            </a:endParaRPr>
          </a:p>
          <a:p>
            <a:pPr indent="0" lvl="0" marL="0" rtl="0" algn="l">
              <a:spcBef>
                <a:spcPts val="800"/>
              </a:spcBef>
              <a:spcAft>
                <a:spcPts val="0"/>
              </a:spcAft>
              <a:buNone/>
            </a:pPr>
            <a:r>
              <a:rPr lang="en">
                <a:solidFill>
                  <a:srgbClr val="38761D"/>
                </a:solidFill>
              </a:rPr>
              <a:t>Initialized empty Git repository in /home/janus/www/</a:t>
            </a:r>
            <a:r>
              <a:rPr b="1" lang="en">
                <a:solidFill>
                  <a:srgbClr val="FF0000"/>
                </a:solidFill>
              </a:rPr>
              <a:t>&lt;your project&gt;</a:t>
            </a:r>
            <a:r>
              <a:rPr lang="en">
                <a:solidFill>
                  <a:srgbClr val="38761D"/>
                </a:solidFill>
              </a:rPr>
              <a:t>/.git/</a:t>
            </a:r>
            <a:endParaRPr>
              <a:solidFill>
                <a:srgbClr val="38761D"/>
              </a:solidFill>
            </a:endParaRPr>
          </a:p>
          <a:p>
            <a:pPr indent="0" lvl="0" marL="0" rtl="0" algn="l">
              <a:spcBef>
                <a:spcPts val="800"/>
              </a:spcBef>
              <a:spcAft>
                <a:spcPts val="0"/>
              </a:spcAft>
              <a:buClr>
                <a:schemeClr val="dk1"/>
              </a:buClr>
              <a:buSzPts val="1100"/>
              <a:buFont typeface="Arial"/>
              <a:buNone/>
            </a:pPr>
            <a:r>
              <a:rPr lang="en"/>
              <a:t>Добавьте </a:t>
            </a:r>
            <a:r>
              <a:rPr b="1" lang="en">
                <a:solidFill>
                  <a:srgbClr val="0000FF"/>
                </a:solidFill>
              </a:rPr>
              <a:t>remote</a:t>
            </a:r>
            <a:r>
              <a:rPr lang="en"/>
              <a:t> репозиторий в ваш проект:</a:t>
            </a:r>
            <a:endParaRPr/>
          </a:p>
          <a:p>
            <a:pPr indent="0" lvl="0" marL="0" rtl="0" algn="l">
              <a:spcBef>
                <a:spcPts val="800"/>
              </a:spcBef>
              <a:spcAft>
                <a:spcPts val="0"/>
              </a:spcAft>
              <a:buClr>
                <a:schemeClr val="dk1"/>
              </a:buClr>
              <a:buSzPts val="1100"/>
              <a:buFont typeface="Arial"/>
              <a:buNone/>
            </a:pPr>
            <a:r>
              <a:rPr b="1" lang="en">
                <a:solidFill>
                  <a:srgbClr val="0000FF"/>
                </a:solidFill>
              </a:rPr>
              <a:t>git</a:t>
            </a:r>
            <a:r>
              <a:rPr b="1" lang="en"/>
              <a:t> </a:t>
            </a:r>
            <a:r>
              <a:rPr b="1" lang="en">
                <a:solidFill>
                  <a:srgbClr val="980000"/>
                </a:solidFill>
              </a:rPr>
              <a:t>remote</a:t>
            </a:r>
            <a:r>
              <a:rPr b="1" lang="en"/>
              <a:t> </a:t>
            </a:r>
            <a:r>
              <a:rPr b="1" lang="en">
                <a:solidFill>
                  <a:srgbClr val="FF0000"/>
                </a:solidFill>
              </a:rPr>
              <a:t>add</a:t>
            </a:r>
            <a:r>
              <a:rPr b="1" lang="en"/>
              <a:t> </a:t>
            </a:r>
            <a:r>
              <a:rPr b="1" lang="en">
                <a:solidFill>
                  <a:srgbClr val="9900FF"/>
                </a:solidFill>
              </a:rPr>
              <a:t>origin</a:t>
            </a:r>
            <a:r>
              <a:rPr b="1" lang="en"/>
              <a:t> </a:t>
            </a:r>
            <a:r>
              <a:rPr b="1" lang="en" u="sng">
                <a:solidFill>
                  <a:schemeClr val="hlink"/>
                </a:solidFill>
                <a:hlinkClick r:id="rId3"/>
              </a:rPr>
              <a:t>https://github.com/</a:t>
            </a:r>
            <a:r>
              <a:rPr b="1" lang="en">
                <a:solidFill>
                  <a:srgbClr val="FF0000"/>
                </a:solidFill>
              </a:rPr>
              <a:t>&lt;your name&gt;/&lt;your repo&gt;.git</a:t>
            </a:r>
            <a:endParaRPr b="1">
              <a:solidFill>
                <a:srgbClr val="FF0000"/>
              </a:solidFill>
            </a:endParaRPr>
          </a:p>
          <a:p>
            <a:pPr indent="0" lvl="0" marL="0" rtl="0" algn="l">
              <a:spcBef>
                <a:spcPts val="800"/>
              </a:spcBef>
              <a:spcAft>
                <a:spcPts val="0"/>
              </a:spcAft>
              <a:buNone/>
            </a:pPr>
            <a:r>
              <a:rPr lang="en"/>
              <a:t>Создайте в корне проекта файл </a:t>
            </a:r>
            <a:r>
              <a:rPr b="1" lang="en"/>
              <a:t>README.md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Первый commit</a:t>
            </a:r>
            <a:endParaRPr/>
          </a:p>
        </p:txBody>
      </p:sp>
      <p:sp>
        <p:nvSpPr>
          <p:cNvPr id="366" name="Google Shape;366;p67"/>
          <p:cNvSpPr txBox="1"/>
          <p:nvPr>
            <p:ph idx="1" type="subTitle"/>
          </p:nvPr>
        </p:nvSpPr>
        <p:spPr>
          <a:xfrm>
            <a:off x="289774" y="1313194"/>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t>Выполните команды:</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t>git add .</a:t>
            </a:r>
            <a:endParaRPr b="1"/>
          </a:p>
          <a:p>
            <a:pPr indent="0" lvl="0" marL="0" rtl="0" algn="l">
              <a:spcBef>
                <a:spcPts val="800"/>
              </a:spcBef>
              <a:spcAft>
                <a:spcPts val="0"/>
              </a:spcAft>
              <a:buNone/>
            </a:pPr>
            <a:r>
              <a:t/>
            </a:r>
            <a:endParaRPr/>
          </a:p>
          <a:p>
            <a:pPr indent="0" lvl="0" marL="0" rtl="0" algn="l">
              <a:spcBef>
                <a:spcPts val="800"/>
              </a:spcBef>
              <a:spcAft>
                <a:spcPts val="0"/>
              </a:spcAft>
              <a:buNone/>
            </a:pPr>
            <a:r>
              <a:rPr b="1" lang="en"/>
              <a:t>git commit -m "first commit"</a:t>
            </a:r>
            <a:endParaRPr b="1"/>
          </a:p>
          <a:p>
            <a:pPr indent="0" lvl="0" marL="0" rtl="0" algn="l">
              <a:spcBef>
                <a:spcPts val="800"/>
              </a:spcBef>
              <a:spcAft>
                <a:spcPts val="0"/>
              </a:spcAft>
              <a:buNone/>
            </a:pPr>
            <a:r>
              <a:t/>
            </a:r>
            <a:endParaRPr/>
          </a:p>
          <a:p>
            <a:pPr indent="0" lvl="0" marL="0" rtl="0" algn="l">
              <a:spcBef>
                <a:spcPts val="800"/>
              </a:spcBef>
              <a:spcAft>
                <a:spcPts val="0"/>
              </a:spcAft>
              <a:buNone/>
            </a:pPr>
            <a:r>
              <a:rPr b="1" lang="en"/>
              <a:t>git push origin master</a:t>
            </a:r>
            <a:endParaRPr b="1"/>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8"/>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Виртуальное окружение</a:t>
            </a:r>
            <a:endParaRPr/>
          </a:p>
        </p:txBody>
      </p:sp>
      <p:sp>
        <p:nvSpPr>
          <p:cNvPr id="372" name="Google Shape;372;p68"/>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b="1" lang="en">
                <a:solidFill>
                  <a:srgbClr val="0000FF"/>
                </a:solidFill>
              </a:rPr>
              <a:t>Виртуальное окружение</a:t>
            </a:r>
            <a:r>
              <a:rPr lang="en"/>
              <a:t> - это независимый от установленных в системе набор библиотек, модулей и самого интерпретатора Python, которые используются при работе с текущим проектом. </a:t>
            </a:r>
            <a:endParaRPr/>
          </a:p>
          <a:p>
            <a:pPr indent="0" lvl="0" marL="0" rtl="0" algn="l">
              <a:lnSpc>
                <a:spcPct val="90000"/>
              </a:lnSpc>
              <a:spcBef>
                <a:spcPts val="800"/>
              </a:spcBef>
              <a:spcAft>
                <a:spcPts val="0"/>
              </a:spcAft>
              <a:buClr>
                <a:schemeClr val="dk1"/>
              </a:buClr>
              <a:buSzPts val="1100"/>
              <a:buFont typeface="Arial"/>
              <a:buNone/>
            </a:pPr>
            <a:r>
              <a:rPr lang="en"/>
              <a:t>Г</a:t>
            </a:r>
            <a:r>
              <a:rPr lang="en"/>
              <a:t>лавная задача виртуальной среды Python – создание изолированной среды для проектов Python. Каждый проект может иметь свои собственные зависимости, вне зависимости от того, какие зависимости у другого проекта.</a:t>
            </a:r>
            <a:endParaRPr/>
          </a:p>
          <a:p>
            <a:pPr indent="0" lvl="0" marL="0" rtl="0" algn="l">
              <a:lnSpc>
                <a:spcPct val="90000"/>
              </a:lnSpc>
              <a:spcBef>
                <a:spcPts val="800"/>
              </a:spcBef>
              <a:spcAft>
                <a:spcPts val="0"/>
              </a:spcAft>
              <a:buClr>
                <a:schemeClr val="dk1"/>
              </a:buClr>
              <a:buSzPts val="1100"/>
              <a:buFont typeface="Arial"/>
              <a:buNone/>
            </a:pPr>
            <a:r>
              <a:rPr lang="en"/>
              <a:t>Если вы используете Python 3, у вас уже должен быть </a:t>
            </a:r>
            <a:r>
              <a:rPr b="1" lang="en">
                <a:solidFill>
                  <a:srgbClr val="980000"/>
                </a:solidFill>
              </a:rPr>
              <a:t>модуль venv</a:t>
            </a:r>
            <a:r>
              <a:rPr lang="en"/>
              <a:t>, установленный в стандартной библиотеке.</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SzPts val="11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9"/>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solidFill>
                  <a:schemeClr val="accent4"/>
                </a:solidFill>
              </a:rPr>
              <a:t>Создание virtualenv</a:t>
            </a:r>
            <a:endParaRPr/>
          </a:p>
        </p:txBody>
      </p:sp>
      <p:sp>
        <p:nvSpPr>
          <p:cNvPr id="378" name="Google Shape;378;p69"/>
          <p:cNvSpPr txBox="1"/>
          <p:nvPr>
            <p:ph idx="1" type="subTitle"/>
          </p:nvPr>
        </p:nvSpPr>
        <p:spPr>
          <a:xfrm>
            <a:off x="289774" y="1244069"/>
            <a:ext cx="8533200" cy="3325800"/>
          </a:xfrm>
          <a:prstGeom prst="rect">
            <a:avLst/>
          </a:prstGeom>
          <a:noFill/>
          <a:ln>
            <a:noFill/>
          </a:ln>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Создать virtual environment:</a:t>
            </a:r>
            <a:endParaRPr/>
          </a:p>
          <a:p>
            <a:pPr indent="0" lvl="0" marL="0" rtl="0" algn="l">
              <a:spcBef>
                <a:spcPts val="800"/>
              </a:spcBef>
              <a:spcAft>
                <a:spcPts val="0"/>
              </a:spcAft>
              <a:buSzPts val="1100"/>
              <a:buNone/>
            </a:pPr>
            <a:r>
              <a:rPr b="1" lang="en"/>
              <a:t>$ python -m venv </a:t>
            </a:r>
            <a:r>
              <a:rPr b="1" lang="en">
                <a:solidFill>
                  <a:srgbClr val="980000"/>
                </a:solidFill>
              </a:rPr>
              <a:t>env</a:t>
            </a:r>
            <a:endParaRPr b="1">
              <a:solidFill>
                <a:srgbClr val="980000"/>
              </a:solidFill>
            </a:endParaRPr>
          </a:p>
          <a:p>
            <a:pPr indent="0" lvl="0" marL="0" rtl="0" algn="l">
              <a:spcBef>
                <a:spcPts val="800"/>
              </a:spcBef>
              <a:spcAft>
                <a:spcPts val="0"/>
              </a:spcAft>
              <a:buSzPts val="1100"/>
              <a:buNone/>
            </a:pPr>
            <a:r>
              <a:rPr lang="en"/>
              <a:t>эта команда создает каталог под названием </a:t>
            </a:r>
            <a:r>
              <a:rPr b="1" lang="en">
                <a:solidFill>
                  <a:srgbClr val="980000"/>
                </a:solidFill>
              </a:rPr>
              <a:t>env</a:t>
            </a:r>
            <a:r>
              <a:rPr lang="en"/>
              <a:t>, структура которого схожа со следующей:</a:t>
            </a:r>
            <a:endParaRPr/>
          </a:p>
          <a:p>
            <a:pPr indent="0" lvl="0" marL="0" rtl="0" algn="l">
              <a:spcBef>
                <a:spcPts val="800"/>
              </a:spcBef>
              <a:spcAft>
                <a:spcPts val="0"/>
              </a:spcAft>
              <a:buSzPts val="1100"/>
              <a:buNone/>
            </a:pPr>
            <a:r>
              <a:rPr lang="en" sz="1100"/>
              <a:t>├── bin</a:t>
            </a:r>
            <a:endParaRPr sz="1100"/>
          </a:p>
          <a:p>
            <a:pPr indent="0" lvl="0" marL="0" rtl="0" algn="l">
              <a:spcBef>
                <a:spcPts val="800"/>
              </a:spcBef>
              <a:spcAft>
                <a:spcPts val="0"/>
              </a:spcAft>
              <a:buSzPts val="1100"/>
              <a:buNone/>
            </a:pPr>
            <a:r>
              <a:rPr lang="en" sz="1100"/>
              <a:t>│   ├── activate</a:t>
            </a:r>
            <a:endParaRPr sz="1100"/>
          </a:p>
          <a:p>
            <a:pPr indent="0" lvl="0" marL="0" rtl="0" algn="l">
              <a:spcBef>
                <a:spcPts val="800"/>
              </a:spcBef>
              <a:spcAft>
                <a:spcPts val="0"/>
              </a:spcAft>
              <a:buSzPts val="1100"/>
              <a:buNone/>
            </a:pPr>
            <a:r>
              <a:rPr lang="en" sz="1100"/>
              <a:t>│   ├── easy_install</a:t>
            </a:r>
            <a:endParaRPr sz="1100"/>
          </a:p>
          <a:p>
            <a:pPr indent="0" lvl="0" marL="0" rtl="0" algn="l">
              <a:spcBef>
                <a:spcPts val="800"/>
              </a:spcBef>
              <a:spcAft>
                <a:spcPts val="0"/>
              </a:spcAft>
              <a:buSzPts val="1100"/>
              <a:buNone/>
            </a:pPr>
            <a:r>
              <a:rPr lang="en" sz="1100"/>
              <a:t>│   ├── pip</a:t>
            </a:r>
            <a:endParaRPr sz="1100"/>
          </a:p>
          <a:p>
            <a:pPr indent="0" lvl="0" marL="0" rtl="0" algn="l">
              <a:spcBef>
                <a:spcPts val="800"/>
              </a:spcBef>
              <a:spcAft>
                <a:spcPts val="0"/>
              </a:spcAft>
              <a:buSzPts val="1100"/>
              <a:buNone/>
            </a:pPr>
            <a:r>
              <a:rPr lang="en" sz="1100"/>
              <a:t>│   ├── python -&gt; python3.8</a:t>
            </a:r>
            <a:endParaRPr sz="1100"/>
          </a:p>
          <a:p>
            <a:pPr indent="0" lvl="0" marL="0" rtl="0" algn="l">
              <a:spcBef>
                <a:spcPts val="800"/>
              </a:spcBef>
              <a:spcAft>
                <a:spcPts val="0"/>
              </a:spcAft>
              <a:buSzPts val="1100"/>
              <a:buNone/>
            </a:pPr>
            <a:r>
              <a:rPr lang="en" sz="1100"/>
              <a:t>│   └── python3.8 -&gt; /Library/Frameworks/Python.framework/Versions/3.8/bin/python3.8</a:t>
            </a:r>
            <a:endParaRPr sz="1100"/>
          </a:p>
          <a:p>
            <a:pPr indent="0" lvl="0" marL="0" rtl="0" algn="l">
              <a:spcBef>
                <a:spcPts val="800"/>
              </a:spcBef>
              <a:spcAft>
                <a:spcPts val="0"/>
              </a:spcAft>
              <a:buSzPts val="1100"/>
              <a:buNone/>
            </a:pPr>
            <a:r>
              <a:rPr lang="en" sz="1100"/>
              <a:t>├── include</a:t>
            </a:r>
            <a:endParaRPr sz="1100"/>
          </a:p>
          <a:p>
            <a:pPr indent="0" lvl="0" marL="0" rtl="0" algn="l">
              <a:spcBef>
                <a:spcPts val="800"/>
              </a:spcBef>
              <a:spcAft>
                <a:spcPts val="0"/>
              </a:spcAft>
              <a:buSzPts val="1100"/>
              <a:buNone/>
            </a:pPr>
            <a:r>
              <a:rPr lang="en" sz="1100"/>
              <a:t>├── lib</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70"/>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Структура каталога </a:t>
            </a:r>
            <a:r>
              <a:rPr lang="en">
                <a:solidFill>
                  <a:schemeClr val="accent4"/>
                </a:solidFill>
              </a:rPr>
              <a:t>env</a:t>
            </a:r>
            <a:r>
              <a:rPr lang="en"/>
              <a:t> </a:t>
            </a:r>
            <a:endParaRPr/>
          </a:p>
        </p:txBody>
      </p:sp>
      <p:sp>
        <p:nvSpPr>
          <p:cNvPr id="384" name="Google Shape;384;p70"/>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1" lang="en"/>
              <a:t>bin</a:t>
            </a:r>
            <a:r>
              <a:rPr lang="en"/>
              <a:t> – файлы, которые взаимодействуют с виртуальной средой;</a:t>
            </a:r>
            <a:endParaRPr/>
          </a:p>
          <a:p>
            <a:pPr indent="0" lvl="0" marL="0" rtl="0" algn="l">
              <a:spcBef>
                <a:spcPts val="800"/>
              </a:spcBef>
              <a:spcAft>
                <a:spcPts val="0"/>
              </a:spcAft>
              <a:buClr>
                <a:schemeClr val="dk1"/>
              </a:buClr>
              <a:buSzPts val="1100"/>
              <a:buFont typeface="Arial"/>
              <a:buNone/>
            </a:pPr>
            <a:r>
              <a:rPr b="1" lang="en"/>
              <a:t>include</a:t>
            </a:r>
            <a:r>
              <a:rPr lang="en"/>
              <a:t> – С-заголовки, компилирующие пакеты Python;</a:t>
            </a:r>
            <a:endParaRPr/>
          </a:p>
          <a:p>
            <a:pPr indent="0" lvl="0" marL="0" rtl="0" algn="l">
              <a:spcBef>
                <a:spcPts val="800"/>
              </a:spcBef>
              <a:spcAft>
                <a:spcPts val="0"/>
              </a:spcAft>
              <a:buClr>
                <a:schemeClr val="dk1"/>
              </a:buClr>
              <a:buSzPts val="1100"/>
              <a:buFont typeface="Arial"/>
              <a:buNone/>
            </a:pPr>
            <a:r>
              <a:rPr b="1" lang="en"/>
              <a:t>lib</a:t>
            </a:r>
            <a:r>
              <a:rPr lang="en"/>
              <a:t> – копия версии Python вместе с папкой «site-packages», в которой установлена каждая зависимость.</a:t>
            </a:r>
            <a:endParaRPr/>
          </a:p>
          <a:p>
            <a:pPr indent="0" lvl="0" marL="0" rtl="0" algn="l">
              <a:spcBef>
                <a:spcPts val="800"/>
              </a:spcBef>
              <a:spcAft>
                <a:spcPts val="0"/>
              </a:spcAft>
              <a:buNone/>
            </a:pPr>
            <a:r>
              <a:rPr lang="en"/>
              <a:t>Также здесь</a:t>
            </a:r>
            <a:r>
              <a:rPr lang="en"/>
              <a:t> присутствуют копии или символические ссылки нескольких различных инструментов Python. </a:t>
            </a:r>
            <a:endParaRPr/>
          </a:p>
          <a:p>
            <a:pPr indent="0" lvl="0" marL="0" rtl="0" algn="l">
              <a:spcBef>
                <a:spcPts val="800"/>
              </a:spcBef>
              <a:spcAft>
                <a:spcPts val="0"/>
              </a:spcAft>
              <a:buClr>
                <a:schemeClr val="dk1"/>
              </a:buClr>
              <a:buSzPts val="1100"/>
              <a:buFont typeface="Arial"/>
              <a:buNone/>
            </a:pPr>
            <a:r>
              <a:rPr lang="en"/>
              <a:t>Эти файлы используются для того, чтобы команды и код Python выполнялись в контексте текущей среды и, таким образом, достигается </a:t>
            </a:r>
            <a:r>
              <a:rPr b="1" lang="en"/>
              <a:t>изоляция виртуальной среды от глобальной среды</a:t>
            </a:r>
            <a:r>
              <a:rPr lang="en"/>
              <a:t>.</a:t>
            </a:r>
            <a:endParaRPr/>
          </a:p>
          <a:p>
            <a:pPr indent="0" lvl="0" marL="0" rtl="0" algn="l">
              <a:spcBef>
                <a:spcPts val="8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71"/>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solidFill>
                  <a:schemeClr val="accent4"/>
                </a:solidFill>
              </a:rPr>
              <a:t>Скрипт activate</a:t>
            </a:r>
            <a:endParaRPr/>
          </a:p>
        </p:txBody>
      </p:sp>
      <p:sp>
        <p:nvSpPr>
          <p:cNvPr id="390" name="Google Shape;390;p71"/>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С</a:t>
            </a:r>
            <a:r>
              <a:rPr lang="en"/>
              <a:t>крипт activate в папке bin активирует настройки </a:t>
            </a:r>
            <a:r>
              <a:rPr lang="en"/>
              <a:t>по умолчанию</a:t>
            </a:r>
            <a:r>
              <a:rPr lang="en"/>
              <a:t> оболочки  виртуальной среды Python.</a:t>
            </a:r>
            <a:endParaRPr/>
          </a:p>
          <a:p>
            <a:pPr indent="0" lvl="0" marL="0" rtl="0" algn="l">
              <a:spcBef>
                <a:spcPts val="800"/>
              </a:spcBef>
              <a:spcAft>
                <a:spcPts val="0"/>
              </a:spcAft>
              <a:buClr>
                <a:schemeClr val="dk1"/>
              </a:buClr>
              <a:buSzPts val="1100"/>
              <a:buFont typeface="Arial"/>
              <a:buNone/>
            </a:pPr>
            <a:r>
              <a:rPr lang="en"/>
              <a:t>Чтобы использовать пакеты в </a:t>
            </a:r>
            <a:r>
              <a:rPr lang="en"/>
              <a:t>изолированной</a:t>
            </a:r>
            <a:r>
              <a:rPr lang="en"/>
              <a:t> среде:</a:t>
            </a:r>
            <a:endParaRPr/>
          </a:p>
          <a:p>
            <a:pPr indent="0" lvl="0" marL="0" rtl="0" algn="l">
              <a:spcBef>
                <a:spcPts val="800"/>
              </a:spcBef>
              <a:spcAft>
                <a:spcPts val="0"/>
              </a:spcAft>
              <a:buClr>
                <a:schemeClr val="dk1"/>
              </a:buClr>
              <a:buSzPts val="1100"/>
              <a:buFont typeface="Arial"/>
              <a:buNone/>
            </a:pPr>
            <a:r>
              <a:t/>
            </a:r>
            <a:endParaRPr b="1"/>
          </a:p>
          <a:p>
            <a:pPr indent="0" lvl="0" marL="0" rtl="0" algn="l">
              <a:spcBef>
                <a:spcPts val="800"/>
              </a:spcBef>
              <a:spcAft>
                <a:spcPts val="0"/>
              </a:spcAft>
              <a:buClr>
                <a:schemeClr val="dk1"/>
              </a:buClr>
              <a:buSzPts val="1100"/>
              <a:buFont typeface="Arial"/>
              <a:buNone/>
            </a:pPr>
            <a:r>
              <a:rPr b="1" lang="en"/>
              <a:t>source env/bin/activate</a:t>
            </a:r>
            <a:endParaRPr b="1"/>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После активации</a:t>
            </a:r>
            <a:r>
              <a:rPr lang="en"/>
              <a:t> приглашение командной строки будет содержать префикс среды (в нашем случае – </a:t>
            </a:r>
            <a:r>
              <a:rPr b="1" lang="en"/>
              <a:t>env</a:t>
            </a:r>
            <a:r>
              <a:rPr lang="en"/>
              <a:t>). Это индикатор того, что </a:t>
            </a:r>
            <a:r>
              <a:rPr b="1" lang="en"/>
              <a:t>env</a:t>
            </a:r>
            <a:r>
              <a:rPr lang="en"/>
              <a:t> в данный момент активен, что в свою очередь говорит о том, что файлы Python используют пакеты и настройки только этой среды.</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SzPts val="11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Особенности Python</a:t>
            </a:r>
            <a:endParaRPr/>
          </a:p>
        </p:txBody>
      </p:sp>
      <p:sp>
        <p:nvSpPr>
          <p:cNvPr id="179" name="Google Shape;179;p36"/>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Python назван в честь </a:t>
            </a:r>
            <a:r>
              <a:rPr lang="en">
                <a:latin typeface="Arial"/>
                <a:ea typeface="Arial"/>
                <a:cs typeface="Arial"/>
                <a:sym typeface="Arial"/>
              </a:rPr>
              <a:t>BBC-</a:t>
            </a:r>
            <a:r>
              <a:rPr lang="en">
                <a:latin typeface="Arial"/>
                <a:ea typeface="Arial"/>
                <a:cs typeface="Arial"/>
                <a:sym typeface="Arial"/>
              </a:rPr>
              <a:t>шоу «</a:t>
            </a:r>
            <a:r>
              <a:rPr b="1" lang="en">
                <a:latin typeface="Arial"/>
                <a:ea typeface="Arial"/>
                <a:cs typeface="Arial"/>
                <a:sym typeface="Arial"/>
              </a:rPr>
              <a:t>Летающий цирк Монти Пайтона</a:t>
            </a:r>
            <a:r>
              <a:rPr lang="en">
                <a:latin typeface="Arial"/>
                <a:ea typeface="Arial"/>
                <a:cs typeface="Arial"/>
                <a:sym typeface="Arial"/>
              </a:rPr>
              <a:t>» и не имеет ничего общего с рептилиями. </a:t>
            </a:r>
            <a:endParaRPr>
              <a:latin typeface="Arial"/>
              <a:ea typeface="Arial"/>
              <a:cs typeface="Arial"/>
              <a:sym typeface="Arial"/>
            </a:endParaRPr>
          </a:p>
          <a:p>
            <a:pPr indent="-323850" lvl="0" marL="457200" rtl="0" algn="l">
              <a:spcBef>
                <a:spcPts val="800"/>
              </a:spcBef>
              <a:spcAft>
                <a:spcPts val="0"/>
              </a:spcAft>
              <a:buSzPts val="1500"/>
              <a:buChar char="-"/>
            </a:pPr>
            <a:r>
              <a:rPr lang="en">
                <a:latin typeface="Arial"/>
                <a:ea typeface="Arial"/>
                <a:cs typeface="Arial"/>
                <a:sym typeface="Arial"/>
              </a:rPr>
              <a:t>Python – это интерпретируемый язык программирования: исходный код частями преобразуется в машинный в процессе выполнения программой-интерпретатором.</a:t>
            </a:r>
            <a:endParaRPr>
              <a:latin typeface="Arial"/>
              <a:ea typeface="Arial"/>
              <a:cs typeface="Arial"/>
              <a:sym typeface="Arial"/>
            </a:endParaRPr>
          </a:p>
          <a:p>
            <a:pPr indent="-323850" lvl="0" marL="457200" rtl="0" algn="l">
              <a:spcBef>
                <a:spcPts val="0"/>
              </a:spcBef>
              <a:spcAft>
                <a:spcPts val="0"/>
              </a:spcAft>
              <a:buSzPts val="1500"/>
              <a:buChar char="-"/>
            </a:pPr>
            <a:r>
              <a:rPr lang="en">
                <a:latin typeface="Arial"/>
                <a:ea typeface="Arial"/>
                <a:cs typeface="Arial"/>
                <a:sym typeface="Arial"/>
              </a:rPr>
              <a:t>Python – это полноценный, универсальный, язык программирования. Он разрабатывался как объектно-ориентированный язык.</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Python даёт возможность писать компактные и читабельные программы. Программы, написанные на Python отличаются большей краткостью чем эквиваленты на C, C++ или Java, по нескольким причинам:</a:t>
            </a:r>
            <a:endParaRPr>
              <a:latin typeface="Arial"/>
              <a:ea typeface="Arial"/>
              <a:cs typeface="Arial"/>
              <a:sym typeface="Arial"/>
            </a:endParaRPr>
          </a:p>
          <a:p>
            <a:pPr indent="-323850" lvl="0" marL="457200" rtl="0" algn="l">
              <a:spcBef>
                <a:spcPts val="800"/>
              </a:spcBef>
              <a:spcAft>
                <a:spcPts val="0"/>
              </a:spcAft>
              <a:buSzPts val="1500"/>
              <a:buChar char="-"/>
            </a:pPr>
            <a:r>
              <a:rPr lang="en">
                <a:latin typeface="Arial"/>
                <a:ea typeface="Arial"/>
                <a:cs typeface="Arial"/>
                <a:sym typeface="Arial"/>
              </a:rPr>
              <a:t>высокоуровневые типы данных позволяют выражать сложные операции в одной инструкции;</a:t>
            </a:r>
            <a:endParaRPr>
              <a:latin typeface="Arial"/>
              <a:ea typeface="Arial"/>
              <a:cs typeface="Arial"/>
              <a:sym typeface="Arial"/>
            </a:endParaRPr>
          </a:p>
          <a:p>
            <a:pPr indent="-323850" lvl="0" marL="457200" rtl="0" algn="l">
              <a:spcBef>
                <a:spcPts val="0"/>
              </a:spcBef>
              <a:spcAft>
                <a:spcPts val="0"/>
              </a:spcAft>
              <a:buSzPts val="1500"/>
              <a:buChar char="-"/>
            </a:pPr>
            <a:r>
              <a:rPr lang="en">
                <a:latin typeface="Arial"/>
                <a:ea typeface="Arial"/>
                <a:cs typeface="Arial"/>
                <a:sym typeface="Arial"/>
              </a:rPr>
              <a:t>группировка инструкций выполняется отступами, а не операторными скобками;</a:t>
            </a:r>
            <a:endParaRPr>
              <a:latin typeface="Arial"/>
              <a:ea typeface="Arial"/>
              <a:cs typeface="Arial"/>
              <a:sym typeface="Arial"/>
            </a:endParaRPr>
          </a:p>
          <a:p>
            <a:pPr indent="-323850" lvl="0" marL="457200" rtl="0" algn="l">
              <a:spcBef>
                <a:spcPts val="0"/>
              </a:spcBef>
              <a:spcAft>
                <a:spcPts val="0"/>
              </a:spcAft>
              <a:buSzPts val="1500"/>
              <a:buChar char="-"/>
            </a:pPr>
            <a:r>
              <a:rPr lang="en">
                <a:latin typeface="Arial"/>
                <a:ea typeface="Arial"/>
                <a:cs typeface="Arial"/>
                <a:sym typeface="Arial"/>
              </a:rPr>
              <a:t>нет необходимости в описании переменных и аргументов.</a:t>
            </a:r>
            <a:endParaRPr>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72"/>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solidFill>
                  <a:schemeClr val="accent4"/>
                </a:solidFill>
              </a:rPr>
              <a:t>Команда</a:t>
            </a:r>
            <a:r>
              <a:rPr lang="en">
                <a:solidFill>
                  <a:schemeClr val="accent4"/>
                </a:solidFill>
              </a:rPr>
              <a:t> </a:t>
            </a:r>
            <a:r>
              <a:rPr lang="en">
                <a:solidFill>
                  <a:schemeClr val="accent4"/>
                </a:solidFill>
              </a:rPr>
              <a:t>deactivate</a:t>
            </a:r>
            <a:endParaRPr/>
          </a:p>
        </p:txBody>
      </p:sp>
      <p:sp>
        <p:nvSpPr>
          <p:cNvPr id="396" name="Google Shape;396;p72"/>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t>В</a:t>
            </a:r>
            <a:r>
              <a:rPr lang="en"/>
              <a:t>ернуться назад в контекст «system» , позволит команда deactivate:</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Clr>
                <a:schemeClr val="dk1"/>
              </a:buClr>
              <a:buSzPts val="1100"/>
              <a:buFont typeface="Arial"/>
              <a:buNone/>
            </a:pPr>
            <a:r>
              <a:rPr b="1" lang="en"/>
              <a:t>(env) $ deactivate</a:t>
            </a:r>
            <a:endParaRPr b="1"/>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SzPts val="1100"/>
              <a:buNone/>
            </a:pPr>
            <a:r>
              <a:rPr lang="en"/>
              <a:t>После этого</a:t>
            </a:r>
            <a:r>
              <a:rPr lang="en"/>
              <a:t> сеанс оболочки вернется в норму, а команда python будет ссылаться на общую установку Python.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7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IDE</a:t>
            </a:r>
            <a:endParaRPr/>
          </a:p>
        </p:txBody>
      </p:sp>
      <p:sp>
        <p:nvSpPr>
          <p:cNvPr id="402" name="Google Shape;402;p7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Существует несколько специализированных IDE для разработки на Python.</a:t>
            </a:r>
            <a:endParaRPr>
              <a:latin typeface="Arial"/>
              <a:ea typeface="Arial"/>
              <a:cs typeface="Arial"/>
              <a:sym typeface="Arial"/>
            </a:endParaRPr>
          </a:p>
          <a:p>
            <a:pPr indent="-298450" lvl="0" marL="457200" rtl="0" algn="l">
              <a:spcBef>
                <a:spcPts val="800"/>
              </a:spcBef>
              <a:spcAft>
                <a:spcPts val="0"/>
              </a:spcAft>
              <a:buSzPts val="1100"/>
              <a:buChar char="-"/>
            </a:pPr>
            <a:r>
              <a:rPr lang="en">
                <a:latin typeface="Arial"/>
                <a:ea typeface="Arial"/>
                <a:cs typeface="Arial"/>
                <a:sym typeface="Arial"/>
              </a:rPr>
              <a:t>Eric - полнофункциональный редактор Python и IDE, написанный на Python. Eric предоставляет возможности ведения проектов, отладки, профилирования, рефакторинга кода, взаимодействия с популярными системами управления версиями, такими как Subversion и Git. Расширяется через механизм плагинов.</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P</a:t>
            </a:r>
            <a:r>
              <a:rPr lang="en">
                <a:latin typeface="Arial"/>
                <a:ea typeface="Arial"/>
                <a:cs typeface="Arial"/>
                <a:sym typeface="Arial"/>
              </a:rPr>
              <a:t>yCharm - полнофункциональная IDE для Python от JetBrains, доступна на платформах Windows, Mac OS X и Linux, существует в бесплатном (Community) и платном (Professional) вариантах.</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lang="en">
                <a:latin typeface="Arial"/>
                <a:ea typeface="Arial"/>
                <a:cs typeface="Arial"/>
                <a:sym typeface="Arial"/>
              </a:rPr>
              <a:t>Wing IDE - линейка Python-IDE от американской фирмы Wingware, включает три варианта: «Wing 101», «Wing Personal», «Wing Pro», из которых первые два бесплатны, последний - платный. </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lang="en">
                <a:latin typeface="Arial"/>
                <a:ea typeface="Arial"/>
                <a:cs typeface="Arial"/>
                <a:sym typeface="Arial"/>
              </a:rPr>
              <a:t>S</a:t>
            </a:r>
            <a:r>
              <a:rPr lang="en">
                <a:latin typeface="Arial"/>
                <a:ea typeface="Arial"/>
                <a:cs typeface="Arial"/>
                <a:sym typeface="Arial"/>
              </a:rPr>
              <a:t>pyder - open-source (</a:t>
            </a:r>
            <a:r>
              <a:rPr lang="en">
                <a:latin typeface="Arial"/>
                <a:ea typeface="Arial"/>
                <a:cs typeface="Arial"/>
                <a:sym typeface="Arial"/>
              </a:rPr>
              <a:t>MIT)</a:t>
            </a:r>
            <a:r>
              <a:rPr lang="en">
                <a:latin typeface="Arial"/>
                <a:ea typeface="Arial"/>
                <a:cs typeface="Arial"/>
                <a:sym typeface="Arial"/>
              </a:rPr>
              <a:t> IDE, доступна на платформах Windows, Mac OS X и Linux. IDE ориентирована на data science, в ней удобно работать с библиотеками типа SciPy, NumPy, Matplotlib. Spyder поставляется в комплекте с менеджером пакетов Anaconda. </a:t>
            </a:r>
            <a:endParaRPr>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74"/>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IDE</a:t>
            </a:r>
            <a:endParaRPr/>
          </a:p>
        </p:txBody>
      </p:sp>
      <p:sp>
        <p:nvSpPr>
          <p:cNvPr id="408" name="Google Shape;408;p74"/>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Су</a:t>
            </a:r>
            <a:r>
              <a:rPr lang="en">
                <a:latin typeface="Arial"/>
                <a:ea typeface="Arial"/>
                <a:cs typeface="Arial"/>
                <a:sym typeface="Arial"/>
              </a:rPr>
              <a:t>ществуют плагины для поддержки программирования на Python для универсальных IDE Eclipse, Atom и Microsoft Visual Studio Code, а также имеется поддержка подсветки синтаксиса, автодополнения кода и подключения средств отладки и запуска приложений для целого ряда </a:t>
            </a:r>
            <a:r>
              <a:rPr lang="en">
                <a:latin typeface="Arial"/>
                <a:ea typeface="Arial"/>
                <a:cs typeface="Arial"/>
                <a:sym typeface="Arial"/>
              </a:rPr>
              <a:t>распространенных</a:t>
            </a:r>
            <a:r>
              <a:rPr lang="en">
                <a:latin typeface="Arial"/>
                <a:ea typeface="Arial"/>
                <a:cs typeface="Arial"/>
                <a:sym typeface="Arial"/>
              </a:rPr>
              <a:t> текстовых редакторов.</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b="1">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Python-vscode</a:t>
            </a:r>
            <a:endParaRPr b="1">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Requirements</a:t>
            </a:r>
            <a:endParaRPr>
              <a:latin typeface="Arial"/>
              <a:ea typeface="Arial"/>
              <a:cs typeface="Arial"/>
              <a:sym typeface="Arial"/>
            </a:endParaRPr>
          </a:p>
          <a:p>
            <a:pPr indent="-298450" lvl="0" marL="457200" rtl="0" algn="l">
              <a:spcBef>
                <a:spcPts val="800"/>
              </a:spcBef>
              <a:spcAft>
                <a:spcPts val="0"/>
              </a:spcAft>
              <a:buSzPts val="1100"/>
              <a:buFont typeface="Arial"/>
              <a:buChar char="-"/>
            </a:pPr>
            <a:r>
              <a:rPr lang="en">
                <a:latin typeface="Arial"/>
                <a:ea typeface="Arial"/>
                <a:cs typeface="Arial"/>
                <a:sym typeface="Arial"/>
              </a:rPr>
              <a:t>Python (2 or 3)</a:t>
            </a:r>
            <a:endParaRPr>
              <a:latin typeface="Arial"/>
              <a:ea typeface="Arial"/>
              <a:cs typeface="Arial"/>
              <a:sym typeface="Arial"/>
            </a:endParaRPr>
          </a:p>
          <a:p>
            <a:pPr indent="-298450" lvl="0" marL="457200" rtl="0" algn="l">
              <a:spcBef>
                <a:spcPts val="0"/>
              </a:spcBef>
              <a:spcAft>
                <a:spcPts val="0"/>
              </a:spcAft>
              <a:buSzPts val="1100"/>
              <a:buFont typeface="Arial"/>
              <a:buChar char="-"/>
            </a:pPr>
            <a:r>
              <a:rPr lang="en">
                <a:latin typeface="Arial"/>
                <a:ea typeface="Arial"/>
                <a:cs typeface="Arial"/>
                <a:sym typeface="Arial"/>
              </a:rPr>
              <a:t>One of these two linters</a:t>
            </a:r>
            <a:endParaRPr>
              <a:latin typeface="Arial"/>
              <a:ea typeface="Arial"/>
              <a:cs typeface="Arial"/>
              <a:sym typeface="Arial"/>
            </a:endParaRPr>
          </a:p>
          <a:p>
            <a:pPr indent="0" lvl="0" marL="914400" rtl="0" algn="l">
              <a:spcBef>
                <a:spcPts val="800"/>
              </a:spcBef>
              <a:spcAft>
                <a:spcPts val="0"/>
              </a:spcAft>
              <a:buNone/>
            </a:pPr>
            <a:r>
              <a:rPr lang="en">
                <a:latin typeface="Arial"/>
                <a:ea typeface="Arial"/>
                <a:cs typeface="Arial"/>
                <a:sym typeface="Arial"/>
              </a:rPr>
              <a:t>Pylint</a:t>
            </a:r>
            <a:endParaRPr>
              <a:latin typeface="Arial"/>
              <a:ea typeface="Arial"/>
              <a:cs typeface="Arial"/>
              <a:sym typeface="Arial"/>
            </a:endParaRPr>
          </a:p>
          <a:p>
            <a:pPr indent="0" lvl="0" marL="914400" rtl="0" algn="l">
              <a:spcBef>
                <a:spcPts val="800"/>
              </a:spcBef>
              <a:spcAft>
                <a:spcPts val="0"/>
              </a:spcAft>
              <a:buNone/>
            </a:pPr>
            <a:r>
              <a:rPr lang="en">
                <a:latin typeface="Arial"/>
                <a:ea typeface="Arial"/>
                <a:cs typeface="Arial"/>
                <a:sym typeface="Arial"/>
              </a:rPr>
              <a:t>Flake8</a:t>
            </a:r>
            <a:endParaRPr>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75"/>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easy_install</a:t>
            </a:r>
            <a:endParaRPr/>
          </a:p>
        </p:txBody>
      </p:sp>
      <p:sp>
        <p:nvSpPr>
          <p:cNvPr id="414" name="Google Shape;414;p75"/>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Easy Install — это модуль Python (easy_install), идущий в комплекте библиотеки setuptools, которая позволяет автоматически загружать, собирать, устанавливать и управлять пакетами языка Python.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Пакеты носят название </a:t>
            </a:r>
            <a:r>
              <a:rPr b="1" lang="en">
                <a:latin typeface="Arial"/>
                <a:ea typeface="Arial"/>
                <a:cs typeface="Arial"/>
                <a:sym typeface="Arial"/>
              </a:rPr>
              <a:t>«eggs»</a:t>
            </a:r>
            <a:r>
              <a:rPr lang="en">
                <a:latin typeface="Arial"/>
                <a:ea typeface="Arial"/>
                <a:cs typeface="Arial"/>
                <a:sym typeface="Arial"/>
              </a:rPr>
              <a:t> и имеют расширение .egg. Как правило, эти пакеты распространяются в формате архива ZIP.</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u="sng">
                <a:solidFill>
                  <a:schemeClr val="hlink"/>
                </a:solidFill>
                <a:latin typeface="Arial"/>
                <a:ea typeface="Arial"/>
                <a:cs typeface="Arial"/>
                <a:sym typeface="Arial"/>
                <a:hlinkClick r:id="rId3"/>
              </a:rPr>
              <a:t>https://setuptools.readthedocs.io/en/latest/easy_install.html</a:t>
            </a:r>
            <a:r>
              <a:rPr lang="en">
                <a:latin typeface="Arial"/>
                <a:ea typeface="Arial"/>
                <a:cs typeface="Arial"/>
                <a:sym typeface="Arial"/>
              </a:rPr>
              <a:t>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Для примера установим пакет, содержащий оболочку IPython:</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sudo easy_install ipython</a:t>
            </a:r>
            <a:endParaRPr b="1">
              <a:latin typeface="Arial"/>
              <a:ea typeface="Arial"/>
              <a:cs typeface="Arial"/>
              <a:sym typeface="Arial"/>
            </a:endParaRPr>
          </a:p>
          <a:p>
            <a:pPr indent="0" lvl="0" marL="0" rtl="0" algn="l">
              <a:spcBef>
                <a:spcPts val="800"/>
              </a:spcBef>
              <a:spcAft>
                <a:spcPts val="0"/>
              </a:spcAft>
              <a:buSzPts val="1100"/>
              <a:buNone/>
            </a:pPr>
            <a:r>
              <a:rPr lang="en">
                <a:latin typeface="Arial"/>
                <a:ea typeface="Arial"/>
                <a:cs typeface="Arial"/>
                <a:sym typeface="Arial"/>
              </a:rPr>
              <a:t>В качестве аргумента указывается либо имя пакета, либо путь до пакета .egg, находящегося на диске. </a:t>
            </a:r>
            <a:endParaRPr>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b="0" lang="en">
                <a:latin typeface="Arial"/>
                <a:ea typeface="Arial"/>
                <a:cs typeface="Arial"/>
                <a:sym typeface="Arial"/>
              </a:rPr>
              <a:t>Pip (менеджер пакетов)</a:t>
            </a:r>
            <a:endParaRPr>
              <a:latin typeface="Arial"/>
              <a:ea typeface="Arial"/>
              <a:cs typeface="Arial"/>
              <a:sym typeface="Arial"/>
            </a:endParaRPr>
          </a:p>
        </p:txBody>
      </p:sp>
      <p:sp>
        <p:nvSpPr>
          <p:cNvPr id="420" name="Google Shape;420;p76"/>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u="sng">
                <a:solidFill>
                  <a:schemeClr val="hlink"/>
                </a:solidFill>
                <a:latin typeface="Arial"/>
                <a:ea typeface="Arial"/>
                <a:cs typeface="Arial"/>
                <a:sym typeface="Arial"/>
                <a:hlinkClick r:id="rId3"/>
              </a:rPr>
              <a:t>pip</a:t>
            </a:r>
            <a:r>
              <a:rPr lang="en">
                <a:latin typeface="Arial"/>
                <a:ea typeface="Arial"/>
                <a:cs typeface="Arial"/>
                <a:sym typeface="Arial"/>
              </a:rPr>
              <a:t> - это </a:t>
            </a:r>
            <a:r>
              <a:rPr b="1" lang="en">
                <a:solidFill>
                  <a:srgbClr val="0000FF"/>
                </a:solidFill>
                <a:latin typeface="Arial"/>
                <a:ea typeface="Arial"/>
                <a:cs typeface="Arial"/>
                <a:sym typeface="Arial"/>
              </a:rPr>
              <a:t>система управления пакетами</a:t>
            </a:r>
            <a:r>
              <a:rPr lang="en">
                <a:latin typeface="Arial"/>
                <a:ea typeface="Arial"/>
                <a:cs typeface="Arial"/>
                <a:sym typeface="Arial"/>
              </a:rPr>
              <a:t>, которая используется для установки и управления программными пакетами, написанными на Python. </a:t>
            </a:r>
            <a:r>
              <a:rPr lang="en">
                <a:latin typeface="Arial"/>
                <a:ea typeface="Arial"/>
                <a:cs typeface="Arial"/>
                <a:sym typeface="Arial"/>
              </a:rPr>
              <a:t>Pip - это</a:t>
            </a:r>
            <a:r>
              <a:rPr lang="en">
                <a:latin typeface="Arial"/>
                <a:ea typeface="Arial"/>
                <a:cs typeface="Arial"/>
                <a:sym typeface="Arial"/>
              </a:rPr>
              <a:t> рекурсивный акроним - </a:t>
            </a:r>
            <a:r>
              <a:rPr b="1" lang="en">
                <a:latin typeface="Arial"/>
                <a:ea typeface="Arial"/>
                <a:cs typeface="Arial"/>
                <a:sym typeface="Arial"/>
              </a:rPr>
              <a:t>Pip Installs Packages или Pip Installs Python</a:t>
            </a:r>
            <a:r>
              <a:rPr lang="en">
                <a:latin typeface="Arial"/>
                <a:ea typeface="Arial"/>
                <a:cs typeface="Arial"/>
                <a:sym typeface="Arial"/>
              </a:rPr>
              <a:t>. Начиная с Python версии 3.4, pip поставляется вместе с интерпретатором python.</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Если вы используете виртуальные окружения на базе </a:t>
            </a:r>
            <a:r>
              <a:rPr b="1" lang="en">
                <a:solidFill>
                  <a:srgbClr val="980000"/>
                </a:solidFill>
                <a:latin typeface="Arial"/>
                <a:ea typeface="Arial"/>
                <a:cs typeface="Arial"/>
                <a:sym typeface="Arial"/>
              </a:rPr>
              <a:t>venv</a:t>
            </a:r>
            <a:r>
              <a:rPr lang="en">
                <a:latin typeface="Arial"/>
                <a:ea typeface="Arial"/>
                <a:cs typeface="Arial"/>
                <a:sym typeface="Arial"/>
              </a:rPr>
              <a:t> или virtualenv, pip уже установлен.</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sz="600">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(env) (base) janus@janus-P55-US3L ~/www/python-base $ </a:t>
            </a:r>
            <a:r>
              <a:rPr b="1" lang="en">
                <a:solidFill>
                  <a:srgbClr val="0000FF"/>
                </a:solidFill>
                <a:latin typeface="Arial"/>
                <a:ea typeface="Arial"/>
                <a:cs typeface="Arial"/>
                <a:sym typeface="Arial"/>
              </a:rPr>
              <a:t>pip --version</a:t>
            </a:r>
            <a:endParaRPr b="1">
              <a:solidFill>
                <a:srgbClr val="0000FF"/>
              </a:solidFill>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pip 19.2.3 from /home/janus/www/python-base/env/lib/python3.8/site-packages/pip (python 3.8)</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Пакеты можно найти в </a:t>
            </a:r>
            <a:r>
              <a:rPr lang="en" u="sng">
                <a:solidFill>
                  <a:schemeClr val="hlink"/>
                </a:solidFill>
                <a:latin typeface="Arial"/>
                <a:ea typeface="Arial"/>
                <a:cs typeface="Arial"/>
                <a:sym typeface="Arial"/>
                <a:hlinkClick r:id="rId4"/>
              </a:rPr>
              <a:t>Python Package Index (PyPI)</a:t>
            </a:r>
            <a:r>
              <a:rPr lang="en">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u="sng">
                <a:solidFill>
                  <a:schemeClr val="hlink"/>
                </a:solidFill>
                <a:latin typeface="Arial"/>
                <a:ea typeface="Arial"/>
                <a:cs typeface="Arial"/>
                <a:sym typeface="Arial"/>
                <a:hlinkClick r:id="rId5"/>
              </a:rPr>
              <a:t>https://packaging.python.org/tutorials/installing-packages/</a:t>
            </a: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7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Команды pip </a:t>
            </a:r>
            <a:endParaRPr/>
          </a:p>
        </p:txBody>
      </p:sp>
      <p:sp>
        <p:nvSpPr>
          <p:cNvPr id="426" name="Google Shape;426;p77"/>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1" lang="en"/>
              <a:t>pip help</a:t>
            </a:r>
            <a:r>
              <a:rPr lang="en"/>
              <a:t> - помощь по доступным командам.</a:t>
            </a:r>
            <a:endParaRPr/>
          </a:p>
          <a:p>
            <a:pPr indent="0" lvl="0" marL="0" rtl="0" algn="l">
              <a:spcBef>
                <a:spcPts val="800"/>
              </a:spcBef>
              <a:spcAft>
                <a:spcPts val="0"/>
              </a:spcAft>
              <a:buClr>
                <a:schemeClr val="dk1"/>
              </a:buClr>
              <a:buSzPts val="1100"/>
              <a:buFont typeface="Arial"/>
              <a:buNone/>
            </a:pPr>
            <a:r>
              <a:rPr b="1" lang="en"/>
              <a:t>pip install package_name</a:t>
            </a:r>
            <a:r>
              <a:rPr lang="en"/>
              <a:t> - установка пакета(ов).</a:t>
            </a:r>
            <a:endParaRPr/>
          </a:p>
          <a:p>
            <a:pPr indent="0" lvl="0" marL="0" rtl="0" algn="l">
              <a:spcBef>
                <a:spcPts val="800"/>
              </a:spcBef>
              <a:spcAft>
                <a:spcPts val="0"/>
              </a:spcAft>
              <a:buClr>
                <a:schemeClr val="dk1"/>
              </a:buClr>
              <a:buSzPts val="1100"/>
              <a:buFont typeface="Arial"/>
              <a:buNone/>
            </a:pPr>
            <a:r>
              <a:rPr b="1" lang="en"/>
              <a:t>pip uninstall package_name </a:t>
            </a:r>
            <a:r>
              <a:rPr lang="en"/>
              <a:t>- удаление пакета(ов).</a:t>
            </a:r>
            <a:endParaRPr/>
          </a:p>
          <a:p>
            <a:pPr indent="0" lvl="0" marL="0" rtl="0" algn="l">
              <a:spcBef>
                <a:spcPts val="800"/>
              </a:spcBef>
              <a:spcAft>
                <a:spcPts val="0"/>
              </a:spcAft>
              <a:buClr>
                <a:schemeClr val="dk1"/>
              </a:buClr>
              <a:buSzPts val="1100"/>
              <a:buFont typeface="Arial"/>
              <a:buNone/>
            </a:pPr>
            <a:r>
              <a:rPr b="1" lang="en"/>
              <a:t>pip list</a:t>
            </a:r>
            <a:r>
              <a:rPr lang="en"/>
              <a:t> - список установленных пакетов.</a:t>
            </a:r>
            <a:endParaRPr/>
          </a:p>
          <a:p>
            <a:pPr indent="0" lvl="0" marL="0" rtl="0" algn="l">
              <a:spcBef>
                <a:spcPts val="800"/>
              </a:spcBef>
              <a:spcAft>
                <a:spcPts val="0"/>
              </a:spcAft>
              <a:buClr>
                <a:schemeClr val="dk1"/>
              </a:buClr>
              <a:buSzPts val="1100"/>
              <a:buFont typeface="Arial"/>
              <a:buNone/>
            </a:pPr>
            <a:r>
              <a:rPr b="1" lang="en"/>
              <a:t>pip show package_name</a:t>
            </a:r>
            <a:r>
              <a:rPr lang="en"/>
              <a:t> - показывает информацию об установленном пакете.</a:t>
            </a:r>
            <a:endParaRPr/>
          </a:p>
          <a:p>
            <a:pPr indent="0" lvl="0" marL="0" rtl="0" algn="l">
              <a:spcBef>
                <a:spcPts val="800"/>
              </a:spcBef>
              <a:spcAft>
                <a:spcPts val="0"/>
              </a:spcAft>
              <a:buClr>
                <a:schemeClr val="dk1"/>
              </a:buClr>
              <a:buSzPts val="1100"/>
              <a:buFont typeface="Arial"/>
              <a:buNone/>
            </a:pPr>
            <a:r>
              <a:rPr b="1" lang="en"/>
              <a:t>pip search</a:t>
            </a:r>
            <a:r>
              <a:rPr lang="en"/>
              <a:t> - поиск пакетов по имени.</a:t>
            </a:r>
            <a:endParaRPr/>
          </a:p>
          <a:p>
            <a:pPr indent="0" lvl="0" marL="0" rtl="0" algn="l">
              <a:spcBef>
                <a:spcPts val="800"/>
              </a:spcBef>
              <a:spcAft>
                <a:spcPts val="0"/>
              </a:spcAft>
              <a:buClr>
                <a:schemeClr val="dk1"/>
              </a:buClr>
              <a:buSzPts val="1100"/>
              <a:buFont typeface="Arial"/>
              <a:buNone/>
            </a:pPr>
            <a:r>
              <a:rPr b="1" lang="en"/>
              <a:t>pip --proxy user:passwd@proxy.server:port</a:t>
            </a:r>
            <a:r>
              <a:rPr lang="en"/>
              <a:t> - использование с прокси.</a:t>
            </a:r>
            <a:endParaRPr/>
          </a:p>
          <a:p>
            <a:pPr indent="0" lvl="0" marL="0" rtl="0" algn="l">
              <a:spcBef>
                <a:spcPts val="800"/>
              </a:spcBef>
              <a:spcAft>
                <a:spcPts val="0"/>
              </a:spcAft>
              <a:buClr>
                <a:schemeClr val="dk1"/>
              </a:buClr>
              <a:buSzPts val="1100"/>
              <a:buFont typeface="Arial"/>
              <a:buNone/>
            </a:pPr>
            <a:r>
              <a:rPr b="1" lang="en"/>
              <a:t>pip install -U </a:t>
            </a:r>
            <a:r>
              <a:rPr lang="en"/>
              <a:t>- обновление пакета(ов).</a:t>
            </a:r>
            <a:endParaRPr/>
          </a:p>
          <a:p>
            <a:pPr indent="0" lvl="0" marL="0" rtl="0" algn="l">
              <a:spcBef>
                <a:spcPts val="800"/>
              </a:spcBef>
              <a:spcAft>
                <a:spcPts val="0"/>
              </a:spcAft>
              <a:buNone/>
            </a:pPr>
            <a:r>
              <a:rPr b="1" lang="en"/>
              <a:t>pip install --force-reinstall </a:t>
            </a:r>
            <a:r>
              <a:rPr lang="en"/>
              <a:t>- при обновлении, переустановить пакет, даже если он последней версии.</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8"/>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PyLint</a:t>
            </a:r>
            <a:endParaRPr/>
          </a:p>
        </p:txBody>
      </p:sp>
      <p:sp>
        <p:nvSpPr>
          <p:cNvPr id="432" name="Google Shape;432;p78"/>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u="sng">
                <a:solidFill>
                  <a:schemeClr val="hlink"/>
                </a:solidFill>
                <a:latin typeface="Arial"/>
                <a:ea typeface="Arial"/>
                <a:cs typeface="Arial"/>
                <a:sym typeface="Arial"/>
                <a:hlinkClick r:id="rId3"/>
              </a:rPr>
              <a:t>PyLint</a:t>
            </a:r>
            <a:r>
              <a:rPr lang="en">
                <a:latin typeface="Arial"/>
                <a:ea typeface="Arial"/>
                <a:cs typeface="Arial"/>
                <a:sym typeface="Arial"/>
              </a:rPr>
              <a:t>  - программное обеспечение с открытым исходным кодом для статического анализа кода на языке программирования Python. Поддерживает рекомендации PEP 8.</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Этот инструмент поможет выявлять множество фактических или потенциальных проблем в программах на языке Python.</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b="1" lang="en">
                <a:latin typeface="Arial"/>
                <a:ea typeface="Arial"/>
                <a:cs typeface="Arial"/>
                <a:sym typeface="Arial"/>
              </a:rPr>
              <a:t>pip install pylint --upgrade</a:t>
            </a:r>
            <a:endParaRPr b="1">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a:p>
            <a:pPr indent="0" lvl="0" marL="0" rtl="0" algn="l">
              <a:lnSpc>
                <a:spcPct val="90000"/>
              </a:lnSpc>
              <a:spcBef>
                <a:spcPts val="800"/>
              </a:spcBef>
              <a:spcAft>
                <a:spcPts val="0"/>
              </a:spcAft>
              <a:buSzPts val="1100"/>
              <a:buNone/>
            </a:pPr>
            <a:r>
              <a:rPr b="1" lang="en">
                <a:latin typeface="Arial"/>
                <a:ea typeface="Arial"/>
                <a:cs typeface="Arial"/>
                <a:sym typeface="Arial"/>
              </a:rPr>
              <a:t>pylint --generate-rcfile &gt; .pylintrc</a:t>
            </a:r>
            <a:endParaRPr b="1">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9"/>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Управление окружением </a:t>
            </a:r>
            <a:endParaRPr/>
          </a:p>
        </p:txBody>
      </p:sp>
      <p:sp>
        <p:nvSpPr>
          <p:cNvPr id="438" name="Google Shape;438;p79"/>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Pipenv - это современный инструмент для управления рабочим окружением в Python.</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Основные возможности </a:t>
            </a:r>
            <a:r>
              <a:rPr b="1" lang="en">
                <a:solidFill>
                  <a:srgbClr val="980000"/>
                </a:solidFill>
              </a:rPr>
              <a:t>pipenv</a:t>
            </a:r>
            <a:r>
              <a:rPr lang="en"/>
              <a:t>:</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	Создание и управление виртуальным окружением</a:t>
            </a:r>
            <a:endParaRPr/>
          </a:p>
          <a:p>
            <a:pPr indent="0" lvl="0" marL="0" rtl="0" algn="l">
              <a:spcBef>
                <a:spcPts val="800"/>
              </a:spcBef>
              <a:spcAft>
                <a:spcPts val="0"/>
              </a:spcAft>
              <a:buClr>
                <a:schemeClr val="dk1"/>
              </a:buClr>
              <a:buSzPts val="1100"/>
              <a:buFont typeface="Arial"/>
              <a:buNone/>
            </a:pPr>
            <a:r>
              <a:rPr lang="en"/>
              <a:t>	Синхронизация пакетов в Pipfile при установке и удалении пакетов</a:t>
            </a:r>
            <a:endParaRPr/>
          </a:p>
          <a:p>
            <a:pPr indent="0" lvl="0" marL="0" rtl="0" algn="l">
              <a:spcBef>
                <a:spcPts val="800"/>
              </a:spcBef>
              <a:spcAft>
                <a:spcPts val="0"/>
              </a:spcAft>
              <a:buClr>
                <a:schemeClr val="dk1"/>
              </a:buClr>
              <a:buSzPts val="1100"/>
              <a:buFont typeface="Arial"/>
              <a:buNone/>
            </a:pPr>
            <a:r>
              <a:rPr lang="en"/>
              <a:t>	Автоматическая подгрузка переменных окружения из .env файла</a:t>
            </a:r>
            <a:endParaRPr/>
          </a:p>
          <a:p>
            <a:pPr indent="0" lvl="0" marL="0" rtl="0" algn="l">
              <a:spcBef>
                <a:spcPts val="8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80"/>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Установка pipenv</a:t>
            </a:r>
            <a:endParaRPr/>
          </a:p>
        </p:txBody>
      </p:sp>
      <p:sp>
        <p:nvSpPr>
          <p:cNvPr id="444" name="Google Shape;444;p80"/>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Установим последнюю версию pipenv:</a:t>
            </a:r>
            <a:endParaRPr/>
          </a:p>
          <a:p>
            <a:pPr indent="0" lvl="0" marL="0" rtl="0" algn="l">
              <a:spcBef>
                <a:spcPts val="800"/>
              </a:spcBef>
              <a:spcAft>
                <a:spcPts val="0"/>
              </a:spcAft>
              <a:buClr>
                <a:schemeClr val="dk1"/>
              </a:buClr>
              <a:buSzPts val="1100"/>
              <a:buFont typeface="Arial"/>
              <a:buNone/>
            </a:pPr>
            <a:r>
              <a:rPr b="1" lang="en"/>
              <a:t>$ pip install pipenv</a:t>
            </a:r>
            <a:endParaRPr b="1"/>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b="1" lang="en"/>
              <a:t>Управление рабочим окружением</a:t>
            </a:r>
            <a:endParaRPr b="1"/>
          </a:p>
          <a:p>
            <a:pPr indent="0" lvl="0" marL="0" rtl="0" algn="l">
              <a:spcBef>
                <a:spcPts val="800"/>
              </a:spcBef>
              <a:spcAft>
                <a:spcPts val="0"/>
              </a:spcAft>
              <a:buClr>
                <a:schemeClr val="dk1"/>
              </a:buClr>
              <a:buSzPts val="1100"/>
              <a:buFont typeface="Arial"/>
              <a:buNone/>
            </a:pPr>
            <a:r>
              <a:rPr lang="en"/>
              <a:t>Перейдем в каталог с Python проектом и создадим виртуальное окружение указав версию интерпретатор:</a:t>
            </a:r>
            <a:endParaRPr/>
          </a:p>
          <a:p>
            <a:pPr indent="0" lvl="0" marL="0" rtl="0" algn="l">
              <a:spcBef>
                <a:spcPts val="800"/>
              </a:spcBef>
              <a:spcAft>
                <a:spcPts val="0"/>
              </a:spcAft>
              <a:buClr>
                <a:schemeClr val="dk1"/>
              </a:buClr>
              <a:buSzPts val="1100"/>
              <a:buFont typeface="Arial"/>
              <a:buNone/>
            </a:pPr>
            <a:r>
              <a:rPr b="1" lang="en"/>
              <a:t>$ cd yourproject</a:t>
            </a:r>
            <a:endParaRPr b="1"/>
          </a:p>
          <a:p>
            <a:pPr indent="0" lvl="0" marL="0" rtl="0" algn="l">
              <a:spcBef>
                <a:spcPts val="800"/>
              </a:spcBef>
              <a:spcAft>
                <a:spcPts val="0"/>
              </a:spcAft>
              <a:buClr>
                <a:schemeClr val="dk1"/>
              </a:buClr>
              <a:buSzPts val="1100"/>
              <a:buFont typeface="Arial"/>
              <a:buNone/>
            </a:pPr>
            <a:r>
              <a:rPr b="1" lang="en"/>
              <a:t>$ pipenv --python 3.7</a:t>
            </a:r>
            <a:endParaRPr b="1"/>
          </a:p>
          <a:p>
            <a:pPr indent="0" lvl="0" marL="0" rtl="0" algn="l">
              <a:spcBef>
                <a:spcPts val="800"/>
              </a:spcBef>
              <a:spcAft>
                <a:spcPts val="0"/>
              </a:spcAft>
              <a:buClr>
                <a:schemeClr val="dk1"/>
              </a:buClr>
              <a:buSzPts val="1100"/>
              <a:buFont typeface="Arial"/>
              <a:buNone/>
            </a:pPr>
            <a:r>
              <a:t/>
            </a:r>
            <a:endParaRPr sz="600"/>
          </a:p>
          <a:p>
            <a:pPr indent="0" lvl="0" marL="0" rtl="0" algn="l">
              <a:spcBef>
                <a:spcPts val="800"/>
              </a:spcBef>
              <a:spcAft>
                <a:spcPts val="0"/>
              </a:spcAft>
              <a:buNone/>
            </a:pPr>
            <a:r>
              <a:rPr lang="en"/>
              <a:t>Команда автоматически создаст новое виртуальное окружение для вашего проекта, если он еще не существует.</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81"/>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Активировать pipenv</a:t>
            </a:r>
            <a:endParaRPr/>
          </a:p>
        </p:txBody>
      </p:sp>
      <p:sp>
        <p:nvSpPr>
          <p:cNvPr id="450" name="Google Shape;450;p81"/>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Активировать виртуальное окружение проекта можно выполнив команду shell:</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b="1" lang="en"/>
              <a:t>$ pipenv shell</a:t>
            </a:r>
            <a:endParaRPr b="1"/>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Выход из оболочки виртуального окружения осуществляется с помощью команды exit:</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rPr b="1" lang="en"/>
              <a:t>$ exit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solidFill>
                  <a:schemeClr val="accent4"/>
                </a:solidFill>
              </a:rPr>
              <a:t>Особенности Python</a:t>
            </a:r>
            <a:endParaRPr/>
          </a:p>
        </p:txBody>
      </p:sp>
      <p:sp>
        <p:nvSpPr>
          <p:cNvPr id="185" name="Google Shape;185;p37"/>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 используется во многих компаниях: Dropbox, Google (Youtube, Youtube API), Facebook, Instagram.</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 используется как универсальная среда для научных расчётов с пакетами NumPy, SciPy, Astropy и MatPlotLib.</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В программах трёхмерной графики, таких как Autodesk Maya, Blender, Houdini и Nuke, Python используется для расширения стандартных возможностей программ. В Microsoft Power BI Desktop Python используется на этапе загрузки данных в ETL-процессах, расчётах и графической визуализации данных. В проекте Google Test Python используется для генерации исходного кода mock-объектов для классов языка C++.</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 поставляется с системой Linux, во многих дистрибутивах инсталляторы и визуальный интерфейс системных утилит написаны на Python. Используется он и в администрировании других Unix-систем, в частности, в Solaris и macOS.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82"/>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Управление зависимостями</a:t>
            </a:r>
            <a:endParaRPr>
              <a:latin typeface="Arial"/>
              <a:ea typeface="Arial"/>
              <a:cs typeface="Arial"/>
              <a:sym typeface="Arial"/>
            </a:endParaRPr>
          </a:p>
        </p:txBody>
      </p:sp>
      <p:sp>
        <p:nvSpPr>
          <p:cNvPr id="456" name="Google Shape;456;p82"/>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Для установки пакетов воспользуемся командой install:</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 pipenv install Flask</a:t>
            </a:r>
            <a:endParaRPr b="1">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Pipenv установит последнюю версию пакета Flask и автоматически добавит его в Pipfile.</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При установке можем задать конкретную версию пакета:</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 pipenv install Flask==1.0.2</a:t>
            </a:r>
            <a:endParaRPr b="1">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8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Управление зависимостями</a:t>
            </a:r>
            <a:endParaRPr>
              <a:latin typeface="Arial"/>
              <a:ea typeface="Arial"/>
              <a:cs typeface="Arial"/>
              <a:sym typeface="Arial"/>
            </a:endParaRPr>
          </a:p>
        </p:txBody>
      </p:sp>
      <p:sp>
        <p:nvSpPr>
          <p:cNvPr id="462" name="Google Shape;462;p8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Разработчики </a:t>
            </a:r>
            <a:r>
              <a:rPr lang="en">
                <a:latin typeface="Arial"/>
                <a:ea typeface="Arial"/>
                <a:cs typeface="Arial"/>
                <a:sym typeface="Arial"/>
              </a:rPr>
              <a:t>pipenv</a:t>
            </a:r>
            <a:r>
              <a:rPr lang="en">
                <a:latin typeface="Arial"/>
                <a:ea typeface="Arial"/>
                <a:cs typeface="Arial"/>
                <a:sym typeface="Arial"/>
              </a:rPr>
              <a:t> позаботились о работе со средой разработки - пакетами, которые необходимы на этапе сборки и тестирования приложений.</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При указании </a:t>
            </a:r>
            <a:r>
              <a:rPr b="1" lang="en">
                <a:latin typeface="Arial"/>
                <a:ea typeface="Arial"/>
                <a:cs typeface="Arial"/>
                <a:sym typeface="Arial"/>
              </a:rPr>
              <a:t>флага --dev</a:t>
            </a:r>
            <a:r>
              <a:rPr lang="en">
                <a:latin typeface="Arial"/>
                <a:ea typeface="Arial"/>
                <a:cs typeface="Arial"/>
                <a:sym typeface="Arial"/>
              </a:rPr>
              <a:t>, пакет будет установлен как </a:t>
            </a:r>
            <a:r>
              <a:rPr b="1" lang="en">
                <a:latin typeface="Arial"/>
                <a:ea typeface="Arial"/>
                <a:cs typeface="Arial"/>
                <a:sym typeface="Arial"/>
              </a:rPr>
              <a:t>часть среды разработки</a:t>
            </a:r>
            <a:r>
              <a:rPr lang="en">
                <a:latin typeface="Arial"/>
                <a:ea typeface="Arial"/>
                <a:cs typeface="Arial"/>
                <a:sym typeface="Arial"/>
              </a:rPr>
              <a:t>:</a:t>
            </a:r>
            <a:endParaRPr>
              <a:latin typeface="Arial"/>
              <a:ea typeface="Arial"/>
              <a:cs typeface="Arial"/>
              <a:sym typeface="Arial"/>
            </a:endParaRPr>
          </a:p>
          <a:p>
            <a:pPr indent="0" lvl="0" marL="0" rtl="0" algn="l">
              <a:spcBef>
                <a:spcPts val="800"/>
              </a:spcBef>
              <a:spcAft>
                <a:spcPts val="0"/>
              </a:spcAft>
              <a:buNone/>
            </a:pPr>
            <a:r>
              <a:rPr b="1" lang="en">
                <a:latin typeface="Arial"/>
                <a:ea typeface="Arial"/>
                <a:cs typeface="Arial"/>
                <a:sym typeface="Arial"/>
              </a:rPr>
              <a:t>$ pipenv install pytest --dev</a:t>
            </a:r>
            <a:endParaRPr b="1">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Чтобы установить все пакеты, включая пакеты среды разработки необходимо выполнить:</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 pipenv install --dev</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84"/>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Управление зависимостями</a:t>
            </a:r>
            <a:endParaRPr>
              <a:latin typeface="Arial"/>
              <a:ea typeface="Arial"/>
              <a:cs typeface="Arial"/>
              <a:sym typeface="Arial"/>
            </a:endParaRPr>
          </a:p>
        </p:txBody>
      </p:sp>
      <p:sp>
        <p:nvSpPr>
          <p:cNvPr id="468" name="Google Shape;468;p84"/>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Для удаление пакетов существует команда uninstall:</a:t>
            </a:r>
            <a:endParaRPr>
              <a:latin typeface="Arial"/>
              <a:ea typeface="Arial"/>
              <a:cs typeface="Arial"/>
              <a:sym typeface="Arial"/>
            </a:endParaRPr>
          </a:p>
          <a:p>
            <a:pPr indent="0" lvl="0" marL="0" rtl="0" algn="l">
              <a:spcBef>
                <a:spcPts val="800"/>
              </a:spcBef>
              <a:spcAft>
                <a:spcPts val="0"/>
              </a:spcAft>
              <a:buNone/>
            </a:pPr>
            <a:r>
              <a:rPr b="1" lang="en">
                <a:latin typeface="Arial"/>
                <a:ea typeface="Arial"/>
                <a:cs typeface="Arial"/>
                <a:sym typeface="Arial"/>
              </a:rPr>
              <a:t>$ pipenv uninstall Flask</a:t>
            </a:r>
            <a:endParaRPr b="1">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Сведения об установленных пакетах и их зависимостях хранятся в файле </a:t>
            </a:r>
            <a:r>
              <a:rPr b="1" lang="en">
                <a:latin typeface="Arial"/>
                <a:ea typeface="Arial"/>
                <a:cs typeface="Arial"/>
                <a:sym typeface="Arial"/>
              </a:rPr>
              <a:t>Pipfile.lock</a:t>
            </a:r>
            <a:r>
              <a:rPr lang="en">
                <a:latin typeface="Arial"/>
                <a:ea typeface="Arial"/>
                <a:cs typeface="Arial"/>
                <a:sym typeface="Arial"/>
              </a:rPr>
              <a:t>, который генерируется автоматически и не должен быть изменен пользователем.</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85"/>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Запуск исходного кода</a:t>
            </a:r>
            <a:endParaRPr>
              <a:latin typeface="Arial"/>
              <a:ea typeface="Arial"/>
              <a:cs typeface="Arial"/>
              <a:sym typeface="Arial"/>
            </a:endParaRPr>
          </a:p>
        </p:txBody>
      </p:sp>
      <p:sp>
        <p:nvSpPr>
          <p:cNvPr id="474" name="Google Shape;474;p85"/>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Существует возможность запуска исходного кода внутри оболочки virtualenv:</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b="1" lang="en">
                <a:latin typeface="Arial"/>
                <a:ea typeface="Arial"/>
                <a:cs typeface="Arial"/>
                <a:sym typeface="Arial"/>
              </a:rPr>
              <a:t>$ pipenv run python yourapplication.py</a:t>
            </a:r>
            <a:endParaRPr b="1">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При наличии файла </a:t>
            </a:r>
            <a:r>
              <a:rPr b="1" lang="en">
                <a:latin typeface="Arial"/>
                <a:ea typeface="Arial"/>
                <a:cs typeface="Arial"/>
                <a:sym typeface="Arial"/>
              </a:rPr>
              <a:t>.env</a:t>
            </a:r>
            <a:r>
              <a:rPr lang="en">
                <a:latin typeface="Arial"/>
                <a:ea typeface="Arial"/>
                <a:cs typeface="Arial"/>
                <a:sym typeface="Arial"/>
              </a:rPr>
              <a:t> команды $ pipenv shell и $ pipenv run, автоматически подгрузят из него переменные окружения:</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b="1" lang="en">
                <a:latin typeface="Arial"/>
                <a:ea typeface="Arial"/>
                <a:cs typeface="Arial"/>
                <a:sym typeface="Arial"/>
              </a:rPr>
              <a:t>$ cat .env</a:t>
            </a:r>
            <a:endParaRPr b="1">
              <a:latin typeface="Arial"/>
              <a:ea typeface="Arial"/>
              <a:cs typeface="Arial"/>
              <a:sym typeface="Arial"/>
            </a:endParaRPr>
          </a:p>
          <a:p>
            <a:pPr indent="0" lvl="0" marL="0" rtl="0" algn="l">
              <a:spcBef>
                <a:spcPts val="800"/>
              </a:spcBef>
              <a:spcAft>
                <a:spcPts val="0"/>
              </a:spcAft>
              <a:buNone/>
            </a:pPr>
            <a:r>
              <a:rPr b="1" lang="en">
                <a:latin typeface="Arial"/>
                <a:ea typeface="Arial"/>
                <a:cs typeface="Arial"/>
                <a:sym typeface="Arial"/>
              </a:rPr>
              <a:t>DEBUG=1</a:t>
            </a:r>
            <a:endParaRPr b="1">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 echo $DEBUG</a:t>
            </a:r>
            <a:endParaRPr>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8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Расширение файлов</a:t>
            </a:r>
            <a:endParaRPr/>
          </a:p>
        </p:txBody>
      </p:sp>
      <p:sp>
        <p:nvSpPr>
          <p:cNvPr id="480" name="Google Shape;480;p86"/>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sz="1600">
                <a:latin typeface="Arial"/>
                <a:ea typeface="Arial"/>
                <a:cs typeface="Arial"/>
                <a:sym typeface="Arial"/>
              </a:rPr>
              <a:t>Файлы с программным кодом на языке Python обычно имеют расширение .</a:t>
            </a:r>
            <a:r>
              <a:rPr b="1" lang="en" sz="1600">
                <a:latin typeface="Arial"/>
                <a:ea typeface="Arial"/>
                <a:cs typeface="Arial"/>
                <a:sym typeface="Arial"/>
              </a:rPr>
              <a:t>ру</a:t>
            </a:r>
            <a:r>
              <a:rPr lang="en" sz="1600">
                <a:latin typeface="Arial"/>
                <a:ea typeface="Arial"/>
                <a:cs typeface="Arial"/>
                <a:sym typeface="Arial"/>
              </a:rPr>
              <a:t>, хотя в некоторых UNIX-подобных системах (таких как Linux и Mac OS X) некоторые приложения на языке Python не имеют расширения, а программы на языке Python с графическим интерфейсом, в частности в Windows и Mac OS X, обычно имеют расширение .</a:t>
            </a:r>
            <a:r>
              <a:rPr b="1" lang="en" sz="1600">
                <a:latin typeface="Arial"/>
                <a:ea typeface="Arial"/>
                <a:cs typeface="Arial"/>
                <a:sym typeface="Arial"/>
              </a:rPr>
              <a:t>pyw</a:t>
            </a:r>
            <a:r>
              <a:rPr lang="en" sz="1600">
                <a:latin typeface="Arial"/>
                <a:ea typeface="Arial"/>
                <a:cs typeface="Arial"/>
                <a:sym typeface="Arial"/>
              </a:rPr>
              <a:t>.</a:t>
            </a:r>
            <a:endParaRPr sz="1600">
              <a:latin typeface="Arial"/>
              <a:ea typeface="Arial"/>
              <a:cs typeface="Arial"/>
              <a:sym typeface="Arial"/>
            </a:endParaRPr>
          </a:p>
          <a:p>
            <a:pPr indent="0" lvl="0" marL="0" rtl="0" algn="l">
              <a:lnSpc>
                <a:spcPct val="90000"/>
              </a:lnSpc>
              <a:spcBef>
                <a:spcPts val="800"/>
              </a:spcBef>
              <a:spcAft>
                <a:spcPts val="0"/>
              </a:spcAft>
              <a:buSzPts val="1100"/>
              <a:buNone/>
            </a:pPr>
            <a:r>
              <a:t/>
            </a:r>
            <a:endParaRPr sz="16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87"/>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PEP</a:t>
            </a:r>
            <a:endParaRPr/>
          </a:p>
        </p:txBody>
      </p:sp>
      <p:sp>
        <p:nvSpPr>
          <p:cNvPr id="486" name="Google Shape;486;p87"/>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Аббревиатура </a:t>
            </a:r>
            <a:r>
              <a:rPr b="1" lang="en">
                <a:solidFill>
                  <a:srgbClr val="980000"/>
                </a:solidFill>
                <a:latin typeface="Arial"/>
                <a:ea typeface="Arial"/>
                <a:cs typeface="Arial"/>
                <a:sym typeface="Arial"/>
              </a:rPr>
              <a:t>PEP</a:t>
            </a:r>
            <a:r>
              <a:rPr lang="en">
                <a:latin typeface="Arial"/>
                <a:ea typeface="Arial"/>
                <a:cs typeface="Arial"/>
                <a:sym typeface="Arial"/>
              </a:rPr>
              <a:t> расшифровывается как </a:t>
            </a:r>
            <a:r>
              <a:rPr b="1" lang="en">
                <a:solidFill>
                  <a:srgbClr val="0000FF"/>
                </a:solidFill>
                <a:latin typeface="Arial"/>
                <a:ea typeface="Arial"/>
                <a:cs typeface="Arial"/>
                <a:sym typeface="Arial"/>
              </a:rPr>
              <a:t>Python Enhancement Proposal (предложение по расширению Python).</a:t>
            </a:r>
            <a:r>
              <a:rPr lang="en">
                <a:latin typeface="Arial"/>
                <a:ea typeface="Arial"/>
                <a:cs typeface="Arial"/>
                <a:sym typeface="Arial"/>
              </a:rPr>
              <a:t>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Если кто-то желает изменить или дополнить язык Python, и его стремление пользуется широкой поддержкой сообщества, он посылает PEP с подробным описанием своего предложения, чтобы его можно было рассмотреть в официальном порядке; в некоторых случаях, как это произошло с PEP 3131, предложение принимается и реализуется.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Все предложения PEP можно найти на странице </a:t>
            </a:r>
            <a:r>
              <a:rPr lang="en" u="sng">
                <a:solidFill>
                  <a:schemeClr val="hlink"/>
                </a:solidFill>
                <a:latin typeface="Arial"/>
                <a:ea typeface="Arial"/>
                <a:cs typeface="Arial"/>
                <a:sym typeface="Arial"/>
                <a:hlinkClick r:id="rId3"/>
              </a:rPr>
              <a:t>www.py-thon.org/dev/peps/</a:t>
            </a: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88"/>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Синтаксис и семантика</a:t>
            </a:r>
            <a:endParaRPr/>
          </a:p>
        </p:txBody>
      </p:sp>
      <p:sp>
        <p:nvSpPr>
          <p:cNvPr id="492" name="Google Shape;492;p88"/>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a:t>
            </a:r>
            <a:r>
              <a:rPr lang="en">
                <a:latin typeface="Arial"/>
                <a:ea typeface="Arial"/>
                <a:cs typeface="Arial"/>
                <a:sym typeface="Arial"/>
              </a:rPr>
              <a:t> обладает </a:t>
            </a:r>
            <a:r>
              <a:rPr lang="en">
                <a:latin typeface="Arial"/>
                <a:ea typeface="Arial"/>
                <a:cs typeface="Arial"/>
                <a:sym typeface="Arial"/>
              </a:rPr>
              <a:t>четким</a:t>
            </a:r>
            <a:r>
              <a:rPr lang="en">
                <a:latin typeface="Arial"/>
                <a:ea typeface="Arial"/>
                <a:cs typeface="Arial"/>
                <a:sym typeface="Arial"/>
              </a:rPr>
              <a:t> и последовательным синтаксисом, продуманной модульностью и масштабируемостью, благодаря чему исходный код написанных на Python программ легко читаем.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Одной из интересных синтаксических особенностей языка является </a:t>
            </a:r>
            <a:r>
              <a:rPr b="1" lang="en">
                <a:latin typeface="Arial"/>
                <a:ea typeface="Arial"/>
                <a:cs typeface="Arial"/>
                <a:sym typeface="Arial"/>
              </a:rPr>
              <a:t>выделение блоков кода с помощью отступов</a:t>
            </a:r>
            <a:r>
              <a:rPr lang="en">
                <a:latin typeface="Arial"/>
                <a:ea typeface="Arial"/>
                <a:cs typeface="Arial"/>
                <a:sym typeface="Arial"/>
              </a:rPr>
              <a:t> (пробелов или табуляций), поэтому в Python отсутствуют операторные скобки begin/end, как в языке Паскаль, или фигурные скобки, как в Си. Такой «трюк» позволяет сократить количество строк и символов в программе и приучает к «хорошему» стилю программирования.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С другой стороны, поведение и даже корректность программы может зависеть от начальных пробелов в тексте.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89"/>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Читабельность имеет значение</a:t>
            </a:r>
            <a:endParaRPr/>
          </a:p>
        </p:txBody>
      </p:sp>
      <p:sp>
        <p:nvSpPr>
          <p:cNvPr id="498" name="Google Shape;498;p89"/>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sz="1600">
                <a:latin typeface="Arial"/>
                <a:ea typeface="Arial"/>
                <a:cs typeface="Arial"/>
                <a:sym typeface="Arial"/>
              </a:rPr>
              <a:t>Ключевая идея Гуидо такова: код читается намного больше раз, чем пишется. </a:t>
            </a:r>
            <a:endParaRPr sz="1600">
              <a:latin typeface="Arial"/>
              <a:ea typeface="Arial"/>
              <a:cs typeface="Arial"/>
              <a:sym typeface="Arial"/>
            </a:endParaRPr>
          </a:p>
          <a:p>
            <a:pPr indent="0" lvl="0" marL="0" rtl="0" algn="l">
              <a:lnSpc>
                <a:spcPct val="90000"/>
              </a:lnSpc>
              <a:spcBef>
                <a:spcPts val="800"/>
              </a:spcBef>
              <a:spcAft>
                <a:spcPts val="0"/>
              </a:spcAft>
              <a:buSzPts val="1100"/>
              <a:buNone/>
            </a:pPr>
            <a:r>
              <a:rPr lang="en" sz="1600">
                <a:latin typeface="Arial"/>
                <a:ea typeface="Arial"/>
                <a:cs typeface="Arial"/>
                <a:sym typeface="Arial"/>
              </a:rPr>
              <a:t>Собственно, рекомендации о стиле написания кода направлены на то, чтобы улучшить читабельность кода и сделать его согласованным между большим числом проектов. </a:t>
            </a:r>
            <a:endParaRPr sz="1600">
              <a:latin typeface="Arial"/>
              <a:ea typeface="Arial"/>
              <a:cs typeface="Arial"/>
              <a:sym typeface="Arial"/>
            </a:endParaRPr>
          </a:p>
          <a:p>
            <a:pPr indent="0" lvl="0" marL="0" rtl="0" algn="l">
              <a:lnSpc>
                <a:spcPct val="90000"/>
              </a:lnSpc>
              <a:spcBef>
                <a:spcPts val="800"/>
              </a:spcBef>
              <a:spcAft>
                <a:spcPts val="0"/>
              </a:spcAft>
              <a:buSzPts val="1100"/>
              <a:buNone/>
            </a:pPr>
            <a:r>
              <a:rPr lang="en" sz="1600">
                <a:latin typeface="Arial"/>
                <a:ea typeface="Arial"/>
                <a:cs typeface="Arial"/>
                <a:sym typeface="Arial"/>
              </a:rPr>
              <a:t>В идеале, весь код будет написан в едином стиле, и любой сможет легко его прочесть. </a:t>
            </a:r>
            <a:endParaRPr sz="1600">
              <a:latin typeface="Arial"/>
              <a:ea typeface="Arial"/>
              <a:cs typeface="Arial"/>
              <a:sym typeface="Arial"/>
            </a:endParaRPr>
          </a:p>
          <a:p>
            <a:pPr indent="0" lvl="0" marL="0" rtl="0" algn="l">
              <a:lnSpc>
                <a:spcPct val="90000"/>
              </a:lnSpc>
              <a:spcBef>
                <a:spcPts val="800"/>
              </a:spcBef>
              <a:spcAft>
                <a:spcPts val="0"/>
              </a:spcAft>
              <a:buSzPts val="1100"/>
              <a:buNone/>
            </a:pPr>
            <a:r>
              <a:rPr b="1" lang="en" sz="1600">
                <a:latin typeface="Arial"/>
                <a:ea typeface="Arial"/>
                <a:cs typeface="Arial"/>
                <a:sym typeface="Arial"/>
              </a:rPr>
              <a:t>Как говорится в PEP 20 «</a:t>
            </a:r>
            <a:r>
              <a:rPr b="1" lang="en" sz="1600">
                <a:solidFill>
                  <a:srgbClr val="0000FF"/>
                </a:solidFill>
                <a:latin typeface="Arial"/>
                <a:ea typeface="Arial"/>
                <a:cs typeface="Arial"/>
                <a:sym typeface="Arial"/>
              </a:rPr>
              <a:t>Читабельность имеет значение</a:t>
            </a:r>
            <a:r>
              <a:rPr b="1" lang="en" sz="1600">
                <a:latin typeface="Arial"/>
                <a:ea typeface="Arial"/>
                <a:cs typeface="Arial"/>
                <a:sym typeface="Arial"/>
              </a:rPr>
              <a:t>».</a:t>
            </a:r>
            <a:endParaRPr b="1" sz="1600">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9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Комментарии в Python</a:t>
            </a:r>
            <a:endParaRPr/>
          </a:p>
        </p:txBody>
      </p:sp>
      <p:sp>
        <p:nvSpPr>
          <p:cNvPr id="504" name="Google Shape;504;p90"/>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Комментарии в Python начинаются с символа решетки # (hash) и продолжаются до физического конца строки. Комментарии могут находиться как в начале строки, так и следовать за пробельными символами или кодом,  но не содержаться внутри строки. Символ решётки в строке остаётся лишь символом решётки. Поскольку комментарии предназначены для того, чтобы сделать код более понятным, и не интерпретируются Python - при вводе примеров они могут быть опущены.</a:t>
            </a:r>
            <a:endParaRPr>
              <a:latin typeface="Arial"/>
              <a:ea typeface="Arial"/>
              <a:cs typeface="Arial"/>
              <a:sym typeface="Arial"/>
            </a:endParaRPr>
          </a:p>
          <a:p>
            <a:pPr indent="0" lvl="0" marL="0" rtl="0" algn="l">
              <a:lnSpc>
                <a:spcPct val="135714"/>
              </a:lnSpc>
              <a:spcBef>
                <a:spcPts val="0"/>
              </a:spcBef>
              <a:spcAft>
                <a:spcPts val="0"/>
              </a:spcAft>
              <a:buSzPts val="1100"/>
              <a:buNone/>
            </a:pPr>
            <a:r>
              <a:t/>
            </a:r>
            <a:endParaRPr sz="600">
              <a:latin typeface="Arial"/>
              <a:ea typeface="Arial"/>
              <a:cs typeface="Arial"/>
              <a:sym typeface="Arial"/>
            </a:endParaRPr>
          </a:p>
          <a:p>
            <a:pPr indent="0" lvl="0" marL="0" rtl="0" algn="l">
              <a:lnSpc>
                <a:spcPct val="135714"/>
              </a:lnSpc>
              <a:spcBef>
                <a:spcPts val="0"/>
              </a:spcBef>
              <a:spcAft>
                <a:spcPts val="0"/>
              </a:spcAft>
              <a:buSzPts val="1100"/>
              <a:buNone/>
            </a:pPr>
            <a:r>
              <a:rPr lang="en" sz="1400">
                <a:solidFill>
                  <a:srgbClr val="008000"/>
                </a:solidFill>
                <a:latin typeface="Arial"/>
                <a:ea typeface="Arial"/>
                <a:cs typeface="Arial"/>
                <a:sym typeface="Arial"/>
              </a:rPr>
              <a:t># это первый комментарий</a:t>
            </a:r>
            <a:endParaRPr sz="1400">
              <a:solidFill>
                <a:srgbClr val="008000"/>
              </a:solidFill>
              <a:latin typeface="Arial"/>
              <a:ea typeface="Arial"/>
              <a:cs typeface="Arial"/>
              <a:sym typeface="Arial"/>
            </a:endParaRPr>
          </a:p>
          <a:p>
            <a:pPr indent="0" lvl="0" marL="0" rtl="0" algn="l">
              <a:lnSpc>
                <a:spcPct val="135714"/>
              </a:lnSpc>
              <a:spcBef>
                <a:spcPts val="0"/>
              </a:spcBef>
              <a:spcAft>
                <a:spcPts val="0"/>
              </a:spcAft>
              <a:buSzPts val="1100"/>
              <a:buNone/>
            </a:pPr>
            <a:r>
              <a:rPr lang="en" sz="1400">
                <a:solidFill>
                  <a:schemeClr val="dk1"/>
                </a:solidFill>
                <a:latin typeface="Arial"/>
                <a:ea typeface="Arial"/>
                <a:cs typeface="Arial"/>
                <a:sym typeface="Arial"/>
              </a:rPr>
              <a:t>SPAM = </a:t>
            </a:r>
            <a:r>
              <a:rPr lang="en" sz="1400">
                <a:solidFill>
                  <a:srgbClr val="09885A"/>
                </a:solidFill>
                <a:latin typeface="Arial"/>
                <a:ea typeface="Arial"/>
                <a:cs typeface="Arial"/>
                <a:sym typeface="Arial"/>
              </a:rPr>
              <a:t>1</a:t>
            </a:r>
            <a:r>
              <a:rPr lang="en" sz="1400">
                <a:solidFill>
                  <a:schemeClr val="dk1"/>
                </a:solidFill>
                <a:latin typeface="Arial"/>
                <a:ea typeface="Arial"/>
                <a:cs typeface="Arial"/>
                <a:sym typeface="Arial"/>
              </a:rPr>
              <a:t> </a:t>
            </a:r>
            <a:r>
              <a:rPr lang="en" sz="1400">
                <a:solidFill>
                  <a:srgbClr val="008000"/>
                </a:solidFill>
                <a:latin typeface="Arial"/>
                <a:ea typeface="Arial"/>
                <a:cs typeface="Arial"/>
                <a:sym typeface="Arial"/>
              </a:rPr>
              <a:t># а это второй комментарий</a:t>
            </a:r>
            <a:endParaRPr sz="1400">
              <a:solidFill>
                <a:srgbClr val="008000"/>
              </a:solidFill>
              <a:latin typeface="Arial"/>
              <a:ea typeface="Arial"/>
              <a:cs typeface="Arial"/>
              <a:sym typeface="Arial"/>
            </a:endParaRPr>
          </a:p>
          <a:p>
            <a:pPr indent="0" lvl="0" marL="0" rtl="0" algn="l">
              <a:lnSpc>
                <a:spcPct val="135714"/>
              </a:lnSpc>
              <a:spcBef>
                <a:spcPts val="0"/>
              </a:spcBef>
              <a:spcAft>
                <a:spcPts val="0"/>
              </a:spcAft>
              <a:buSzPts val="1100"/>
              <a:buNone/>
            </a:pPr>
            <a:r>
              <a:rPr lang="en" sz="1400">
                <a:solidFill>
                  <a:srgbClr val="008000"/>
                </a:solidFill>
                <a:latin typeface="Arial"/>
                <a:ea typeface="Arial"/>
                <a:cs typeface="Arial"/>
                <a:sym typeface="Arial"/>
              </a:rPr>
              <a:t># ... и наконец третий!</a:t>
            </a:r>
            <a:endParaRPr sz="1400">
              <a:solidFill>
                <a:srgbClr val="008000"/>
              </a:solidFill>
              <a:latin typeface="Arial"/>
              <a:ea typeface="Arial"/>
              <a:cs typeface="Arial"/>
              <a:sym typeface="Arial"/>
            </a:endParaRPr>
          </a:p>
          <a:p>
            <a:pPr indent="0" lvl="0" marL="0" rtl="0" algn="l">
              <a:lnSpc>
                <a:spcPct val="90000"/>
              </a:lnSpc>
              <a:spcBef>
                <a:spcPts val="800"/>
              </a:spcBef>
              <a:spcAft>
                <a:spcPts val="0"/>
              </a:spcAft>
              <a:buSzPts val="1100"/>
              <a:buNone/>
            </a:pPr>
            <a:r>
              <a:t/>
            </a:r>
            <a:endParaRPr sz="600">
              <a:latin typeface="Arial"/>
              <a:ea typeface="Arial"/>
              <a:cs typeface="Arial"/>
              <a:sym typeface="Arial"/>
            </a:endParaRPr>
          </a:p>
          <a:p>
            <a:pPr indent="0" lvl="0" marL="0" rtl="0" algn="l">
              <a:lnSpc>
                <a:spcPct val="135714"/>
              </a:lnSpc>
              <a:spcBef>
                <a:spcPts val="0"/>
              </a:spcBef>
              <a:spcAft>
                <a:spcPts val="0"/>
              </a:spcAft>
              <a:buSzPts val="1100"/>
              <a:buNone/>
            </a:pPr>
            <a:r>
              <a:rPr lang="en" sz="1400">
                <a:solidFill>
                  <a:schemeClr val="dk1"/>
                </a:solidFill>
                <a:latin typeface="Arial"/>
                <a:ea typeface="Arial"/>
                <a:cs typeface="Arial"/>
                <a:sym typeface="Arial"/>
              </a:rPr>
              <a:t>STRING = </a:t>
            </a:r>
            <a:r>
              <a:rPr lang="en" sz="1400">
                <a:solidFill>
                  <a:srgbClr val="A31515"/>
                </a:solidFill>
                <a:latin typeface="Arial"/>
                <a:ea typeface="Arial"/>
                <a:cs typeface="Arial"/>
                <a:sym typeface="Arial"/>
              </a:rPr>
              <a:t>"# Это не комментарий."</a:t>
            </a:r>
            <a:endParaRPr sz="1400">
              <a:solidFill>
                <a:srgbClr val="A31515"/>
              </a:solidFill>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91"/>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Clr>
                <a:schemeClr val="dk1"/>
              </a:buClr>
              <a:buSzPts val="1100"/>
              <a:buFont typeface="Arial"/>
              <a:buNone/>
            </a:pPr>
            <a:r>
              <a:rPr lang="en">
                <a:solidFill>
                  <a:schemeClr val="accent4"/>
                </a:solidFill>
              </a:rPr>
              <a:t>Комментарии</a:t>
            </a:r>
            <a:endParaRPr/>
          </a:p>
        </p:txBody>
      </p:sp>
      <p:sp>
        <p:nvSpPr>
          <p:cNvPr id="510" name="Google Shape;510;p91"/>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135714"/>
              </a:lnSpc>
              <a:spcBef>
                <a:spcPts val="0"/>
              </a:spcBef>
              <a:spcAft>
                <a:spcPts val="0"/>
              </a:spcAft>
              <a:buSzPts val="1100"/>
              <a:buNone/>
            </a:pPr>
            <a:r>
              <a:rPr lang="en" sz="1800">
                <a:solidFill>
                  <a:schemeClr val="dk1"/>
                </a:solidFill>
                <a:latin typeface="Verdana"/>
                <a:ea typeface="Verdana"/>
                <a:cs typeface="Verdana"/>
                <a:sym typeface="Verdana"/>
              </a:rPr>
              <a:t>&gt;&gt;&gt; </a:t>
            </a:r>
            <a:r>
              <a:rPr lang="en" sz="1800">
                <a:solidFill>
                  <a:srgbClr val="008000"/>
                </a:solidFill>
                <a:latin typeface="Verdana"/>
                <a:ea typeface="Verdana"/>
                <a:cs typeface="Verdana"/>
                <a:sym typeface="Verdana"/>
              </a:rPr>
              <a:t># Это комментарий</a:t>
            </a:r>
            <a:endParaRPr sz="1800">
              <a:solidFill>
                <a:srgbClr val="008000"/>
              </a:solidFill>
              <a:latin typeface="Verdana"/>
              <a:ea typeface="Verdana"/>
              <a:cs typeface="Verdana"/>
              <a:sym typeface="Verdana"/>
            </a:endParaRPr>
          </a:p>
          <a:p>
            <a:pPr indent="0" lvl="0" marL="0" rtl="0" algn="l">
              <a:lnSpc>
                <a:spcPct val="135714"/>
              </a:lnSpc>
              <a:spcBef>
                <a:spcPts val="0"/>
              </a:spcBef>
              <a:spcAft>
                <a:spcPts val="0"/>
              </a:spcAft>
              <a:buSzPts val="1100"/>
              <a:buNone/>
            </a:pPr>
            <a:r>
              <a:rPr lang="en" sz="1800">
                <a:solidFill>
                  <a:schemeClr val="dk1"/>
                </a:solidFill>
                <a:latin typeface="Verdana"/>
                <a:ea typeface="Verdana"/>
                <a:cs typeface="Verdana"/>
                <a:sym typeface="Verdana"/>
              </a:rPr>
              <a:t>... </a:t>
            </a:r>
            <a:r>
              <a:rPr lang="en" sz="1800">
                <a:solidFill>
                  <a:srgbClr val="09885A"/>
                </a:solidFill>
                <a:latin typeface="Verdana"/>
                <a:ea typeface="Verdana"/>
                <a:cs typeface="Verdana"/>
                <a:sym typeface="Verdana"/>
              </a:rPr>
              <a:t>2</a:t>
            </a:r>
            <a:r>
              <a:rPr lang="en" sz="1800">
                <a:solidFill>
                  <a:schemeClr val="dk1"/>
                </a:solidFill>
                <a:latin typeface="Verdana"/>
                <a:ea typeface="Verdana"/>
                <a:cs typeface="Verdana"/>
                <a:sym typeface="Verdana"/>
              </a:rPr>
              <a:t>+</a:t>
            </a:r>
            <a:r>
              <a:rPr lang="en" sz="1800">
                <a:solidFill>
                  <a:srgbClr val="09885A"/>
                </a:solidFill>
                <a:latin typeface="Verdana"/>
                <a:ea typeface="Verdana"/>
                <a:cs typeface="Verdana"/>
                <a:sym typeface="Verdana"/>
              </a:rPr>
              <a:t>2</a:t>
            </a:r>
            <a:endParaRPr sz="1800">
              <a:solidFill>
                <a:srgbClr val="09885A"/>
              </a:solidFill>
              <a:latin typeface="Verdana"/>
              <a:ea typeface="Verdana"/>
              <a:cs typeface="Verdana"/>
              <a:sym typeface="Verdana"/>
            </a:endParaRPr>
          </a:p>
          <a:p>
            <a:pPr indent="0" lvl="0" marL="0" rtl="0" algn="l">
              <a:lnSpc>
                <a:spcPct val="135714"/>
              </a:lnSpc>
              <a:spcBef>
                <a:spcPts val="0"/>
              </a:spcBef>
              <a:spcAft>
                <a:spcPts val="0"/>
              </a:spcAft>
              <a:buSzPts val="1100"/>
              <a:buNone/>
            </a:pPr>
            <a:r>
              <a:rPr lang="en" sz="1800">
                <a:solidFill>
                  <a:srgbClr val="09885A"/>
                </a:solidFill>
                <a:latin typeface="Verdana"/>
                <a:ea typeface="Verdana"/>
                <a:cs typeface="Verdana"/>
                <a:sym typeface="Verdana"/>
              </a:rPr>
              <a:t>4</a:t>
            </a:r>
            <a:endParaRPr sz="1800">
              <a:solidFill>
                <a:srgbClr val="09885A"/>
              </a:solidFill>
              <a:latin typeface="Verdana"/>
              <a:ea typeface="Verdana"/>
              <a:cs typeface="Verdana"/>
              <a:sym typeface="Verdana"/>
            </a:endParaRPr>
          </a:p>
          <a:p>
            <a:pPr indent="0" lvl="0" marL="0" rtl="0" algn="l">
              <a:lnSpc>
                <a:spcPct val="135714"/>
              </a:lnSpc>
              <a:spcBef>
                <a:spcPts val="0"/>
              </a:spcBef>
              <a:spcAft>
                <a:spcPts val="0"/>
              </a:spcAft>
              <a:buSzPts val="1100"/>
              <a:buNone/>
            </a:pPr>
            <a:r>
              <a:t/>
            </a:r>
            <a:endParaRPr sz="1800">
              <a:solidFill>
                <a:srgbClr val="09885A"/>
              </a:solidFill>
              <a:latin typeface="Verdana"/>
              <a:ea typeface="Verdana"/>
              <a:cs typeface="Verdana"/>
              <a:sym typeface="Verdana"/>
            </a:endParaRPr>
          </a:p>
          <a:p>
            <a:pPr indent="0" lvl="0" marL="0" rtl="0" algn="l">
              <a:lnSpc>
                <a:spcPct val="135714"/>
              </a:lnSpc>
              <a:spcBef>
                <a:spcPts val="0"/>
              </a:spcBef>
              <a:spcAft>
                <a:spcPts val="0"/>
              </a:spcAft>
              <a:buSzPts val="1100"/>
              <a:buNone/>
            </a:pPr>
            <a:r>
              <a:rPr lang="en" sz="1800">
                <a:solidFill>
                  <a:schemeClr val="dk1"/>
                </a:solidFill>
                <a:latin typeface="Verdana"/>
                <a:ea typeface="Verdana"/>
                <a:cs typeface="Verdana"/>
                <a:sym typeface="Verdana"/>
              </a:rPr>
              <a:t>&gt;&gt;&gt; </a:t>
            </a:r>
            <a:r>
              <a:rPr lang="en" sz="1800">
                <a:solidFill>
                  <a:srgbClr val="09885A"/>
                </a:solidFill>
                <a:latin typeface="Verdana"/>
                <a:ea typeface="Verdana"/>
                <a:cs typeface="Verdana"/>
                <a:sym typeface="Verdana"/>
              </a:rPr>
              <a:t>2</a:t>
            </a:r>
            <a:r>
              <a:rPr lang="en" sz="1800">
                <a:solidFill>
                  <a:schemeClr val="dk1"/>
                </a:solidFill>
                <a:latin typeface="Verdana"/>
                <a:ea typeface="Verdana"/>
                <a:cs typeface="Verdana"/>
                <a:sym typeface="Verdana"/>
              </a:rPr>
              <a:t>+</a:t>
            </a:r>
            <a:r>
              <a:rPr lang="en" sz="1800">
                <a:solidFill>
                  <a:srgbClr val="09885A"/>
                </a:solidFill>
                <a:latin typeface="Verdana"/>
                <a:ea typeface="Verdana"/>
                <a:cs typeface="Verdana"/>
                <a:sym typeface="Verdana"/>
              </a:rPr>
              <a:t>2</a:t>
            </a:r>
            <a:r>
              <a:rPr lang="en" sz="1800">
                <a:solidFill>
                  <a:schemeClr val="dk1"/>
                </a:solidFill>
                <a:latin typeface="Verdana"/>
                <a:ea typeface="Verdana"/>
                <a:cs typeface="Verdana"/>
                <a:sym typeface="Verdana"/>
              </a:rPr>
              <a:t>  </a:t>
            </a:r>
            <a:r>
              <a:rPr lang="en" sz="1800">
                <a:solidFill>
                  <a:srgbClr val="008000"/>
                </a:solidFill>
                <a:latin typeface="Verdana"/>
                <a:ea typeface="Verdana"/>
                <a:cs typeface="Verdana"/>
                <a:sym typeface="Verdana"/>
              </a:rPr>
              <a:t># а вот комментарий на одной строке с кодом</a:t>
            </a:r>
            <a:endParaRPr sz="1800">
              <a:solidFill>
                <a:srgbClr val="008000"/>
              </a:solidFill>
              <a:latin typeface="Verdana"/>
              <a:ea typeface="Verdana"/>
              <a:cs typeface="Verdana"/>
              <a:sym typeface="Verdana"/>
            </a:endParaRPr>
          </a:p>
          <a:p>
            <a:pPr indent="0" lvl="0" marL="0" rtl="0" algn="l">
              <a:lnSpc>
                <a:spcPct val="135714"/>
              </a:lnSpc>
              <a:spcBef>
                <a:spcPts val="0"/>
              </a:spcBef>
              <a:spcAft>
                <a:spcPts val="0"/>
              </a:spcAft>
              <a:buSzPts val="1100"/>
              <a:buNone/>
            </a:pPr>
            <a:r>
              <a:rPr lang="en" sz="1800">
                <a:solidFill>
                  <a:srgbClr val="09885A"/>
                </a:solidFill>
                <a:latin typeface="Verdana"/>
                <a:ea typeface="Verdana"/>
                <a:cs typeface="Verdana"/>
                <a:sym typeface="Verdana"/>
              </a:rPr>
              <a:t>4</a:t>
            </a:r>
            <a:endParaRPr sz="1800"/>
          </a:p>
          <a:p>
            <a:pPr indent="0" lvl="0" marL="0" rtl="0" algn="l">
              <a:lnSpc>
                <a:spcPct val="90000"/>
              </a:lnSpc>
              <a:spcBef>
                <a:spcPts val="800"/>
              </a:spcBef>
              <a:spcAft>
                <a:spcPts val="0"/>
              </a:spcAft>
              <a:buSzPts val="11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8"/>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solidFill>
                  <a:schemeClr val="accent4"/>
                </a:solidFill>
              </a:rPr>
              <a:t>Интерпретатор Python</a:t>
            </a:r>
            <a:endParaRPr/>
          </a:p>
        </p:txBody>
      </p:sp>
      <p:sp>
        <p:nvSpPr>
          <p:cNvPr id="191" name="Google Shape;191;p38"/>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Эталонной реализацией Python является </a:t>
            </a:r>
            <a:r>
              <a:rPr b="1" lang="en">
                <a:latin typeface="Arial"/>
                <a:ea typeface="Arial"/>
                <a:cs typeface="Arial"/>
                <a:sym typeface="Arial"/>
              </a:rPr>
              <a:t>интерпретатор</a:t>
            </a:r>
            <a:r>
              <a:rPr lang="en">
                <a:latin typeface="Arial"/>
                <a:ea typeface="Arial"/>
                <a:cs typeface="Arial"/>
                <a:sym typeface="Arial"/>
              </a:rPr>
              <a:t> </a:t>
            </a:r>
            <a:r>
              <a:rPr b="1" lang="en">
                <a:solidFill>
                  <a:srgbClr val="980000"/>
                </a:solidFill>
                <a:latin typeface="Arial"/>
                <a:ea typeface="Arial"/>
                <a:cs typeface="Arial"/>
                <a:sym typeface="Arial"/>
              </a:rPr>
              <a:t>CPython</a:t>
            </a:r>
            <a:r>
              <a:rPr lang="en">
                <a:latin typeface="Arial"/>
                <a:ea typeface="Arial"/>
                <a:cs typeface="Arial"/>
                <a:sym typeface="Arial"/>
              </a:rPr>
              <a:t>, поддерживающий большинство активно используемых платформ. Он распространяется под свободной лицензией Python Software Foundation License, позволяющей использовать его без ограничений в любых приложениях, включая проприетарные. Есть реализация интерпретатора для JVM с возможностью компиляции, CLR, LLVM, другие независимые реализации. Проект PyPy использует JIT-компиляцию, которая значительно увеличивает скорость выполнения Python-программ.</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Python - активно развивающийся язык программирования, новые версии выходят примерно раз в два с половиной года. Язык не подвергался официальной стандартизации, </a:t>
            </a:r>
            <a:r>
              <a:rPr b="1" lang="en">
                <a:latin typeface="Arial"/>
                <a:ea typeface="Arial"/>
                <a:cs typeface="Arial"/>
                <a:sym typeface="Arial"/>
              </a:rPr>
              <a:t>роль стандарта де-факто выполняет CPython</a:t>
            </a:r>
            <a:r>
              <a:rPr lang="en">
                <a:latin typeface="Arial"/>
                <a:ea typeface="Arial"/>
                <a:cs typeface="Arial"/>
                <a:sym typeface="Arial"/>
              </a:rPr>
              <a:t>, разрабатываемый под контролем автора языка. </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92"/>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Clr>
                <a:schemeClr val="dk1"/>
              </a:buClr>
              <a:buSzPts val="1100"/>
              <a:buFont typeface="Arial"/>
              <a:buNone/>
            </a:pPr>
            <a:r>
              <a:rPr lang="en">
                <a:solidFill>
                  <a:schemeClr val="accent4"/>
                </a:solidFill>
              </a:rPr>
              <a:t>Комментарии</a:t>
            </a:r>
            <a:endParaRPr/>
          </a:p>
        </p:txBody>
      </p:sp>
      <p:sp>
        <p:nvSpPr>
          <p:cNvPr id="516" name="Google Shape;516;p92"/>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spcBef>
                <a:spcPts val="800"/>
              </a:spcBef>
              <a:spcAft>
                <a:spcPts val="0"/>
              </a:spcAft>
              <a:buSzPts val="1100"/>
              <a:buNone/>
            </a:pPr>
            <a:r>
              <a:rPr lang="en"/>
              <a:t>Комментарии, которые противоречат коду, хуже, чем отсутствие комментариев. </a:t>
            </a:r>
            <a:r>
              <a:rPr b="1" lang="en">
                <a:solidFill>
                  <a:srgbClr val="980000"/>
                </a:solidFill>
              </a:rPr>
              <a:t>Всегда исправляйте комментарии, если меняете код!</a:t>
            </a:r>
            <a:r>
              <a:rPr lang="en"/>
              <a:t> </a:t>
            </a:r>
            <a:endParaRPr/>
          </a:p>
          <a:p>
            <a:pPr indent="0" lvl="0" marL="0" rtl="0" algn="l">
              <a:spcBef>
                <a:spcPts val="800"/>
              </a:spcBef>
              <a:spcAft>
                <a:spcPts val="0"/>
              </a:spcAft>
              <a:buClr>
                <a:schemeClr val="dk1"/>
              </a:buClr>
              <a:buSzPts val="1100"/>
              <a:buFont typeface="Arial"/>
              <a:buNone/>
            </a:pPr>
            <a:r>
              <a:rPr b="1" lang="en"/>
              <a:t>Комментарии должны являться законченными предложениями. </a:t>
            </a:r>
            <a:endParaRPr b="1"/>
          </a:p>
          <a:p>
            <a:pPr indent="0" lvl="0" marL="0" rtl="0" algn="l">
              <a:spcBef>
                <a:spcPts val="800"/>
              </a:spcBef>
              <a:spcAft>
                <a:spcPts val="0"/>
              </a:spcAft>
              <a:buClr>
                <a:schemeClr val="dk1"/>
              </a:buClr>
              <a:buSzPts val="1100"/>
              <a:buFont typeface="Arial"/>
              <a:buNone/>
            </a:pPr>
            <a:r>
              <a:rPr lang="en"/>
              <a:t>Если комментарий — фраза или предложение, </a:t>
            </a:r>
            <a:r>
              <a:rPr b="1" lang="en"/>
              <a:t>первое слово должно быть написано с большой буквы</a:t>
            </a:r>
            <a:r>
              <a:rPr lang="en"/>
              <a:t>, если только это не имя переменной, которая начинается с маленькой буквы (кстати, никогда не отступайте от этого правила для имен переменных).</a:t>
            </a:r>
            <a:endParaRPr/>
          </a:p>
          <a:p>
            <a:pPr indent="0" lvl="0" marL="0" rtl="0" algn="l">
              <a:spcBef>
                <a:spcPts val="800"/>
              </a:spcBef>
              <a:spcAft>
                <a:spcPts val="0"/>
              </a:spcAft>
              <a:buClr>
                <a:schemeClr val="dk1"/>
              </a:buClr>
              <a:buSzPts val="1100"/>
              <a:buFont typeface="Arial"/>
              <a:buNone/>
            </a:pPr>
            <a:r>
              <a:rPr lang="en"/>
              <a:t>Если комментарий короткий, можно опустить точку в конце предложения. </a:t>
            </a:r>
            <a:endParaRPr/>
          </a:p>
          <a:p>
            <a:pPr indent="0" lvl="0" marL="0" rtl="0" algn="l">
              <a:spcBef>
                <a:spcPts val="800"/>
              </a:spcBef>
              <a:spcAft>
                <a:spcPts val="0"/>
              </a:spcAft>
              <a:buClr>
                <a:schemeClr val="dk1"/>
              </a:buClr>
              <a:buSzPts val="1100"/>
              <a:buFont typeface="Arial"/>
              <a:buNone/>
            </a:pPr>
            <a:r>
              <a:rPr b="1" lang="en"/>
              <a:t>Ставьте два пробела после точки в конце предложения</a:t>
            </a:r>
            <a:r>
              <a:rPr lang="en"/>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93"/>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Clr>
                <a:schemeClr val="dk1"/>
              </a:buClr>
              <a:buSzPts val="1100"/>
              <a:buFont typeface="Arial"/>
              <a:buNone/>
            </a:pPr>
            <a:r>
              <a:rPr lang="en">
                <a:solidFill>
                  <a:schemeClr val="accent4"/>
                </a:solidFill>
              </a:rPr>
              <a:t>Комментарии</a:t>
            </a:r>
            <a:endParaRPr/>
          </a:p>
        </p:txBody>
      </p:sp>
      <p:sp>
        <p:nvSpPr>
          <p:cNvPr id="522" name="Google Shape;522;p93"/>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spcBef>
                <a:spcPts val="800"/>
              </a:spcBef>
              <a:spcAft>
                <a:spcPts val="0"/>
              </a:spcAft>
              <a:buSzPts val="1100"/>
              <a:buNone/>
            </a:pPr>
            <a:r>
              <a:rPr lang="en"/>
              <a:t>Если вы пишете по-английски, не забывайте о </a:t>
            </a:r>
            <a:r>
              <a:rPr b="1" lang="en"/>
              <a:t>Strunk &amp; White</a:t>
            </a:r>
            <a:r>
              <a:rPr lang="en"/>
              <a:t> (книга </a:t>
            </a:r>
            <a:r>
              <a:rPr lang="en" u="sng">
                <a:solidFill>
                  <a:schemeClr val="hlink"/>
                </a:solidFill>
                <a:hlinkClick r:id="rId3"/>
              </a:rPr>
              <a:t>Strunk &amp; White, “Elements of style”</a:t>
            </a:r>
            <a:r>
              <a:rPr lang="en"/>
              <a:t>, которая является практически эталонным руководством по правильному написанию текстов на английском языке.)</a:t>
            </a:r>
            <a:endParaRPr/>
          </a:p>
          <a:p>
            <a:pPr indent="0" lvl="0" marL="0" rtl="0" algn="l">
              <a:spcBef>
                <a:spcPts val="800"/>
              </a:spcBef>
              <a:spcAft>
                <a:spcPts val="0"/>
              </a:spcAft>
              <a:buSzPts val="1100"/>
              <a:buNone/>
            </a:pPr>
            <a:r>
              <a:t/>
            </a:r>
            <a:endParaRPr/>
          </a:p>
          <a:p>
            <a:pPr indent="0" lvl="0" marL="0" rtl="0" algn="l">
              <a:spcBef>
                <a:spcPts val="800"/>
              </a:spcBef>
              <a:spcAft>
                <a:spcPts val="0"/>
              </a:spcAft>
              <a:buSzPts val="1100"/>
              <a:buNone/>
            </a:pPr>
            <a:r>
              <a:rPr lang="en"/>
              <a:t>Программисты, которые не говорят на английском языке, пожалуйста, пишите комментарии на английском, если только вы не уверены на 120 процентов, что ваш код никогда не будут читать люди, не знающие вашего родного языка.</a:t>
            </a:r>
            <a:endParaRPr/>
          </a:p>
          <a:p>
            <a:pPr indent="0" lvl="0" marL="0" rtl="0" algn="l">
              <a:spcBef>
                <a:spcPts val="800"/>
              </a:spcBef>
              <a:spcAft>
                <a:spcPts val="0"/>
              </a:spcAft>
              <a:buSzPts val="1100"/>
              <a:buNone/>
            </a:pPr>
            <a:r>
              <a:t/>
            </a:r>
            <a:endParaRPr/>
          </a:p>
          <a:p>
            <a:pPr indent="0" lvl="0" marL="0" rtl="0" algn="l">
              <a:spcBef>
                <a:spcPts val="800"/>
              </a:spcBef>
              <a:spcAft>
                <a:spcPts val="0"/>
              </a:spcAft>
              <a:buSzPts val="11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94"/>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Блок комментариев</a:t>
            </a:r>
            <a:endParaRPr/>
          </a:p>
        </p:txBody>
      </p:sp>
      <p:sp>
        <p:nvSpPr>
          <p:cNvPr id="528" name="Google Shape;528;p94"/>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Блок комментариев обычно объясняет код (весь, или только некоторую часть), идущий после блока, и должен иметь тот же отступ, что и сам код.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Каждая строчка такого блока должна начинаться с символа # и одного пробела после него (если только сам текст комментария не имеет отступа).</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Абзацы внутри блока комментариев лучше отделять строкой, состоящей из одного символа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Блок комментариев обычно состоит из одного или более абзацев, составленных из полноценных предложений, поэтому каждое предложение должно заканчиваться точкой.</a:t>
            </a:r>
            <a:endParaRPr>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95"/>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Комментарии в строке с кодом</a:t>
            </a:r>
            <a:endParaRPr/>
          </a:p>
        </p:txBody>
      </p:sp>
      <p:sp>
        <p:nvSpPr>
          <p:cNvPr id="534" name="Google Shape;534;p95"/>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Старайтесь реже использовать подобные комментарии.</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Такой комментарий находится в той же строке, что и инструкция. «Встрочные» комментарии должны отделяться хотя бы двумя пробелами от инструкции. Они должны начинаться с символа # и одного пробела.</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Комментарии в строке с кодом не нужны и только отвлекают от чтения, если они объясняют очевидное.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Не пишите вот так:</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x = x + </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a:t>
            </a:r>
            <a:r>
              <a:rPr lang="en">
                <a:solidFill>
                  <a:srgbClr val="008000"/>
                </a:solidFill>
                <a:highlight>
                  <a:srgbClr val="FFFFFF"/>
                </a:highlight>
                <a:latin typeface="Arial"/>
                <a:ea typeface="Arial"/>
                <a:cs typeface="Arial"/>
                <a:sym typeface="Arial"/>
              </a:rPr>
              <a:t># Увеличиваем X на один </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Впрочем, иногда такие комментарии полезны:</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x = x + </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a:t>
            </a:r>
            <a:r>
              <a:rPr lang="en">
                <a:solidFill>
                  <a:srgbClr val="008000"/>
                </a:solidFill>
                <a:highlight>
                  <a:srgbClr val="FFFFFF"/>
                </a:highlight>
                <a:latin typeface="Arial"/>
                <a:ea typeface="Arial"/>
                <a:cs typeface="Arial"/>
                <a:sym typeface="Arial"/>
              </a:rPr>
              <a:t># Место для рамки окна </a:t>
            </a:r>
            <a:endParaRPr>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9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Исполняемые сценарии</a:t>
            </a:r>
            <a:endParaRPr/>
          </a:p>
        </p:txBody>
      </p:sp>
      <p:sp>
        <p:nvSpPr>
          <p:cNvPr id="540" name="Google Shape;540;p96"/>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t>На Unix-системах семейства BSD сценарии на Python могут быть сделаны исполняемыми, также как и шелл-сценарии, </a:t>
            </a:r>
            <a:r>
              <a:rPr lang="en"/>
              <a:t>путем</a:t>
            </a:r>
            <a:r>
              <a:rPr lang="en"/>
              <a:t> добавления следующей строки</a:t>
            </a:r>
            <a:endParaRPr/>
          </a:p>
          <a:p>
            <a:pPr indent="0" lvl="0" marL="0" rtl="0" algn="l">
              <a:lnSpc>
                <a:spcPct val="90000"/>
              </a:lnSpc>
              <a:spcBef>
                <a:spcPts val="800"/>
              </a:spcBef>
              <a:spcAft>
                <a:spcPts val="0"/>
              </a:spcAft>
              <a:buClr>
                <a:schemeClr val="dk1"/>
              </a:buClr>
              <a:buSzPts val="1100"/>
              <a:buFont typeface="Arial"/>
              <a:buNone/>
            </a:pPr>
            <a:r>
              <a:t/>
            </a:r>
            <a:endParaRPr sz="600"/>
          </a:p>
          <a:p>
            <a:pPr indent="0" lvl="0" marL="0" rtl="0" algn="l">
              <a:lnSpc>
                <a:spcPct val="90000"/>
              </a:lnSpc>
              <a:spcBef>
                <a:spcPts val="800"/>
              </a:spcBef>
              <a:spcAft>
                <a:spcPts val="0"/>
              </a:spcAft>
              <a:buClr>
                <a:schemeClr val="dk1"/>
              </a:buClr>
              <a:buSzPts val="1100"/>
              <a:buFont typeface="Arial"/>
              <a:buNone/>
            </a:pPr>
            <a:r>
              <a:rPr b="1" lang="en">
                <a:solidFill>
                  <a:srgbClr val="0000FF"/>
                </a:solidFill>
              </a:rPr>
              <a:t>#!</a:t>
            </a:r>
            <a:r>
              <a:rPr b="1" lang="en"/>
              <a:t> /usr/bin/env python3</a:t>
            </a:r>
            <a:endParaRPr b="1"/>
          </a:p>
          <a:p>
            <a:pPr indent="0" lvl="0" marL="0" rtl="0" algn="l">
              <a:lnSpc>
                <a:spcPct val="90000"/>
              </a:lnSpc>
              <a:spcBef>
                <a:spcPts val="800"/>
              </a:spcBef>
              <a:spcAft>
                <a:spcPts val="0"/>
              </a:spcAft>
              <a:buClr>
                <a:schemeClr val="dk1"/>
              </a:buClr>
              <a:buSzPts val="1100"/>
              <a:buFont typeface="Arial"/>
              <a:buNone/>
            </a:pPr>
            <a:r>
              <a:t/>
            </a:r>
            <a:endParaRPr sz="600"/>
          </a:p>
          <a:p>
            <a:pPr indent="0" lvl="0" marL="0" rtl="0" algn="l">
              <a:lnSpc>
                <a:spcPct val="90000"/>
              </a:lnSpc>
              <a:spcBef>
                <a:spcPts val="800"/>
              </a:spcBef>
              <a:spcAft>
                <a:spcPts val="0"/>
              </a:spcAft>
              <a:buClr>
                <a:schemeClr val="dk1"/>
              </a:buClr>
              <a:buSzPts val="1100"/>
              <a:buFont typeface="Arial"/>
              <a:buNone/>
            </a:pPr>
            <a:r>
              <a:rPr lang="en"/>
              <a:t>(предполагается, что интерпретатор может быть найден по одному из путей, указанных в пользовательской переменной PATH) в начало сценария и установки файла в исполняемый режим. </a:t>
            </a:r>
            <a:endParaRPr/>
          </a:p>
          <a:p>
            <a:pPr indent="0" lvl="0" marL="0" rtl="0" algn="l">
              <a:lnSpc>
                <a:spcPct val="90000"/>
              </a:lnSpc>
              <a:spcBef>
                <a:spcPts val="800"/>
              </a:spcBef>
              <a:spcAft>
                <a:spcPts val="0"/>
              </a:spcAft>
              <a:buClr>
                <a:schemeClr val="dk1"/>
              </a:buClr>
              <a:buSzPts val="1100"/>
              <a:buFont typeface="Arial"/>
              <a:buNone/>
            </a:pPr>
            <a:r>
              <a:rPr b="1" lang="en"/>
              <a:t>Символы </a:t>
            </a:r>
            <a:r>
              <a:rPr b="1" lang="en">
                <a:solidFill>
                  <a:srgbClr val="0000FF"/>
                </a:solidFill>
              </a:rPr>
              <a:t>#!</a:t>
            </a:r>
            <a:r>
              <a:rPr b="1" lang="en"/>
              <a:t> должны быть </a:t>
            </a:r>
            <a:r>
              <a:rPr b="1" lang="en">
                <a:solidFill>
                  <a:srgbClr val="FF0000"/>
                </a:solidFill>
              </a:rPr>
              <a:t>первыми символами</a:t>
            </a:r>
            <a:r>
              <a:rPr b="1" lang="en"/>
              <a:t> в файле</a:t>
            </a:r>
            <a:r>
              <a:rPr lang="en"/>
              <a:t>. На некоторых платформах строка должна оканчиваться </a:t>
            </a:r>
            <a:r>
              <a:rPr b="1" lang="en"/>
              <a:t>символом конца строки в стиле Unix ('</a:t>
            </a:r>
            <a:r>
              <a:rPr b="1" lang="en">
                <a:solidFill>
                  <a:srgbClr val="980000"/>
                </a:solidFill>
              </a:rPr>
              <a:t>\n</a:t>
            </a:r>
            <a:r>
              <a:rPr b="1" lang="en"/>
              <a:t>')</a:t>
            </a:r>
            <a:r>
              <a:rPr lang="en"/>
              <a:t>, а не в стиле Windows ('\r\n'). </a:t>
            </a:r>
            <a:endParaRPr/>
          </a:p>
          <a:p>
            <a:pPr indent="0" lvl="0" marL="0" rtl="0" algn="l">
              <a:lnSpc>
                <a:spcPct val="90000"/>
              </a:lnSpc>
              <a:spcBef>
                <a:spcPts val="800"/>
              </a:spcBef>
              <a:spcAft>
                <a:spcPts val="0"/>
              </a:spcAft>
              <a:buClr>
                <a:schemeClr val="dk1"/>
              </a:buClr>
              <a:buSzPts val="1100"/>
              <a:buFont typeface="Arial"/>
              <a:buNone/>
            </a:pPr>
            <a:r>
              <a:rPr lang="en"/>
              <a:t>Заметьте, что символ решётки '</a:t>
            </a:r>
            <a:r>
              <a:rPr b="1" lang="en">
                <a:solidFill>
                  <a:srgbClr val="0000FF"/>
                </a:solidFill>
              </a:rPr>
              <a:t>#</a:t>
            </a:r>
            <a:r>
              <a:rPr lang="en"/>
              <a:t>' используется в Python для указания начала комментария.</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97"/>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Исполняемые сценарии </a:t>
            </a:r>
            <a:endParaRPr/>
          </a:p>
        </p:txBody>
      </p:sp>
      <p:sp>
        <p:nvSpPr>
          <p:cNvPr id="546" name="Google Shape;546;p97"/>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t>Исполняемый режим (или разрешение на исполнение) может быть установлен сценарию использованием команды </a:t>
            </a:r>
            <a:r>
              <a:rPr b="1" lang="en"/>
              <a:t>chmod</a:t>
            </a:r>
            <a:r>
              <a:rPr lang="en"/>
              <a:t>:</a:t>
            </a:r>
            <a:endParaRPr/>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Clr>
                <a:schemeClr val="dk1"/>
              </a:buClr>
              <a:buSzPts val="1100"/>
              <a:buFont typeface="Arial"/>
              <a:buNone/>
            </a:pPr>
            <a:r>
              <a:rPr lang="en"/>
              <a:t>$ </a:t>
            </a:r>
            <a:r>
              <a:rPr b="1" lang="en"/>
              <a:t>chmod +x myscript.py</a:t>
            </a:r>
            <a:endParaRPr b="1"/>
          </a:p>
          <a:p>
            <a:pPr indent="0" lvl="0" marL="0" rtl="0" algn="l">
              <a:lnSpc>
                <a:spcPct val="90000"/>
              </a:lnSpc>
              <a:spcBef>
                <a:spcPts val="800"/>
              </a:spcBef>
              <a:spcAft>
                <a:spcPts val="0"/>
              </a:spcAft>
              <a:buClr>
                <a:schemeClr val="dk1"/>
              </a:buClr>
              <a:buSzPts val="1100"/>
              <a:buFont typeface="Arial"/>
              <a:buNone/>
            </a:pPr>
            <a:r>
              <a:t/>
            </a:r>
            <a:endParaRPr/>
          </a:p>
          <a:p>
            <a:pPr indent="0" lvl="0" marL="0" rtl="0" algn="l">
              <a:lnSpc>
                <a:spcPct val="90000"/>
              </a:lnSpc>
              <a:spcBef>
                <a:spcPts val="800"/>
              </a:spcBef>
              <a:spcAft>
                <a:spcPts val="0"/>
              </a:spcAft>
              <a:buClr>
                <a:schemeClr val="dk1"/>
              </a:buClr>
              <a:buSzPts val="1100"/>
              <a:buFont typeface="Arial"/>
              <a:buNone/>
            </a:pPr>
            <a:r>
              <a:rPr lang="en"/>
              <a:t>У систем с операционной системой Windows нет такого понятия, как исполняемый режим. Установщик Python автоматически связывает файлы </a:t>
            </a:r>
            <a:r>
              <a:rPr b="1" lang="en"/>
              <a:t>.py</a:t>
            </a:r>
            <a:r>
              <a:rPr lang="en"/>
              <a:t> с файлом python.exe, таким образом двойной клик на файле Python запустит его в виде сценария. </a:t>
            </a:r>
            <a:endParaRPr/>
          </a:p>
          <a:p>
            <a:pPr indent="0" lvl="0" marL="0" rtl="0" algn="l">
              <a:lnSpc>
                <a:spcPct val="90000"/>
              </a:lnSpc>
              <a:spcBef>
                <a:spcPts val="800"/>
              </a:spcBef>
              <a:spcAft>
                <a:spcPts val="0"/>
              </a:spcAft>
              <a:buClr>
                <a:schemeClr val="dk1"/>
              </a:buClr>
              <a:buSzPts val="1100"/>
              <a:buFont typeface="Arial"/>
              <a:buNone/>
            </a:pPr>
            <a:r>
              <a:rPr lang="en"/>
              <a:t>Расширение может быть и </a:t>
            </a:r>
            <a:r>
              <a:rPr b="1" lang="en"/>
              <a:t>.pyw</a:t>
            </a:r>
            <a:r>
              <a:rPr lang="en"/>
              <a:t> в случае, если окно консоли (которое, обычно, отображается) при запуске сценария подавляется.</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98"/>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Кодировка по умолчанию</a:t>
            </a:r>
            <a:endParaRPr/>
          </a:p>
        </p:txBody>
      </p:sp>
      <p:sp>
        <p:nvSpPr>
          <p:cNvPr id="552" name="Google Shape;552;p98"/>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По умолчанию, исходники Python считаются созданными в кодировке </a:t>
            </a:r>
            <a:r>
              <a:rPr b="1" lang="en">
                <a:latin typeface="Arial"/>
                <a:ea typeface="Arial"/>
                <a:cs typeface="Arial"/>
                <a:sym typeface="Arial"/>
              </a:rPr>
              <a:t>UTF-8</a:t>
            </a:r>
            <a:r>
              <a:rPr lang="en">
                <a:latin typeface="Arial"/>
                <a:ea typeface="Arial"/>
                <a:cs typeface="Arial"/>
                <a:sym typeface="Arial"/>
              </a:rPr>
              <a:t>. В этой кодировке в строковых литералах, идентификаторах и комментариях могут быть использованы символы большинства языков мира — учитывая то, что стандартная библиотека Python использует символы </a:t>
            </a:r>
            <a:r>
              <a:rPr b="1" lang="en">
                <a:latin typeface="Arial"/>
                <a:ea typeface="Arial"/>
                <a:cs typeface="Arial"/>
                <a:sym typeface="Arial"/>
              </a:rPr>
              <a:t>ASCII</a:t>
            </a:r>
            <a:r>
              <a:rPr lang="en">
                <a:latin typeface="Arial"/>
                <a:ea typeface="Arial"/>
                <a:cs typeface="Arial"/>
                <a:sym typeface="Arial"/>
              </a:rPr>
              <a:t> для именования идентификаторов — и этому соглашению должен следовать любой переносимый код.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Для корректного отображения всех этих символов, ваш </a:t>
            </a:r>
            <a:r>
              <a:rPr b="1" lang="en">
                <a:latin typeface="Arial"/>
                <a:ea typeface="Arial"/>
                <a:cs typeface="Arial"/>
                <a:sym typeface="Arial"/>
              </a:rPr>
              <a:t>редактор должен опознавать файл как закодированный в UTF-8</a:t>
            </a:r>
            <a:r>
              <a:rPr lang="en">
                <a:latin typeface="Arial"/>
                <a:ea typeface="Arial"/>
                <a:cs typeface="Arial"/>
                <a:sym typeface="Arial"/>
              </a:rPr>
              <a:t> и должен использовать шрифт, который содержит все символы, используемые в файле.</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99"/>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Директивы</a:t>
            </a:r>
            <a:endParaRPr/>
          </a:p>
        </p:txBody>
      </p:sp>
      <p:sp>
        <p:nvSpPr>
          <p:cNvPr id="558" name="Google Shape;558;p99"/>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Начиная с Python 2.3, для использования в тексте программы символов, не входящих в ASCII, необходимо явно указывать кодировку исходного кода </a:t>
            </a:r>
            <a:r>
              <a:rPr b="1" lang="en">
                <a:solidFill>
                  <a:srgbClr val="980000"/>
                </a:solidFill>
                <a:latin typeface="Arial"/>
                <a:ea typeface="Arial"/>
                <a:cs typeface="Arial"/>
                <a:sym typeface="Arial"/>
              </a:rPr>
              <a:t>в начале модуля</a:t>
            </a:r>
            <a:r>
              <a:rPr lang="en">
                <a:latin typeface="Arial"/>
                <a:ea typeface="Arial"/>
                <a:cs typeface="Arial"/>
                <a:sym typeface="Arial"/>
              </a:rPr>
              <a:t>:</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F"/>
                </a:highlight>
                <a:latin typeface="Arial"/>
                <a:ea typeface="Arial"/>
                <a:cs typeface="Arial"/>
                <a:sym typeface="Arial"/>
              </a:rPr>
              <a:t># -*- coding: utf-8 -*-</a:t>
            </a:r>
            <a:endParaRPr b="1">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или</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F"/>
                </a:highlight>
                <a:latin typeface="Arial"/>
                <a:ea typeface="Arial"/>
                <a:cs typeface="Arial"/>
                <a:sym typeface="Arial"/>
              </a:rPr>
              <a:t># coding: utf-8</a:t>
            </a:r>
            <a:endParaRPr b="1">
              <a:solidFill>
                <a:srgbClr val="008000"/>
              </a:solidFill>
              <a:highlight>
                <a:srgbClr val="FFFFFF"/>
              </a:highlight>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После этого можно использовать, например, кириллицу в Unicode-литералах.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На самом деле даже если написать:</a:t>
            </a:r>
            <a:endParaRPr>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1" lang="en">
                <a:solidFill>
                  <a:srgbClr val="008000"/>
                </a:solidFill>
                <a:highlight>
                  <a:srgbClr val="FFFFFF"/>
                </a:highlight>
                <a:latin typeface="Arial"/>
                <a:ea typeface="Arial"/>
                <a:cs typeface="Arial"/>
                <a:sym typeface="Arial"/>
              </a:rPr>
              <a:t># coding: utf</a:t>
            </a:r>
            <a:endParaRPr b="1">
              <a:solidFill>
                <a:srgbClr val="008000"/>
              </a:solidFill>
              <a:highlight>
                <a:srgbClr val="FFFFFF"/>
              </a:highlight>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то Python «поймёт», что вы хотели сделать.</a:t>
            </a:r>
            <a:endParaRPr>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10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Кодировка по умолчанию</a:t>
            </a:r>
            <a:endParaRPr/>
          </a:p>
        </p:txBody>
      </p:sp>
      <p:sp>
        <p:nvSpPr>
          <p:cNvPr id="564" name="Google Shape;564;p100"/>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Также, есть возможность указать другую кодировку для исходных файлов. Для этого нужно добавить специальный комментарий следом за строкой #!, дабы описать кодировку исходного файла:</a:t>
            </a:r>
            <a:endParaRPr>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 coding: encoding -*-</a:t>
            </a:r>
            <a:endParaRPr>
              <a:solidFill>
                <a:srgbClr val="008000"/>
              </a:solidFill>
              <a:highlight>
                <a:srgbClr val="FFFFFF"/>
              </a:highlight>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Если используется это описание — всё, что находится в этом файле будет опознаваться как имеющее соответствующую кодировку encoding, а не UTF-8.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Например, если выбранный вами редактор не поддерживает файлы, закодированные UTF-8 и требует применения какой-либо другой кодировки, допустим Windows-1252, вы можете написать:</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 -*- coding: cp-1252 -*-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Устанавливающий (отличную от установленной по умолчанию) кодировку специальный комментарий должен являться первой или второй строкой файла.</a:t>
            </a:r>
            <a:endParaRPr>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101"/>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Кодировка исходных файлов</a:t>
            </a:r>
            <a:endParaRPr/>
          </a:p>
        </p:txBody>
      </p:sp>
      <p:sp>
        <p:nvSpPr>
          <p:cNvPr id="570" name="Google Shape;570;p101"/>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t>Начиная с версии python 3.0 в стандартной библиотеке действует следующее соглашение: </a:t>
            </a:r>
            <a:r>
              <a:rPr b="1" lang="en">
                <a:solidFill>
                  <a:srgbClr val="0000FF"/>
                </a:solidFill>
              </a:rPr>
              <a:t>все идентификаторы</a:t>
            </a:r>
            <a:r>
              <a:rPr b="1" lang="en"/>
              <a:t> обязаны содержать </a:t>
            </a:r>
            <a:r>
              <a:rPr b="1" lang="en">
                <a:solidFill>
                  <a:srgbClr val="980000"/>
                </a:solidFill>
              </a:rPr>
              <a:t>только ASCII символы</a:t>
            </a:r>
            <a:r>
              <a:rPr b="1" lang="en"/>
              <a:t>, и означать английские слова везде, где это возможно. </a:t>
            </a:r>
            <a:endParaRPr b="1"/>
          </a:p>
          <a:p>
            <a:pPr indent="0" lvl="0" marL="0" rtl="0" algn="l">
              <a:lnSpc>
                <a:spcPct val="90000"/>
              </a:lnSpc>
              <a:spcBef>
                <a:spcPts val="800"/>
              </a:spcBef>
              <a:spcAft>
                <a:spcPts val="0"/>
              </a:spcAft>
              <a:buClr>
                <a:schemeClr val="dk1"/>
              </a:buClr>
              <a:buSzPts val="1100"/>
              <a:buFont typeface="Arial"/>
              <a:buNone/>
            </a:pPr>
            <a:r>
              <a:rPr lang="en"/>
              <a:t>Кроме того, </a:t>
            </a:r>
            <a:r>
              <a:rPr b="1" lang="en">
                <a:solidFill>
                  <a:srgbClr val="0000FF"/>
                </a:solidFill>
              </a:rPr>
              <a:t>строки и комментарии</a:t>
            </a:r>
            <a:r>
              <a:rPr b="1" lang="en"/>
              <a:t> тоже должны содержать </a:t>
            </a:r>
            <a:r>
              <a:rPr b="1" lang="en">
                <a:solidFill>
                  <a:srgbClr val="980000"/>
                </a:solidFill>
              </a:rPr>
              <a:t>лишь ASCII символы</a:t>
            </a:r>
            <a:r>
              <a:rPr b="1" lang="en"/>
              <a:t>.</a:t>
            </a:r>
            <a:r>
              <a:rPr lang="en"/>
              <a:t> </a:t>
            </a:r>
            <a:endParaRPr/>
          </a:p>
          <a:p>
            <a:pPr indent="0" lvl="0" marL="0" rtl="0" algn="l">
              <a:lnSpc>
                <a:spcPct val="90000"/>
              </a:lnSpc>
              <a:spcBef>
                <a:spcPts val="800"/>
              </a:spcBef>
              <a:spcAft>
                <a:spcPts val="0"/>
              </a:spcAft>
              <a:buClr>
                <a:schemeClr val="dk1"/>
              </a:buClr>
              <a:buSzPts val="1100"/>
              <a:buFont typeface="Arial"/>
              <a:buNone/>
            </a:pPr>
            <a:r>
              <a:rPr lang="en"/>
              <a:t>Исключения составляют: </a:t>
            </a:r>
            <a:endParaRPr/>
          </a:p>
          <a:p>
            <a:pPr indent="0" lvl="0" marL="0" rtl="0" algn="l">
              <a:lnSpc>
                <a:spcPct val="90000"/>
              </a:lnSpc>
              <a:spcBef>
                <a:spcPts val="800"/>
              </a:spcBef>
              <a:spcAft>
                <a:spcPts val="0"/>
              </a:spcAft>
              <a:buClr>
                <a:schemeClr val="dk1"/>
              </a:buClr>
              <a:buSzPts val="1100"/>
              <a:buFont typeface="Arial"/>
              <a:buNone/>
            </a:pPr>
            <a:r>
              <a:rPr i="1" lang="en"/>
              <a:t>(а) </a:t>
            </a:r>
            <a:r>
              <a:rPr i="1" lang="en">
                <a:solidFill>
                  <a:srgbClr val="0000FF"/>
                </a:solidFill>
              </a:rPr>
              <a:t>test case</a:t>
            </a:r>
            <a:r>
              <a:rPr i="1" lang="en"/>
              <a:t>, тестирующий не-ASCII особенности программы, и (б) </a:t>
            </a:r>
            <a:r>
              <a:rPr i="1" lang="en">
                <a:solidFill>
                  <a:srgbClr val="0000FF"/>
                </a:solidFill>
              </a:rPr>
              <a:t>имена авторов</a:t>
            </a:r>
            <a:r>
              <a:rPr i="1" lang="en"/>
              <a:t>. </a:t>
            </a:r>
            <a:endParaRPr i="1"/>
          </a:p>
          <a:p>
            <a:pPr indent="0" lvl="0" marL="0" rtl="0" algn="l">
              <a:lnSpc>
                <a:spcPct val="90000"/>
              </a:lnSpc>
              <a:spcBef>
                <a:spcPts val="800"/>
              </a:spcBef>
              <a:spcAft>
                <a:spcPts val="0"/>
              </a:spcAft>
              <a:buClr>
                <a:schemeClr val="dk1"/>
              </a:buClr>
              <a:buSzPts val="1100"/>
              <a:buFont typeface="Arial"/>
              <a:buNone/>
            </a:pPr>
            <a:r>
              <a:rPr b="1" lang="en"/>
              <a:t>Авторы, чьи имена основаны не на латинском алфавите, должны транслитерировать свои имена в латиницу.</a:t>
            </a:r>
            <a:endParaRPr b="1"/>
          </a:p>
          <a:p>
            <a:pPr indent="0" lvl="0" marL="0" rtl="0" algn="l">
              <a:lnSpc>
                <a:spcPct val="90000"/>
              </a:lnSpc>
              <a:spcBef>
                <a:spcPts val="800"/>
              </a:spcBef>
              <a:spcAft>
                <a:spcPts val="0"/>
              </a:spcAft>
              <a:buClr>
                <a:schemeClr val="dk1"/>
              </a:buClr>
              <a:buSzPts val="1100"/>
              <a:buFont typeface="Arial"/>
              <a:buNone/>
            </a:pPr>
            <a:r>
              <a:rPr lang="en"/>
              <a:t>Проектам с открытым кодом для широкой аудитории также рекомендуется использовать это соглашение.</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9"/>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Интерпретатор Python</a:t>
            </a:r>
            <a:endParaRPr/>
          </a:p>
        </p:txBody>
      </p:sp>
      <p:sp>
        <p:nvSpPr>
          <p:cNvPr id="197" name="Google Shape;197;p39"/>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Интерпретатор Python в CPython использует </a:t>
            </a:r>
            <a:r>
              <a:rPr b="1" lang="en">
                <a:latin typeface="Arial"/>
                <a:ea typeface="Arial"/>
                <a:cs typeface="Arial"/>
                <a:sym typeface="Arial"/>
              </a:rPr>
              <a:t>потоко-небезопасные данные</a:t>
            </a:r>
            <a:r>
              <a:rPr lang="en">
                <a:latin typeface="Arial"/>
                <a:ea typeface="Arial"/>
                <a:cs typeface="Arial"/>
                <a:sym typeface="Arial"/>
              </a:rPr>
              <a:t>, во избежание разрушения которых при совместной модификации из разных потоков применяется глобальная блокировка интерпретатора - </a:t>
            </a:r>
            <a:r>
              <a:rPr b="1" lang="en">
                <a:solidFill>
                  <a:srgbClr val="980000"/>
                </a:solidFill>
                <a:latin typeface="Arial"/>
                <a:ea typeface="Arial"/>
                <a:cs typeface="Arial"/>
                <a:sym typeface="Arial"/>
              </a:rPr>
              <a:t>GIL</a:t>
            </a:r>
            <a:r>
              <a:rPr b="1" lang="en">
                <a:latin typeface="Arial"/>
                <a:ea typeface="Arial"/>
                <a:cs typeface="Arial"/>
                <a:sym typeface="Arial"/>
              </a:rPr>
              <a:t> (Global Interpreter Lock)</a:t>
            </a:r>
            <a:r>
              <a:rPr lang="en">
                <a:latin typeface="Arial"/>
                <a:ea typeface="Arial"/>
                <a:cs typeface="Arial"/>
                <a:sym typeface="Arial"/>
              </a:rPr>
              <a:t>. </a:t>
            </a:r>
            <a:endParaRPr>
              <a:latin typeface="Arial"/>
              <a:ea typeface="Arial"/>
              <a:cs typeface="Arial"/>
              <a:sym typeface="Arial"/>
            </a:endParaRPr>
          </a:p>
          <a:p>
            <a:pPr indent="0" lvl="0" marL="0" rtl="0" algn="l">
              <a:spcBef>
                <a:spcPts val="800"/>
              </a:spcBef>
              <a:spcAft>
                <a:spcPts val="0"/>
              </a:spcAft>
              <a:buNone/>
            </a:pPr>
            <a:r>
              <a:rPr b="1" lang="en">
                <a:latin typeface="Arial"/>
                <a:ea typeface="Arial"/>
                <a:cs typeface="Arial"/>
                <a:sym typeface="Arial"/>
              </a:rPr>
              <a:t>В ходе исполнения кода поток интерпретатора блокирует GIL</a:t>
            </a:r>
            <a:r>
              <a:rPr lang="en">
                <a:latin typeface="Arial"/>
                <a:ea typeface="Arial"/>
                <a:cs typeface="Arial"/>
                <a:sym typeface="Arial"/>
              </a:rPr>
              <a:t>, выполняет некоторое количество инструкций (</a:t>
            </a:r>
            <a:r>
              <a:rPr b="1" lang="en">
                <a:latin typeface="Arial"/>
                <a:ea typeface="Arial"/>
                <a:cs typeface="Arial"/>
                <a:sym typeface="Arial"/>
              </a:rPr>
              <a:t>по умолчанию 100</a:t>
            </a:r>
            <a:r>
              <a:rPr lang="en">
                <a:latin typeface="Arial"/>
                <a:ea typeface="Arial"/>
                <a:cs typeface="Arial"/>
                <a:sym typeface="Arial"/>
              </a:rPr>
              <a:t>), после чего освобождает блокировку и приостанавливается, давая возможность работать другим потокам.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GIL также освобождается во время ввода-вывода, изменения и проверки состояния синхронизирующих примитивов, при исполнении кода расширений, не обращающихся к данным интерпретатора.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Таким образом, в каждый момент времени в одном процессе интерпретатора Python может исполняться </a:t>
            </a:r>
            <a:r>
              <a:rPr b="1" lang="en">
                <a:solidFill>
                  <a:srgbClr val="980000"/>
                </a:solidFill>
                <a:latin typeface="Arial"/>
                <a:ea typeface="Arial"/>
                <a:cs typeface="Arial"/>
                <a:sym typeface="Arial"/>
              </a:rPr>
              <a:t>только один поток кода</a:t>
            </a:r>
            <a:r>
              <a:rPr lang="en">
                <a:latin typeface="Arial"/>
                <a:ea typeface="Arial"/>
                <a:cs typeface="Arial"/>
                <a:sym typeface="Arial"/>
              </a:rPr>
              <a:t> на Python, независимо от числа доступных процессорных ядер.</a:t>
            </a:r>
            <a:endParaRPr>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102"/>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Встроенные функции</a:t>
            </a:r>
            <a:endParaRPr/>
          </a:p>
        </p:txBody>
      </p:sp>
      <p:sp>
        <p:nvSpPr>
          <p:cNvPr id="576" name="Google Shape;576;p102"/>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t>Язык Python включает много встроенных функций. </a:t>
            </a:r>
            <a:endParaRPr/>
          </a:p>
          <a:p>
            <a:pPr indent="0" lvl="0" marL="0" rtl="0" algn="l">
              <a:spcBef>
                <a:spcPts val="800"/>
              </a:spcBef>
              <a:spcAft>
                <a:spcPts val="0"/>
              </a:spcAft>
              <a:buNone/>
            </a:pPr>
            <a:r>
              <a:rPr lang="en"/>
              <a:t>Встроенная функция </a:t>
            </a:r>
            <a:r>
              <a:rPr b="1" lang="en">
                <a:solidFill>
                  <a:srgbClr val="980000"/>
                </a:solidFill>
              </a:rPr>
              <a:t>print()</a:t>
            </a:r>
            <a:r>
              <a:rPr lang="en"/>
              <a:t> отвечает за вывод данных, по-умолчанию на экран. </a:t>
            </a:r>
            <a:endParaRPr/>
          </a:p>
          <a:p>
            <a:pPr indent="0" lvl="0" marL="0" rtl="0" algn="l">
              <a:spcBef>
                <a:spcPts val="800"/>
              </a:spcBef>
              <a:spcAft>
                <a:spcPts val="0"/>
              </a:spcAft>
              <a:buNone/>
            </a:pPr>
            <a:r>
              <a:rPr lang="en"/>
              <a:t>В скобках могут быть любые типы данных. Кроме того, </a:t>
            </a:r>
            <a:r>
              <a:rPr b="1" lang="en"/>
              <a:t>количество данных может быть различным</a:t>
            </a:r>
            <a:r>
              <a:rPr lang="en"/>
              <a:t>:</a:t>
            </a:r>
            <a:endParaRPr/>
          </a:p>
          <a:p>
            <a:pPr indent="0" lvl="0" marL="0" rtl="0" algn="l">
              <a:spcBef>
                <a:spcPts val="800"/>
              </a:spcBef>
              <a:spcAft>
                <a:spcPts val="0"/>
              </a:spcAft>
              <a:buNone/>
            </a:pPr>
            <a:r>
              <a:rPr b="1" lang="en">
                <a:solidFill>
                  <a:srgbClr val="980000"/>
                </a:solidFill>
              </a:rPr>
              <a:t>print("a:", 2)</a:t>
            </a:r>
            <a:endParaRPr b="1">
              <a:solidFill>
                <a:srgbClr val="980000"/>
              </a:solidFill>
            </a:endParaRPr>
          </a:p>
          <a:p>
            <a:pPr indent="0" lvl="0" marL="0" rtl="0" algn="l">
              <a:spcBef>
                <a:spcPts val="800"/>
              </a:spcBef>
              <a:spcAft>
                <a:spcPts val="0"/>
              </a:spcAft>
              <a:buNone/>
            </a:pPr>
            <a:r>
              <a:rPr lang="en"/>
              <a:t>Можно передавать в функцию print() как литералы, так и переменные, вместо которых будут выведены их значения. Аргументы функции (то, что в скобках), разделяются между собой запятыми. </a:t>
            </a:r>
            <a:endParaRPr/>
          </a:p>
          <a:p>
            <a:pPr indent="0" lvl="0" marL="0" rtl="0" algn="l">
              <a:spcBef>
                <a:spcPts val="800"/>
              </a:spcBef>
              <a:spcAft>
                <a:spcPts val="0"/>
              </a:spcAft>
              <a:buNone/>
            </a:pPr>
            <a:r>
              <a:rPr lang="en"/>
              <a:t>В выводе вместо запятых значения разделены пробелом.</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103"/>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Идентификаторы</a:t>
            </a:r>
            <a:endParaRPr/>
          </a:p>
        </p:txBody>
      </p:sp>
      <p:sp>
        <p:nvSpPr>
          <p:cNvPr id="582" name="Google Shape;582;p103"/>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Создавая элемент данных, мы можем либо присвоить его переменной, либо вставить в коллекцию. (когда в языке Python выполняется операция присваивания, в действительности происходит </a:t>
            </a:r>
            <a:r>
              <a:rPr lang="en">
                <a:solidFill>
                  <a:srgbClr val="0000FF"/>
                </a:solidFill>
                <a:latin typeface="Arial"/>
                <a:ea typeface="Arial"/>
                <a:cs typeface="Arial"/>
                <a:sym typeface="Arial"/>
              </a:rPr>
              <a:t>связывание ссылки на объект с объектом в памяти, который хранит данные</a:t>
            </a:r>
            <a:r>
              <a:rPr lang="en">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Имена, которые ссылаются на объекты, называются </a:t>
            </a:r>
            <a:r>
              <a:rPr b="1" lang="en">
                <a:solidFill>
                  <a:srgbClr val="0000FF"/>
                </a:solidFill>
                <a:latin typeface="Arial"/>
                <a:ea typeface="Arial"/>
                <a:cs typeface="Arial"/>
                <a:sym typeface="Arial"/>
              </a:rPr>
              <a:t>идентификаторами</a:t>
            </a:r>
            <a:r>
              <a:rPr lang="en">
                <a:latin typeface="Arial"/>
                <a:ea typeface="Arial"/>
                <a:cs typeface="Arial"/>
                <a:sym typeface="Arial"/>
              </a:rPr>
              <a:t>. </a:t>
            </a:r>
            <a:r>
              <a:rPr b="1" lang="en">
                <a:latin typeface="Arial"/>
                <a:ea typeface="Arial"/>
                <a:cs typeface="Arial"/>
                <a:sym typeface="Arial"/>
              </a:rPr>
              <a:t>Допустимый </a:t>
            </a:r>
            <a:r>
              <a:rPr b="1" lang="en">
                <a:solidFill>
                  <a:srgbClr val="0000FF"/>
                </a:solidFill>
                <a:latin typeface="Arial"/>
                <a:ea typeface="Arial"/>
                <a:cs typeface="Arial"/>
                <a:sym typeface="Arial"/>
              </a:rPr>
              <a:t>идентификатор</a:t>
            </a:r>
            <a:r>
              <a:rPr lang="en">
                <a:latin typeface="Arial"/>
                <a:ea typeface="Arial"/>
                <a:cs typeface="Arial"/>
                <a:sym typeface="Arial"/>
              </a:rPr>
              <a:t> в языке Python - это последовательность символов </a:t>
            </a:r>
            <a:r>
              <a:rPr lang="en">
                <a:solidFill>
                  <a:srgbClr val="9900FF"/>
                </a:solidFill>
                <a:latin typeface="Arial"/>
                <a:ea typeface="Arial"/>
                <a:cs typeface="Arial"/>
                <a:sym typeface="Arial"/>
              </a:rPr>
              <a:t>произвольной длины</a:t>
            </a:r>
            <a:r>
              <a:rPr lang="en">
                <a:latin typeface="Arial"/>
                <a:ea typeface="Arial"/>
                <a:cs typeface="Arial"/>
                <a:sym typeface="Arial"/>
              </a:rPr>
              <a:t>, содержащей </a:t>
            </a:r>
            <a:r>
              <a:rPr b="1" lang="en">
                <a:solidFill>
                  <a:srgbClr val="0000FF"/>
                </a:solidFill>
                <a:latin typeface="Arial"/>
                <a:ea typeface="Arial"/>
                <a:cs typeface="Arial"/>
                <a:sym typeface="Arial"/>
              </a:rPr>
              <a:t>начальный символ</a:t>
            </a:r>
            <a:r>
              <a:rPr lang="en">
                <a:latin typeface="Arial"/>
                <a:ea typeface="Arial"/>
                <a:cs typeface="Arial"/>
                <a:sym typeface="Arial"/>
              </a:rPr>
              <a:t> и ноль или более </a:t>
            </a:r>
            <a:r>
              <a:rPr b="1" lang="en">
                <a:solidFill>
                  <a:srgbClr val="9900FF"/>
                </a:solidFill>
                <a:latin typeface="Arial"/>
                <a:ea typeface="Arial"/>
                <a:cs typeface="Arial"/>
                <a:sym typeface="Arial"/>
              </a:rPr>
              <a:t>символов продолжения</a:t>
            </a:r>
            <a:r>
              <a:rPr lang="en">
                <a:latin typeface="Arial"/>
                <a:ea typeface="Arial"/>
                <a:cs typeface="Arial"/>
                <a:sym typeface="Arial"/>
              </a:rPr>
              <a:t>. </a:t>
            </a:r>
            <a:endParaRPr>
              <a:latin typeface="Arial"/>
              <a:ea typeface="Arial"/>
              <a:cs typeface="Arial"/>
              <a:sym typeface="Arial"/>
            </a:endParaRPr>
          </a:p>
          <a:p>
            <a:pPr indent="0" lvl="0" marL="0" rtl="0" algn="l">
              <a:lnSpc>
                <a:spcPct val="90000"/>
              </a:lnSpc>
              <a:spcBef>
                <a:spcPts val="800"/>
              </a:spcBef>
              <a:spcAft>
                <a:spcPts val="0"/>
              </a:spcAft>
              <a:buSzPts val="1100"/>
              <a:buNone/>
            </a:pPr>
            <a:r>
              <a:rPr b="1" lang="en">
                <a:solidFill>
                  <a:srgbClr val="0000FF"/>
                </a:solidFill>
                <a:latin typeface="Arial"/>
                <a:ea typeface="Arial"/>
                <a:cs typeface="Arial"/>
                <a:sym typeface="Arial"/>
              </a:rPr>
              <a:t>Идентификатор</a:t>
            </a:r>
            <a:r>
              <a:rPr lang="en">
                <a:latin typeface="Arial"/>
                <a:ea typeface="Arial"/>
                <a:cs typeface="Arial"/>
                <a:sym typeface="Arial"/>
              </a:rPr>
              <a:t> должен следовать определенным правилам и соглашениям:</a:t>
            </a:r>
            <a:endParaRPr>
              <a:latin typeface="Arial"/>
              <a:ea typeface="Arial"/>
              <a:cs typeface="Arial"/>
              <a:sym typeface="Arial"/>
            </a:endParaRPr>
          </a:p>
          <a:p>
            <a:pPr indent="-298450" lvl="0" marL="457200" rtl="0" algn="l">
              <a:lnSpc>
                <a:spcPct val="90000"/>
              </a:lnSpc>
              <a:spcBef>
                <a:spcPts val="800"/>
              </a:spcBef>
              <a:spcAft>
                <a:spcPts val="0"/>
              </a:spcAft>
              <a:buSzPts val="1100"/>
              <a:buFont typeface="Arial"/>
              <a:buChar char="-"/>
            </a:pPr>
            <a:r>
              <a:rPr b="1" lang="en">
                <a:solidFill>
                  <a:srgbClr val="980000"/>
                </a:solidFill>
                <a:latin typeface="Arial"/>
                <a:ea typeface="Arial"/>
                <a:cs typeface="Arial"/>
                <a:sym typeface="Arial"/>
              </a:rPr>
              <a:t>Имя (идентификатор) может начинаться с латинской буквы</a:t>
            </a:r>
            <a:r>
              <a:rPr lang="en">
                <a:latin typeface="Arial"/>
                <a:ea typeface="Arial"/>
                <a:cs typeface="Arial"/>
                <a:sym typeface="Arial"/>
              </a:rPr>
              <a:t> (в Python 3 - буквы любого алфавита в Unicode) </a:t>
            </a:r>
            <a:r>
              <a:rPr b="1" lang="en">
                <a:solidFill>
                  <a:srgbClr val="0000FF"/>
                </a:solidFill>
                <a:latin typeface="Arial"/>
                <a:ea typeface="Arial"/>
                <a:cs typeface="Arial"/>
                <a:sym typeface="Arial"/>
              </a:rPr>
              <a:t>любого регистра</a:t>
            </a:r>
            <a:r>
              <a:rPr b="1" lang="en">
                <a:latin typeface="Arial"/>
                <a:ea typeface="Arial"/>
                <a:cs typeface="Arial"/>
                <a:sym typeface="Arial"/>
              </a:rPr>
              <a:t> или </a:t>
            </a:r>
            <a:r>
              <a:rPr b="1" lang="en" u="sng">
                <a:solidFill>
                  <a:srgbClr val="9900FF"/>
                </a:solidFill>
                <a:latin typeface="Arial"/>
                <a:ea typeface="Arial"/>
                <a:cs typeface="Arial"/>
                <a:sym typeface="Arial"/>
              </a:rPr>
              <a:t>подчеркивания</a:t>
            </a:r>
            <a:r>
              <a:rPr lang="en">
                <a:latin typeface="Arial"/>
                <a:ea typeface="Arial"/>
                <a:cs typeface="Arial"/>
                <a:sym typeface="Arial"/>
              </a:rPr>
              <a:t>, после чего в имени </a:t>
            </a:r>
            <a:r>
              <a:rPr lang="en">
                <a:solidFill>
                  <a:srgbClr val="980000"/>
                </a:solidFill>
                <a:latin typeface="Arial"/>
                <a:ea typeface="Arial"/>
                <a:cs typeface="Arial"/>
                <a:sym typeface="Arial"/>
              </a:rPr>
              <a:t>можно использовать и цифры</a:t>
            </a:r>
            <a:r>
              <a:rPr lang="en">
                <a:latin typeface="Arial"/>
                <a:ea typeface="Arial"/>
                <a:cs typeface="Arial"/>
                <a:sym typeface="Arial"/>
              </a:rPr>
              <a:t>. В качестве имени </a:t>
            </a:r>
            <a:r>
              <a:rPr b="1" lang="en">
                <a:solidFill>
                  <a:srgbClr val="FF0000"/>
                </a:solidFill>
                <a:latin typeface="Arial"/>
                <a:ea typeface="Arial"/>
                <a:cs typeface="Arial"/>
                <a:sym typeface="Arial"/>
              </a:rPr>
              <a:t>нельзя использовать </a:t>
            </a:r>
            <a:r>
              <a:rPr b="1" lang="en">
                <a:solidFill>
                  <a:srgbClr val="0000FF"/>
                </a:solidFill>
                <a:latin typeface="Arial"/>
                <a:ea typeface="Arial"/>
                <a:cs typeface="Arial"/>
                <a:sym typeface="Arial"/>
              </a:rPr>
              <a:t>ключевые слова</a:t>
            </a:r>
            <a:r>
              <a:rPr lang="en">
                <a:latin typeface="Arial"/>
                <a:ea typeface="Arial"/>
                <a:cs typeface="Arial"/>
                <a:sym typeface="Arial"/>
              </a:rPr>
              <a:t> и </a:t>
            </a:r>
            <a:r>
              <a:rPr i="1" lang="en">
                <a:latin typeface="Arial"/>
                <a:ea typeface="Arial"/>
                <a:cs typeface="Arial"/>
                <a:sym typeface="Arial"/>
              </a:rPr>
              <a:t>нежелательно</a:t>
            </a:r>
            <a:r>
              <a:rPr lang="en">
                <a:latin typeface="Arial"/>
                <a:ea typeface="Arial"/>
                <a:cs typeface="Arial"/>
                <a:sym typeface="Arial"/>
              </a:rPr>
              <a:t> переопределять </a:t>
            </a:r>
            <a:r>
              <a:rPr lang="en">
                <a:solidFill>
                  <a:srgbClr val="9900FF"/>
                </a:solidFill>
                <a:latin typeface="Arial"/>
                <a:ea typeface="Arial"/>
                <a:cs typeface="Arial"/>
                <a:sym typeface="Arial"/>
              </a:rPr>
              <a:t>встроенные имена</a:t>
            </a:r>
            <a:r>
              <a:rPr lang="en">
                <a:latin typeface="Arial"/>
                <a:ea typeface="Arial"/>
                <a:cs typeface="Arial"/>
                <a:sym typeface="Arial"/>
              </a:rPr>
              <a:t>. </a:t>
            </a:r>
            <a:endParaRPr>
              <a:latin typeface="Arial"/>
              <a:ea typeface="Arial"/>
              <a:cs typeface="Arial"/>
              <a:sym typeface="Arial"/>
            </a:endParaRPr>
          </a:p>
          <a:p>
            <a:pPr indent="-298450" lvl="0" marL="457200" rtl="0" algn="l">
              <a:lnSpc>
                <a:spcPct val="90000"/>
              </a:lnSpc>
              <a:spcBef>
                <a:spcPts val="0"/>
              </a:spcBef>
              <a:spcAft>
                <a:spcPts val="0"/>
              </a:spcAft>
              <a:buSzPts val="1100"/>
              <a:buFont typeface="Arial"/>
              <a:buChar char="-"/>
            </a:pPr>
            <a:r>
              <a:rPr lang="en">
                <a:latin typeface="Arial"/>
                <a:ea typeface="Arial"/>
                <a:cs typeface="Arial"/>
                <a:sym typeface="Arial"/>
              </a:rPr>
              <a:t>Имена, </a:t>
            </a:r>
            <a:r>
              <a:rPr b="1" lang="en">
                <a:latin typeface="Arial"/>
                <a:ea typeface="Arial"/>
                <a:cs typeface="Arial"/>
                <a:sym typeface="Arial"/>
              </a:rPr>
              <a:t>начинающиеся с </a:t>
            </a:r>
            <a:r>
              <a:rPr b="1" lang="en">
                <a:solidFill>
                  <a:srgbClr val="980000"/>
                </a:solidFill>
                <a:latin typeface="Arial"/>
                <a:ea typeface="Arial"/>
                <a:cs typeface="Arial"/>
                <a:sym typeface="Arial"/>
              </a:rPr>
              <a:t>символа </a:t>
            </a:r>
            <a:r>
              <a:rPr b="1" lang="en">
                <a:solidFill>
                  <a:srgbClr val="980000"/>
                </a:solidFill>
                <a:latin typeface="Arial"/>
                <a:ea typeface="Arial"/>
                <a:cs typeface="Arial"/>
                <a:sym typeface="Arial"/>
              </a:rPr>
              <a:t>подчеркивания</a:t>
            </a:r>
            <a:r>
              <a:rPr lang="en">
                <a:latin typeface="Arial"/>
                <a:ea typeface="Arial"/>
                <a:cs typeface="Arial"/>
                <a:sym typeface="Arial"/>
              </a:rPr>
              <a:t>, имеют </a:t>
            </a:r>
            <a:r>
              <a:rPr lang="en" u="sng">
                <a:latin typeface="Arial"/>
                <a:ea typeface="Arial"/>
                <a:cs typeface="Arial"/>
                <a:sym typeface="Arial"/>
              </a:rPr>
              <a:t>специальное значение</a:t>
            </a:r>
            <a:r>
              <a:rPr lang="en">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104"/>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Идентификаторы</a:t>
            </a:r>
            <a:endParaRPr/>
          </a:p>
        </p:txBody>
      </p:sp>
      <p:sp>
        <p:nvSpPr>
          <p:cNvPr id="588" name="Google Shape;588;p104"/>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Первое правило касается </a:t>
            </a:r>
            <a:r>
              <a:rPr b="1" lang="en">
                <a:latin typeface="Arial"/>
                <a:ea typeface="Arial"/>
                <a:cs typeface="Arial"/>
                <a:sym typeface="Arial"/>
              </a:rPr>
              <a:t>начального символа и символов продолжения:</a:t>
            </a:r>
            <a:r>
              <a:rPr lang="en">
                <a:latin typeface="Arial"/>
                <a:ea typeface="Arial"/>
                <a:cs typeface="Arial"/>
                <a:sym typeface="Arial"/>
              </a:rPr>
              <a:t> </a:t>
            </a:r>
            <a:endParaRPr>
              <a:latin typeface="Arial"/>
              <a:ea typeface="Arial"/>
              <a:cs typeface="Arial"/>
              <a:sym typeface="Arial"/>
            </a:endParaRPr>
          </a:p>
          <a:p>
            <a:pPr indent="-298450" lvl="0" marL="457200" rtl="0" algn="l">
              <a:lnSpc>
                <a:spcPct val="90000"/>
              </a:lnSpc>
              <a:spcBef>
                <a:spcPts val="800"/>
              </a:spcBef>
              <a:spcAft>
                <a:spcPts val="0"/>
              </a:spcAft>
              <a:buSzPts val="1100"/>
              <a:buFont typeface="Arial"/>
              <a:buChar char="-"/>
            </a:pPr>
            <a:r>
              <a:rPr b="1" lang="en">
                <a:solidFill>
                  <a:srgbClr val="980000"/>
                </a:solidFill>
                <a:latin typeface="Arial"/>
                <a:ea typeface="Arial"/>
                <a:cs typeface="Arial"/>
                <a:sym typeface="Arial"/>
              </a:rPr>
              <a:t>Начальным символом</a:t>
            </a:r>
            <a:r>
              <a:rPr lang="en">
                <a:latin typeface="Arial"/>
                <a:ea typeface="Arial"/>
                <a:cs typeface="Arial"/>
                <a:sym typeface="Arial"/>
              </a:rPr>
              <a:t> может быть </a:t>
            </a:r>
            <a:r>
              <a:rPr b="1" lang="en">
                <a:solidFill>
                  <a:srgbClr val="0000FF"/>
                </a:solidFill>
                <a:latin typeface="Arial"/>
                <a:ea typeface="Arial"/>
                <a:cs typeface="Arial"/>
                <a:sym typeface="Arial"/>
              </a:rPr>
              <a:t>любой символ, который в кодировке Юникод</a:t>
            </a:r>
            <a:r>
              <a:rPr lang="en">
                <a:latin typeface="Arial"/>
                <a:ea typeface="Arial"/>
                <a:cs typeface="Arial"/>
                <a:sym typeface="Arial"/>
              </a:rPr>
              <a:t> рассматривается как принадлежащий диапазону алфавитных символов </a:t>
            </a:r>
            <a:r>
              <a:rPr b="1" lang="en">
                <a:latin typeface="Arial"/>
                <a:ea typeface="Arial"/>
                <a:cs typeface="Arial"/>
                <a:sym typeface="Arial"/>
              </a:rPr>
              <a:t>ASCII</a:t>
            </a:r>
            <a:r>
              <a:rPr lang="en">
                <a:latin typeface="Arial"/>
                <a:ea typeface="Arial"/>
                <a:cs typeface="Arial"/>
                <a:sym typeface="Arial"/>
              </a:rPr>
              <a:t> («а», «Ь», ..., «z», «А», «В», ..., «Z»), </a:t>
            </a:r>
            <a:r>
              <a:rPr b="1" lang="en">
                <a:solidFill>
                  <a:srgbClr val="0000FF"/>
                </a:solidFill>
                <a:latin typeface="Arial"/>
                <a:ea typeface="Arial"/>
                <a:cs typeface="Arial"/>
                <a:sym typeface="Arial"/>
              </a:rPr>
              <a:t>символ подчеркивания</a:t>
            </a:r>
            <a:r>
              <a:rPr lang="en">
                <a:latin typeface="Arial"/>
                <a:ea typeface="Arial"/>
                <a:cs typeface="Arial"/>
                <a:sym typeface="Arial"/>
              </a:rPr>
              <a:t> («__»), а также </a:t>
            </a:r>
            <a:r>
              <a:rPr lang="en">
                <a:latin typeface="Arial"/>
                <a:ea typeface="Arial"/>
                <a:cs typeface="Arial"/>
                <a:sym typeface="Arial"/>
              </a:rPr>
              <a:t>символом</a:t>
            </a:r>
            <a:r>
              <a:rPr lang="en">
                <a:latin typeface="Arial"/>
                <a:ea typeface="Arial"/>
                <a:cs typeface="Arial"/>
                <a:sym typeface="Arial"/>
              </a:rPr>
              <a:t> большинства национальных (не английских) алфавитов. </a:t>
            </a:r>
            <a:endParaRPr>
              <a:latin typeface="Arial"/>
              <a:ea typeface="Arial"/>
              <a:cs typeface="Arial"/>
              <a:sym typeface="Arial"/>
            </a:endParaRPr>
          </a:p>
          <a:p>
            <a:pPr indent="-298450" lvl="0" marL="457200" rtl="0" algn="l">
              <a:lnSpc>
                <a:spcPct val="90000"/>
              </a:lnSpc>
              <a:spcBef>
                <a:spcPts val="0"/>
              </a:spcBef>
              <a:spcAft>
                <a:spcPts val="0"/>
              </a:spcAft>
              <a:buSzPts val="1100"/>
              <a:buFont typeface="Arial"/>
              <a:buChar char="-"/>
            </a:pPr>
            <a:r>
              <a:rPr lang="en">
                <a:latin typeface="Arial"/>
                <a:ea typeface="Arial"/>
                <a:cs typeface="Arial"/>
                <a:sym typeface="Arial"/>
              </a:rPr>
              <a:t>Каждый символ продолжения может быть любым символом из тех, что пригодны в качестве начального символа, а также любым </a:t>
            </a:r>
            <a:r>
              <a:rPr b="1" lang="en">
                <a:solidFill>
                  <a:srgbClr val="980000"/>
                </a:solidFill>
                <a:latin typeface="Arial"/>
                <a:ea typeface="Arial"/>
                <a:cs typeface="Arial"/>
                <a:sym typeface="Arial"/>
              </a:rPr>
              <a:t>непробельным</a:t>
            </a:r>
            <a:r>
              <a:rPr lang="en">
                <a:latin typeface="Arial"/>
                <a:ea typeface="Arial"/>
                <a:cs typeface="Arial"/>
                <a:sym typeface="Arial"/>
              </a:rPr>
              <a:t> символом, включая символы, которые в кодировке Юникод считаются цифрами, такие как («О», «1», ..., «9»), и символ </a:t>
            </a:r>
            <a:r>
              <a:rPr b="1" lang="en">
                <a:solidFill>
                  <a:srgbClr val="980000"/>
                </a:solidFill>
                <a:latin typeface="Arial"/>
                <a:ea typeface="Arial"/>
                <a:cs typeface="Arial"/>
                <a:sym typeface="Arial"/>
              </a:rPr>
              <a:t>Каталана</a:t>
            </a:r>
            <a:r>
              <a:rPr lang="en">
                <a:latin typeface="Arial"/>
                <a:ea typeface="Arial"/>
                <a:cs typeface="Arial"/>
                <a:sym typeface="Arial"/>
              </a:rPr>
              <a:t> «•». Идентификаторы </a:t>
            </a:r>
            <a:r>
              <a:rPr b="1" lang="en">
                <a:solidFill>
                  <a:srgbClr val="980000"/>
                </a:solidFill>
                <a:latin typeface="Arial"/>
                <a:ea typeface="Arial"/>
                <a:cs typeface="Arial"/>
                <a:sym typeface="Arial"/>
              </a:rPr>
              <a:t>чувствительны к регистру</a:t>
            </a:r>
            <a:r>
              <a:rPr lang="en">
                <a:latin typeface="Arial"/>
                <a:ea typeface="Arial"/>
                <a:cs typeface="Arial"/>
                <a:sym typeface="Arial"/>
              </a:rPr>
              <a:t>, поэтому TAXRATE, Tax rate, TaxRate, taxRate и tax rate - это пять разных идентификаторов.</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Точный перечень символов, допустимых для использования в качестве начального символа и символов продолжения, описан в справочнике Language reference, раздел Lexical analysis, подраздел Identifiers and keywords) или в PEP 31312 (раздел Supporting Non-ASCII Identifiers).</a:t>
            </a:r>
            <a:endParaRPr>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105"/>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Символ подчеркивания</a:t>
            </a:r>
            <a:endParaRPr/>
          </a:p>
        </p:txBody>
      </p:sp>
      <p:sp>
        <p:nvSpPr>
          <p:cNvPr id="594" name="Google Shape;594;p105"/>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Соглашение касается использования символа подчеркивания (</a:t>
            </a:r>
            <a:r>
              <a:rPr b="1" lang="en">
                <a:solidFill>
                  <a:srgbClr val="0000FF"/>
                </a:solidFill>
                <a:latin typeface="Arial"/>
                <a:ea typeface="Arial"/>
                <a:cs typeface="Arial"/>
                <a:sym typeface="Arial"/>
              </a:rPr>
              <a:t>_</a:t>
            </a:r>
            <a:r>
              <a:rPr lang="en">
                <a:latin typeface="Arial"/>
                <a:ea typeface="Arial"/>
                <a:cs typeface="Arial"/>
                <a:sym typeface="Arial"/>
              </a:rPr>
              <a:t>): </a:t>
            </a:r>
            <a:r>
              <a:rPr b="1" lang="en">
                <a:solidFill>
                  <a:srgbClr val="980000"/>
                </a:solidFill>
                <a:latin typeface="Arial"/>
                <a:ea typeface="Arial"/>
                <a:cs typeface="Arial"/>
                <a:sym typeface="Arial"/>
              </a:rPr>
              <a:t>Не должны использоваться имена, начинающиеся и заканчивающиеся двумя символами подчеркивания. </a:t>
            </a:r>
            <a:r>
              <a:rPr lang="en">
                <a:latin typeface="Arial"/>
                <a:ea typeface="Arial"/>
                <a:cs typeface="Arial"/>
                <a:sym typeface="Arial"/>
              </a:rPr>
              <a:t>Символ подчеркивания сам по себе может использоваться в качестве </a:t>
            </a:r>
            <a:r>
              <a:rPr b="1" lang="en">
                <a:solidFill>
                  <a:srgbClr val="0000FF"/>
                </a:solidFill>
                <a:latin typeface="Arial"/>
                <a:ea typeface="Arial"/>
                <a:cs typeface="Arial"/>
                <a:sym typeface="Arial"/>
              </a:rPr>
              <a:t>идентификатора</a:t>
            </a:r>
            <a:r>
              <a:rPr b="1" lang="en">
                <a:latin typeface="Arial"/>
                <a:ea typeface="Arial"/>
                <a:cs typeface="Arial"/>
                <a:sym typeface="Arial"/>
              </a:rPr>
              <a:t> внутри интерактивной оболочки интерпретатора</a:t>
            </a:r>
            <a:r>
              <a:rPr lang="en">
                <a:latin typeface="Arial"/>
                <a:ea typeface="Arial"/>
                <a:cs typeface="Arial"/>
                <a:sym typeface="Arial"/>
              </a:rPr>
              <a:t> или в командной оболочке Python. </a:t>
            </a:r>
            <a:r>
              <a:rPr lang="en">
                <a:latin typeface="Arial"/>
                <a:ea typeface="Arial"/>
                <a:cs typeface="Arial"/>
                <a:sym typeface="Arial"/>
              </a:rPr>
              <a:t>В</a:t>
            </a:r>
            <a:r>
              <a:rPr b="1" lang="en">
                <a:latin typeface="Arial"/>
                <a:ea typeface="Arial"/>
                <a:cs typeface="Arial"/>
                <a:sym typeface="Arial"/>
              </a:rPr>
              <a:t> </a:t>
            </a:r>
            <a:r>
              <a:rPr b="1" lang="en">
                <a:solidFill>
                  <a:srgbClr val="0000FF"/>
                </a:solidFill>
                <a:latin typeface="Arial"/>
                <a:ea typeface="Arial"/>
                <a:cs typeface="Arial"/>
                <a:sym typeface="Arial"/>
              </a:rPr>
              <a:t>переменной с именем _</a:t>
            </a:r>
            <a:r>
              <a:rPr b="1" lang="en">
                <a:latin typeface="Arial"/>
                <a:ea typeface="Arial"/>
                <a:cs typeface="Arial"/>
                <a:sym typeface="Arial"/>
              </a:rPr>
              <a:t> сохраняется результат последнего вычисленного выражения</a:t>
            </a:r>
            <a:r>
              <a:rPr lang="en">
                <a:latin typeface="Arial"/>
                <a:ea typeface="Arial"/>
                <a:cs typeface="Arial"/>
                <a:sym typeface="Arial"/>
              </a:rPr>
              <a:t>.</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&gt;&gt;&gt; </a:t>
            </a:r>
            <a:r>
              <a:rPr b="1" lang="en" sz="1200">
                <a:solidFill>
                  <a:srgbClr val="980000"/>
                </a:solidFill>
                <a:latin typeface="Arial"/>
                <a:ea typeface="Arial"/>
                <a:cs typeface="Arial"/>
                <a:sym typeface="Arial"/>
              </a:rPr>
              <a:t>2+2</a:t>
            </a:r>
            <a:endParaRPr b="1" sz="1200">
              <a:solidFill>
                <a:srgbClr val="980000"/>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4</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&gt;&gt;&gt;</a:t>
            </a:r>
            <a:r>
              <a:rPr b="1" lang="en" sz="1200">
                <a:solidFill>
                  <a:srgbClr val="980000"/>
                </a:solidFill>
                <a:latin typeface="Arial"/>
                <a:ea typeface="Arial"/>
                <a:cs typeface="Arial"/>
                <a:sym typeface="Arial"/>
              </a:rPr>
              <a:t> _</a:t>
            </a:r>
            <a:endParaRPr b="1" sz="1200">
              <a:solidFill>
                <a:srgbClr val="980000"/>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200">
                <a:latin typeface="Arial"/>
                <a:ea typeface="Arial"/>
                <a:cs typeface="Arial"/>
                <a:sym typeface="Arial"/>
              </a:rPr>
              <a:t>4</a:t>
            </a:r>
            <a:endParaRPr sz="1200">
              <a:latin typeface="Arial"/>
              <a:ea typeface="Arial"/>
              <a:cs typeface="Arial"/>
              <a:sym typeface="Arial"/>
            </a:endParaRPr>
          </a:p>
          <a:p>
            <a:pPr indent="0" lvl="0" marL="0" rtl="0" algn="l">
              <a:spcBef>
                <a:spcPts val="800"/>
              </a:spcBef>
              <a:spcAft>
                <a:spcPts val="0"/>
              </a:spcAft>
              <a:buSzPts val="1100"/>
              <a:buNone/>
            </a:pPr>
            <a:r>
              <a:rPr lang="en">
                <a:latin typeface="Arial"/>
                <a:ea typeface="Arial"/>
                <a:cs typeface="Arial"/>
                <a:sym typeface="Arial"/>
              </a:rPr>
              <a:t>Во время выполнения обычной программы идентификатор _ отсутствует, если мы явно не определяем его в своем программном коде. Программы, которые интернационализируются, часто используют идентификатор _ в качестве имени функции перевода.</a:t>
            </a:r>
            <a:endParaRPr>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106"/>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latin typeface="Arial"/>
                <a:ea typeface="Arial"/>
                <a:cs typeface="Arial"/>
                <a:sym typeface="Arial"/>
              </a:rPr>
              <a:t>Соглашения по именованию</a:t>
            </a:r>
            <a:endParaRPr>
              <a:latin typeface="Arial"/>
              <a:ea typeface="Arial"/>
              <a:cs typeface="Arial"/>
              <a:sym typeface="Arial"/>
            </a:endParaRPr>
          </a:p>
        </p:txBody>
      </p:sp>
      <p:sp>
        <p:nvSpPr>
          <p:cNvPr id="600" name="Google Shape;600;p106"/>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b="1" lang="en">
                <a:latin typeface="Arial"/>
                <a:ea typeface="Arial"/>
                <a:cs typeface="Arial"/>
                <a:sym typeface="Arial"/>
              </a:rPr>
              <a:t>Главный принцип: </a:t>
            </a:r>
            <a:r>
              <a:rPr lang="en">
                <a:latin typeface="Arial"/>
                <a:ea typeface="Arial"/>
                <a:cs typeface="Arial"/>
                <a:sym typeface="Arial"/>
              </a:rPr>
              <a:t>Имена, которые видны пользователю как часть общественного API должны следовать конвенциям, которые отражают использование, а не реализацию.</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Имена, которых следует избегать:</a:t>
            </a:r>
            <a:endParaRPr b="1">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
                <a:latin typeface="Arial"/>
                <a:ea typeface="Arial"/>
                <a:cs typeface="Arial"/>
                <a:sym typeface="Arial"/>
              </a:rPr>
              <a:t>Никогда не используйте символы l (маленькая латинская буква «эль»), O (заглавная латинская буква «о») или I (заглавная латинская буква «ай») как однобуквенные идентификаторы.</a:t>
            </a:r>
            <a:endParaRPr>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
                <a:latin typeface="Arial"/>
                <a:ea typeface="Arial"/>
                <a:cs typeface="Arial"/>
                <a:sym typeface="Arial"/>
              </a:rPr>
              <a:t>В некоторых шрифтах эти символы неотличимы от цифры один и нуля. Если очень нужно l, пишите вместо неё заглавную L.</a:t>
            </a:r>
            <a:endParaRPr>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107"/>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Стили имен</a:t>
            </a:r>
            <a:endParaRPr/>
          </a:p>
        </p:txBody>
      </p:sp>
      <p:sp>
        <p:nvSpPr>
          <p:cNvPr id="606" name="Google Shape;606;p107"/>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323850" lvl="0" marL="457200" rtl="0" algn="l">
              <a:lnSpc>
                <a:spcPct val="90000"/>
              </a:lnSpc>
              <a:spcBef>
                <a:spcPts val="800"/>
              </a:spcBef>
              <a:spcAft>
                <a:spcPts val="0"/>
              </a:spcAft>
              <a:buSzPts val="1500"/>
              <a:buChar char="-"/>
            </a:pPr>
            <a:r>
              <a:rPr b="1" lang="en">
                <a:latin typeface="Arial"/>
                <a:ea typeface="Arial"/>
                <a:cs typeface="Arial"/>
                <a:sym typeface="Arial"/>
              </a:rPr>
              <a:t>b</a:t>
            </a:r>
            <a:r>
              <a:rPr lang="en">
                <a:latin typeface="Arial"/>
                <a:ea typeface="Arial"/>
                <a:cs typeface="Arial"/>
                <a:sym typeface="Arial"/>
              </a:rPr>
              <a:t> (одиночная маленькая буква)</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B</a:t>
            </a:r>
            <a:r>
              <a:rPr lang="en">
                <a:latin typeface="Arial"/>
                <a:ea typeface="Arial"/>
                <a:cs typeface="Arial"/>
                <a:sym typeface="Arial"/>
              </a:rPr>
              <a:t> (одиночная заглавная буква)</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lowercase</a:t>
            </a:r>
            <a:r>
              <a:rPr lang="en">
                <a:latin typeface="Arial"/>
                <a:ea typeface="Arial"/>
                <a:cs typeface="Arial"/>
                <a:sym typeface="Arial"/>
              </a:rPr>
              <a:t> (слово в нижнем регистре)</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lower_case_with_underscores</a:t>
            </a:r>
            <a:r>
              <a:rPr lang="en">
                <a:latin typeface="Arial"/>
                <a:ea typeface="Arial"/>
                <a:cs typeface="Arial"/>
                <a:sym typeface="Arial"/>
              </a:rPr>
              <a:t> (слова из маленьких букв с подчеркиваниями)</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UPPERCASE</a:t>
            </a:r>
            <a:r>
              <a:rPr lang="en">
                <a:latin typeface="Arial"/>
                <a:ea typeface="Arial"/>
                <a:cs typeface="Arial"/>
                <a:sym typeface="Arial"/>
              </a:rPr>
              <a:t> (заглавные буквы)</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UPPERCASE_WITH_UNDERSCORES</a:t>
            </a:r>
            <a:r>
              <a:rPr lang="en">
                <a:latin typeface="Arial"/>
                <a:ea typeface="Arial"/>
                <a:cs typeface="Arial"/>
                <a:sym typeface="Arial"/>
              </a:rPr>
              <a:t> (слова из заглавных букв с подчеркиваниями)</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CapitalizedWords</a:t>
            </a:r>
            <a:r>
              <a:rPr lang="en">
                <a:latin typeface="Arial"/>
                <a:ea typeface="Arial"/>
                <a:cs typeface="Arial"/>
                <a:sym typeface="Arial"/>
              </a:rPr>
              <a:t> (слова с заглавными буквами, или CapWords, или CamelCase). </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mixedCase</a:t>
            </a:r>
            <a:r>
              <a:rPr lang="en">
                <a:latin typeface="Arial"/>
                <a:ea typeface="Arial"/>
                <a:cs typeface="Arial"/>
                <a:sym typeface="Arial"/>
              </a:rPr>
              <a:t> первое слово начинается с маленькой буквы</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Capitalized_Words_With_Underscores </a:t>
            </a:r>
            <a:endParaRPr b="1">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108"/>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Стили имен</a:t>
            </a:r>
            <a:endParaRPr/>
          </a:p>
        </p:txBody>
      </p:sp>
      <p:sp>
        <p:nvSpPr>
          <p:cNvPr id="612" name="Google Shape;612;p108"/>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Ещё существует стиль, в котором имена, принадлежащие одной логической группе, имеют один короткий префикс.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Этот стиль редко используется в python.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Например, функция </a:t>
            </a:r>
            <a:r>
              <a:rPr b="1" lang="en">
                <a:latin typeface="Arial"/>
                <a:ea typeface="Arial"/>
                <a:cs typeface="Arial"/>
                <a:sym typeface="Arial"/>
              </a:rPr>
              <a:t>os.stat()</a:t>
            </a:r>
            <a:r>
              <a:rPr lang="en">
                <a:latin typeface="Arial"/>
                <a:ea typeface="Arial"/>
                <a:cs typeface="Arial"/>
                <a:sym typeface="Arial"/>
              </a:rPr>
              <a:t> возвращает кортеж, имена в котором традиционно имеют вид </a:t>
            </a:r>
            <a:r>
              <a:rPr b="1" lang="en">
                <a:latin typeface="Arial"/>
                <a:ea typeface="Arial"/>
                <a:cs typeface="Arial"/>
                <a:sym typeface="Arial"/>
              </a:rPr>
              <a:t>st_mode, st_size, st_mtime</a:t>
            </a:r>
            <a:r>
              <a:rPr lang="en">
                <a:latin typeface="Arial"/>
                <a:ea typeface="Arial"/>
                <a:cs typeface="Arial"/>
                <a:sym typeface="Arial"/>
              </a:rPr>
              <a:t> и так далее. (Так сделано, чтобы подчеркнуть соответствие этих полей структуре системных вызовов POSIX, что помогает знакомым с ней программистам).</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В библиотеке X11 используется </a:t>
            </a:r>
            <a:r>
              <a:rPr b="1" lang="en">
                <a:latin typeface="Arial"/>
                <a:ea typeface="Arial"/>
                <a:cs typeface="Arial"/>
                <a:sym typeface="Arial"/>
              </a:rPr>
              <a:t>префикс Х для всех public-функций</a:t>
            </a:r>
            <a:r>
              <a:rPr lang="en">
                <a:latin typeface="Arial"/>
                <a:ea typeface="Arial"/>
                <a:cs typeface="Arial"/>
                <a:sym typeface="Arial"/>
              </a:rPr>
              <a:t>. В python этот стиль считается излишним, потому что перед полями и именами методов стоит имя объекта, а перед именами функций стоит имя модуля.</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109"/>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Стили имен</a:t>
            </a:r>
            <a:endParaRPr/>
          </a:p>
        </p:txBody>
      </p:sp>
      <p:sp>
        <p:nvSpPr>
          <p:cNvPr id="618" name="Google Shape;618;p109"/>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323850" lvl="0" marL="457200" rtl="0" algn="l">
              <a:lnSpc>
                <a:spcPct val="90000"/>
              </a:lnSpc>
              <a:spcBef>
                <a:spcPts val="800"/>
              </a:spcBef>
              <a:spcAft>
                <a:spcPts val="0"/>
              </a:spcAft>
              <a:buSzPts val="1500"/>
              <a:buChar char="-"/>
            </a:pPr>
            <a:r>
              <a:rPr b="1" lang="en">
                <a:latin typeface="Arial"/>
                <a:ea typeface="Arial"/>
                <a:cs typeface="Arial"/>
                <a:sym typeface="Arial"/>
              </a:rPr>
              <a:t>_single_leading_underscore</a:t>
            </a:r>
            <a:r>
              <a:rPr lang="en">
                <a:latin typeface="Arial"/>
                <a:ea typeface="Arial"/>
                <a:cs typeface="Arial"/>
                <a:sym typeface="Arial"/>
              </a:rPr>
              <a:t>: слабый индикатор того, что имя используется для внутренних нужд. Например, from M import * не будет импортировать объекты, чьи имена начинаются с символа подчеркивания.</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single_trailing_underscore_</a:t>
            </a:r>
            <a:r>
              <a:rPr lang="en">
                <a:latin typeface="Arial"/>
                <a:ea typeface="Arial"/>
                <a:cs typeface="Arial"/>
                <a:sym typeface="Arial"/>
              </a:rPr>
              <a:t>: используется по соглашению для избежания конфликтов с ключевыми словами языка python</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__double_leading_underscore</a:t>
            </a:r>
            <a:r>
              <a:rPr lang="en">
                <a:latin typeface="Arial"/>
                <a:ea typeface="Arial"/>
                <a:cs typeface="Arial"/>
                <a:sym typeface="Arial"/>
              </a:rPr>
              <a:t>: изменяет имя атрибута класса, то есть в классе FooBar поле __boo становится _FooBar__boo.</a:t>
            </a:r>
            <a:endParaRPr>
              <a:latin typeface="Arial"/>
              <a:ea typeface="Arial"/>
              <a:cs typeface="Arial"/>
              <a:sym typeface="Arial"/>
            </a:endParaRPr>
          </a:p>
          <a:p>
            <a:pPr indent="-323850" lvl="0" marL="457200" rtl="0" algn="l">
              <a:lnSpc>
                <a:spcPct val="90000"/>
              </a:lnSpc>
              <a:spcBef>
                <a:spcPts val="0"/>
              </a:spcBef>
              <a:spcAft>
                <a:spcPts val="0"/>
              </a:spcAft>
              <a:buSzPts val="1500"/>
              <a:buChar char="-"/>
            </a:pPr>
            <a:r>
              <a:rPr b="1" lang="en">
                <a:latin typeface="Arial"/>
                <a:ea typeface="Arial"/>
                <a:cs typeface="Arial"/>
                <a:sym typeface="Arial"/>
              </a:rPr>
              <a:t>double_leading_and_trailing_underscore</a:t>
            </a:r>
            <a:r>
              <a:rPr lang="en">
                <a:latin typeface="Arial"/>
                <a:ea typeface="Arial"/>
                <a:cs typeface="Arial"/>
                <a:sym typeface="Arial"/>
              </a:rPr>
              <a:t> : магические методы или атрибуты, которые находятся в пространствах имен, управляемых пользователем. Например, init, import или file. </a:t>
            </a:r>
            <a:r>
              <a:rPr b="1" lang="en">
                <a:solidFill>
                  <a:srgbClr val="980000"/>
                </a:solidFill>
                <a:latin typeface="Arial"/>
                <a:ea typeface="Arial"/>
                <a:cs typeface="Arial"/>
                <a:sym typeface="Arial"/>
              </a:rPr>
              <a:t>Не изобретайте такие имена, используйте их только так, как написано в документации.</a:t>
            </a:r>
            <a:endParaRPr b="1">
              <a:solidFill>
                <a:srgbClr val="98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110"/>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Выражения</a:t>
            </a:r>
            <a:endParaRPr/>
          </a:p>
        </p:txBody>
      </p:sp>
      <p:sp>
        <p:nvSpPr>
          <p:cNvPr id="624" name="Google Shape;624;p110"/>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1" lang="en">
                <a:latin typeface="Arial"/>
                <a:ea typeface="Arial"/>
                <a:cs typeface="Arial"/>
                <a:sym typeface="Arial"/>
              </a:rPr>
              <a:t>Выражение</a:t>
            </a:r>
            <a:r>
              <a:rPr lang="en">
                <a:latin typeface="Arial"/>
                <a:ea typeface="Arial"/>
                <a:cs typeface="Arial"/>
                <a:sym typeface="Arial"/>
              </a:rPr>
              <a:t> является полноправным оператором в Python. Состав, синтаксис, ассоциативность и приоритет операций достаточно привычны для языков программирования и призваны </a:t>
            </a:r>
            <a:r>
              <a:rPr b="1" lang="en">
                <a:latin typeface="Arial"/>
                <a:ea typeface="Arial"/>
                <a:cs typeface="Arial"/>
                <a:sym typeface="Arial"/>
              </a:rPr>
              <a:t>минимизировать употребление скобок</a:t>
            </a:r>
            <a:r>
              <a:rPr lang="en">
                <a:latin typeface="Arial"/>
                <a:ea typeface="Arial"/>
                <a:cs typeface="Arial"/>
                <a:sym typeface="Arial"/>
              </a:rPr>
              <a:t>.</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/usr/bin/env python</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coding: utf</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str_var = </a:t>
            </a:r>
            <a:r>
              <a:rPr lang="en">
                <a:solidFill>
                  <a:srgbClr val="A31515"/>
                </a:solidFill>
                <a:highlight>
                  <a:srgbClr val="FFFFFF"/>
                </a:highlight>
                <a:latin typeface="Arial"/>
                <a:ea typeface="Arial"/>
                <a:cs typeface="Arial"/>
                <a:sym typeface="Arial"/>
              </a:rPr>
              <a:t>"Calculator"</a:t>
            </a:r>
            <a:endParaRPr>
              <a:solidFill>
                <a:srgbClr val="A31515"/>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"Hello, "</a:t>
            </a:r>
            <a:r>
              <a:rPr lang="en">
                <a:solidFill>
                  <a:schemeClr val="dk1"/>
                </a:solidFill>
                <a:highlight>
                  <a:srgbClr val="FFFFFF"/>
                </a:highlight>
                <a:latin typeface="Arial"/>
                <a:ea typeface="Arial"/>
                <a:cs typeface="Arial"/>
                <a:sym typeface="Arial"/>
              </a:rPr>
              <a:t>, str_var)</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111"/>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Операторы </a:t>
            </a:r>
            <a:endParaRPr/>
          </a:p>
        </p:txBody>
      </p:sp>
      <p:sp>
        <p:nvSpPr>
          <p:cNvPr id="630" name="Google Shape;630;p111"/>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298450" lvl="0" marL="457200" rtl="0" algn="l">
              <a:spcBef>
                <a:spcPts val="800"/>
              </a:spcBef>
              <a:spcAft>
                <a:spcPts val="0"/>
              </a:spcAft>
              <a:buSzPts val="1100"/>
              <a:buChar char="-"/>
            </a:pPr>
            <a:r>
              <a:rPr b="1" lang="en"/>
              <a:t>+  Сложение</a:t>
            </a:r>
            <a:r>
              <a:rPr lang="en"/>
              <a:t> - Суммирует два объекта: 3 + 5 даст 8; 'a' + 'b' даст 'ab'</a:t>
            </a:r>
            <a:endParaRPr/>
          </a:p>
          <a:p>
            <a:pPr indent="-298450" lvl="0" marL="457200" rtl="0" algn="l">
              <a:spcBef>
                <a:spcPts val="0"/>
              </a:spcBef>
              <a:spcAft>
                <a:spcPts val="0"/>
              </a:spcAft>
              <a:buSzPts val="1100"/>
              <a:buChar char="-"/>
            </a:pPr>
            <a:r>
              <a:rPr b="1" lang="en"/>
              <a:t>-   Вычитание</a:t>
            </a:r>
            <a:r>
              <a:rPr lang="en"/>
              <a:t> - Даёт разность двух чисел; если первый операнд отсутствует, он считается равным нулю:  -5.2 даст отрицательное число, а 50 - 24 даст 26.</a:t>
            </a:r>
            <a:endParaRPr/>
          </a:p>
          <a:p>
            <a:pPr indent="-298450" lvl="0" marL="457200" rtl="0" algn="l">
              <a:spcBef>
                <a:spcPts val="0"/>
              </a:spcBef>
              <a:spcAft>
                <a:spcPts val="0"/>
              </a:spcAft>
              <a:buSzPts val="1100"/>
              <a:buChar char="-"/>
            </a:pPr>
            <a:r>
              <a:rPr b="1" lang="en"/>
              <a:t>*   Умножение</a:t>
            </a:r>
            <a:r>
              <a:rPr lang="en"/>
              <a:t> - Даёт произведение двух чисел или возвращает строку, повторённую заданное число раз.:  2 * 3 даст 6. 'la' * 3 даст 'lalala'.</a:t>
            </a:r>
            <a:endParaRPr/>
          </a:p>
          <a:p>
            <a:pPr indent="-298450" lvl="0" marL="457200" rtl="0" algn="l">
              <a:spcBef>
                <a:spcPts val="0"/>
              </a:spcBef>
              <a:spcAft>
                <a:spcPts val="0"/>
              </a:spcAft>
              <a:buSzPts val="1100"/>
              <a:buChar char="-"/>
            </a:pPr>
            <a:r>
              <a:rPr b="1" lang="en"/>
              <a:t>**  Возведение в степень</a:t>
            </a:r>
            <a:r>
              <a:rPr lang="en"/>
              <a:t>    Возвращает число х, возведённое в степень y    3 ** 4 даст 81 (т.е. 3 * 3 * 3 * 3)</a:t>
            </a:r>
            <a:endParaRPr/>
          </a:p>
          <a:p>
            <a:pPr indent="-298450" lvl="0" marL="457200" rtl="0" algn="l">
              <a:spcBef>
                <a:spcPts val="0"/>
              </a:spcBef>
              <a:spcAft>
                <a:spcPts val="0"/>
              </a:spcAft>
              <a:buSzPts val="1100"/>
              <a:buChar char="-"/>
            </a:pPr>
            <a:r>
              <a:rPr b="1" lang="en"/>
              <a:t>/   Деление</a:t>
            </a:r>
            <a:r>
              <a:rPr lang="en"/>
              <a:t> - Возвращает частное от деления x на y:  4 / 3 даст 1.3333333333333333.</a:t>
            </a:r>
            <a:endParaRPr/>
          </a:p>
          <a:p>
            <a:pPr indent="-298450" lvl="0" marL="457200" rtl="0" algn="l">
              <a:spcBef>
                <a:spcPts val="0"/>
              </a:spcBef>
              <a:spcAft>
                <a:spcPts val="0"/>
              </a:spcAft>
              <a:buSzPts val="1100"/>
              <a:buChar char="-"/>
            </a:pPr>
            <a:r>
              <a:rPr b="1" lang="en"/>
              <a:t>//  Целочисленное деление </a:t>
            </a:r>
            <a:r>
              <a:rPr lang="en"/>
              <a:t>- Возвращает неполное частное от деления: 4 // 3 даст 1.</a:t>
            </a:r>
            <a:r>
              <a:rPr lang="en"/>
              <a:t> </a:t>
            </a:r>
            <a:r>
              <a:rPr lang="en"/>
              <a:t>-4 // 3 даст -2.</a:t>
            </a:r>
            <a:endParaRPr/>
          </a:p>
          <a:p>
            <a:pPr indent="-298450" lvl="0" marL="457200" rtl="0" algn="l">
              <a:spcBef>
                <a:spcPts val="0"/>
              </a:spcBef>
              <a:spcAft>
                <a:spcPts val="0"/>
              </a:spcAft>
              <a:buSzPts val="1100"/>
              <a:buChar char="-"/>
            </a:pPr>
            <a:r>
              <a:rPr b="1" lang="en"/>
              <a:t>%  Деление по модулю</a:t>
            </a:r>
            <a:r>
              <a:rPr lang="en"/>
              <a:t> - Возвращает остаток от деления: 8 % 3 даст 2. -25.5 % 2.25 даст 1.5.</a:t>
            </a:r>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0"/>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Установка Python на Windows</a:t>
            </a:r>
            <a:endParaRPr/>
          </a:p>
        </p:txBody>
      </p:sp>
      <p:sp>
        <p:nvSpPr>
          <p:cNvPr id="203" name="Google Shape;203;p40"/>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Загрузите установщик Python 3</a:t>
            </a:r>
            <a:r>
              <a:rPr lang="en">
                <a:latin typeface="Arial"/>
                <a:ea typeface="Arial"/>
                <a:cs typeface="Arial"/>
                <a:sym typeface="Arial"/>
              </a:rPr>
              <a:t> с официального сайта.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Откройте окно браузера и перейдите на страницу загрузки для Windows по адресу</a:t>
            </a:r>
            <a:r>
              <a:rPr lang="en">
                <a:latin typeface="Arial"/>
                <a:ea typeface="Arial"/>
                <a:cs typeface="Arial"/>
                <a:sym typeface="Arial"/>
              </a:rPr>
              <a:t> </a:t>
            </a:r>
            <a:r>
              <a:rPr lang="en" u="sng">
                <a:solidFill>
                  <a:schemeClr val="hlink"/>
                </a:solidFill>
                <a:latin typeface="Arial"/>
                <a:ea typeface="Arial"/>
                <a:cs typeface="Arial"/>
                <a:sym typeface="Arial"/>
                <a:hlinkClick r:id="rId3"/>
              </a:rPr>
              <a:t>https://python.org/downloads/windows/</a:t>
            </a:r>
            <a:r>
              <a:rPr lang="en">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Под заголовком Python Releases для Windows, нажмите на ссылку для последнего выпуска Python 3 - Python 3.x.x и выберите либо исполняемый установщик Windows x86-64 для 64-разрядных, либо исполняемый установщик Windows x86 для 32-разрядных.</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Запустите установщик. Вы должны быть уверены, что отметили флажок Добавить Python 3.x в PATH, чтобы гарантировать, что интерпретатор будет помещен в ваш путь выполнения.</a:t>
            </a:r>
            <a:endParaRPr>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112"/>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Операторы </a:t>
            </a:r>
            <a:endParaRPr/>
          </a:p>
        </p:txBody>
      </p:sp>
      <p:sp>
        <p:nvSpPr>
          <p:cNvPr id="636" name="Google Shape;636;p112"/>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298450" lvl="0" marL="457200" rtl="0" algn="l">
              <a:spcBef>
                <a:spcPts val="800"/>
              </a:spcBef>
              <a:spcAft>
                <a:spcPts val="0"/>
              </a:spcAft>
              <a:buSzPts val="1100"/>
              <a:buChar char="-"/>
            </a:pPr>
            <a:r>
              <a:rPr b="1" lang="en">
                <a:latin typeface="Arial"/>
                <a:ea typeface="Arial"/>
                <a:cs typeface="Arial"/>
                <a:sym typeface="Arial"/>
              </a:rPr>
              <a:t>&lt;&lt;  Сдвиг влево</a:t>
            </a:r>
            <a:r>
              <a:rPr lang="en">
                <a:latin typeface="Arial"/>
                <a:ea typeface="Arial"/>
                <a:cs typeface="Arial"/>
                <a:sym typeface="Arial"/>
              </a:rPr>
              <a:t> - Сдвигает биты числа влево на заданное количество позиций. (Любое число в памяти компьютера представлено в виде битов - или двоичных чисел, т.е. 0 и 1)    2 &lt;&lt; 2 даст 8. В двоичном виде 2 представляет собой 10. Сдвиг влево на 2 бита даёт 1000, что в десятичном виде означает 8.</a:t>
            </a:r>
            <a:endParaRPr>
              <a:latin typeface="Arial"/>
              <a:ea typeface="Arial"/>
              <a:cs typeface="Arial"/>
              <a:sym typeface="Arial"/>
            </a:endParaRPr>
          </a:p>
          <a:p>
            <a:pPr indent="-298450" lvl="0" marL="457200" rtl="0" algn="l">
              <a:spcBef>
                <a:spcPts val="0"/>
              </a:spcBef>
              <a:spcAft>
                <a:spcPts val="0"/>
              </a:spcAft>
              <a:buSzPts val="1100"/>
              <a:buChar char="-"/>
            </a:pPr>
            <a:r>
              <a:rPr b="1" lang="en">
                <a:latin typeface="Arial"/>
                <a:ea typeface="Arial"/>
                <a:cs typeface="Arial"/>
                <a:sym typeface="Arial"/>
              </a:rPr>
              <a:t>&gt;&gt;   Сдвиг вправо</a:t>
            </a:r>
            <a:r>
              <a:rPr lang="en">
                <a:latin typeface="Arial"/>
                <a:ea typeface="Arial"/>
                <a:cs typeface="Arial"/>
                <a:sym typeface="Arial"/>
              </a:rPr>
              <a:t> - Сдвигает биты числа вправо на заданное число позиций.: 11 &gt;&gt; 1 даст 5. В двоичном виде 11 представляется как 1011, что будучи </a:t>
            </a:r>
            <a:r>
              <a:rPr lang="en">
                <a:latin typeface="Arial"/>
                <a:ea typeface="Arial"/>
                <a:cs typeface="Arial"/>
                <a:sym typeface="Arial"/>
              </a:rPr>
              <a:t>смещенным</a:t>
            </a:r>
            <a:r>
              <a:rPr lang="en">
                <a:latin typeface="Arial"/>
                <a:ea typeface="Arial"/>
                <a:cs typeface="Arial"/>
                <a:sym typeface="Arial"/>
              </a:rPr>
              <a:t> на 1 бит вправо, даёт 101, а это, в свою очередь, не что иное как десятичное 5</a:t>
            </a:r>
            <a:endParaRPr>
              <a:latin typeface="Arial"/>
              <a:ea typeface="Arial"/>
              <a:cs typeface="Arial"/>
              <a:sym typeface="Arial"/>
            </a:endParaRPr>
          </a:p>
          <a:p>
            <a:pPr indent="-298450" lvl="0" marL="457200" rtl="0" algn="l">
              <a:spcBef>
                <a:spcPts val="0"/>
              </a:spcBef>
              <a:spcAft>
                <a:spcPts val="0"/>
              </a:spcAft>
              <a:buSzPts val="1100"/>
              <a:buChar char="-"/>
            </a:pPr>
            <a:r>
              <a:rPr b="1" lang="en">
                <a:latin typeface="Arial"/>
                <a:ea typeface="Arial"/>
                <a:cs typeface="Arial"/>
                <a:sym typeface="Arial"/>
              </a:rPr>
              <a:t>&amp;  Побитовое И</a:t>
            </a:r>
            <a:r>
              <a:rPr lang="en">
                <a:latin typeface="Arial"/>
                <a:ea typeface="Arial"/>
                <a:cs typeface="Arial"/>
                <a:sym typeface="Arial"/>
              </a:rPr>
              <a:t> - Побитовая операция И над числами: 5 &amp; 3 даёт 1.</a:t>
            </a:r>
            <a:endParaRPr>
              <a:latin typeface="Arial"/>
              <a:ea typeface="Arial"/>
              <a:cs typeface="Arial"/>
              <a:sym typeface="Arial"/>
            </a:endParaRPr>
          </a:p>
          <a:p>
            <a:pPr indent="-298450" lvl="0" marL="457200" rtl="0" algn="l">
              <a:spcBef>
                <a:spcPts val="0"/>
              </a:spcBef>
              <a:spcAft>
                <a:spcPts val="0"/>
              </a:spcAft>
              <a:buSzPts val="1100"/>
              <a:buChar char="-"/>
            </a:pPr>
            <a:r>
              <a:rPr b="1" lang="en">
                <a:latin typeface="Arial"/>
                <a:ea typeface="Arial"/>
                <a:cs typeface="Arial"/>
                <a:sym typeface="Arial"/>
              </a:rPr>
              <a:t>|   </a:t>
            </a:r>
            <a:r>
              <a:rPr b="1" lang="en">
                <a:latin typeface="Arial"/>
                <a:ea typeface="Arial"/>
                <a:cs typeface="Arial"/>
                <a:sym typeface="Arial"/>
              </a:rPr>
              <a:t> Побитовое ИЛИ</a:t>
            </a:r>
            <a:r>
              <a:rPr lang="en">
                <a:latin typeface="Arial"/>
                <a:ea typeface="Arial"/>
                <a:cs typeface="Arial"/>
                <a:sym typeface="Arial"/>
              </a:rPr>
              <a:t> - Побитовая операция ИЛИ над числами: 5 | 3 даёт 7</a:t>
            </a:r>
            <a:endParaRPr>
              <a:latin typeface="Arial"/>
              <a:ea typeface="Arial"/>
              <a:cs typeface="Arial"/>
              <a:sym typeface="Arial"/>
            </a:endParaRPr>
          </a:p>
          <a:p>
            <a:pPr indent="-298450" lvl="0" marL="457200" rtl="0" algn="l">
              <a:spcBef>
                <a:spcPts val="0"/>
              </a:spcBef>
              <a:spcAft>
                <a:spcPts val="0"/>
              </a:spcAft>
              <a:buSzPts val="1100"/>
              <a:buChar char="-"/>
            </a:pPr>
            <a:r>
              <a:rPr b="1" lang="en">
                <a:latin typeface="Arial"/>
                <a:ea typeface="Arial"/>
                <a:cs typeface="Arial"/>
                <a:sym typeface="Arial"/>
              </a:rPr>
              <a:t>^   Побитовое ИСКЛЮЧИТЕЛЬНО ИЛИ</a:t>
            </a:r>
            <a:r>
              <a:rPr lang="en">
                <a:latin typeface="Arial"/>
                <a:ea typeface="Arial"/>
                <a:cs typeface="Arial"/>
                <a:sym typeface="Arial"/>
              </a:rPr>
              <a:t> - Побитовая операция ИСКЛЮЧИТЕЛЬНО ИЛИ    5 ^ 3 даёт 6</a:t>
            </a:r>
            <a:endParaRPr>
              <a:latin typeface="Arial"/>
              <a:ea typeface="Arial"/>
              <a:cs typeface="Arial"/>
              <a:sym typeface="Arial"/>
            </a:endParaRPr>
          </a:p>
          <a:p>
            <a:pPr indent="-298450" lvl="0" marL="457200" rtl="0" algn="l">
              <a:spcBef>
                <a:spcPts val="0"/>
              </a:spcBef>
              <a:spcAft>
                <a:spcPts val="0"/>
              </a:spcAft>
              <a:buSzPts val="1100"/>
              <a:buChar char="-"/>
            </a:pPr>
            <a:r>
              <a:rPr b="1" lang="en">
                <a:latin typeface="Arial"/>
                <a:ea typeface="Arial"/>
                <a:cs typeface="Arial"/>
                <a:sym typeface="Arial"/>
              </a:rPr>
              <a:t>~   Побитовое НЕ</a:t>
            </a:r>
            <a:r>
              <a:rPr lang="en">
                <a:latin typeface="Arial"/>
                <a:ea typeface="Arial"/>
                <a:cs typeface="Arial"/>
                <a:sym typeface="Arial"/>
              </a:rPr>
              <a:t> Побитовая операция НЕ для числа x соответствует -(x+1):  ~5 даёт -6.</a:t>
            </a:r>
            <a:endParaRPr>
              <a:latin typeface="Arial"/>
              <a:ea typeface="Arial"/>
              <a:cs typeface="Arial"/>
              <a:sym typeface="Arial"/>
            </a:endParaRPr>
          </a:p>
          <a:p>
            <a:pPr indent="-298450" lvl="0" marL="457200" rtl="0" algn="l">
              <a:spcBef>
                <a:spcPts val="0"/>
              </a:spcBef>
              <a:spcAft>
                <a:spcPts val="0"/>
              </a:spcAft>
              <a:buSzPts val="1100"/>
              <a:buChar char="-"/>
            </a:pPr>
            <a:r>
              <a:rPr b="1" lang="en">
                <a:latin typeface="Arial"/>
                <a:ea typeface="Arial"/>
                <a:cs typeface="Arial"/>
                <a:sym typeface="Arial"/>
              </a:rPr>
              <a:t>&lt;    Меньше -</a:t>
            </a:r>
            <a:r>
              <a:rPr lang="en">
                <a:latin typeface="Arial"/>
                <a:ea typeface="Arial"/>
                <a:cs typeface="Arial"/>
                <a:sym typeface="Arial"/>
              </a:rPr>
              <a:t> Определяет, верно ли, что x меньше y. Все операторы сравнения возвращают True или False.</a:t>
            </a:r>
            <a:endParaRPr>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11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Операторы </a:t>
            </a:r>
            <a:endParaRPr/>
          </a:p>
        </p:txBody>
      </p:sp>
      <p:sp>
        <p:nvSpPr>
          <p:cNvPr id="642" name="Google Shape;642;p11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298450" lvl="0" marL="457200" rtl="0" algn="l">
              <a:spcBef>
                <a:spcPts val="800"/>
              </a:spcBef>
              <a:spcAft>
                <a:spcPts val="0"/>
              </a:spcAft>
              <a:buSzPts val="1100"/>
              <a:buChar char="-"/>
            </a:pPr>
            <a:r>
              <a:rPr lang="en">
                <a:latin typeface="Arial"/>
                <a:ea typeface="Arial"/>
                <a:cs typeface="Arial"/>
                <a:sym typeface="Arial"/>
              </a:rPr>
              <a:t>&gt;   Больше - Определяет, верно ли, что x больше y: 5 &gt; 3 даёт True. Если оба операнда - числа, то перед сравнением они оба преобразуются к одинаковому типу. В противном случае всегда возвращается False.</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&lt;=  Меньше или равно - Определяет, верно ли, что x меньше или равно y: x = 3; y = 6; x &lt;= y даёт True.</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&gt;=  Больше или равно - Определяет, верно ли, что x больше или равно y: x = 4; y = 3; x &gt;= 3 даёт True.</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  Равно - Проверяет, одинаковы ли объекты: x = 2; y = 2; x == y даёт True. x = 'str'; y</a:t>
            </a:r>
            <a:r>
              <a:rPr lang="en">
                <a:latin typeface="Arial"/>
                <a:ea typeface="Arial"/>
                <a:cs typeface="Arial"/>
                <a:sym typeface="Arial"/>
              </a:rPr>
              <a:t> </a:t>
            </a:r>
            <a:r>
              <a:rPr lang="en">
                <a:latin typeface="Arial"/>
                <a:ea typeface="Arial"/>
                <a:cs typeface="Arial"/>
                <a:sym typeface="Arial"/>
              </a:rPr>
              <a:t>= 'stR'; x == y даёт False. x = 'str'; y = 'str'; x == y даёт True.</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  Не равно - Проверяет, верно ли, что объекты не равны: x = 2; y = 3; x != y даёт True.</a:t>
            </a:r>
            <a:endParaRPr>
              <a:latin typeface="Arial"/>
              <a:ea typeface="Arial"/>
              <a:cs typeface="Arial"/>
              <a:sym typeface="Arial"/>
            </a:endParaRPr>
          </a:p>
          <a:p>
            <a:pPr indent="0" lvl="0" marL="45720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114"/>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Операторы </a:t>
            </a:r>
            <a:endParaRPr/>
          </a:p>
        </p:txBody>
      </p:sp>
      <p:sp>
        <p:nvSpPr>
          <p:cNvPr id="648" name="Google Shape;648;p114"/>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298450" lvl="0" marL="457200" rtl="0" algn="l">
              <a:spcBef>
                <a:spcPts val="800"/>
              </a:spcBef>
              <a:spcAft>
                <a:spcPts val="0"/>
              </a:spcAft>
              <a:buSzPts val="1100"/>
              <a:buChar char="-"/>
            </a:pPr>
            <a:r>
              <a:rPr lang="en">
                <a:latin typeface="Arial"/>
                <a:ea typeface="Arial"/>
                <a:cs typeface="Arial"/>
                <a:sym typeface="Arial"/>
              </a:rPr>
              <a:t>not  Логическое НЕ - Если x равно True, оператор вернёт False. Если же x равно False, получим True.:  x = True; not x даёт False.</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and  Логическое И - x and y даёт False, если x равно False , в противном случае возвращает значение y: x = False; y = True; x and y возвращает False, поскольку x равно False. В этом случае Python не станет проверять значение y, так как уже знает, что левая часть выражения ‘and’ равняется False, что подразумевает, что и всё выражение в целом будет равно False, независимо от значений всех остальных операндов. Это называется укороченной оценкой булевых (логических) выражений.</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or Логическое ИЛИ - Если x равно True, в результате получим True, в противном случае получим значение y: x = True; y = False; x or y даёт True. Здесь также может производиться укороченная оценка выражений.</a:t>
            </a:r>
            <a:endParaRPr>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115"/>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Calculator</a:t>
            </a:r>
            <a:endParaRPr/>
          </a:p>
        </p:txBody>
      </p:sp>
      <p:sp>
        <p:nvSpPr>
          <p:cNvPr id="654" name="Google Shape;654;p115"/>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/usr/bin/env python</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008000"/>
                </a:solidFill>
                <a:highlight>
                  <a:srgbClr val="FFFFFF"/>
                </a:highlight>
                <a:latin typeface="Arial"/>
                <a:ea typeface="Arial"/>
                <a:cs typeface="Arial"/>
                <a:sym typeface="Arial"/>
              </a:rPr>
              <a:t># coding: utf</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str_var = </a:t>
            </a:r>
            <a:r>
              <a:rPr lang="en">
                <a:solidFill>
                  <a:srgbClr val="A31515"/>
                </a:solidFill>
                <a:highlight>
                  <a:srgbClr val="FFFFFF"/>
                </a:highlight>
                <a:latin typeface="Arial"/>
                <a:ea typeface="Arial"/>
                <a:cs typeface="Arial"/>
                <a:sym typeface="Arial"/>
              </a:rPr>
              <a:t>"Calculator"</a:t>
            </a:r>
            <a:endParaRPr>
              <a:solidFill>
                <a:srgbClr val="A31515"/>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"Hello, "</a:t>
            </a:r>
            <a:r>
              <a:rPr lang="en">
                <a:solidFill>
                  <a:schemeClr val="dk1"/>
                </a:solidFill>
                <a:highlight>
                  <a:srgbClr val="FFFFFF"/>
                </a:highlight>
                <a:latin typeface="Arial"/>
                <a:ea typeface="Arial"/>
                <a:cs typeface="Arial"/>
                <a:sym typeface="Arial"/>
              </a:rPr>
              <a:t>, str_var)</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a = b = </a:t>
            </a:r>
            <a:r>
              <a:rPr lang="en">
                <a:solidFill>
                  <a:srgbClr val="09885A"/>
                </a:solidFill>
                <a:highlight>
                  <a:srgbClr val="FFFFFF"/>
                </a:highlight>
                <a:latin typeface="Arial"/>
                <a:ea typeface="Arial"/>
                <a:cs typeface="Arial"/>
                <a:sym typeface="Arial"/>
              </a:rPr>
              <a:t>2</a:t>
            </a:r>
            <a:endParaRPr>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"b: "</a:t>
            </a:r>
            <a:r>
              <a:rPr lang="en">
                <a:solidFill>
                  <a:schemeClr val="dk1"/>
                </a:solidFill>
                <a:highlight>
                  <a:srgbClr val="FFFFFF"/>
                </a:highlight>
                <a:latin typeface="Arial"/>
                <a:ea typeface="Arial"/>
                <a:cs typeface="Arial"/>
                <a:sym typeface="Arial"/>
              </a:rPr>
              <a:t>,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116"/>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 Целочисленное сравнение</a:t>
            </a:r>
            <a:endParaRPr/>
          </a:p>
        </p:txBody>
      </p:sp>
      <p:sp>
        <p:nvSpPr>
          <p:cNvPr id="660" name="Google Shape;660;p116"/>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Python имеет удобные цепочечные сравнения:</a:t>
            </a:r>
            <a:endParaRPr>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a = </a:t>
            </a:r>
            <a:r>
              <a:rPr lang="en">
                <a:solidFill>
                  <a:srgbClr val="09885A"/>
                </a:solidFill>
                <a:highlight>
                  <a:srgbClr val="FFFFFF"/>
                </a:highlight>
                <a:latin typeface="Arial"/>
                <a:ea typeface="Arial"/>
                <a:cs typeface="Arial"/>
                <a:sym typeface="Arial"/>
              </a:rPr>
              <a:t>2</a:t>
            </a:r>
            <a:endParaRPr>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b = </a:t>
            </a:r>
            <a:r>
              <a:rPr lang="en">
                <a:solidFill>
                  <a:srgbClr val="09885A"/>
                </a:solidFill>
                <a:highlight>
                  <a:srgbClr val="FFFFFF"/>
                </a:highlight>
                <a:latin typeface="Arial"/>
                <a:ea typeface="Arial"/>
                <a:cs typeface="Arial"/>
                <a:sym typeface="Arial"/>
              </a:rPr>
              <a:t>0</a:t>
            </a:r>
            <a:endParaRPr>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&lt;= a &lt; </a:t>
            </a:r>
            <a:r>
              <a:rPr lang="en">
                <a:solidFill>
                  <a:srgbClr val="09885A"/>
                </a:solidFill>
                <a:highlight>
                  <a:srgbClr val="FFFFFF"/>
                </a:highlight>
                <a:latin typeface="Arial"/>
                <a:ea typeface="Arial"/>
                <a:cs typeface="Arial"/>
                <a:sym typeface="Arial"/>
              </a:rPr>
              <a:t>10</a:t>
            </a: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and</a:t>
            </a:r>
            <a:r>
              <a:rPr lang="en">
                <a:solidFill>
                  <a:schemeClr val="dk1"/>
                </a:solidFill>
                <a:highlight>
                  <a:srgbClr val="FFFFFF"/>
                </a:highlight>
                <a:latin typeface="Arial"/>
                <a:ea typeface="Arial"/>
                <a:cs typeface="Arial"/>
                <a:sym typeface="Arial"/>
              </a:rPr>
              <a:t> </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&lt;= b &lt; </a:t>
            </a:r>
            <a:r>
              <a:rPr lang="en">
                <a:solidFill>
                  <a:srgbClr val="09885A"/>
                </a:solidFill>
                <a:highlight>
                  <a:srgbClr val="FFFFFF"/>
                </a:highlight>
                <a:latin typeface="Arial"/>
                <a:ea typeface="Arial"/>
                <a:cs typeface="Arial"/>
                <a:sym typeface="Arial"/>
              </a:rPr>
              <a:t>20</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Кроме того, </a:t>
            </a:r>
            <a:r>
              <a:rPr b="1" lang="en">
                <a:latin typeface="Arial"/>
                <a:ea typeface="Arial"/>
                <a:cs typeface="Arial"/>
                <a:sym typeface="Arial"/>
              </a:rPr>
              <a:t>логические операции (</a:t>
            </a:r>
            <a:r>
              <a:rPr b="1" lang="en">
                <a:solidFill>
                  <a:srgbClr val="0000FF"/>
                </a:solidFill>
                <a:latin typeface="Arial"/>
                <a:ea typeface="Arial"/>
                <a:cs typeface="Arial"/>
                <a:sym typeface="Arial"/>
              </a:rPr>
              <a:t>or и and</a:t>
            </a:r>
            <a:r>
              <a:rPr b="1" lang="en">
                <a:latin typeface="Arial"/>
                <a:ea typeface="Arial"/>
                <a:cs typeface="Arial"/>
                <a:sym typeface="Arial"/>
              </a:rPr>
              <a:t>) являются </a:t>
            </a:r>
            <a:r>
              <a:rPr b="1" lang="en">
                <a:solidFill>
                  <a:srgbClr val="980000"/>
                </a:solidFill>
                <a:latin typeface="Arial"/>
                <a:ea typeface="Arial"/>
                <a:cs typeface="Arial"/>
                <a:sym typeface="Arial"/>
              </a:rPr>
              <a:t>ленивыми</a:t>
            </a:r>
            <a:r>
              <a:rPr lang="en">
                <a:latin typeface="Arial"/>
                <a:ea typeface="Arial"/>
                <a:cs typeface="Arial"/>
                <a:sym typeface="Arial"/>
              </a:rPr>
              <a:t>: если для вычисления значения операции достаточно первого операнда, этот операнд и является результатом, в противном случае вычисляется второй операнд логической операции. </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11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 Целочисленное сравнение</a:t>
            </a:r>
            <a:endParaRPr/>
          </a:p>
        </p:txBody>
      </p:sp>
      <p:sp>
        <p:nvSpPr>
          <p:cNvPr id="666" name="Google Shape;666;p117"/>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Это основывается на свойствах алгебры логики: например, если один аргумент операции «ИЛИ» (or) является истиной, то и результат этой операции всегда является истиной. В случае, если второй операнд является сложным выражением, это позволяет сократить издержки на его вычисление:</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F"/>
                </a:highlight>
                <a:latin typeface="Arial"/>
                <a:ea typeface="Arial"/>
                <a:cs typeface="Arial"/>
                <a:sym typeface="Arial"/>
              </a:rPr>
              <a:t>a &lt; b </a:t>
            </a:r>
            <a:r>
              <a:rPr lang="en">
                <a:solidFill>
                  <a:srgbClr val="0000FF"/>
                </a:solidFill>
                <a:highlight>
                  <a:srgbClr val="FFFFFF"/>
                </a:highlight>
                <a:latin typeface="Arial"/>
                <a:ea typeface="Arial"/>
                <a:cs typeface="Arial"/>
                <a:sym typeface="Arial"/>
              </a:rPr>
              <a:t>and</a:t>
            </a:r>
            <a:r>
              <a:rPr lang="en">
                <a:solidFill>
                  <a:schemeClr val="dk1"/>
                </a:solidFill>
                <a:highlight>
                  <a:srgbClr val="FFFFFF"/>
                </a:highlight>
                <a:latin typeface="Arial"/>
                <a:ea typeface="Arial"/>
                <a:cs typeface="Arial"/>
                <a:sym typeface="Arial"/>
              </a:rPr>
              <a:t> </a:t>
            </a:r>
            <a:r>
              <a:rPr lang="en">
                <a:solidFill>
                  <a:srgbClr val="A31515"/>
                </a:solidFill>
                <a:highlight>
                  <a:srgbClr val="FFFFFF"/>
                </a:highlight>
                <a:latin typeface="Arial"/>
                <a:ea typeface="Arial"/>
                <a:cs typeface="Arial"/>
                <a:sym typeface="Arial"/>
              </a:rPr>
              <a:t>"меньше"</a:t>
            </a:r>
            <a:r>
              <a:rPr lang="en">
                <a:solidFill>
                  <a:schemeClr val="dk1"/>
                </a:solidFill>
                <a:highlight>
                  <a:srgbClr val="FFFFFF"/>
                </a:highlight>
                <a:latin typeface="Arial"/>
                <a:ea typeface="Arial"/>
                <a:cs typeface="Arial"/>
                <a:sym typeface="Arial"/>
              </a:rPr>
              <a:t> </a:t>
            </a:r>
            <a:r>
              <a:rPr lang="en">
                <a:solidFill>
                  <a:srgbClr val="0000FF"/>
                </a:solidFill>
                <a:highlight>
                  <a:srgbClr val="FFFFFF"/>
                </a:highlight>
                <a:latin typeface="Arial"/>
                <a:ea typeface="Arial"/>
                <a:cs typeface="Arial"/>
                <a:sym typeface="Arial"/>
              </a:rPr>
              <a:t>or</a:t>
            </a:r>
            <a:r>
              <a:rPr lang="en">
                <a:solidFill>
                  <a:schemeClr val="dk1"/>
                </a:solidFill>
                <a:highlight>
                  <a:srgbClr val="FFFFFF"/>
                </a:highlight>
                <a:latin typeface="Arial"/>
                <a:ea typeface="Arial"/>
                <a:cs typeface="Arial"/>
                <a:sym typeface="Arial"/>
              </a:rPr>
              <a:t> </a:t>
            </a:r>
            <a:r>
              <a:rPr lang="en">
                <a:solidFill>
                  <a:srgbClr val="A31515"/>
                </a:solidFill>
                <a:highlight>
                  <a:srgbClr val="FFFFFF"/>
                </a:highlight>
                <a:latin typeface="Arial"/>
                <a:ea typeface="Arial"/>
                <a:cs typeface="Arial"/>
                <a:sym typeface="Arial"/>
              </a:rPr>
              <a:t>"больше или равно"</a:t>
            </a:r>
            <a:endParaRPr>
              <a:solidFill>
                <a:srgbClr val="A31515"/>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a:solidFill>
                <a:srgbClr val="795E26"/>
              </a:solidFill>
              <a:highlight>
                <a:srgbClr val="FFFFFF"/>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 &lt; b </a:t>
            </a:r>
            <a:r>
              <a:rPr lang="en">
                <a:solidFill>
                  <a:srgbClr val="AF00DB"/>
                </a:solidFill>
                <a:highlight>
                  <a:srgbClr val="FFFFFF"/>
                </a:highlight>
                <a:latin typeface="Arial"/>
                <a:ea typeface="Arial"/>
                <a:cs typeface="Arial"/>
                <a:sym typeface="Arial"/>
              </a:rPr>
              <a:t>and</a:t>
            </a:r>
            <a:r>
              <a:rPr lang="en">
                <a:solidFill>
                  <a:schemeClr val="dk1"/>
                </a:solidFill>
                <a:highlight>
                  <a:srgbClr val="FFFFFF"/>
                </a:highlight>
                <a:latin typeface="Arial"/>
                <a:ea typeface="Arial"/>
                <a:cs typeface="Arial"/>
                <a:sym typeface="Arial"/>
              </a:rPr>
              <a:t> b &lt; </a:t>
            </a:r>
            <a:r>
              <a:rPr lang="en">
                <a:solidFill>
                  <a:srgbClr val="09885A"/>
                </a:solidFill>
                <a:highlight>
                  <a:srgbClr val="FFFFFF"/>
                </a:highlight>
                <a:latin typeface="Arial"/>
                <a:ea typeface="Arial"/>
                <a:cs typeface="Arial"/>
                <a:sym typeface="Arial"/>
              </a:rPr>
              <a:t>10</a:t>
            </a: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or</a:t>
            </a:r>
            <a:r>
              <a:rPr lang="en">
                <a:solidFill>
                  <a:schemeClr val="dk1"/>
                </a:solidFill>
                <a:highlight>
                  <a:srgbClr val="FFFFFF"/>
                </a:highlight>
                <a:latin typeface="Arial"/>
                <a:ea typeface="Arial"/>
                <a:cs typeface="Arial"/>
                <a:sym typeface="Arial"/>
              </a:rPr>
              <a:t> b &gt;= </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118"/>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Ввод данных</a:t>
            </a:r>
            <a:endParaRPr/>
          </a:p>
        </p:txBody>
      </p:sp>
      <p:sp>
        <p:nvSpPr>
          <p:cNvPr id="672" name="Google Shape;672;p118"/>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t>За ввод в программу данных с клавиатуры в Python отвечает функция input(). </a:t>
            </a:r>
            <a:endParaRPr/>
          </a:p>
          <a:p>
            <a:pPr indent="0" lvl="0" marL="0" rtl="0" algn="l">
              <a:spcBef>
                <a:spcPts val="800"/>
              </a:spcBef>
              <a:spcAft>
                <a:spcPts val="0"/>
              </a:spcAft>
              <a:buClr>
                <a:schemeClr val="dk1"/>
              </a:buClr>
              <a:buSzPts val="1100"/>
              <a:buFont typeface="Arial"/>
              <a:buNone/>
            </a:pPr>
            <a:r>
              <a:rPr lang="en"/>
              <a:t>Когда вызывается эта функция, программа останавливает свое выполнение и ждет, когда пользователь введет текст. После этого, когда он нажмет Enter, функция input() заберет введенный текст и передаст его программе, которая уже будет обрабатывать его согласно своим алгоритмам.</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Если в интерактивном режиме ввести команду input(), то ничего интересного вы не увидите. Компьютер будет ждать, когда вы что-нибудь введете и нажмете Enter или просто нажмете Enter. Если вы что-то ввели, это сразу же отобразиться на экране:</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rPr lang="en"/>
              <a:t>&gt;&gt;&gt; input()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119"/>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Функция input()</a:t>
            </a:r>
            <a:endParaRPr/>
          </a:p>
        </p:txBody>
      </p:sp>
      <p:sp>
        <p:nvSpPr>
          <p:cNvPr id="678" name="Google Shape;678;p119"/>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Функция input() передает введенные данные в программу. Их можно присвоить переменной:</a:t>
            </a:r>
            <a:endParaRPr>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a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В данном случае строка сохраняется в переменной a и при желании мы можем вывести ее значение на экран:</a:t>
            </a:r>
            <a:endParaRPr>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b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&lt;= a &lt; </a:t>
            </a:r>
            <a:r>
              <a:rPr lang="en">
                <a:solidFill>
                  <a:srgbClr val="09885A"/>
                </a:solidFill>
                <a:highlight>
                  <a:srgbClr val="FFFFFF"/>
                </a:highlight>
                <a:latin typeface="Arial"/>
                <a:ea typeface="Arial"/>
                <a:cs typeface="Arial"/>
                <a:sym typeface="Arial"/>
              </a:rPr>
              <a:t>10</a:t>
            </a: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and</a:t>
            </a:r>
            <a:r>
              <a:rPr lang="en">
                <a:solidFill>
                  <a:schemeClr val="dk1"/>
                </a:solidFill>
                <a:highlight>
                  <a:srgbClr val="FFFFFF"/>
                </a:highlight>
                <a:latin typeface="Arial"/>
                <a:ea typeface="Arial"/>
                <a:cs typeface="Arial"/>
                <a:sym typeface="Arial"/>
              </a:rPr>
              <a:t> </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&lt;= b &lt; </a:t>
            </a:r>
            <a:r>
              <a:rPr lang="en">
                <a:solidFill>
                  <a:srgbClr val="09885A"/>
                </a:solidFill>
                <a:highlight>
                  <a:srgbClr val="FFFFFF"/>
                </a:highlight>
                <a:latin typeface="Arial"/>
                <a:ea typeface="Arial"/>
                <a:cs typeface="Arial"/>
                <a:sym typeface="Arial"/>
              </a:rPr>
              <a:t>20</a:t>
            </a:r>
            <a:r>
              <a:rPr lang="en">
                <a:solidFill>
                  <a:schemeClr val="dk1"/>
                </a:solidFill>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120"/>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Функция input()</a:t>
            </a:r>
            <a:endParaRPr/>
          </a:p>
        </p:txBody>
      </p:sp>
      <p:sp>
        <p:nvSpPr>
          <p:cNvPr id="684" name="Google Shape;684;p120"/>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При запуске программы, компьютер ждет, когда будет введена сначала одна строка, потом вторая. Они будут присвоены переменным a и b. </a:t>
            </a:r>
            <a:endParaRPr>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a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b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После этого значения этих переменных выводятся на экран с помощью вывода.</a:t>
            </a:r>
            <a:endParaRPr>
              <a:latin typeface="Arial"/>
              <a:ea typeface="Arial"/>
              <a:cs typeface="Arial"/>
              <a:sym typeface="Arial"/>
            </a:endParaRPr>
          </a:p>
          <a:p>
            <a:pPr indent="0" lvl="0" marL="0" rtl="0" algn="l">
              <a:lnSpc>
                <a:spcPct val="135714"/>
              </a:lnSpc>
              <a:spcBef>
                <a:spcPts val="0"/>
              </a:spcBef>
              <a:spcAft>
                <a:spcPts val="0"/>
              </a:spcAft>
              <a:buNone/>
            </a:pPr>
            <a:r>
              <a:t/>
            </a:r>
            <a:endParaRPr>
              <a:solidFill>
                <a:srgbClr val="795E26"/>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rgbClr val="795E26"/>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"b: "</a:t>
            </a:r>
            <a:r>
              <a:rPr lang="en">
                <a:solidFill>
                  <a:schemeClr val="dk1"/>
                </a:solidFill>
                <a:highlight>
                  <a:srgbClr val="FFFFFF"/>
                </a:highlight>
                <a:latin typeface="Arial"/>
                <a:ea typeface="Arial"/>
                <a:cs typeface="Arial"/>
                <a:sym typeface="Arial"/>
              </a:rPr>
              <a:t>, b)</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21"/>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Функция input()</a:t>
            </a:r>
            <a:endParaRPr/>
          </a:p>
        </p:txBody>
      </p:sp>
      <p:sp>
        <p:nvSpPr>
          <p:cNvPr id="690" name="Google Shape;690;p121"/>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Чтобы не вводить человека в замешательство, для функции input() предусмотрен специальный </a:t>
            </a:r>
            <a:r>
              <a:rPr b="1" lang="en">
                <a:solidFill>
                  <a:srgbClr val="980000"/>
                </a:solidFill>
                <a:latin typeface="Arial"/>
                <a:ea typeface="Arial"/>
                <a:cs typeface="Arial"/>
                <a:sym typeface="Arial"/>
              </a:rPr>
              <a:t>параметр-приглашение</a:t>
            </a:r>
            <a:r>
              <a:rPr lang="en">
                <a:latin typeface="Arial"/>
                <a:ea typeface="Arial"/>
                <a:cs typeface="Arial"/>
                <a:sym typeface="Arial"/>
              </a:rPr>
              <a:t>.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Это приглашение выводится на экран при вызове input():</a:t>
            </a:r>
            <a:endParaRPr>
              <a:latin typeface="Arial"/>
              <a:ea typeface="Arial"/>
              <a:cs typeface="Arial"/>
              <a:sym typeface="Arial"/>
            </a:endParaRPr>
          </a:p>
          <a:p>
            <a:pPr indent="0" lvl="0" marL="0" rtl="0" algn="l">
              <a:lnSpc>
                <a:spcPct val="135714"/>
              </a:lnSpc>
              <a:spcBef>
                <a:spcPts val="0"/>
              </a:spcBef>
              <a:spcAft>
                <a:spcPts val="0"/>
              </a:spcAft>
              <a:buNone/>
            </a:pPr>
            <a:r>
              <a:t/>
            </a:r>
            <a:endParaRPr sz="600">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a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a: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b = </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b: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"b: "</a:t>
            </a:r>
            <a:r>
              <a:rPr lang="en">
                <a:solidFill>
                  <a:schemeClr val="dk1"/>
                </a:solidFill>
                <a:highlight>
                  <a:srgbClr val="FFFFFF"/>
                </a:highlight>
                <a:latin typeface="Arial"/>
                <a:ea typeface="Arial"/>
                <a:cs typeface="Arial"/>
                <a:sym typeface="Arial"/>
              </a:rPr>
              <a:t>, b)</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Даже если ввести число, функция input() все равно вернет его строковое представление.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Если надо получить число нужно использовать функции преобразования типов.</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1"/>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Установка Python на </a:t>
            </a:r>
            <a:r>
              <a:rPr lang="en"/>
              <a:t>macOS</a:t>
            </a:r>
            <a:endParaRPr/>
          </a:p>
        </p:txBody>
      </p:sp>
      <p:sp>
        <p:nvSpPr>
          <p:cNvPr id="209" name="Google Shape;209;p41"/>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1100"/>
              <a:buNone/>
            </a:pPr>
            <a:r>
              <a:rPr lang="en">
                <a:latin typeface="Arial"/>
                <a:ea typeface="Arial"/>
                <a:cs typeface="Arial"/>
                <a:sym typeface="Arial"/>
              </a:rPr>
              <a:t>Загрузить и установить последнюю версию Python с помощью </a:t>
            </a:r>
            <a:r>
              <a:rPr lang="en" u="sng">
                <a:solidFill>
                  <a:schemeClr val="hlink"/>
                </a:solidFill>
                <a:latin typeface="Arial"/>
                <a:ea typeface="Arial"/>
                <a:cs typeface="Arial"/>
                <a:sym typeface="Arial"/>
                <a:hlinkClick r:id="rId3"/>
              </a:rPr>
              <a:t>Homebrew</a:t>
            </a:r>
            <a:r>
              <a:rPr lang="en">
                <a:latin typeface="Arial"/>
                <a:ea typeface="Arial"/>
                <a:cs typeface="Arial"/>
                <a:sym typeface="Arial"/>
              </a:rPr>
              <a:t> brew:</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sz="600">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b="1" lang="en">
                <a:latin typeface="Arial"/>
                <a:ea typeface="Arial"/>
                <a:cs typeface="Arial"/>
                <a:sym typeface="Arial"/>
              </a:rPr>
              <a:t>$ brew install python3</a:t>
            </a:r>
            <a:endParaRPr b="1">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Убедиться, что все прошло правильно:</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 	Откройте терминал, запустив Terminal.app.</a:t>
            </a:r>
            <a:endParaRPr>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a:latin typeface="Arial"/>
                <a:ea typeface="Arial"/>
                <a:cs typeface="Arial"/>
                <a:sym typeface="Arial"/>
              </a:rPr>
              <a:t> 	Введите pip3 и нажмите Enter.</a:t>
            </a:r>
            <a:endParaRPr>
              <a:latin typeface="Arial"/>
              <a:ea typeface="Arial"/>
              <a:cs typeface="Arial"/>
              <a:sym typeface="Arial"/>
            </a:endParaRPr>
          </a:p>
          <a:p>
            <a:pPr indent="0" lvl="0" marL="0" rtl="0" algn="l">
              <a:lnSpc>
                <a:spcPct val="90000"/>
              </a:lnSpc>
              <a:spcBef>
                <a:spcPts val="800"/>
              </a:spcBef>
              <a:spcAft>
                <a:spcPts val="0"/>
              </a:spcAft>
              <a:buSzPts val="1100"/>
              <a:buNone/>
            </a:pPr>
            <a:r>
              <a:t/>
            </a:r>
            <a:endParaRPr>
              <a:latin typeface="Arial"/>
              <a:ea typeface="Arial"/>
              <a:cs typeface="Arial"/>
              <a:sym typeface="Arial"/>
            </a:endParaRPr>
          </a:p>
          <a:p>
            <a:pPr indent="0" lvl="0" marL="0" rtl="0" algn="l">
              <a:lnSpc>
                <a:spcPct val="90000"/>
              </a:lnSpc>
              <a:spcBef>
                <a:spcPts val="800"/>
              </a:spcBef>
              <a:spcAft>
                <a:spcPts val="0"/>
              </a:spcAft>
              <a:buSzPts val="1100"/>
              <a:buNone/>
            </a:pPr>
            <a:r>
              <a:rPr lang="en">
                <a:latin typeface="Arial"/>
                <a:ea typeface="Arial"/>
                <a:cs typeface="Arial"/>
                <a:sym typeface="Arial"/>
              </a:rPr>
              <a:t>Вы должны увидеть текст справки менеджера пакетов Python Pip. </a:t>
            </a:r>
            <a:endParaRPr>
              <a:latin typeface="Arial"/>
              <a:ea typeface="Arial"/>
              <a:cs typeface="Arial"/>
              <a:sym typeface="Arial"/>
            </a:endParaRPr>
          </a:p>
        </p:txBody>
      </p:sp>
      <p:sp>
        <p:nvSpPr>
          <p:cNvPr id="210" name="Google Shape;210;p41"/>
          <p:cNvSpPr txBox="1"/>
          <p:nvPr/>
        </p:nvSpPr>
        <p:spPr>
          <a:xfrm>
            <a:off x="6582875" y="23754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http://brew.sh/</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22"/>
          <p:cNvSpPr txBox="1"/>
          <p:nvPr>
            <p:ph type="ctrTitle"/>
          </p:nvPr>
        </p:nvSpPr>
        <p:spPr>
          <a:xfrm>
            <a:off x="289774" y="96591"/>
            <a:ext cx="6945000" cy="951900"/>
          </a:xfrm>
          <a:prstGeom prst="rect">
            <a:avLst/>
          </a:prstGeom>
          <a:noFill/>
          <a:ln>
            <a:noFill/>
          </a:ln>
        </p:spPr>
        <p:txBody>
          <a:bodyPr anchorCtr="0" anchor="b" bIns="68575" lIns="68575" spcFirstLastPara="1" rIns="68575" wrap="square" tIns="68575">
            <a:noAutofit/>
          </a:bodyPr>
          <a:lstStyle/>
          <a:p>
            <a:pPr indent="0" lvl="0" marL="0" rtl="0" algn="l">
              <a:lnSpc>
                <a:spcPct val="90000"/>
              </a:lnSpc>
              <a:spcBef>
                <a:spcPts val="0"/>
              </a:spcBef>
              <a:spcAft>
                <a:spcPts val="0"/>
              </a:spcAft>
              <a:buSzPts val="1100"/>
              <a:buNone/>
            </a:pPr>
            <a:r>
              <a:rPr lang="en"/>
              <a:t>Калькулятор</a:t>
            </a:r>
            <a:endParaRPr/>
          </a:p>
        </p:txBody>
      </p:sp>
      <p:sp>
        <p:nvSpPr>
          <p:cNvPr id="696" name="Google Shape;696;p122"/>
          <p:cNvSpPr txBox="1"/>
          <p:nvPr>
            <p:ph idx="1" type="subTitle"/>
          </p:nvPr>
        </p:nvSpPr>
        <p:spPr>
          <a:xfrm>
            <a:off x="289774" y="1320269"/>
            <a:ext cx="8533200" cy="33258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Clr>
                <a:schemeClr val="dk1"/>
              </a:buClr>
              <a:buSzPts val="1100"/>
              <a:buFont typeface="Arial"/>
              <a:buNone/>
            </a:pPr>
            <a:r>
              <a:rPr lang="en" sz="1800">
                <a:latin typeface="Arial"/>
                <a:ea typeface="Arial"/>
                <a:cs typeface="Arial"/>
                <a:sym typeface="Arial"/>
              </a:rPr>
              <a:t>Чтобы преобразовать строку из цифр в целое число, воспользуемся функцией int(). Например, int('23') вернет число 23.</a:t>
            </a:r>
            <a:endParaRPr sz="1800">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sz="1800">
                <a:solidFill>
                  <a:schemeClr val="dk1"/>
                </a:solidFill>
                <a:latin typeface="Arial"/>
                <a:ea typeface="Arial"/>
                <a:cs typeface="Arial"/>
                <a:sym typeface="Arial"/>
              </a:rPr>
              <a:t>a = </a:t>
            </a:r>
            <a:r>
              <a:rPr lang="en" sz="1800">
                <a:solidFill>
                  <a:srgbClr val="267F99"/>
                </a:solidFill>
                <a:latin typeface="Arial"/>
                <a:ea typeface="Arial"/>
                <a:cs typeface="Arial"/>
                <a:sym typeface="Arial"/>
              </a:rPr>
              <a:t>int</a:t>
            </a:r>
            <a:r>
              <a:rPr lang="en" sz="1800">
                <a:solidFill>
                  <a:schemeClr val="dk1"/>
                </a:solidFill>
                <a:latin typeface="Arial"/>
                <a:ea typeface="Arial"/>
                <a:cs typeface="Arial"/>
                <a:sym typeface="Arial"/>
              </a:rPr>
              <a:t>(</a:t>
            </a:r>
            <a:r>
              <a:rPr lang="en" sz="1800">
                <a:solidFill>
                  <a:srgbClr val="795E26"/>
                </a:solidFill>
                <a:latin typeface="Arial"/>
                <a:ea typeface="Arial"/>
                <a:cs typeface="Arial"/>
                <a:sym typeface="Arial"/>
              </a:rPr>
              <a:t>input</a:t>
            </a:r>
            <a:r>
              <a:rPr lang="e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sz="1800">
                <a:solidFill>
                  <a:schemeClr val="dk1"/>
                </a:solidFill>
                <a:latin typeface="Arial"/>
                <a:ea typeface="Arial"/>
                <a:cs typeface="Arial"/>
                <a:sym typeface="Arial"/>
              </a:rPr>
              <a:t>b = </a:t>
            </a:r>
            <a:r>
              <a:rPr lang="en" sz="1800">
                <a:solidFill>
                  <a:srgbClr val="267F99"/>
                </a:solidFill>
                <a:latin typeface="Arial"/>
                <a:ea typeface="Arial"/>
                <a:cs typeface="Arial"/>
                <a:sym typeface="Arial"/>
              </a:rPr>
              <a:t>int</a:t>
            </a:r>
            <a:r>
              <a:rPr lang="en" sz="1800">
                <a:solidFill>
                  <a:schemeClr val="dk1"/>
                </a:solidFill>
                <a:latin typeface="Arial"/>
                <a:ea typeface="Arial"/>
                <a:cs typeface="Arial"/>
                <a:sym typeface="Arial"/>
              </a:rPr>
              <a:t>(</a:t>
            </a:r>
            <a:r>
              <a:rPr lang="en" sz="1800">
                <a:solidFill>
                  <a:srgbClr val="795E26"/>
                </a:solidFill>
                <a:latin typeface="Arial"/>
                <a:ea typeface="Arial"/>
                <a:cs typeface="Arial"/>
                <a:sym typeface="Arial"/>
              </a:rPr>
              <a:t>input</a:t>
            </a:r>
            <a:r>
              <a:rPr lang="e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sz="1800">
                <a:solidFill>
                  <a:schemeClr val="dk1"/>
                </a:solidFill>
                <a:latin typeface="Arial"/>
                <a:ea typeface="Arial"/>
                <a:cs typeface="Arial"/>
                <a:sym typeface="Arial"/>
              </a:rPr>
              <a:t>s = a + b</a:t>
            </a:r>
            <a:endParaRPr sz="1800">
              <a:solidFill>
                <a:schemeClr val="dk1"/>
              </a:solidFill>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sz="1800">
                <a:solidFill>
                  <a:srgbClr val="0000FF"/>
                </a:solidFill>
                <a:latin typeface="Arial"/>
                <a:ea typeface="Arial"/>
                <a:cs typeface="Arial"/>
                <a:sym typeface="Arial"/>
              </a:rPr>
              <a:t>print</a:t>
            </a:r>
            <a:r>
              <a:rPr lang="en" sz="1800">
                <a:solidFill>
                  <a:schemeClr val="dk1"/>
                </a:solidFill>
                <a:latin typeface="Arial"/>
                <a:ea typeface="Arial"/>
                <a:cs typeface="Arial"/>
                <a:sym typeface="Arial"/>
              </a:rPr>
              <a:t>(s)</a:t>
            </a:r>
            <a:endParaRPr sz="1800">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23"/>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Функция input()</a:t>
            </a:r>
            <a:endParaRPr/>
          </a:p>
        </p:txBody>
      </p:sp>
      <p:sp>
        <p:nvSpPr>
          <p:cNvPr id="702" name="Google Shape;702;p123"/>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t/>
            </a:r>
            <a:endParaRPr>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a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a: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b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b: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"b: "</a:t>
            </a:r>
            <a:r>
              <a:rPr lang="en">
                <a:solidFill>
                  <a:schemeClr val="dk1"/>
                </a:solidFill>
                <a:highlight>
                  <a:srgbClr val="FFFFFF"/>
                </a:highlight>
                <a:latin typeface="Arial"/>
                <a:ea typeface="Arial"/>
                <a:cs typeface="Arial"/>
                <a:sym typeface="Arial"/>
              </a:rPr>
              <a:t>,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600">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&lt;= a &lt; </a:t>
            </a:r>
            <a:r>
              <a:rPr lang="en">
                <a:solidFill>
                  <a:srgbClr val="09885A"/>
                </a:solidFill>
                <a:highlight>
                  <a:srgbClr val="FFFFFF"/>
                </a:highlight>
                <a:latin typeface="Arial"/>
                <a:ea typeface="Arial"/>
                <a:cs typeface="Arial"/>
                <a:sym typeface="Arial"/>
              </a:rPr>
              <a:t>10</a:t>
            </a: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and</a:t>
            </a:r>
            <a:r>
              <a:rPr lang="en">
                <a:solidFill>
                  <a:schemeClr val="dk1"/>
                </a:solidFill>
                <a:highlight>
                  <a:srgbClr val="FFFFFF"/>
                </a:highlight>
                <a:latin typeface="Arial"/>
                <a:ea typeface="Arial"/>
                <a:cs typeface="Arial"/>
                <a:sym typeface="Arial"/>
              </a:rPr>
              <a:t> </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 &lt;= b &lt; </a:t>
            </a:r>
            <a:r>
              <a:rPr lang="en">
                <a:solidFill>
                  <a:srgbClr val="09885A"/>
                </a:solidFill>
                <a:highlight>
                  <a:srgbClr val="FFFFFF"/>
                </a:highlight>
                <a:latin typeface="Arial"/>
                <a:ea typeface="Arial"/>
                <a:cs typeface="Arial"/>
                <a:sym typeface="Arial"/>
              </a:rPr>
              <a:t>20</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 &lt; b </a:t>
            </a:r>
            <a:r>
              <a:rPr lang="en">
                <a:solidFill>
                  <a:srgbClr val="AF00DB"/>
                </a:solidFill>
                <a:highlight>
                  <a:srgbClr val="FFFFFF"/>
                </a:highlight>
                <a:latin typeface="Arial"/>
                <a:ea typeface="Arial"/>
                <a:cs typeface="Arial"/>
                <a:sym typeface="Arial"/>
              </a:rPr>
              <a:t>and</a:t>
            </a:r>
            <a:r>
              <a:rPr lang="en">
                <a:solidFill>
                  <a:schemeClr val="dk1"/>
                </a:solidFill>
                <a:highlight>
                  <a:srgbClr val="FFFFFF"/>
                </a:highlight>
                <a:latin typeface="Arial"/>
                <a:ea typeface="Arial"/>
                <a:cs typeface="Arial"/>
                <a:sym typeface="Arial"/>
              </a:rPr>
              <a:t> b &lt; </a:t>
            </a:r>
            <a:r>
              <a:rPr lang="en">
                <a:solidFill>
                  <a:srgbClr val="09885A"/>
                </a:solidFill>
                <a:highlight>
                  <a:srgbClr val="FFFFFF"/>
                </a:highlight>
                <a:latin typeface="Arial"/>
                <a:ea typeface="Arial"/>
                <a:cs typeface="Arial"/>
                <a:sym typeface="Arial"/>
              </a:rPr>
              <a:t>10</a:t>
            </a:r>
            <a:r>
              <a:rPr lang="en">
                <a:solidFill>
                  <a:schemeClr val="dk1"/>
                </a:solidFill>
                <a:highlight>
                  <a:srgbClr val="FFFFFF"/>
                </a:highlight>
                <a:latin typeface="Arial"/>
                <a:ea typeface="Arial"/>
                <a:cs typeface="Arial"/>
                <a:sym typeface="Arial"/>
              </a:rPr>
              <a:t> </a:t>
            </a:r>
            <a:r>
              <a:rPr lang="en">
                <a:solidFill>
                  <a:srgbClr val="AF00DB"/>
                </a:solidFill>
                <a:highlight>
                  <a:srgbClr val="FFFFFF"/>
                </a:highlight>
                <a:latin typeface="Arial"/>
                <a:ea typeface="Arial"/>
                <a:cs typeface="Arial"/>
                <a:sym typeface="Arial"/>
              </a:rPr>
              <a:t>or</a:t>
            </a:r>
            <a:r>
              <a:rPr lang="en">
                <a:solidFill>
                  <a:schemeClr val="dk1"/>
                </a:solidFill>
                <a:highlight>
                  <a:srgbClr val="FFFFFF"/>
                </a:highlight>
                <a:latin typeface="Arial"/>
                <a:ea typeface="Arial"/>
                <a:cs typeface="Arial"/>
                <a:sym typeface="Arial"/>
              </a:rPr>
              <a:t> b &gt;= </a:t>
            </a:r>
            <a:r>
              <a:rPr lang="en">
                <a:solidFill>
                  <a:srgbClr val="09885A"/>
                </a:solidFill>
                <a:highlight>
                  <a:srgbClr val="FFFFFF"/>
                </a:highlight>
                <a:latin typeface="Arial"/>
                <a:ea typeface="Arial"/>
                <a:cs typeface="Arial"/>
                <a:sym typeface="Arial"/>
              </a:rPr>
              <a:t>1</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24"/>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Операторы</a:t>
            </a:r>
            <a:endParaRPr/>
          </a:p>
        </p:txBody>
      </p:sp>
      <p:sp>
        <p:nvSpPr>
          <p:cNvPr id="708" name="Google Shape;708;p124"/>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t>Набор операторов достаточно традиционен.</a:t>
            </a:r>
            <a:endParaRPr/>
          </a:p>
          <a:p>
            <a:pPr indent="-298450" lvl="0" marL="457200" rtl="0" algn="l">
              <a:spcBef>
                <a:spcPts val="800"/>
              </a:spcBef>
              <a:spcAft>
                <a:spcPts val="0"/>
              </a:spcAft>
              <a:buSzPts val="1100"/>
              <a:buChar char="-"/>
            </a:pPr>
            <a:r>
              <a:rPr lang="en"/>
              <a:t>Условный оператор </a:t>
            </a:r>
            <a:r>
              <a:rPr b="1" lang="en"/>
              <a:t>if (если)</a:t>
            </a:r>
            <a:r>
              <a:rPr lang="en"/>
              <a:t>. Альтернативный блок после </a:t>
            </a:r>
            <a:r>
              <a:rPr b="1" lang="en"/>
              <a:t>else (иначе)</a:t>
            </a:r>
            <a:r>
              <a:rPr lang="en"/>
              <a:t>. Если условий и альтернатив несколько, можно использовать </a:t>
            </a:r>
            <a:r>
              <a:rPr b="1" lang="en"/>
              <a:t>elif (сокр. от else if).</a:t>
            </a:r>
            <a:endParaRPr b="1"/>
          </a:p>
          <a:p>
            <a:pPr indent="-298450" lvl="0" marL="457200" rtl="0" algn="l">
              <a:spcBef>
                <a:spcPts val="0"/>
              </a:spcBef>
              <a:spcAft>
                <a:spcPts val="0"/>
              </a:spcAft>
              <a:buSzPts val="1100"/>
              <a:buChar char="-"/>
            </a:pPr>
            <a:r>
              <a:rPr lang="en"/>
              <a:t>Операторы цикла </a:t>
            </a:r>
            <a:r>
              <a:rPr b="1" lang="en"/>
              <a:t>while (пока)</a:t>
            </a:r>
            <a:r>
              <a:rPr lang="en"/>
              <a:t> и </a:t>
            </a:r>
            <a:r>
              <a:rPr b="1" lang="en"/>
              <a:t>for (для)</a:t>
            </a:r>
            <a:r>
              <a:rPr lang="en"/>
              <a:t>. Внутри цикла возможно применение </a:t>
            </a:r>
            <a:r>
              <a:rPr b="1" lang="en"/>
              <a:t>break</a:t>
            </a:r>
            <a:r>
              <a:rPr lang="en"/>
              <a:t> и </a:t>
            </a:r>
            <a:r>
              <a:rPr b="1" lang="en"/>
              <a:t>continue</a:t>
            </a:r>
            <a:r>
              <a:rPr lang="en"/>
              <a:t> для прерывания цикла и перехода сразу к следующей итерации, соответственно.</a:t>
            </a:r>
            <a:endParaRPr/>
          </a:p>
          <a:p>
            <a:pPr indent="-298450" lvl="0" marL="457200" rtl="0" algn="l">
              <a:spcBef>
                <a:spcPts val="0"/>
              </a:spcBef>
              <a:spcAft>
                <a:spcPts val="0"/>
              </a:spcAft>
              <a:buSzPts val="1100"/>
              <a:buChar char="-"/>
            </a:pPr>
            <a:r>
              <a:rPr lang="en"/>
              <a:t>Оператор определения класса </a:t>
            </a:r>
            <a:r>
              <a:rPr b="1" lang="en"/>
              <a:t>class</a:t>
            </a:r>
            <a:r>
              <a:rPr lang="en"/>
              <a:t>.</a:t>
            </a:r>
            <a:endParaRPr/>
          </a:p>
          <a:p>
            <a:pPr indent="-298450" lvl="0" marL="457200" rtl="0" algn="l">
              <a:spcBef>
                <a:spcPts val="0"/>
              </a:spcBef>
              <a:spcAft>
                <a:spcPts val="0"/>
              </a:spcAft>
              <a:buSzPts val="1100"/>
              <a:buChar char="-"/>
            </a:pPr>
            <a:r>
              <a:rPr lang="en"/>
              <a:t>Оператор определения функции, метода или генератора </a:t>
            </a:r>
            <a:r>
              <a:rPr b="1" lang="en"/>
              <a:t>def</a:t>
            </a:r>
            <a:r>
              <a:rPr lang="en"/>
              <a:t>. Внутри возможно применение </a:t>
            </a:r>
            <a:r>
              <a:rPr b="1" lang="en"/>
              <a:t>return</a:t>
            </a:r>
            <a:r>
              <a:rPr lang="en"/>
              <a:t> (возврат) для возврата из функции или метода, а в случае генератора — </a:t>
            </a:r>
            <a:r>
              <a:rPr b="1" lang="en"/>
              <a:t>yield</a:t>
            </a:r>
            <a:r>
              <a:rPr lang="en"/>
              <a:t> (давать).</a:t>
            </a:r>
            <a:endParaRPr/>
          </a:p>
          <a:p>
            <a:pPr indent="-298450" lvl="0" marL="457200" rtl="0" algn="l">
              <a:spcBef>
                <a:spcPts val="0"/>
              </a:spcBef>
              <a:spcAft>
                <a:spcPts val="0"/>
              </a:spcAft>
              <a:buSzPts val="1100"/>
              <a:buChar char="-"/>
            </a:pPr>
            <a:r>
              <a:rPr lang="en"/>
              <a:t>Оператор обработки исключений </a:t>
            </a:r>
            <a:r>
              <a:rPr b="1" lang="en"/>
              <a:t>try — except — else</a:t>
            </a:r>
            <a:r>
              <a:rPr lang="en"/>
              <a:t> или </a:t>
            </a:r>
            <a:r>
              <a:rPr b="1" lang="en"/>
              <a:t>try — finally</a:t>
            </a:r>
            <a:r>
              <a:rPr lang="en"/>
              <a:t> (начиная с версии 2.5, можно использовать finally, except и else в одном блоке).</a:t>
            </a:r>
            <a:endParaRPr/>
          </a:p>
          <a:p>
            <a:pPr indent="-298450" lvl="0" marL="457200" rtl="0" algn="l">
              <a:spcBef>
                <a:spcPts val="0"/>
              </a:spcBef>
              <a:spcAft>
                <a:spcPts val="0"/>
              </a:spcAft>
              <a:buSzPts val="1100"/>
              <a:buChar char="-"/>
            </a:pPr>
            <a:r>
              <a:rPr lang="en"/>
              <a:t>Оператор </a:t>
            </a:r>
            <a:r>
              <a:rPr b="1" lang="en"/>
              <a:t>pass</a:t>
            </a:r>
            <a:r>
              <a:rPr lang="en"/>
              <a:t> ничего не делает. Используется для пустых блоков кода.</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125"/>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IF</a:t>
            </a:r>
            <a:endParaRPr/>
          </a:p>
        </p:txBody>
      </p:sp>
      <p:sp>
        <p:nvSpPr>
          <p:cNvPr id="714" name="Google Shape;714;p125"/>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Оператор if в Python подобен этому оператору в других языках. Утверждение с использованием оператора if содержит в себе логическое условие, в котором производится сравнение данных и по результату выбирается дальнейшее действие.</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условие:</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действие(s)</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Если логическое условие является истиной (true), тогда блок действия в выражении будет выполнен. Если условие считается ложью (false) – тогда будет выполнен следующий блок кода после этого выражения.</a:t>
            </a:r>
            <a:endParaRPr>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126"/>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Отступы PEP 8</a:t>
            </a:r>
            <a:endParaRPr/>
          </a:p>
        </p:txBody>
      </p:sp>
      <p:sp>
        <p:nvSpPr>
          <p:cNvPr id="720" name="Google Shape;720;p126"/>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Используйте 4 пробела на каждый уровень отступа.</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При использовании висячего отступа следует применять следующие соображения: на первой линии не должно быть аргументов, а остальные строки должны четко восприниматься как продолжение линии.</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Правильно:</a:t>
            </a:r>
            <a:endParaRPr>
              <a:latin typeface="Arial"/>
              <a:ea typeface="Arial"/>
              <a:cs typeface="Arial"/>
              <a:sym typeface="Arial"/>
            </a:endParaRPr>
          </a:p>
          <a:p>
            <a:pPr indent="0" lvl="0" marL="0" rtl="0" algn="l">
              <a:lnSpc>
                <a:spcPct val="135714"/>
              </a:lnSpc>
              <a:spcBef>
                <a:spcPts val="0"/>
              </a:spcBef>
              <a:spcAft>
                <a:spcPts val="0"/>
              </a:spcAft>
              <a:buNone/>
            </a:pPr>
            <a:r>
              <a:rPr lang="en">
                <a:solidFill>
                  <a:srgbClr val="008000"/>
                </a:solidFill>
                <a:highlight>
                  <a:srgbClr val="FFFFFF"/>
                </a:highlight>
                <a:latin typeface="Arial"/>
                <a:ea typeface="Arial"/>
                <a:cs typeface="Arial"/>
                <a:sym typeface="Arial"/>
              </a:rPr>
              <a:t># Выровнено по открывающему разделителю</a:t>
            </a:r>
            <a:endParaRPr>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o == </a:t>
            </a:r>
            <a:r>
              <a:rPr lang="en">
                <a:solidFill>
                  <a:srgbClr val="A31515"/>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t>Пробелы - самый предпочтительный метод отступов. Табуляция должна использоваться только для поддержки кода, написанного с отступами с помощью табуляции. Python 3 запрещает смешивание табуляции и пробелов в отступах.</a:t>
            </a:r>
            <a:endParaRPr>
              <a:solidFill>
                <a:schemeClr val="dk1"/>
              </a:solidFill>
              <a:highlight>
                <a:srgbClr val="FFFFFF"/>
              </a:highlight>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27"/>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IF</a:t>
            </a:r>
            <a:endParaRPr/>
          </a:p>
        </p:txBody>
      </p:sp>
      <p:sp>
        <p:nvSpPr>
          <p:cNvPr id="726" name="Google Shape;726;p127"/>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a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a: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b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b: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"b: "</a:t>
            </a:r>
            <a:r>
              <a:rPr lang="en">
                <a:solidFill>
                  <a:schemeClr val="dk1"/>
                </a:solidFill>
                <a:highlight>
                  <a:srgbClr val="FFFFFF"/>
                </a:highlight>
                <a:latin typeface="Arial"/>
                <a:ea typeface="Arial"/>
                <a:cs typeface="Arial"/>
                <a:sym typeface="Arial"/>
              </a:rPr>
              <a:t>,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b != </a:t>
            </a:r>
            <a:r>
              <a:rPr lang="en">
                <a:solidFill>
                  <a:srgbClr val="09885A"/>
                </a:solidFill>
                <a:highlight>
                  <a:srgbClr val="FFFFFF"/>
                </a:highlight>
                <a:latin typeface="Arial"/>
                <a:ea typeface="Arial"/>
                <a:cs typeface="Arial"/>
                <a:sym typeface="Arial"/>
              </a:rPr>
              <a:t>0</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128"/>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else</a:t>
            </a:r>
            <a:endParaRPr/>
          </a:p>
        </p:txBody>
      </p:sp>
      <p:sp>
        <p:nvSpPr>
          <p:cNvPr id="732" name="Google Shape;732;p128"/>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Оператор else может использоваться вместе с оператором if. Оператор else содержит блок кода, который будет выполнен если результат выражения равен нулю или считается ложью.</a:t>
            </a:r>
            <a:endParaRPr>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Это опциональный оператор, и он может быть только один во всем выражении после if.</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условие:</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129"/>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else</a:t>
            </a:r>
            <a:endParaRPr/>
          </a:p>
        </p:txBody>
      </p:sp>
      <p:sp>
        <p:nvSpPr>
          <p:cNvPr id="738" name="Google Shape;738;p129"/>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a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a: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a:t>
            </a:r>
            <a:r>
              <a:rPr lang="en">
                <a:solidFill>
                  <a:schemeClr val="dk1"/>
                </a:solidFill>
                <a:highlight>
                  <a:srgbClr val="FFFFFF"/>
                </a:highlight>
                <a:latin typeface="Arial"/>
                <a:ea typeface="Arial"/>
                <a:cs typeface="Arial"/>
                <a:sym typeface="Arial"/>
              </a:rPr>
              <a:t>, a)</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b = </a:t>
            </a:r>
            <a:r>
              <a:rPr lang="en">
                <a:solidFill>
                  <a:srgbClr val="267F99"/>
                </a:solidFill>
                <a:highlight>
                  <a:srgbClr val="FFFFFF"/>
                </a:highlight>
                <a:latin typeface="Arial"/>
                <a:ea typeface="Arial"/>
                <a:cs typeface="Arial"/>
                <a:sym typeface="Arial"/>
              </a:rPr>
              <a:t>int</a:t>
            </a:r>
            <a:r>
              <a:rPr lang="en">
                <a:solidFill>
                  <a:schemeClr val="dk1"/>
                </a:solidFill>
                <a:highlight>
                  <a:srgbClr val="FFFFFF"/>
                </a:highlight>
                <a:latin typeface="Arial"/>
                <a:ea typeface="Arial"/>
                <a:cs typeface="Arial"/>
                <a:sym typeface="Arial"/>
              </a:rPr>
              <a:t>(</a:t>
            </a:r>
            <a:r>
              <a:rPr lang="en">
                <a:solidFill>
                  <a:srgbClr val="795E26"/>
                </a:solidFill>
                <a:highlight>
                  <a:srgbClr val="FFFFFF"/>
                </a:highlight>
                <a:latin typeface="Arial"/>
                <a:ea typeface="Arial"/>
                <a:cs typeface="Arial"/>
                <a:sym typeface="Arial"/>
              </a:rPr>
              <a:t>input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"Enter b: "</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"b: "</a:t>
            </a:r>
            <a:r>
              <a:rPr lang="en">
                <a:solidFill>
                  <a:schemeClr val="dk1"/>
                </a:solidFill>
                <a:highlight>
                  <a:srgbClr val="FFFFFF"/>
                </a:highlight>
                <a:latin typeface="Arial"/>
                <a:ea typeface="Arial"/>
                <a:cs typeface="Arial"/>
                <a:sym typeface="Arial"/>
              </a:rPr>
              <a:t>,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b != </a:t>
            </a:r>
            <a:r>
              <a:rPr lang="en">
                <a:solidFill>
                  <a:srgbClr val="09885A"/>
                </a:solidFill>
                <a:highlight>
                  <a:srgbClr val="FFFFFF"/>
                </a:highlight>
                <a:latin typeface="Arial"/>
                <a:ea typeface="Arial"/>
                <a:cs typeface="Arial"/>
                <a:sym typeface="Arial"/>
              </a:rPr>
              <a:t>0</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"a / b = "</a:t>
            </a:r>
            <a:r>
              <a:rPr lang="en">
                <a:solidFill>
                  <a:schemeClr val="dk1"/>
                </a:solidFill>
                <a:highlight>
                  <a:srgbClr val="FFFFFF"/>
                </a:highlight>
                <a:latin typeface="Arial"/>
                <a:ea typeface="Arial"/>
                <a:cs typeface="Arial"/>
                <a:sym typeface="Arial"/>
              </a:rPr>
              <a:t>, a / b)</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a:t>
            </a:r>
            <a:r>
              <a:rPr lang="en">
                <a:solidFill>
                  <a:srgbClr val="795E26"/>
                </a:solidFill>
                <a:highlight>
                  <a:srgbClr val="FFFFFF"/>
                </a:highlight>
                <a:latin typeface="Arial"/>
                <a:ea typeface="Arial"/>
                <a:cs typeface="Arial"/>
                <a:sym typeface="Arial"/>
              </a:rPr>
              <a:t>print</a:t>
            </a:r>
            <a:r>
              <a:rPr lang="en">
                <a:solidFill>
                  <a:schemeClr val="dk1"/>
                </a:solidFill>
                <a:highlight>
                  <a:srgbClr val="FFFFFF"/>
                </a:highlight>
                <a:latin typeface="Arial"/>
                <a:ea typeface="Arial"/>
                <a:cs typeface="Arial"/>
                <a:sym typeface="Arial"/>
              </a:rPr>
              <a:t>(</a:t>
            </a:r>
            <a:r>
              <a:rPr lang="en">
                <a:solidFill>
                  <a:srgbClr val="A31515"/>
                </a:solidFill>
                <a:highlight>
                  <a:srgbClr val="FFFFFF"/>
                </a:highlight>
                <a:latin typeface="Arial"/>
                <a:ea typeface="Arial"/>
                <a:cs typeface="Arial"/>
                <a:sym typeface="Arial"/>
              </a:rPr>
              <a:t>"Oops, division by zero"</a:t>
            </a:r>
            <a:r>
              <a:rPr lang="en">
                <a:solidFill>
                  <a:schemeClr val="dk1"/>
                </a:solidFill>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30"/>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elif</a:t>
            </a:r>
            <a:endParaRPr/>
          </a:p>
        </p:txBody>
      </p:sp>
      <p:sp>
        <p:nvSpPr>
          <p:cNvPr id="744" name="Google Shape;744;p130"/>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n">
                <a:latin typeface="Arial"/>
                <a:ea typeface="Arial"/>
                <a:cs typeface="Arial"/>
                <a:sym typeface="Arial"/>
              </a:rPr>
              <a:t>Оператор elif позволяет выполнять множественную проверку выражения и выполнять блок кода, как только результат будет считаться истиной. Как и оператор else, elif опционален, однако в отличии от else он может использоваться многократно.</a:t>
            </a:r>
            <a:endParaRPr>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условие:</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условие2:</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В Python нет таких операторов как switch или case, но можно использовать операторы if..elif... вместо них.</a:t>
            </a:r>
            <a:endParaRPr>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31"/>
          <p:cNvSpPr txBox="1"/>
          <p:nvPr>
            <p:ph type="ctrTitle"/>
          </p:nvPr>
        </p:nvSpPr>
        <p:spPr>
          <a:xfrm>
            <a:off x="289774" y="96591"/>
            <a:ext cx="6945000" cy="9519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Оператор elif</a:t>
            </a:r>
            <a:endParaRPr/>
          </a:p>
        </p:txBody>
      </p:sp>
      <p:sp>
        <p:nvSpPr>
          <p:cNvPr id="750" name="Google Shape;750;p131"/>
          <p:cNvSpPr txBox="1"/>
          <p:nvPr>
            <p:ph idx="1" type="subTitle"/>
          </p:nvPr>
        </p:nvSpPr>
        <p:spPr>
          <a:xfrm>
            <a:off x="289774" y="1320269"/>
            <a:ext cx="8533200" cy="332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a:latin typeface="Arial"/>
                <a:ea typeface="Arial"/>
                <a:cs typeface="Arial"/>
                <a:sym typeface="Arial"/>
              </a:rPr>
              <a:t>Оператор elif позволяет выполнять множественную проверку выражения и выполнять блок кода, как только результат будет считаться истиной. Как и оператор else, elif опционален, однако в отличии от else он может использоваться многократно.</a:t>
            </a:r>
            <a:endParaRPr>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if</a:t>
            </a:r>
            <a:r>
              <a:rPr lang="en">
                <a:solidFill>
                  <a:schemeClr val="dk1"/>
                </a:solidFill>
                <a:highlight>
                  <a:srgbClr val="FFFFFF"/>
                </a:highlight>
                <a:latin typeface="Arial"/>
                <a:ea typeface="Arial"/>
                <a:cs typeface="Arial"/>
                <a:sym typeface="Arial"/>
              </a:rPr>
              <a:t> условие:</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elif</a:t>
            </a:r>
            <a:r>
              <a:rPr lang="en">
                <a:solidFill>
                  <a:schemeClr val="dk1"/>
                </a:solidFill>
                <a:highlight>
                  <a:srgbClr val="FFFFFF"/>
                </a:highlight>
                <a:latin typeface="Arial"/>
                <a:ea typeface="Arial"/>
                <a:cs typeface="Arial"/>
                <a:sym typeface="Arial"/>
              </a:rPr>
              <a:t> условие2:</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rgbClr val="AF00DB"/>
                </a:solidFill>
                <a:highlight>
                  <a:srgbClr val="FFFFFF"/>
                </a:highlight>
                <a:latin typeface="Arial"/>
                <a:ea typeface="Arial"/>
                <a:cs typeface="Arial"/>
                <a:sym typeface="Arial"/>
              </a:rPr>
              <a:t>else</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a:solidFill>
                  <a:schemeClr val="dk1"/>
                </a:solidFill>
                <a:highlight>
                  <a:srgbClr val="FFFFFF"/>
                </a:highlight>
                <a:latin typeface="Arial"/>
                <a:ea typeface="Arial"/>
                <a:cs typeface="Arial"/>
                <a:sym typeface="Arial"/>
              </a:rPr>
              <a:t>   действие(я)</a:t>
            </a:r>
            <a:endParaRPr>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В Python нет таких операторов как switch или case, но можно использовать операторы if..elif... вместо них.</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