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7" r:id="rId3"/>
    <p:sldMasterId id="2147483678" r:id="rId4"/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</p:sldIdLst>
  <p:sldSz cy="5143500" cx="9144000"/>
  <p:notesSz cx="6858000" cy="9144000"/>
  <p:embeddedFontLst>
    <p:embeddedFont>
      <p:font typeface="Questrial"/>
      <p:regular r:id="rId10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1" Type="http://schemas.openxmlformats.org/officeDocument/2006/relationships/font" Target="fonts/Questrial-regular.fntdata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e7e7dcfe4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e7e7dcfe4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04fc18c3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04fc18c3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403b09d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403b09d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403b09dc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403b09dc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403b09dc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403b09dc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057f6733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057f6733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403b09dc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403b09dc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403b09dc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403b09dc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057f6733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057f6733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057f6733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057f6733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057f6733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7057f6733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053d9cdc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7053d9cdc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403b09dc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403b09dc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04fc18c3b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04fc18c3b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04fc18c3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04fc18c3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053d9cdc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053d9cdc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04fc18c3b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04fc18c3b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057f6733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057f6733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053d9cdc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053d9cdc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04fc18c3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04fc18c3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04fc18c3b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04fc18c3b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04fc18c3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04fc18c3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053d9cdc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7053d9cdc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6403b09dc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6403b09dc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057f6733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057f6733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057f6733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057f6733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057f6733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7057f6733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04fc18c3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704fc18c3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04fc18c3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04fc18c3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057f6733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7057f6733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7057f6733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7057f6733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04fc18c3b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704fc18c3b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6403b09dc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6403b09dc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053d9cdc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7053d9cdc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04fc18c3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704fc18c3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04fc18c3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704fc18c3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6403b09dc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6403b09dc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053d9cdc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053d9cdc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704fc18c3b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704fc18c3b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4209a51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64209a51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04fc18c3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04fc18c3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04fc18c3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04fc18c3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704fc18c3b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704fc18c3b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704fc18c3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g704fc18c3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053d9cdc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7053d9cdc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641ab6d23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g641ab6d23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6403b09dc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g6403b09dc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053d9cdc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g7053d9cdc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7057f6733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7057f6733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6243fc2bc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g6243fc2bc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7057f6733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g7057f6733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7057f6733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g7057f6733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704fc18c3b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g704fc18c3b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7057f6733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g7057f6733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243fc2bc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g6243fc2bc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053d9cdc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7053d9cdc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6243fc2bc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g6243fc2bc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704fc18c3b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g704fc18c3b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641de953d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641de953d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64398c16e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64398c16e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641de953d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641de953d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7053d9cdc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7053d9cdc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7057f6733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7057f6733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7057f67336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g7057f67336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7053d9cdcd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7053d9cdc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7053d9cdc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7053d9cdc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057f673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057f673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7053d9cdc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7053d9cdc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053d9cdc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053d9cdc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7057f6733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7057f6733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7057f6733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7057f6733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7057f6733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7057f6733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7057f6733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7057f6733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7057f67336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7057f67336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7057f67336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7057f6733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704fc18c3b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704fc18c3b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64398c16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64398c16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04fc18c3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04fc18c3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64398c16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64398c16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7057f67336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7057f6733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7057f6733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7057f6733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704fc18c3b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704fc18c3b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704fc18c3b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704fc18c3b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7057f6733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7057f6733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7057f67336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7057f6733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704fc18c3b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704fc18c3b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7057f67336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7057f67336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41ab6d23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41ab6d23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053d9cdc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053d9cdc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41ab6d23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41ab6d23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4398c16e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4398c16e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64398c16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64398c16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62356e554a_2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9" name="Google Shape;709;g62356e554a_2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62326c4f41_2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5" name="Google Shape;715;g62326c4f41_2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Questrial"/>
              <a:buNone/>
              <a:defRPr b="1" i="0" sz="33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77E"/>
              </a:buClr>
              <a:buSzPts val="1100"/>
              <a:buFont typeface="Arial"/>
              <a:buNone/>
              <a:defRPr b="0" i="0" sz="15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/>
        </p:nvSpPr>
        <p:spPr>
          <a:xfrm>
            <a:off x="8042563" y="4727663"/>
            <a:ext cx="78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НАЗВАНИЕ КУРСА и ИМЯ ТРЕНЕРА">
  <p:cSld name="НАЗВАНИЕ КУРСА и ИМЯ ТРЕНЕРА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5"/>
          <p:cNvGrpSpPr/>
          <p:nvPr/>
        </p:nvGrpSpPr>
        <p:grpSpPr>
          <a:xfrm>
            <a:off x="0" y="-1556113"/>
            <a:ext cx="10598987" cy="6699702"/>
            <a:chOff x="0" y="-2074818"/>
            <a:chExt cx="14131982" cy="8932936"/>
          </a:xfrm>
        </p:grpSpPr>
        <p:sp>
          <p:nvSpPr>
            <p:cNvPr id="62" name="Google Shape;62;p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377E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6964682" y="-2074818"/>
              <a:ext cx="7167300" cy="71673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10006151" y="966651"/>
              <a:ext cx="1084200" cy="1084200"/>
            </a:xfrm>
            <a:prstGeom prst="ellipse">
              <a:avLst/>
            </a:prstGeom>
            <a:solidFill>
              <a:srgbClr val="FFC000"/>
            </a:solidFill>
            <a:ln cap="flat" cmpd="sng" w="12700">
              <a:solidFill>
                <a:srgbClr val="FFC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10006152" y="3017518"/>
              <a:ext cx="1084200" cy="3840600"/>
            </a:xfrm>
            <a:prstGeom prst="rect">
              <a:avLst/>
            </a:prstGeom>
            <a:solidFill>
              <a:srgbClr val="FFC000"/>
            </a:solidFill>
            <a:ln cap="flat" cmpd="sng" w="12700">
              <a:solidFill>
                <a:srgbClr val="FFC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512067" y="3090928"/>
            <a:ext cx="55377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512068" y="3578010"/>
            <a:ext cx="52503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Arial"/>
              <a:buNone/>
              <a:defRPr b="1" i="0" sz="21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>
  <p:cSld name="Заголовок и объект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15343" y="1369219"/>
            <a:ext cx="84078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77E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00377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377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377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6"/>
          <p:cNvSpPr txBox="1"/>
          <p:nvPr/>
        </p:nvSpPr>
        <p:spPr>
          <a:xfrm>
            <a:off x="8042563" y="4727663"/>
            <a:ext cx="78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1" name="Google Shape;71;p16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Questrial"/>
              <a:buNone/>
              <a:defRPr b="1" i="0" sz="33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>
  <p:cSld name="Два объекта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05684" y="1246031"/>
            <a:ext cx="4109100" cy="3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77E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29150" y="1246031"/>
            <a:ext cx="4194000" cy="3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77E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7"/>
          <p:cNvSpPr txBox="1"/>
          <p:nvPr/>
        </p:nvSpPr>
        <p:spPr>
          <a:xfrm>
            <a:off x="8042563" y="4727663"/>
            <a:ext cx="78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6" name="Google Shape;76;p17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Questrial"/>
              <a:buNone/>
              <a:defRPr b="1" i="0" sz="33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>
  <p:cSld name="Только заголовок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/>
        </p:nvSpPr>
        <p:spPr>
          <a:xfrm>
            <a:off x="8042563" y="4727663"/>
            <a:ext cx="78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9" name="Google Shape;79;p18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Questrial"/>
              <a:buNone/>
              <a:defRPr b="1" i="0" sz="33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>
  <p:cSld name="Объект с подписью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67048" y="1371601"/>
            <a:ext cx="3212100" cy="3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77E"/>
              </a:buClr>
              <a:buSzPts val="1100"/>
              <a:buFont typeface="Arial"/>
              <a:buNone/>
              <a:defRPr b="0" i="0" sz="21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9"/>
          <p:cNvSpPr txBox="1"/>
          <p:nvPr/>
        </p:nvSpPr>
        <p:spPr>
          <a:xfrm>
            <a:off x="8042563" y="4727663"/>
            <a:ext cx="78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Google Shape;83;p19"/>
          <p:cNvSpPr/>
          <p:nvPr>
            <p:ph idx="2" type="pic"/>
          </p:nvPr>
        </p:nvSpPr>
        <p:spPr>
          <a:xfrm>
            <a:off x="3805707" y="1371601"/>
            <a:ext cx="5017500" cy="3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780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780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780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780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780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780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Questrial"/>
              <a:buNone/>
              <a:defRPr b="1" i="0" sz="33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Объект с подписью">
  <p:cSld name="1_Объект с подписью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367048" y="1371601"/>
            <a:ext cx="3212100" cy="3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77E"/>
              </a:buClr>
              <a:buSzPts val="1100"/>
              <a:buFont typeface="Arial"/>
              <a:buNone/>
              <a:defRPr b="0" i="0" sz="21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20"/>
          <p:cNvSpPr txBox="1"/>
          <p:nvPr/>
        </p:nvSpPr>
        <p:spPr>
          <a:xfrm>
            <a:off x="8042563" y="4727663"/>
            <a:ext cx="78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8" name="Google Shape;88;p20"/>
          <p:cNvSpPr/>
          <p:nvPr>
            <p:ph idx="2" type="chart"/>
          </p:nvPr>
        </p:nvSpPr>
        <p:spPr>
          <a:xfrm>
            <a:off x="3999310" y="1371600"/>
            <a:ext cx="4823100" cy="3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780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780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780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780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780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780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Questrial"/>
              <a:buNone/>
              <a:defRPr b="1" i="0" sz="33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Объект с подписью">
  <p:cSld name="2_Объект с подписью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367048" y="1371601"/>
            <a:ext cx="3212100" cy="3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77E"/>
              </a:buClr>
              <a:buSzPts val="1100"/>
              <a:buFont typeface="Arial"/>
              <a:buNone/>
              <a:defRPr b="0" i="0" sz="21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21"/>
          <p:cNvSpPr txBox="1"/>
          <p:nvPr/>
        </p:nvSpPr>
        <p:spPr>
          <a:xfrm>
            <a:off x="8042563" y="4727663"/>
            <a:ext cx="78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3" name="Google Shape;93;p21"/>
          <p:cNvSpPr/>
          <p:nvPr>
            <p:ph idx="2" type="tbl"/>
          </p:nvPr>
        </p:nvSpPr>
        <p:spPr>
          <a:xfrm>
            <a:off x="3795713" y="1371600"/>
            <a:ext cx="5026800" cy="3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Questrial"/>
              <a:buNone/>
              <a:defRPr b="1" i="0" sz="33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ОСЛЕДНИЙ СЛАЙД">
  <p:cSld name="ПОСЛЕДНИЙ СЛАЙД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77E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2"/>
          <p:cNvSpPr/>
          <p:nvPr/>
        </p:nvSpPr>
        <p:spPr>
          <a:xfrm>
            <a:off x="5223512" y="-1556113"/>
            <a:ext cx="5375400" cy="53754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2"/>
          <p:cNvSpPr/>
          <p:nvPr/>
        </p:nvSpPr>
        <p:spPr>
          <a:xfrm>
            <a:off x="7504613" y="724988"/>
            <a:ext cx="813300" cy="813300"/>
          </a:xfrm>
          <a:prstGeom prst="ellipse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2"/>
          <p:cNvSpPr/>
          <p:nvPr/>
        </p:nvSpPr>
        <p:spPr>
          <a:xfrm>
            <a:off x="7504614" y="2263138"/>
            <a:ext cx="813300" cy="28803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2"/>
          <p:cNvSpPr txBox="1"/>
          <p:nvPr/>
        </p:nvSpPr>
        <p:spPr>
          <a:xfrm>
            <a:off x="229712" y="3051510"/>
            <a:ext cx="2927700" cy="19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Questrial"/>
              <a:buNone/>
            </a:pP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Киев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Questrial"/>
              <a:buNone/>
            </a:pP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ул. Космонавта Комарова 1</a:t>
            </a:r>
            <a:endParaRPr b="0" i="0" sz="15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Questrial"/>
              <a:buNone/>
            </a:pP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НАУ, корп.11</a:t>
            </a:r>
            <a:endParaRPr b="0" i="0" sz="15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Questrial"/>
              <a:buNone/>
            </a:pP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+38 (097) 78 010 78</a:t>
            </a:r>
            <a:endParaRPr b="0" i="0" sz="15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Questrial"/>
              <a:buNone/>
            </a:pP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+38 (099) 78 010 78</a:t>
            </a:r>
            <a:endParaRPr b="0" i="0" sz="15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Questrial"/>
              <a:buNone/>
            </a:pP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+38 (063) 78 010 78</a:t>
            </a:r>
            <a:endParaRPr b="0" i="0" sz="15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Questrial"/>
              <a:buNone/>
            </a:pP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info@qalight.com.ua</a:t>
            </a:r>
            <a:b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qalight.com.ua</a:t>
            </a:r>
            <a:endParaRPr b="0" i="0" sz="15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01" name="Google Shape;10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6387"/>
            <a:ext cx="6140700" cy="8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НАЗВАНИЕ КУРСА и ИМЯ ТРЕНЕРА">
  <p:cSld name="НАЗВАНИЕ КУРСА и ИМЯ ТРЕНЕРА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4"/>
          <p:cNvGrpSpPr/>
          <p:nvPr/>
        </p:nvGrpSpPr>
        <p:grpSpPr>
          <a:xfrm>
            <a:off x="0" y="-1556113"/>
            <a:ext cx="10598987" cy="6699702"/>
            <a:chOff x="0" y="-2074818"/>
            <a:chExt cx="14131982" cy="8932936"/>
          </a:xfrm>
        </p:grpSpPr>
        <p:sp>
          <p:nvSpPr>
            <p:cNvPr id="110" name="Google Shape;110;p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377E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4"/>
            <p:cNvSpPr/>
            <p:nvPr/>
          </p:nvSpPr>
          <p:spPr>
            <a:xfrm>
              <a:off x="6964682" y="-2074818"/>
              <a:ext cx="7167300" cy="71673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4"/>
            <p:cNvSpPr/>
            <p:nvPr/>
          </p:nvSpPr>
          <p:spPr>
            <a:xfrm>
              <a:off x="10006151" y="966651"/>
              <a:ext cx="1084200" cy="1084200"/>
            </a:xfrm>
            <a:prstGeom prst="ellipse">
              <a:avLst/>
            </a:prstGeom>
            <a:solidFill>
              <a:srgbClr val="FFC000"/>
            </a:solidFill>
            <a:ln cap="flat" cmpd="sng" w="12700">
              <a:solidFill>
                <a:srgbClr val="FFC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4"/>
            <p:cNvSpPr/>
            <p:nvPr/>
          </p:nvSpPr>
          <p:spPr>
            <a:xfrm>
              <a:off x="10006152" y="3017518"/>
              <a:ext cx="1084200" cy="3840600"/>
            </a:xfrm>
            <a:prstGeom prst="rect">
              <a:avLst/>
            </a:prstGeom>
            <a:solidFill>
              <a:srgbClr val="FFC000"/>
            </a:solidFill>
            <a:ln cap="flat" cmpd="sng" w="12700">
              <a:solidFill>
                <a:srgbClr val="FFC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4"/>
          <p:cNvSpPr txBox="1"/>
          <p:nvPr>
            <p:ph idx="1" type="body"/>
          </p:nvPr>
        </p:nvSpPr>
        <p:spPr>
          <a:xfrm>
            <a:off x="512067" y="3090928"/>
            <a:ext cx="55377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4"/>
          <p:cNvSpPr txBox="1"/>
          <p:nvPr>
            <p:ph idx="2" type="body"/>
          </p:nvPr>
        </p:nvSpPr>
        <p:spPr>
          <a:xfrm>
            <a:off x="512068" y="3578010"/>
            <a:ext cx="52503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Arial"/>
              <a:buNone/>
              <a:defRPr b="1" i="0" sz="21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Questrial"/>
              <a:buNone/>
              <a:defRPr b="1" i="0" sz="33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77E"/>
              </a:buClr>
              <a:buSzPts val="1100"/>
              <a:buFont typeface="Arial"/>
              <a:buNone/>
              <a:defRPr b="0" i="0" sz="15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5"/>
          <p:cNvSpPr txBox="1"/>
          <p:nvPr/>
        </p:nvSpPr>
        <p:spPr>
          <a:xfrm>
            <a:off x="8042563" y="4727663"/>
            <a:ext cx="78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>
  <p:cSld name="Заголовок и объект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idx="1" type="body"/>
          </p:nvPr>
        </p:nvSpPr>
        <p:spPr>
          <a:xfrm>
            <a:off x="415343" y="1369219"/>
            <a:ext cx="84078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77E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00377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377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377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6"/>
          <p:cNvSpPr txBox="1"/>
          <p:nvPr/>
        </p:nvSpPr>
        <p:spPr>
          <a:xfrm>
            <a:off x="8042563" y="4727663"/>
            <a:ext cx="78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3" name="Google Shape;123;p26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Questrial"/>
              <a:buNone/>
              <a:defRPr b="1" i="0" sz="33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>
  <p:cSld name="Два объекта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405684" y="1246031"/>
            <a:ext cx="4109100" cy="3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77E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27"/>
          <p:cNvSpPr txBox="1"/>
          <p:nvPr>
            <p:ph idx="2" type="body"/>
          </p:nvPr>
        </p:nvSpPr>
        <p:spPr>
          <a:xfrm>
            <a:off x="4629150" y="1246031"/>
            <a:ext cx="4194000" cy="3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77E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7"/>
          <p:cNvSpPr txBox="1"/>
          <p:nvPr/>
        </p:nvSpPr>
        <p:spPr>
          <a:xfrm>
            <a:off x="8042563" y="4727663"/>
            <a:ext cx="78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8" name="Google Shape;128;p27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Questrial"/>
              <a:buNone/>
              <a:defRPr b="1" i="0" sz="33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>
  <p:cSld name="Только заголовок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/>
        </p:nvSpPr>
        <p:spPr>
          <a:xfrm>
            <a:off x="8042563" y="4727663"/>
            <a:ext cx="78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1" name="Google Shape;131;p28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Questrial"/>
              <a:buNone/>
              <a:defRPr b="1" i="0" sz="33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>
  <p:cSld name="Объект с подписью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367048" y="1371601"/>
            <a:ext cx="3212100" cy="3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77E"/>
              </a:buClr>
              <a:buSzPts val="1100"/>
              <a:buFont typeface="Arial"/>
              <a:buNone/>
              <a:defRPr b="0" i="0" sz="21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9"/>
          <p:cNvSpPr txBox="1"/>
          <p:nvPr/>
        </p:nvSpPr>
        <p:spPr>
          <a:xfrm>
            <a:off x="8042563" y="4727663"/>
            <a:ext cx="78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5" name="Google Shape;135;p29"/>
          <p:cNvSpPr/>
          <p:nvPr>
            <p:ph idx="2" type="pic"/>
          </p:nvPr>
        </p:nvSpPr>
        <p:spPr>
          <a:xfrm>
            <a:off x="3805707" y="1371601"/>
            <a:ext cx="5017500" cy="3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9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Questrial"/>
              <a:buNone/>
              <a:defRPr b="1" i="0" sz="33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Объект с подписью">
  <p:cSld name="1_Объект с подписью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idx="1" type="body"/>
          </p:nvPr>
        </p:nvSpPr>
        <p:spPr>
          <a:xfrm>
            <a:off x="367048" y="1371601"/>
            <a:ext cx="3212100" cy="3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77E"/>
              </a:buClr>
              <a:buSzPts val="1100"/>
              <a:buFont typeface="Arial"/>
              <a:buNone/>
              <a:defRPr b="0" i="0" sz="21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30"/>
          <p:cNvSpPr txBox="1"/>
          <p:nvPr/>
        </p:nvSpPr>
        <p:spPr>
          <a:xfrm>
            <a:off x="8042563" y="4727663"/>
            <a:ext cx="78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0" name="Google Shape;140;p30"/>
          <p:cNvSpPr/>
          <p:nvPr>
            <p:ph idx="2" type="chart"/>
          </p:nvPr>
        </p:nvSpPr>
        <p:spPr>
          <a:xfrm>
            <a:off x="3999310" y="1371600"/>
            <a:ext cx="4823100" cy="3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30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Questrial"/>
              <a:buNone/>
              <a:defRPr b="1" i="0" sz="33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Объект с подписью">
  <p:cSld name="2_Объект с подписью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idx="1" type="body"/>
          </p:nvPr>
        </p:nvSpPr>
        <p:spPr>
          <a:xfrm>
            <a:off x="367048" y="1371601"/>
            <a:ext cx="3212100" cy="3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77E"/>
              </a:buClr>
              <a:buSzPts val="1100"/>
              <a:buFont typeface="Arial"/>
              <a:buNone/>
              <a:defRPr b="0" i="0" sz="21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31"/>
          <p:cNvSpPr txBox="1"/>
          <p:nvPr/>
        </p:nvSpPr>
        <p:spPr>
          <a:xfrm>
            <a:off x="8042563" y="4727663"/>
            <a:ext cx="78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5" name="Google Shape;145;p31"/>
          <p:cNvSpPr/>
          <p:nvPr>
            <p:ph idx="2" type="tbl"/>
          </p:nvPr>
        </p:nvSpPr>
        <p:spPr>
          <a:xfrm>
            <a:off x="3795713" y="1371600"/>
            <a:ext cx="5026800" cy="3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31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Questrial"/>
              <a:buNone/>
              <a:defRPr b="1" i="0" sz="33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ОСЛЕДНИЙ СЛАЙД">
  <p:cSld name="ПОСЛЕДНИЙ СЛАЙД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77E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2"/>
          <p:cNvSpPr/>
          <p:nvPr/>
        </p:nvSpPr>
        <p:spPr>
          <a:xfrm>
            <a:off x="5223512" y="-1556113"/>
            <a:ext cx="5375400" cy="53754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2"/>
          <p:cNvSpPr/>
          <p:nvPr/>
        </p:nvSpPr>
        <p:spPr>
          <a:xfrm>
            <a:off x="7504613" y="724988"/>
            <a:ext cx="813300" cy="813300"/>
          </a:xfrm>
          <a:prstGeom prst="ellipse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32"/>
          <p:cNvSpPr/>
          <p:nvPr/>
        </p:nvSpPr>
        <p:spPr>
          <a:xfrm>
            <a:off x="7504614" y="2263138"/>
            <a:ext cx="813300" cy="28803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229712" y="3051510"/>
            <a:ext cx="2927700" cy="19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500"/>
              <a:buFont typeface="Questrial"/>
              <a:buNone/>
            </a:pP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Киев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500"/>
              <a:buFont typeface="Questrial"/>
              <a:buNone/>
            </a:pP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ул. Космонавта Комарова 1</a:t>
            </a:r>
            <a:endParaRPr b="0" i="0" sz="15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500"/>
              <a:buFont typeface="Questrial"/>
              <a:buNone/>
            </a:pP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НАУ, корп.11</a:t>
            </a:r>
            <a:endParaRPr b="0" i="0" sz="15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500"/>
              <a:buFont typeface="Questrial"/>
              <a:buNone/>
            </a:pP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+38 (097) 78 010 78</a:t>
            </a:r>
            <a:endParaRPr b="0" i="0" sz="15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500"/>
              <a:buFont typeface="Questrial"/>
              <a:buNone/>
            </a:pP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+38 (099) 78 010 78</a:t>
            </a:r>
            <a:endParaRPr b="0" i="0" sz="15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500"/>
              <a:buFont typeface="Questrial"/>
              <a:buNone/>
            </a:pP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+38 (063) 78 010 78</a:t>
            </a:r>
            <a:endParaRPr b="0" i="0" sz="15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500"/>
              <a:buFont typeface="Questrial"/>
              <a:buNone/>
            </a:pP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info@qalight.com.ua</a:t>
            </a:r>
            <a:b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qalight.com.ua</a:t>
            </a:r>
            <a:endParaRPr b="0" i="0" sz="15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53" name="Google Shape;15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6387"/>
            <a:ext cx="6140700" cy="8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9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684630"/>
            <a:ext cx="9144000" cy="454800"/>
          </a:xfrm>
          <a:prstGeom prst="rect">
            <a:avLst/>
          </a:prstGeom>
          <a:solidFill>
            <a:srgbClr val="00377E"/>
          </a:solidFill>
          <a:ln cap="flat" cmpd="sng" w="12700">
            <a:solidFill>
              <a:srgbClr val="00377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0"/>
            <a:ext cx="9144000" cy="1135800"/>
          </a:xfrm>
          <a:prstGeom prst="rect">
            <a:avLst/>
          </a:prstGeom>
          <a:solidFill>
            <a:srgbClr val="00377E"/>
          </a:solidFill>
          <a:ln cap="flat" cmpd="sng" w="12700">
            <a:solidFill>
              <a:srgbClr val="00377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15653" y="291610"/>
            <a:ext cx="1541700" cy="501300"/>
          </a:xfrm>
          <a:prstGeom prst="rect">
            <a:avLst/>
          </a:prstGeom>
          <a:noFill/>
          <a:ln cap="flat" cmpd="sng" w="9525">
            <a:solidFill>
              <a:srgbClr val="00377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" name="Google Shape;54;p13"/>
          <p:cNvSpPr txBox="1"/>
          <p:nvPr/>
        </p:nvSpPr>
        <p:spPr>
          <a:xfrm>
            <a:off x="5653792" y="4828315"/>
            <a:ext cx="13293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qalight.com.ua</a:t>
            </a:r>
            <a:b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info@qalight.com.ua</a:t>
            </a:r>
            <a:endParaRPr b="0" i="0" sz="8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972495" y="4727663"/>
            <a:ext cx="12219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+38 (063) 78 010 78</a:t>
            </a:r>
            <a:b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+38 (097) 78 010 78 </a:t>
            </a:r>
            <a:b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+38 (099) 78 010 78</a:t>
            </a:r>
            <a:endParaRPr b="0" i="0" sz="8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/>
          <p:nvPr/>
        </p:nvSpPr>
        <p:spPr>
          <a:xfrm>
            <a:off x="0" y="4684630"/>
            <a:ext cx="9144000" cy="454800"/>
          </a:xfrm>
          <a:prstGeom prst="rect">
            <a:avLst/>
          </a:prstGeom>
          <a:solidFill>
            <a:srgbClr val="00377E"/>
          </a:solidFill>
          <a:ln cap="flat" cmpd="sng" w="12700">
            <a:solidFill>
              <a:srgbClr val="00377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3"/>
          <p:cNvSpPr/>
          <p:nvPr/>
        </p:nvSpPr>
        <p:spPr>
          <a:xfrm>
            <a:off x="0" y="0"/>
            <a:ext cx="9144000" cy="1135800"/>
          </a:xfrm>
          <a:prstGeom prst="rect">
            <a:avLst/>
          </a:prstGeom>
          <a:solidFill>
            <a:srgbClr val="00377E"/>
          </a:solidFill>
          <a:ln cap="flat" cmpd="sng" w="12700">
            <a:solidFill>
              <a:srgbClr val="00377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15653" y="291610"/>
            <a:ext cx="1541700" cy="501300"/>
          </a:xfrm>
          <a:prstGeom prst="rect">
            <a:avLst/>
          </a:prstGeom>
          <a:noFill/>
          <a:ln cap="flat" cmpd="sng" w="9525">
            <a:solidFill>
              <a:srgbClr val="00377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6" name="Google Shape;106;p23"/>
          <p:cNvSpPr txBox="1"/>
          <p:nvPr/>
        </p:nvSpPr>
        <p:spPr>
          <a:xfrm>
            <a:off x="5653792" y="4828315"/>
            <a:ext cx="13293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qalight.com.ua</a:t>
            </a:r>
            <a:b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info@qalight.com.ua</a:t>
            </a:r>
            <a:endParaRPr b="0" i="0" sz="8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7" name="Google Shape;107;p23"/>
          <p:cNvSpPr txBox="1"/>
          <p:nvPr/>
        </p:nvSpPr>
        <p:spPr>
          <a:xfrm>
            <a:off x="6972495" y="4727663"/>
            <a:ext cx="12219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+38 (063) 78 010 78</a:t>
            </a:r>
            <a:b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+38 (097) 78 010 78 </a:t>
            </a:r>
            <a:b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+38 (099) 78 010 78</a:t>
            </a:r>
            <a:endParaRPr b="0" i="0" sz="8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://www.unicode.org/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3.xml"/><Relationship Id="rId3" Type="http://schemas.openxmlformats.org/officeDocument/2006/relationships/hyperlink" Target="http://bit.ly/escape-sequences" TargetMode="Externa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4.xml"/><Relationship Id="rId3" Type="http://schemas.openxmlformats.org/officeDocument/2006/relationships/hyperlink" Target="http://www.python.org/" TargetMode="External"/><Relationship Id="rId4" Type="http://schemas.openxmlformats.org/officeDocument/2006/relationships/hyperlink" Target="http://www.python.org/doc/" TargetMode="External"/><Relationship Id="rId5" Type="http://schemas.openxmlformats.org/officeDocument/2006/relationships/hyperlink" Target="https://pypi.python.org/pypi/virtualenvwrapper-win" TargetMode="External"/><Relationship Id="rId6" Type="http://schemas.openxmlformats.org/officeDocument/2006/relationships/hyperlink" Target="https://git-scm.com/download/win" TargetMode="External"/><Relationship Id="rId7" Type="http://schemas.openxmlformats.org/officeDocument/2006/relationships/hyperlink" Target="https://github.com/couchjanus/python-base/tree/unit_0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idx="2" type="body"/>
          </p:nvPr>
        </p:nvSpPr>
        <p:spPr>
          <a:xfrm>
            <a:off x="512075" y="3109713"/>
            <a:ext cx="5387100" cy="874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 	</a:t>
            </a:r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3"/>
          <p:cNvSpPr txBox="1"/>
          <p:nvPr>
            <p:ph idx="1" type="body"/>
          </p:nvPr>
        </p:nvSpPr>
        <p:spPr>
          <a:xfrm>
            <a:off x="207275" y="1981200"/>
            <a:ext cx="5537700" cy="1583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60" name="Google Shape;160;p33"/>
          <p:cNvSpPr txBox="1"/>
          <p:nvPr/>
        </p:nvSpPr>
        <p:spPr>
          <a:xfrm>
            <a:off x="247650" y="4133850"/>
            <a:ext cx="5486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a &lt; b </a:t>
            </a:r>
            <a:r>
              <a:rPr lang="en" sz="1500">
                <a:solidFill>
                  <a:srgbClr val="0000FF"/>
                </a:solidFill>
                <a:highlight>
                  <a:schemeClr val="lt1"/>
                </a:highlight>
              </a:rPr>
              <a:t>and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" sz="1500">
                <a:solidFill>
                  <a:srgbClr val="A31515"/>
                </a:solidFill>
                <a:highlight>
                  <a:schemeClr val="lt1"/>
                </a:highlight>
              </a:rPr>
              <a:t>"меньше"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" sz="1500">
                <a:solidFill>
                  <a:srgbClr val="0000FF"/>
                </a:solidFill>
                <a:highlight>
                  <a:schemeClr val="lt1"/>
                </a:highlight>
              </a:rPr>
              <a:t>or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" sz="1500">
                <a:solidFill>
                  <a:srgbClr val="A31515"/>
                </a:solidFill>
                <a:highlight>
                  <a:schemeClr val="lt1"/>
                </a:highlight>
              </a:rPr>
              <a:t>"больше или равно"</a:t>
            </a:r>
            <a:endParaRPr sz="1500">
              <a:solidFill>
                <a:srgbClr val="A31515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795E2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795E26"/>
                </a:solidFill>
                <a:highlight>
                  <a:schemeClr val="lt1"/>
                </a:highlight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(a &lt; b </a:t>
            </a:r>
            <a:r>
              <a:rPr lang="en" sz="1500">
                <a:solidFill>
                  <a:srgbClr val="AF00DB"/>
                </a:solidFill>
                <a:highlight>
                  <a:schemeClr val="lt1"/>
                </a:highlight>
              </a:rPr>
              <a:t>and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 b &lt; </a:t>
            </a:r>
            <a:r>
              <a:rPr lang="en" sz="1500">
                <a:solidFill>
                  <a:srgbClr val="09885A"/>
                </a:solidFill>
                <a:highlight>
                  <a:schemeClr val="lt1"/>
                </a:highlight>
              </a:rPr>
              <a:t>10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" sz="1500">
                <a:solidFill>
                  <a:srgbClr val="AF00DB"/>
                </a:solidFill>
                <a:highlight>
                  <a:schemeClr val="lt1"/>
                </a:highlight>
              </a:rPr>
              <a:t>or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 b &gt;= </a:t>
            </a:r>
            <a:r>
              <a:rPr lang="en" sz="1500">
                <a:solidFill>
                  <a:srgbClr val="09885A"/>
                </a:solidFill>
                <a:highlight>
                  <a:schemeClr val="lt1"/>
                </a:highlight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)</a:t>
            </a:r>
            <a:endParaRPr sz="1500">
              <a:solidFill>
                <a:srgbClr val="00377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2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Встроенные типы данных</a:t>
            </a:r>
            <a:endParaRPr/>
          </a:p>
        </p:txBody>
      </p:sp>
      <p:sp>
        <p:nvSpPr>
          <p:cNvPr id="214" name="Google Shape;214;p42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Python - это динамически типизированный язык. В Python у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каждого значения есть тип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но нет необходимости явно указывать типы переменных. Основываясь на первом присвоении значения переменной, Python определяет её тип и в дальнейшем отслеживает его самостоятельно.В Python имеется множество встроенных типов данных: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Л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огический, может принимать одно из двух значений — True (истина) или False (ложь).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Числа, могут быть целыми (1 и 2), с плавающей точкой (1.1 и 1.2), дробными (1/2 и 2/3), и даже комплексными.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Строки — последовательности символов Юникода, например, HTML-документ.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Байты и массивы байтов, например, файл изображения в формате JPEG.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Списки — упорядоченные последовательности значений.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Кортежи — упорядоченные неизменяемые последовательности значений.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Множества — неупорядоченные наборы значений.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Словари — неупорядоченные наборы пар вида ключ-значение.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3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Динамическая типизация</a:t>
            </a:r>
            <a:endParaRPr/>
          </a:p>
        </p:txBody>
      </p:sp>
      <p:sp>
        <p:nvSpPr>
          <p:cNvPr id="220" name="Google Shape;220;p43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Динами́ческая типиза́ция - приём, при котором переменная связывается с типом в момент присваивания значения, а не в момент объявления переменной. Таким образом, в различных участках программы одна и та же переменная может принимать значения разных типов.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Python - это динамически типизированный язык. Python выполняет проверку типов только во время выполнения кода. Тип переменной может изменяться: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 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"string1"</a:t>
            </a:r>
            <a:endParaRPr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(var)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Выведет "string1"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 =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solidFill>
                <a:srgbClr val="09885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(var)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Выведет "1"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 +=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endParaRPr>
              <a:solidFill>
                <a:srgbClr val="09885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(var)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Выведет "3"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4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Статическая типизация</a:t>
            </a:r>
            <a:endParaRPr/>
          </a:p>
        </p:txBody>
      </p:sp>
      <p:sp>
        <p:nvSpPr>
          <p:cNvPr id="226" name="Google Shape;226;p44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Противоположностью динамической типизации является статическая типизация. Статические проверки типов выполняются без запуска программы. В большинстве статически типизированных языков, например, C и Java, это делается во время компиляции вашей программы.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Статическая типизация</a:t>
            </a:r>
            <a:r>
              <a:rPr lang="en"/>
              <a:t> позволяет уже при компиляции заметить простые ошибки по недосмотру.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Для динамической типизации требуется как минимум выполнить данный участок кода.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При статической типизации переменным обычно не разрешается изменять типы, хотя могут существовать механизмы приведения переменной к другому типу.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5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Утиная типизация</a:t>
            </a:r>
            <a:endParaRPr/>
          </a:p>
        </p:txBody>
      </p:sp>
      <p:sp>
        <p:nvSpPr>
          <p:cNvPr id="232" name="Google Shape;232;p45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Неявная типизация, латентная типизация или утиная типизация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 Duck typing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 - в ООП-языках - определение факта реализации определённого интерфейса объектом без явного указания или наследования этого интерфейса, а просто по реализации полного набора его методов.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Название термина пошло от английского «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duck test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» («утиный тест»), который в оригинале звучит как: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 it looks like a duck, swims like a duck and quacks like a duck, then it probably is a duck.</a:t>
            </a:r>
            <a:endParaRPr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Если это выглядит как утка, плавает как утка и крякает как утка, то это, вероятно, и есть утка.)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6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Утиная типизация</a:t>
            </a:r>
            <a:endParaRPr/>
          </a:p>
        </p:txBody>
      </p:sp>
      <p:sp>
        <p:nvSpPr>
          <p:cNvPr id="238" name="Google Shape;238;p46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Утиная типизация - это концепция, связанная с динамической типизацией, когда тип или класс объекта менее важны, чем методы, которые он определяет. Используя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Duck typing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вы не проверяете типы вообще. Вместо этого вы проверяете наличие данного метода или атрибута.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Утиная типизация практически незаменима в прикладных языках сценариев, где приходится работать с внешними по отношению к программе документами (веб-страницы, текстовые и табличные документы), иерархия объектов которых недоступна.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Утиная типизация поддерживается в языках: Prolog, D, Perl, Smalltalk, Python, Objective-C, Ruby, JavaScript, TypeScript, Groovy, ColdFusion, Boo, Lua, Go, Scala.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Утиная типизация поддерживается при статической проверке типов кода Python с использованием структурных подтипов.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7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Константы</a:t>
            </a:r>
            <a:endParaRPr/>
          </a:p>
        </p:txBody>
      </p:sp>
      <p:sp>
        <p:nvSpPr>
          <p:cNvPr id="244" name="Google Shape;244;p47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Константа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- способ сохранить информацию и дать ей имя для последующего использования в коде; константы нельзя изменять, в отличие от переменных. Константа, как и переменная может использоваться в любом выражении.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Константы в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ничем не отличаются от простых переменных.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Константа принято именовать буквами в верхнем регистре с _ в качестве разделителя.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Например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NAME_SERV=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'MAIN'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число π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PI =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3.14</a:t>
            </a:r>
            <a:endParaRPr>
              <a:solidFill>
                <a:srgbClr val="09885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(PI) 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=&gt; 3.14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случайное изменение значения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PI=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'MAIN'</a:t>
            </a:r>
            <a:endParaRPr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(PI)</a:t>
            </a:r>
            <a:endParaRPr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8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Встроенные константы</a:t>
            </a:r>
            <a:endParaRPr/>
          </a:p>
        </p:txBody>
      </p:sp>
      <p:sp>
        <p:nvSpPr>
          <p:cNvPr id="250" name="Google Shape;250;p48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Н</a:t>
            </a:r>
            <a:r>
              <a:rPr lang="en"/>
              <a:t>ебольшое число констант присутствует в глобальном пространстве имен. Это: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False</a:t>
            </a:r>
            <a:r>
              <a:rPr lang="en"/>
              <a:t> - Значение "ложь" типа bool. Недопустимо присваивание к False, что возбуждает SyntaxError (docs.python.org/3/library/exceptions.html#SyntaxError).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True</a:t>
            </a:r>
            <a:r>
              <a:rPr lang="en"/>
              <a:t> - Значение "истина" типа bool. Присвоение к True невозможно и вызывает SyntaxError.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None</a:t>
            </a:r>
            <a:r>
              <a:rPr lang="en"/>
              <a:t> - Единственное значение типа NoneType. None часто используется для представления отсутствия значения, как когда аргументы по-умолчанию не передаются в функцию. Присвоение к None невозможно и вызывает SyntaxError.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NotImplemented</a:t>
            </a:r>
            <a:r>
              <a:rPr lang="en"/>
              <a:t> - Специальное значение, которое должно быть возвращено специальными бинарными методами (например, __eq__(), __lt__(), __add__(), __rsub__() и т. д.), чтобы показать, что операция не реализована в отношении другого типа;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9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Встроенные константы</a:t>
            </a:r>
            <a:endParaRPr/>
          </a:p>
        </p:txBody>
      </p:sp>
      <p:sp>
        <p:nvSpPr>
          <p:cNvPr id="256" name="Google Shape;256;p49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Ellipsis</a:t>
            </a:r>
            <a:r>
              <a:rPr lang="en"/>
              <a:t> - То же самое, что .... Специальное значение используется в основном с расширенным синтаксисом срезов для определенных пользователем контейнерных типов данных.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__debug__</a:t>
            </a:r>
            <a:r>
              <a:rPr lang="en"/>
              <a:t> - Эта константа = True, если Python не был запущен с опцией -0 (docs.python.org/3/using/cmdline.html#cmdoption-O).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Имена None, False, True и __debug__ не могут быть переназначены (назначение им, даже в качестве имен атрибутов, возбуждает SyntaxError), так они могут считаться константами "true".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0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Встроенные константы</a:t>
            </a:r>
            <a:endParaRPr/>
          </a:p>
        </p:txBody>
      </p:sp>
      <p:sp>
        <p:nvSpPr>
          <p:cNvPr id="262" name="Google Shape;262;p50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Модуль site (docs.python.org/3/library/site.html#module-site) (который автоматически импортируется во время запуска за исключением случаев, когда передается опция командной строки -S) добавляет несколько констант во встроенное пространство имен. Они полезны для оболочки интерактивного интерпретатора и </a:t>
            </a:r>
            <a:r>
              <a:rPr b="1" lang="en">
                <a:solidFill>
                  <a:srgbClr val="980000"/>
                </a:solidFill>
              </a:rPr>
              <a:t>их не следует использовать в программах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quit(code=None)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exit(code=None)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Объекты, которые при выводе печатают сообщение подобное "Use quit() or Ctrl-D (i.e. EOF) to exit" ("Используйте quit() или Ctrl-D (т. е. EOF - конец файла) для выхода") и, когда вызываются, вызывают SystemExit с указанным кодом выхода.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1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Встроенные константы</a:t>
            </a:r>
            <a:endParaRPr/>
          </a:p>
        </p:txBody>
      </p:sp>
      <p:sp>
        <p:nvSpPr>
          <p:cNvPr id="268" name="Google Shape;268;p51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copyright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license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credits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Объекты , которые, когда выводятся, печатают сообщение подобное "Type </a:t>
            </a:r>
            <a:r>
              <a:rPr b="1" lang="en"/>
              <a:t>license()</a:t>
            </a:r>
            <a:r>
              <a:rPr lang="en"/>
              <a:t> to see the full license text" ("Введите license(), чтобы увидеть полный текст лицензии") и, когда вызываются, отображают соответствующий текст в манере пейджера (один экран за раз).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Определение функции</a:t>
            </a:r>
            <a:endParaRPr/>
          </a:p>
        </p:txBody>
      </p:sp>
      <p:sp>
        <p:nvSpPr>
          <p:cNvPr id="166" name="Google Shape;166;p34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Функция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- последовательность инструкций, возвращающая некое значение.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Функцию можно определить при помощи ключевого слова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за которым должно следовать название функции и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список её формальных параметров в круглых скобках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На следующих строках, выделенное отступом слева, должно располагаться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тело функции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function_name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parameter_1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parameter_2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{this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 code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 function}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{more code}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{more code}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1200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{value to </a:t>
            </a:r>
            <a:r>
              <a:rPr lang="en" sz="1200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the main program}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{this code isn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't in the function}</a:t>
            </a:r>
            <a:endParaRPr sz="1200"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{because it isn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't indented}</a:t>
            </a:r>
            <a:endParaRPr sz="1200"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#remember to put a colon ":" at the end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#of the line that starts with 'def'</a:t>
            </a:r>
            <a:endParaRPr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2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Функция type()</a:t>
            </a:r>
            <a:endParaRPr/>
          </a:p>
        </p:txBody>
      </p:sp>
      <p:sp>
        <p:nvSpPr>
          <p:cNvPr id="274" name="Google Shape;274;p52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Функция type() в основном используется для целей отладки. 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Функция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полезна при определении типа переменной, используемой в программе во время выполнения.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Вызов type()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с одним аргументом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позволяет получить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тип указанного объекта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. Однако для проверки соответствия типа объекта какому-либо типу (или нескольким) рекомендуется воспользоваться функцией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isinstance()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ввиду того, что она принимает во внимание иерархию типов.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Т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ип, как и другие сущности в Python, тоже является объектом.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&lt;class 'type'&gt;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&lt;class 'type'&gt;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&lt;class 'type'&gt;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57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&lt;class 'int'&gt;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3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Логический тип данных</a:t>
            </a:r>
            <a:endParaRPr/>
          </a:p>
        </p:txBody>
      </p:sp>
      <p:sp>
        <p:nvSpPr>
          <p:cNvPr id="280" name="Google Shape;280;p53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Логический тип данных (или </a:t>
            </a:r>
            <a:r>
              <a:rPr b="1" lang="en">
                <a:solidFill>
                  <a:srgbClr val="0000FF"/>
                </a:solidFill>
              </a:rPr>
              <a:t>Boolean</a:t>
            </a:r>
            <a:r>
              <a:rPr lang="en"/>
              <a:t>) – это примитивный тип, который принимает одно из двух возможных значений: истину (</a:t>
            </a:r>
            <a:r>
              <a:rPr b="1" lang="en">
                <a:solidFill>
                  <a:srgbClr val="0000FF"/>
                </a:solidFill>
              </a:rPr>
              <a:t>True</a:t>
            </a:r>
            <a:r>
              <a:rPr lang="en"/>
              <a:t>) или ложь (</a:t>
            </a:r>
            <a:r>
              <a:rPr b="1" lang="en">
                <a:solidFill>
                  <a:srgbClr val="0000FF"/>
                </a:solidFill>
              </a:rPr>
              <a:t>False</a:t>
            </a:r>
            <a:r>
              <a:rPr lang="en"/>
              <a:t>). Этот тип используется во многих языках программирования для построения алгоритмов и управления поведением программ.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Название этого типа данных (</a:t>
            </a:r>
            <a:r>
              <a:rPr b="1" lang="en">
                <a:solidFill>
                  <a:srgbClr val="0000FF"/>
                </a:solidFill>
              </a:rPr>
              <a:t>Boolean</a:t>
            </a:r>
            <a:r>
              <a:rPr lang="en"/>
              <a:t>) всегда </a:t>
            </a:r>
            <a:r>
              <a:rPr b="1" lang="en">
                <a:solidFill>
                  <a:srgbClr val="980000"/>
                </a:solidFill>
              </a:rPr>
              <a:t>пишется с заглавной буквы</a:t>
            </a:r>
            <a:r>
              <a:rPr lang="en"/>
              <a:t>, поскольку он назван в честь математика Джорджа Буля, который занимался исследованиями математической логики.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Значения </a:t>
            </a:r>
            <a:r>
              <a:rPr b="1" lang="en">
                <a:solidFill>
                  <a:srgbClr val="0000FF"/>
                </a:solidFill>
              </a:rPr>
              <a:t>True и False</a:t>
            </a:r>
            <a:r>
              <a:rPr lang="en"/>
              <a:t> тоже </a:t>
            </a:r>
            <a:r>
              <a:rPr b="1" lang="en">
                <a:solidFill>
                  <a:srgbClr val="980000"/>
                </a:solidFill>
              </a:rPr>
              <a:t>пишутся с большой буквы</a:t>
            </a:r>
            <a:r>
              <a:rPr lang="en"/>
              <a:t> – в Python они являются специальными значениями.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4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Логические выражения</a:t>
            </a:r>
            <a:endParaRPr/>
          </a:p>
        </p:txBody>
      </p:sp>
      <p:sp>
        <p:nvSpPr>
          <p:cNvPr id="286" name="Google Shape;286;p54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В программировании и математике если результатом вычисления выражения может быть лишь истина или ложь, то такое выражение называется логическим.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(a)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&lt;class 'bool'&gt;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(b)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&lt;class 'bool'&gt;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Например, выражение 4 &gt; 5 является логическим, так как его результатом является либо правда, либо ложь: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&lt;class 'bool'&gt;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Выражение 4 + 5 не является логическим, так как результатом его выполнения является число: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&lt;class 'int'&gt;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5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Логические выражения</a:t>
            </a:r>
            <a:endParaRPr/>
          </a:p>
        </p:txBody>
      </p:sp>
      <p:sp>
        <p:nvSpPr>
          <p:cNvPr id="292" name="Google Shape;292;p55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В программировании False обычно приравнивают к нулю, а True – к единице. Чтобы в этом убедиться, можно преобразовать булево значение к целочисленному типу: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1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0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Возможно и обратное. Можно преобразовать какое-либо значение к булевому типу: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bool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True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bool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(-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150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True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И здесь работает правило: всё, что не 0 и не пустота, является правдой: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bool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False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bool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True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bool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False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6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Операторы сравнения</a:t>
            </a:r>
            <a:endParaRPr/>
          </a:p>
        </p:txBody>
      </p:sp>
      <p:sp>
        <p:nvSpPr>
          <p:cNvPr id="298" name="Google Shape;298;p56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== Проверяет равенство; условие истинно, если компоненты равны.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!=  Проверяет равенство; условие истинно, если компоненты НЕ равны.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&lt;   Оценивает значение левого компонента; условие истинно, если он меньше, чем правый.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&gt;   Оценивает значение левого компонента; условие истинно, если он больше, чем правый.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&lt;= Оценивает значение левого компонента; условие истинно, если он меньше или равен правому компоненту.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&gt;= Оценивает значение левого компонента; условие истинно, если он больше или равен правому компоненту.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7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Операторы сравнения</a:t>
            </a:r>
            <a:endParaRPr/>
          </a:p>
        </p:txBody>
      </p:sp>
      <p:sp>
        <p:nvSpPr>
          <p:cNvPr id="304" name="Google Shape;304;p57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 = </a:t>
            </a:r>
            <a:r>
              <a:rPr lang="en" sz="1050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endParaRPr sz="1050">
              <a:solidFill>
                <a:srgbClr val="09885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 = </a:t>
            </a:r>
            <a:r>
              <a:rPr lang="en" sz="1050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endParaRPr sz="1050">
              <a:solidFill>
                <a:srgbClr val="09885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"x == y:"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x == y)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"x != y:"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x != y)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"x &lt; y:"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x &lt; y)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"x &gt; y:"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x &gt; y)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"x &lt;= y:"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x &lt;= y)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"x &gt;= y:"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x &gt;= y)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 == y: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 != y: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 &lt; y: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 &gt; y: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 &lt;= y: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 &gt;= y: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8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Оператор break</a:t>
            </a:r>
            <a:endParaRPr/>
          </a:p>
        </p:txBody>
      </p:sp>
      <p:sp>
        <p:nvSpPr>
          <p:cNvPr id="310" name="Google Shape;310;p58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Оператор </a:t>
            </a:r>
            <a:r>
              <a:rPr b="1" lang="en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служит для прерывания цикла, т.е. остановки выполнения команд даже если условие выполнения цикла ещё не приняло значения False или последовательность элементов не закончилась.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Если циклы for или while прервать оператором break, соответствующие им блоки else выполняться не будут.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Store the user input an operator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operator = menu()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operator ==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'q'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'Thank You for using calculator.py!'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это останавливает цикл while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9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Логические значения</a:t>
            </a:r>
            <a:endParaRPr/>
          </a:p>
        </p:txBody>
      </p:sp>
      <p:sp>
        <p:nvSpPr>
          <p:cNvPr id="316" name="Google Shape;316;p59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Результатом вычисления выражений также может быть логическое значение. В определенных местах (например, в операторе if), Python ожидает, что результатом вычисления выражения будет логическое значение. Такие места называют </a:t>
            </a:r>
            <a:r>
              <a:rPr b="1" lang="en">
                <a:solidFill>
                  <a:srgbClr val="0000FF"/>
                </a:solidFill>
              </a:rPr>
              <a:t>логическим контекстом</a:t>
            </a:r>
            <a:r>
              <a:rPr lang="en"/>
              <a:t>. Практически любое выражение можно использовать в логическом контексте, Python попытается определить его истинность. Для этого имеются наборы правил, для различных типов данных, указывающие на то, какие из их значений считать истинными, а какие ложными в логическом контексте.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size &lt; 0: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raise ValueError('число должно быть неотрицательным')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Здесь переменная size и значение 0 имеют тип целого числа, а знак &lt; между ними является числовым оператором. Результатом вычисления выражения size &lt; 0 всегда будет логическое значение.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0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Логические операторы</a:t>
            </a:r>
            <a:endParaRPr/>
          </a:p>
        </p:txBody>
      </p:sp>
      <p:sp>
        <p:nvSpPr>
          <p:cNvPr id="322" name="Google Shape;322;p60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Для сравнения значений используется три логических оператора, которые сводят результат к логическому значению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True или False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Оператор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и)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выражение истинно, если оба его компонента истинны.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Оператор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или)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выражение истинно, если хотя бы один из его компонентов истинен.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Оператор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не)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изменяет логическое значение компонента на противоположное.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Логические операторы обычно используются для оценки двух или более выражений. 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 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Оба выражения истинны (True)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==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!=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Одно из выражений истинно (True)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&lt;=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         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Выражение ложно (False)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1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Таблицы истинности</a:t>
            </a:r>
            <a:endParaRPr/>
          </a:p>
        </p:txBody>
      </p:sp>
      <p:sp>
        <p:nvSpPr>
          <p:cNvPr id="328" name="Google Shape;328;p61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Таблицы истинности – общие математические таблицы, которые используются в логике. Их полезно выучить наизусть, чтобы затем применять при построении алгоритмов и написании программ.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Таблица истинности оператора ==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x    ==    y    Результат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==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==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==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==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Определение функции</a:t>
            </a:r>
            <a:endParaRPr/>
          </a:p>
        </p:txBody>
      </p:sp>
      <p:sp>
        <p:nvSpPr>
          <p:cNvPr id="172" name="Google Shape;172;p35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Первой инструкцией в теле может быть литерал строки, который будет являться документацией для данной функции (строка документации —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docstring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). Некоторые утилиты и среды разработки используют такие строки для формирования интерактивной справки. Документировать код считается хорошим тоном.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define functions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"""This function adds two numbers"""</a:t>
            </a:r>
            <a:endParaRPr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x + 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2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Таблицы истинности</a:t>
            </a:r>
            <a:endParaRPr/>
          </a:p>
        </p:txBody>
      </p:sp>
      <p:sp>
        <p:nvSpPr>
          <p:cNvPr id="334" name="Google Shape;334;p62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Таблица истинности оператора AND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x    and    y    Результат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3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Таблицы истинности</a:t>
            </a:r>
            <a:endParaRPr/>
          </a:p>
        </p:txBody>
      </p:sp>
      <p:sp>
        <p:nvSpPr>
          <p:cNvPr id="340" name="Google Shape;340;p63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Таблица истинности оператора OR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x    or    y    Результат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Таблица истинности оператора NOT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not    x    Результат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4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Оператор and</a:t>
            </a:r>
            <a:endParaRPr/>
          </a:p>
        </p:txBody>
      </p:sp>
      <p:sp>
        <p:nvSpPr>
          <p:cNvPr id="346" name="Google Shape;346;p64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Краткая запись мат. операций и присваивания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(operator ==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"/"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operator ==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"//"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operator ==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"%"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)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b==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"Oops, division or modulo by zero"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При использовании оператора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значения вычисляются в булевом контексте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слева напрво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Значения 0, '', [], (), {} и None являются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ложью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все остальное является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истиной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Если у and оба операнда являются истиной, результатом будет последнее значение.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Если какой-либо из операндов является ложью, результатом будет первое такое значение.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Если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Все значения являются истиной, то в результате мы получаем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истина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5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Оператор or</a:t>
            </a:r>
            <a:endParaRPr/>
          </a:p>
        </p:txBody>
      </p:sp>
      <p:sp>
        <p:nvSpPr>
          <p:cNvPr id="352" name="Google Shape;352;p65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(operator ==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"/"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operator ==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"//"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operator ==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"%"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)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b==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"Oops, division or modulo by zero"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or вычисляются в булевском контексте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слева направо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Если операнд является истиной, or немедленно возвращает результат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Если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вычисляет выражение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operator ==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"/" =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False, затем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operator ==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"//"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True, то 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возвращает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Если все значения являются ложью,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возвращает последнее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вычисляет операнды до тех пор, пока не найдет истинное значение, остальное игнорируется.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6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Числа</a:t>
            </a:r>
            <a:endParaRPr/>
          </a:p>
        </p:txBody>
      </p:sp>
      <p:sp>
        <p:nvSpPr>
          <p:cNvPr id="358" name="Google Shape;358;p66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Python поддерживает как целые числа, так и с плавающей точкой.  Нет необходимости объявлять тип для их различия; Python определяет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тип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по наличию или отсутствию десятичной точки.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Можно использовать функцию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type()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для проверки типа любого значения или переменной.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&lt;class 'int'&gt;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Как и ожидалось, число 1 имеет тип int (целое).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Функцию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isinstance()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тоже можно использовать для проверки принадлежности значения или переменной определенному типу.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isinstance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True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7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Целые числа (int)</a:t>
            </a:r>
            <a:endParaRPr/>
          </a:p>
        </p:txBody>
      </p:sp>
      <p:sp>
        <p:nvSpPr>
          <p:cNvPr id="364" name="Google Shape;364;p67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Числа в Python 3 поддерживают набор самых обычных математических операций: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Сложение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x + y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Вычитание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x - y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У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множение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x * 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Деление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x / 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олучение целой части от деления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x // 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Остаток от деления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x % 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Смена знака числа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-x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Модуль числа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abs(x)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ара (x // y, x % y)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divmod(x, y)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Возведение в степень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x ** 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pow(x, y[, z])  xy по модулю (если модуль задан)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8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Целые числа (int)</a:t>
            </a:r>
            <a:endParaRPr/>
          </a:p>
        </p:txBody>
      </p:sp>
      <p:sp>
        <p:nvSpPr>
          <p:cNvPr id="370" name="Google Shape;370;p68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Ц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елые числа в python 3, в отличие от многих других языков, поддерживают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длинную арифметику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(это требует больше памяти).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255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289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6.666666666666667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95E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**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150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369988485035126972924700782451696644186473100389722973815184405301748249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9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Битовые операции</a:t>
            </a:r>
            <a:endParaRPr/>
          </a:p>
        </p:txBody>
      </p:sp>
      <p:sp>
        <p:nvSpPr>
          <p:cNvPr id="376" name="Google Shape;376;p69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Над целыми числами также можно производить битовые операции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 | y   Побитовое или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 ^ y   Побитовое исключающее или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 &amp; y   Побитовое и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 &lt;&lt; n  Битовый сдвиг влево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 &gt;&gt; y  Битовый сдвиг вправо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~x  Инверсия битов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0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Системы счисления</a:t>
            </a:r>
            <a:endParaRPr/>
          </a:p>
        </p:txBody>
      </p:sp>
      <p:sp>
        <p:nvSpPr>
          <p:cNvPr id="382" name="Google Shape;382;p70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Ч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исла могут быть представлены в различных системах счисления. Иногда нужно переводить числа из одной системы счисления в другую. Python для этого предоставляет несколько функций: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-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([object], [основание системы счисления]) - 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bin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(x) - преобразование целого числа в двоичную строку.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hex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(х) - преобразование целого числа в шестнадцатеричную строку.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oct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(х) - преобразование целого числа в восьмеричную строку.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008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# Convert strings into integers</a:t>
            </a:r>
            <a:endParaRPr>
              <a:solidFill>
                <a:srgbClr val="008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a = </a:t>
            </a:r>
            <a:r>
              <a:rPr lang="en">
                <a:solidFill>
                  <a:srgbClr val="267F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795E26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"Enter a: "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b = </a:t>
            </a:r>
            <a:r>
              <a:rPr lang="en">
                <a:solidFill>
                  <a:srgbClr val="267F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795E26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"Enter b: "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1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Преобразование чисел</a:t>
            </a:r>
            <a:endParaRPr/>
          </a:p>
        </p:txBody>
      </p:sp>
      <p:sp>
        <p:nvSpPr>
          <p:cNvPr id="388" name="Google Shape;388;p71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Функция int() отбрасывает дробную часть числа, а не округляет его.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67F9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2.5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2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Функция int() округляет отрицательные числа в сторону увеличения. Она не возвращает целую часть числа, как делает функция floor (пол), а просто отбрасывает дробную часть.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67F9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(-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2.5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-2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Определение функции</a:t>
            </a:r>
            <a:endParaRPr/>
          </a:p>
        </p:txBody>
      </p:sp>
      <p:sp>
        <p:nvSpPr>
          <p:cNvPr id="178" name="Google Shape;178;p36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Определение функции описывает пользовательский </a:t>
            </a:r>
            <a:r>
              <a:rPr b="1" lang="en">
                <a:solidFill>
                  <a:srgbClr val="980000"/>
                </a:solidFill>
              </a:rPr>
              <a:t>объект функции</a:t>
            </a:r>
            <a:r>
              <a:rPr lang="en"/>
              <a:t> и является исполняемой инструкцией. В ходе исполнения происходит связывание имени функции в </a:t>
            </a:r>
            <a:r>
              <a:rPr b="1" lang="en">
                <a:solidFill>
                  <a:srgbClr val="0000FF"/>
                </a:solidFill>
              </a:rPr>
              <a:t>текущем локальном пространстве </a:t>
            </a:r>
            <a:r>
              <a:rPr b="1" lang="en">
                <a:solidFill>
                  <a:srgbClr val="0000FF"/>
                </a:solidFill>
              </a:rPr>
              <a:t>имен</a:t>
            </a:r>
            <a:r>
              <a:rPr lang="en"/>
              <a:t> (локальной символьной таблице) с </a:t>
            </a:r>
            <a:r>
              <a:rPr b="1" lang="en"/>
              <a:t>объектом функции</a:t>
            </a:r>
            <a:r>
              <a:rPr lang="en"/>
              <a:t> -</a:t>
            </a:r>
            <a:r>
              <a:rPr lang="en"/>
              <a:t> </a:t>
            </a:r>
            <a:r>
              <a:rPr lang="en"/>
              <a:t>оберткой</a:t>
            </a:r>
            <a:r>
              <a:rPr lang="en"/>
              <a:t> вокруг исполняемого кода функции. Объект функции содержит </a:t>
            </a:r>
            <a:r>
              <a:rPr b="1" lang="en"/>
              <a:t>ссылку на текущее глобальное пространство имён</a:t>
            </a:r>
            <a:r>
              <a:rPr lang="en"/>
              <a:t>, которое будет использовано при вызове функции. Объект функции может быть в последующем связан и с другим именем (это можно использовать для переименования функций и создания псевдонимов).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/>
              <a:t>Само определение функции не вызывает исполнения кода из тела функции.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80000"/>
                </a:solidFill>
              </a:rPr>
              <a:t>Код исполняется только при вызове функции.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(2, 2)  </a:t>
            </a:r>
            <a:r>
              <a:rPr lang="en" sz="18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# 4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2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Вещественные числа (float)</a:t>
            </a:r>
            <a:endParaRPr/>
          </a:p>
        </p:txBody>
      </p:sp>
      <p:sp>
        <p:nvSpPr>
          <p:cNvPr id="394" name="Google Shape;394;p72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Вещественные числа поддерживают те же операции, что и целые. Однако (из-за представления чисел в компьютере)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вещественные числа неточны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и это может привести к ошибкам: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&gt;&gt;&gt; 0.1 + 0.1 + 0.1 + 0.1 + 0.1 + 0.1 + 0.1 + 0.1 + 0.1 + 0.1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0.9999999999999999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Для высокой точности используют другие объекты (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Decimal и Fraction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Также вещественные числа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не поддерживают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длинную арифметику: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&gt;&gt;&gt; a = 3 ** 1000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&gt;&gt;&gt; a + 0.1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3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Преобразование чисел</a:t>
            </a:r>
            <a:endParaRPr/>
          </a:p>
        </p:txBody>
      </p:sp>
      <p:sp>
        <p:nvSpPr>
          <p:cNvPr id="400" name="Google Shape;400;p73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Можно явно преобразовать значение типа int в тип float, вызвав функцию float().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При преобразовании строки в число, строка должна содержать подходящее значение: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8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# Convert strings into floats</a:t>
            </a:r>
            <a:endParaRPr>
              <a:solidFill>
                <a:srgbClr val="008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a = </a:t>
            </a:r>
            <a:r>
              <a:rPr lang="en">
                <a:solidFill>
                  <a:srgbClr val="267F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795E26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"Enter a: "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b = </a:t>
            </a:r>
            <a:r>
              <a:rPr lang="en">
                <a:solidFill>
                  <a:srgbClr val="267F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795E26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"Enter b: "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4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Преобразование чисел</a:t>
            </a:r>
            <a:endParaRPr/>
          </a:p>
        </p:txBody>
      </p:sp>
      <p:sp>
        <p:nvSpPr>
          <p:cNvPr id="406" name="Google Shape;406;p74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Точность чисел с плавающей точкой равна 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15 десятичным знакам в дробной части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1.12345678901234567890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1.1234567890123457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Python 3 имеет 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только один целочисленный тип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Целые числа могут быть сколь угодно большими.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1000000000000000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&lt;class 'int'&gt;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5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Краткая запись операций</a:t>
            </a:r>
            <a:endParaRPr/>
          </a:p>
        </p:txBody>
      </p:sp>
      <p:sp>
        <p:nvSpPr>
          <p:cNvPr id="412" name="Google Shape;412;p75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Краткая запись мат. операций и присваивания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(operator ==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"/"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operator ==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"//"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operator ==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"%"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)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b==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"Oops, division or modulo by zero"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operator ==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"//"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 !=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"a // b = 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(idivide(a, b)))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operator ==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"%"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 !=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"a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% b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(modulo(a, b)))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operator ==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"/"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 !=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"a / b = 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divide(a, b))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6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Модуль random</a:t>
            </a:r>
            <a:endParaRPr/>
          </a:p>
        </p:txBody>
      </p:sp>
      <p:sp>
        <p:nvSpPr>
          <p:cNvPr id="418" name="Google Shape;418;p76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Модуль random реализует генератор случайных чисел и функции случайного выбора.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&gt;&gt;&gt;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random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&gt;&gt;&gt; random.random()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0.15651968855132303</a:t>
            </a:r>
            <a:endParaRPr>
              <a:solidFill>
                <a:srgbClr val="09885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7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Модуль random</a:t>
            </a:r>
            <a:endParaRPr/>
          </a:p>
        </p:txBody>
      </p:sp>
      <p:sp>
        <p:nvSpPr>
          <p:cNvPr id="424" name="Google Shape;424;p77"/>
          <p:cNvSpPr txBox="1"/>
          <p:nvPr>
            <p:ph idx="1" type="subTitle"/>
          </p:nvPr>
        </p:nvSpPr>
        <p:spPr>
          <a:xfrm>
            <a:off x="246199" y="109821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random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 sz="1400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endParaRPr sz="1400">
              <a:solidFill>
                <a:srgbClr val="09885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 sz="1400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</a:t>
            </a:r>
            <a:endParaRPr sz="1400">
              <a:solidFill>
                <a:srgbClr val="09885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roll_again =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"yes"</a:t>
            </a:r>
            <a:endParaRPr sz="1400"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roll_again ==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"yes"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roll_again ==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"y"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40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"Rolling the dices..."</a:t>
            </a:r>
            <a:endParaRPr sz="1400"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40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"The values are...."</a:t>
            </a:r>
            <a:endParaRPr sz="1400"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40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random.randint(</a:t>
            </a:r>
            <a:r>
              <a:rPr lang="en" sz="140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40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random.randint(</a:t>
            </a:r>
            <a:r>
              <a:rPr lang="en" sz="140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roll_again = </a:t>
            </a:r>
            <a:r>
              <a:rPr lang="en" sz="1400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raw_input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"Roll the dices again?"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8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Модуль math</a:t>
            </a:r>
            <a:endParaRPr/>
          </a:p>
        </p:txBody>
      </p:sp>
      <p:sp>
        <p:nvSpPr>
          <p:cNvPr id="430" name="Google Shape;430;p78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Модуль math предоставляет более сложные математические функции.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Модуль math содержит константу π — отношение длины окружности к её диаметру.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&gt;&gt;&gt;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math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&gt;&gt;&gt; math.pi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3.141592653589793</a:t>
            </a:r>
            <a:endParaRPr>
              <a:solidFill>
                <a:srgbClr val="09885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&gt;&gt;&gt; math.sqrt(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85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9.219544457292887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9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Тригонометрия</a:t>
            </a:r>
            <a:endParaRPr/>
          </a:p>
        </p:txBody>
      </p:sp>
      <p:sp>
        <p:nvSpPr>
          <p:cNvPr id="436" name="Google Shape;436;p79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Модуль math содержит все основные тригонометрические функции, включая sin(), cos(), tan(), и их варианты наподобие asin().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&gt;&gt;&gt;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math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&gt;&gt;&gt; math.sin(math.pi /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1.0</a:t>
            </a:r>
            <a:endParaRPr>
              <a:solidFill>
                <a:srgbClr val="09885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&gt;&gt;&gt; math.tan(math.pi /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0.99999999999999989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0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Комплексные числа </a:t>
            </a:r>
            <a:endParaRPr/>
          </a:p>
        </p:txBody>
      </p:sp>
      <p:sp>
        <p:nvSpPr>
          <p:cNvPr id="442" name="Google Shape;442;p80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В Python встроены также и комплексные числа: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&gt;&gt;&gt; x = </a:t>
            </a:r>
            <a:r>
              <a:rPr lang="en" sz="1400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complex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&gt;&gt;&gt; </a:t>
            </a:r>
            <a:r>
              <a:rPr lang="en" sz="140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(x) </a:t>
            </a:r>
            <a:r>
              <a:rPr lang="en" sz="14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(1+2j)</a:t>
            </a:r>
            <a:endParaRPr sz="1400"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&gt;&gt;&gt; y = </a:t>
            </a:r>
            <a:r>
              <a:rPr lang="en" sz="1400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complex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&gt;&gt;&gt; </a:t>
            </a:r>
            <a:r>
              <a:rPr lang="en" sz="140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(y) </a:t>
            </a:r>
            <a:r>
              <a:rPr lang="en" sz="14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(3+4j)</a:t>
            </a:r>
            <a:endParaRPr sz="1400"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&gt;&gt;&gt; z = x + y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&gt;&gt;&gt; </a:t>
            </a:r>
            <a:r>
              <a:rPr lang="en" sz="140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(z) </a:t>
            </a:r>
            <a:r>
              <a:rPr lang="en" sz="14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(4+6j)</a:t>
            </a:r>
            <a:endParaRPr sz="1400"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&gt;&gt;&gt; z = x * y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&gt;&gt;&gt; </a:t>
            </a:r>
            <a:r>
              <a:rPr lang="en" sz="140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(z) </a:t>
            </a:r>
            <a:r>
              <a:rPr lang="en" sz="14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(-5+10j)</a:t>
            </a:r>
            <a:endParaRPr sz="1400"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&gt;&gt;&gt; z = x / y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&gt;&gt;&gt; </a:t>
            </a:r>
            <a:r>
              <a:rPr lang="en" sz="140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(z) </a:t>
            </a:r>
            <a:r>
              <a:rPr lang="en" sz="14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(0.44+0.08j)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81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Комплексные числа</a:t>
            </a:r>
            <a:endParaRPr/>
          </a:p>
        </p:txBody>
      </p:sp>
      <p:sp>
        <p:nvSpPr>
          <p:cNvPr id="448" name="Google Shape;448;p81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Поддерживаются и комплексные числа, добавлением к мнимым частям суффикса j или J.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Комплексные числа с ненулевым вещественным компонентом записываются в виде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(&lt;вещественная_часть&gt;+&lt;мнимая_часть&gt;j)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или могут быть созданы с помощью функции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complex(&lt;вещественная_часть&gt;, &lt;мнимая_часть&gt;).</a:t>
            </a:r>
            <a:endParaRPr b="1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&gt;&gt;&gt;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(x.conjugate()) 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Сопряжённое число (1-2j)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Для получения этих частей из комплексного числа z используется z.real и z.imag соответственно.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&gt;&gt;&gt;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(x.imag) 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Мнимая часть 2.0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&gt;&gt;&gt;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(x.real) 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Действительная часть 1.0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7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accent4"/>
                </a:solidFill>
              </a:rPr>
              <a:t>Передача аргументов</a:t>
            </a:r>
            <a:endParaRPr/>
          </a:p>
        </p:txBody>
      </p:sp>
      <p:sp>
        <p:nvSpPr>
          <p:cNvPr id="184" name="Google Shape;184;p37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В функцию могут быть переданы </a:t>
            </a:r>
            <a:r>
              <a:rPr b="1" lang="en"/>
              <a:t>ноль и более аргументов</a:t>
            </a:r>
            <a:r>
              <a:rPr lang="en"/>
              <a:t>, которые могут использоваться в теле функции.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Для возврата значения из функции используется инструкция </a:t>
            </a:r>
            <a:r>
              <a:rPr b="1" lang="en">
                <a:solidFill>
                  <a:srgbClr val="0000FF"/>
                </a:solidFill>
              </a:rPr>
              <a:t>return</a:t>
            </a:r>
            <a:r>
              <a:rPr lang="en"/>
              <a:t>. Допускается использование </a:t>
            </a:r>
            <a:r>
              <a:rPr b="1" lang="en"/>
              <a:t>нескольких return</a:t>
            </a:r>
            <a:r>
              <a:rPr lang="en"/>
              <a:t>, в том числе для раннего выхода из функции.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Функции </a:t>
            </a:r>
            <a:r>
              <a:rPr b="1" lang="en"/>
              <a:t>без инструкции return</a:t>
            </a:r>
            <a:r>
              <a:rPr lang="en"/>
              <a:t> (равно как и с нею, но без указания аргумента) всё равно возвращают результат — </a:t>
            </a:r>
            <a:r>
              <a:rPr b="1" lang="en">
                <a:solidFill>
                  <a:srgbClr val="980000"/>
                </a:solidFill>
              </a:rPr>
              <a:t>None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function_name(parameter_1, parameter_2):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{this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 code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 function}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{more code}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{more code}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{value to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the main program}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2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Комплексные числа</a:t>
            </a:r>
            <a:endParaRPr/>
          </a:p>
        </p:txBody>
      </p:sp>
      <p:sp>
        <p:nvSpPr>
          <p:cNvPr id="454" name="Google Shape;454;p82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&gt;&gt;&gt;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(x &gt; y) 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Комплексные числа нельзя сравнить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Traceback (most recent call last):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File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line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TypeError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unorderable types: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complex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 &gt;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complex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&gt;&gt;&gt;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(x == y) 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Но можно проверить на равенство False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&gt;&gt;&gt;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Модуль комплексного числа 5.0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&gt;&gt;&gt;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pow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Возведение в степень (-7+24j)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83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Строки</a:t>
            </a:r>
            <a:endParaRPr/>
          </a:p>
        </p:txBody>
      </p:sp>
      <p:sp>
        <p:nvSpPr>
          <p:cNvPr id="460" name="Google Shape;460;p83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Строка – это последовательность символов. Чаще всего строки – это просто некоторые наборы слов. Слова могут быть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на любом языке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поддерживаемом стандартом Unicode.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Строку можно указать, используя одинарные кавычки, как например, 'Фраза в кавычках'. Все пробелы и знаки табуляции сохранятся, как есть.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Строки в двойных кавычках работают точно так же, как и в одинарных. Например, "What's your name?".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Можно указывать “многострочные” строки с использованием тройных кавычек (""" или '''). В пределах тройных кавычек можно свободно использовать одинарные и двойные кавычки. '''Это многострочная строка. Это её первая строка.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Это её вторая строка.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''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84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Только Unicode</a:t>
            </a:r>
            <a:endParaRPr/>
          </a:p>
        </p:txBody>
      </p:sp>
      <p:sp>
        <p:nvSpPr>
          <p:cNvPr id="466" name="Google Shape;466;p84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Начиная с Python версии 3.0, строковый тип поддерживает только Unicode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(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http://www.unicode.org/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Преимущество набора Unicode состоит в том, что он предоставляет порядковый номер для любого символа из любой письменности, использовавшейся в современных или древнейших текстах. До этих пор для символов в сценарии было доступно лишь 256 номеров. Тексты обычно привязывались к кодовой странице, которая устанавливала в соответствие порядковые номера и символы сценария. Это приводило к серьезной путанице, особенно в том, что касалось интернационализации программного продукта.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Unicode решает эти проблемы, определяя единую кодовую страницу для всех письменностей.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В Python 3 нет ASCII-строк, потому что Unicode является надмножеством (включает в себя) ASCII. Если необходимо получить строку строго в кодировке ASCII, используйте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str.encode("ascii")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85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Максимальная длина строки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85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Ограничьте длину строки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максимум 79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символами.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Для более длинных блоков текста с меньшими структурными ограничениями (строки документации или комментарии), длину строки следует ограничить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72 символами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Стандартная библиотека Python консервативна и требует ограничения длины строки в 79 символов (а строк документации/комментариев в 72).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Предпочтительный способ переноса длинных строк является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использование подразумеваемых продолжений строк Python внутри круглых, квадратных и фигурных скобок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Длинные строки могут быть разбиты на несколько строк, обернутые в скобки.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Это предпочтительнее использования обратной косой черты для продолжения строки.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Обратная косая черта все еще может быть использована время от времени. Например, длинная конструкция with не может использовать неявные продолжения, так что обратная косая черта является приемлемой.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with open('/path/to/some/file/you/want/to/read') as file_1, \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	open('/path/to/some/file/being/written', 'w') as file_2: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	file_2.write(file_1.read())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6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Строковые литералы</a:t>
            </a:r>
            <a:endParaRPr/>
          </a:p>
        </p:txBody>
      </p:sp>
      <p:sp>
        <p:nvSpPr>
          <p:cNvPr id="478" name="Google Shape;478;p86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Можно использовать двойные или одинарные кавычки: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"foobar"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'foobar'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В Python </a:t>
            </a:r>
            <a:r>
              <a:rPr b="1" lang="en"/>
              <a:t>нет отдельного типа данных char</a:t>
            </a:r>
            <a:r>
              <a:rPr lang="en"/>
              <a:t> (символ).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7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Конкатенация строк </a:t>
            </a:r>
            <a:endParaRPr/>
          </a:p>
        </p:txBody>
      </p:sp>
      <p:sp>
        <p:nvSpPr>
          <p:cNvPr id="484" name="Google Shape;484;p87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Строки могут конкатенировать (склеиваться вместе) операцией + :</a:t>
            </a:r>
            <a:r>
              <a:rPr lang="en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 = </a:t>
            </a:r>
            <a:r>
              <a:rPr lang="en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'Help'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'A'</a:t>
            </a:r>
            <a:endParaRPr>
              <a:solidFill>
                <a:srgbClr val="A3151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Если расположить рядом две строковых константы, Python автоматически их объединит. Например, 'What\'s ' 'your name?' автоматически преобразуется в "What's your name?".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Подряд идущие строковые литералы “склеиваются”: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"foo"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"bar"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Склеивание всегда происходит в том же порядке, в котором записаны операнды, другими словами, левый операнд становится левой частью строки, а правый - правой.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8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Конкатенация строк </a:t>
            </a:r>
            <a:endParaRPr/>
          </a:p>
        </p:txBody>
      </p:sp>
      <p:sp>
        <p:nvSpPr>
          <p:cNvPr id="490" name="Google Shape;490;p88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Строки можно склеивать, даже если они записаны с разными кавычками.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'Kings'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'wood'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    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=&gt; Kingswood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'Kings'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'road'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    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=&gt; Kingsroad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ошибка: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"King's"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'Landing'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=&gt; King'sLanding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King’s Landing нужно писать через пробел! 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пробелы в самом коде слева и справа от символа + не имеют значения, потому что они не являются частью строк.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9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Строковые литералы</a:t>
            </a:r>
            <a:endParaRPr/>
          </a:p>
        </p:txBody>
      </p:sp>
      <p:sp>
        <p:nvSpPr>
          <p:cNvPr id="496" name="Google Shape;496;p89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Строковые литералы могут быть разнесены на несколько строк различными способами. Могут быть использованы продолжающие строки, с обратным слэшем в качестве последнего символа строки, сообщающим о том, что следующая строка есть продолжение текущей: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 = </a:t>
            </a:r>
            <a:r>
              <a:rPr lang="en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"This is a rather long string containing</a:t>
            </a:r>
            <a:r>
              <a:rPr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\n\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several lines of text just as you would do in C.</a:t>
            </a:r>
            <a:r>
              <a:rPr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\n\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   Note that whitespace at the beginning of the line is</a:t>
            </a:r>
            <a:r>
              <a:rPr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significant."</a:t>
            </a:r>
            <a:endParaRPr>
              <a:solidFill>
                <a:srgbClr val="A3151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(hello)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новые строки нужно подключать в строку через \n.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90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Строковые литералы</a:t>
            </a:r>
            <a:endParaRPr/>
          </a:p>
        </p:txBody>
      </p:sp>
      <p:sp>
        <p:nvSpPr>
          <p:cNvPr id="502" name="Google Shape;502;p90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 = 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"Это отличный способ объединить две длинные строки, потому что он основан на конкатенации строковых литералов."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795E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(s)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91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Строковые литералы raw</a:t>
            </a:r>
            <a:endParaRPr/>
          </a:p>
        </p:txBody>
      </p:sp>
      <p:sp>
        <p:nvSpPr>
          <p:cNvPr id="508" name="Google Shape;508;p91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Если мы объявим строковой литерал сырым (raw) — символы \n не будут конвертированы в новые строки, но и обратный слэш в конце строки, и символ новой строки в исходном коде — будут добавлены в строку в виде данных: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raw.test.py</a:t>
            </a:r>
            <a:endParaRPr sz="18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 = r</a:t>
            </a:r>
            <a:r>
              <a:rPr lang="en" sz="18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"This is a rather long string containing</a:t>
            </a: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\n\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several lines of text much as you would do in C."</a:t>
            </a:r>
            <a:endParaRPr sz="1800">
              <a:solidFill>
                <a:srgbClr val="A3151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(hello)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Передача аргументов</a:t>
            </a:r>
            <a:endParaRPr/>
          </a:p>
        </p:txBody>
      </p:sp>
      <p:sp>
        <p:nvSpPr>
          <p:cNvPr id="190" name="Google Shape;190;p38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/>
              <a:t>В Python используется </a:t>
            </a:r>
            <a:r>
              <a:rPr b="1" lang="en"/>
              <a:t>передача аргументов </a:t>
            </a:r>
            <a:r>
              <a:rPr b="1" lang="en">
                <a:solidFill>
                  <a:srgbClr val="980000"/>
                </a:solidFill>
              </a:rPr>
              <a:t>по значению</a:t>
            </a:r>
            <a:r>
              <a:rPr lang="en"/>
              <a:t> (значением при этом всегда является </a:t>
            </a:r>
            <a:r>
              <a:rPr b="1" lang="en">
                <a:solidFill>
                  <a:srgbClr val="980000"/>
                </a:solidFill>
              </a:rPr>
              <a:t>ссылка на сам объект</a:t>
            </a:r>
            <a:r>
              <a:rPr b="1" lang="en"/>
              <a:t>, но не на его значение</a:t>
            </a:r>
            <a:r>
              <a:rPr lang="en"/>
              <a:t>). 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def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795E26"/>
                </a:solidFill>
                <a:latin typeface="Verdana"/>
                <a:ea typeface="Verdana"/>
                <a:cs typeface="Verdana"/>
                <a:sym typeface="Verdana"/>
              </a:rPr>
              <a:t>add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001080"/>
                </a:solidFill>
                <a:latin typeface="Verdana"/>
                <a:ea typeface="Verdana"/>
                <a:cs typeface="Verdana"/>
                <a:sym typeface="Verdana"/>
              </a:rPr>
              <a:t>a, b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c = a + b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400">
                <a:solidFill>
                  <a:srgbClr val="AF00DB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 sz="14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rgbClr val="008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(2, 2)  </a:t>
            </a:r>
            <a:r>
              <a:rPr lang="en" sz="14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# 4</a:t>
            </a:r>
            <a:endParaRPr sz="1400">
              <a:solidFill>
                <a:srgbClr val="008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rgbClr val="008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add(2, 2)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 </a:t>
            </a:r>
            <a:r>
              <a:rPr lang="en" sz="14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# 4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92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Строковые литералы</a:t>
            </a:r>
            <a:endParaRPr/>
          </a:p>
        </p:txBody>
      </p:sp>
      <p:sp>
        <p:nvSpPr>
          <p:cNvPr id="514" name="Google Shape;514;p92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Строки в Python — это последовательности символов (codepoints)</a:t>
            </a:r>
            <a:endParaRPr/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нет разницы между одинарными и двойными кавычками,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символ строки это тоже строка,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можно использовать тройные кавычки для многострочных блоков текста.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0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"""</a:t>
            </a:r>
            <a:endParaRPr sz="1800">
              <a:solidFill>
                <a:srgbClr val="A3151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Usage: thingy [OPTIONS]</a:t>
            </a:r>
            <a:endParaRPr sz="1800">
              <a:solidFill>
                <a:srgbClr val="A3151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    -h                        Display this usage message</a:t>
            </a:r>
            <a:endParaRPr sz="1800">
              <a:solidFill>
                <a:srgbClr val="A3151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    -H hostname               Hostname to connect to</a:t>
            </a:r>
            <a:endParaRPr sz="1800">
              <a:solidFill>
                <a:srgbClr val="A3151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"""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3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Строковые литералы</a:t>
            </a:r>
            <a:endParaRPr/>
          </a:p>
        </p:txBody>
      </p:sp>
      <p:sp>
        <p:nvSpPr>
          <p:cNvPr id="520" name="Google Shape;520;p93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/>
              <a:t>можно использовать тройные кавычки </a:t>
            </a:r>
            <a:r>
              <a:rPr b="1" lang="en" sz="14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"""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для многострочных блоков текста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calcHelp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40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"""</a:t>
            </a:r>
            <a:endParaRPr sz="1400"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Usage operation:</a:t>
            </a:r>
            <a:endParaRPr sz="1400"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'h'                        Display this usage message</a:t>
            </a:r>
            <a:endParaRPr sz="1400"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'+'                        Add</a:t>
            </a:r>
            <a:endParaRPr sz="1400"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'-'                        Subtract</a:t>
            </a:r>
            <a:endParaRPr sz="1400"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'*'                        Multiply</a:t>
            </a:r>
            <a:endParaRPr sz="1400"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'/'                        Divide</a:t>
            </a:r>
            <a:endParaRPr sz="1400"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'q'                        Quit</a:t>
            </a:r>
            <a:endParaRPr sz="1400"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"""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94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Документирование кода</a:t>
            </a:r>
            <a:endParaRPr/>
          </a:p>
        </p:txBody>
      </p:sp>
      <p:sp>
        <p:nvSpPr>
          <p:cNvPr id="526" name="Google Shape;526;p94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PEP 257 описывает соглашения, связанные со строками документации python, рассказывает о том, как нужно документировать python код. Цель этого PEP - стандартизировать структуру строк документации: что они должны в себя включать, и как это написать.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Строки документации - строковые литералы, которые являются первым оператором в модуле, функции, классе или определении метода.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Все модули должны, как правило, иметь строки документации, и все функции и классы, экспортируемые модулем также должны иметь строки документации.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Для согласованности, всегда используйте """triple double quotes""" для строк документации. Используйте r"""raw triple double quotes""", если вы будете использовать обратную косую черту в строке документации.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Существует две формы строк документации: однострочная и многострочная.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95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Документирование кода</a:t>
            </a:r>
            <a:endParaRPr/>
          </a:p>
        </p:txBody>
      </p:sp>
      <p:sp>
        <p:nvSpPr>
          <p:cNvPr id="532" name="Google Shape;532;p95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Однострочные строки документации предназначены для действительно очевидных случаев. Они должны умещаться на одной строке. Например: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define functions</a:t>
            </a:r>
            <a:endParaRPr sz="1400"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"""This function adds two numbers"""</a:t>
            </a:r>
            <a:endParaRPr sz="1400"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400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x + y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Используйте тройные кавычки, даже если документация умещается на одной строке. Потом будет проще её дополнить. Закрывающие кавычки на той же строке.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Нет пустых строк перед или после документации.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96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Многострочные строки</a:t>
            </a:r>
            <a:endParaRPr/>
          </a:p>
        </p:txBody>
      </p:sp>
      <p:sp>
        <p:nvSpPr>
          <p:cNvPr id="538" name="Google Shape;538;p96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Многострочные строки документации состоят из однострочной строки документации с последующей пустой строкой, а затем более подробным описанием. Первая строка может быть использована автоматическими средствами индексации, поэтому важно, чтобы она находилась на одной строке и была отделена от остальной документации пустой строкой.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complex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real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200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imag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200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"""Form a complex number.</a:t>
            </a:r>
            <a:endParaRPr sz="1200"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Keyword arguments:</a:t>
            </a:r>
            <a:endParaRPr sz="1200"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real -- the real part (default 0.0)</a:t>
            </a:r>
            <a:endParaRPr sz="1200"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imag -- the imaginary part (default 0.0)</a:t>
            </a:r>
            <a:endParaRPr sz="1200"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"""</a:t>
            </a:r>
            <a:endParaRPr sz="1200"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200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imag == </a:t>
            </a:r>
            <a:r>
              <a:rPr lang="en" sz="1200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real == </a:t>
            </a:r>
            <a:r>
              <a:rPr lang="en" sz="1200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200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complex_zero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7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Оператор continue</a:t>
            </a:r>
            <a:endParaRPr/>
          </a:p>
        </p:txBody>
      </p:sp>
      <p:sp>
        <p:nvSpPr>
          <p:cNvPr id="544" name="Google Shape;544;p97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Оператор continue используется для указания Python, что необходимо пропустить все оставшиеся команды в текущем блоке цикла и продолжить со следующей итерации цикла.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F00D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Store the user input an operator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operator = menu()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operator ==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'h'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calcHelp()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continue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98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Сравнения строк</a:t>
            </a:r>
            <a:endParaRPr/>
          </a:p>
        </p:txBody>
      </p:sp>
      <p:sp>
        <p:nvSpPr>
          <p:cNvPr id="550" name="Google Shape;550;p98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Строки чувствительны к регистру; </a:t>
            </a:r>
            <a:endParaRPr sz="1400"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Hello =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"Hello"</a:t>
            </a:r>
            <a:endParaRPr sz="1400"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hello =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"hello"</a:t>
            </a:r>
            <a:endParaRPr sz="1400"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Строки Hello и hello содержат одинаковый набор символов, однако они не равны, поскольку одна из них содержит символы верхнего регистра. </a:t>
            </a:r>
            <a:endParaRPr sz="1400"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"Hello == hello: 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Hello == hello) </a:t>
            </a:r>
            <a:r>
              <a:rPr lang="en" sz="14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Hello == hello:  False</a:t>
            </a:r>
            <a:endParaRPr sz="1400"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Hello_there =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"Hello"</a:t>
            </a:r>
            <a:endParaRPr sz="1400"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"Hello == Hello_there"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Hello == Hello_there) </a:t>
            </a:r>
            <a:r>
              <a:rPr lang="en" sz="14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Hello == Hello_there:  True</a:t>
            </a:r>
            <a:endParaRPr sz="1400"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Также для сравнения строк можно использовать операторы &gt; и &lt;. Python выполнит лексикографическое сравнение строк на основе значений символов ASCII.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99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Встроенная функция len()</a:t>
            </a:r>
            <a:endParaRPr/>
          </a:p>
        </p:txBody>
      </p:sp>
      <p:sp>
        <p:nvSpPr>
          <p:cNvPr id="556" name="Google Shape;556;p99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Встроенная функция len() возвращает длину строки:</a:t>
            </a:r>
            <a:endParaRPr sz="18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8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word = </a:t>
            </a:r>
            <a:r>
              <a:rPr lang="en" sz="180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'Встроенная функция len() возвращает длину строки'</a:t>
            </a:r>
            <a:endParaRPr sz="1800">
              <a:solidFill>
                <a:srgbClr val="A3151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A3151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00">
                <a:solidFill>
                  <a:srgbClr val="795E26"/>
                </a:solidFill>
                <a:latin typeface="Verdana"/>
                <a:ea typeface="Verdana"/>
                <a:cs typeface="Verdana"/>
                <a:sym typeface="Verdana"/>
              </a:rPr>
              <a:t>len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(word))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00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Форматирование строк</a:t>
            </a:r>
            <a:endParaRPr/>
          </a:p>
        </p:txBody>
      </p:sp>
      <p:sp>
        <p:nvSpPr>
          <p:cNvPr id="562" name="Google Shape;562;p100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В Python есть два способа форматирования строк. Первый использует метод format 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Метод str.format(...) Возвращает копию строки str, отформатированную в соответствии с заданными аргументами.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how are you?"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"Hello"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"Sally"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"Today is October,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th."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{} обозначает место, в которое будет подставлен позиционный аргумент.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01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Форматирование строк</a:t>
            </a:r>
            <a:endParaRPr/>
          </a:p>
        </p:txBody>
      </p:sp>
      <p:sp>
        <p:nvSpPr>
          <p:cNvPr id="568" name="Google Shape;568;p101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Внутри {} можно опционально указать способ преобразования объекта в строку и спецификацию формата.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Для преобразования объекта в строку используются первые буквы соответствующих функций: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{!s}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"я строка"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str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{!r}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"я строка"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repr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{!a}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"я строка"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ascii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"'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\\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u044f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\\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u0441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\\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u0442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\\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u0440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\\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u043e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\\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u043a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\\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u0430'"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Функция menu</a:t>
            </a:r>
            <a:endParaRPr/>
          </a:p>
        </p:txBody>
      </p:sp>
      <p:sp>
        <p:nvSpPr>
          <p:cNvPr id="196" name="Google Shape;196;p39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menu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"Select operation."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"+.Add"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"-.Subtract"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"*.Multipl y"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"/.Divide"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"Enter choice(+|-|*|/):"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02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Форматирование строк</a:t>
            </a:r>
            <a:endParaRPr/>
          </a:p>
        </p:txBody>
      </p:sp>
      <p:sp>
        <p:nvSpPr>
          <p:cNvPr id="574" name="Google Shape;574;p102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Если для подстановки требуется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несколько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аргументов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то значениями будут являться все аргументы со строками подстановки (обычных или именованных):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{0}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{1}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{2}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'a'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'b'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'c'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 </a:t>
            </a:r>
            <a:r>
              <a:rPr lang="en" sz="14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'a, b, c'</a:t>
            </a:r>
            <a:endParaRPr sz="1400"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{}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{}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{}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'a'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'b'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'c'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 </a:t>
            </a:r>
            <a:r>
              <a:rPr lang="en" sz="14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'a, b, c'</a:t>
            </a:r>
            <a:endParaRPr sz="1400"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{2}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{1}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{0}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'a'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'b'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'c'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 </a:t>
            </a:r>
            <a:r>
              <a:rPr lang="en" sz="14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'c, b, a'</a:t>
            </a:r>
            <a:endParaRPr sz="1400"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{2}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{1}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{0}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.format(*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'abc'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 </a:t>
            </a:r>
            <a:r>
              <a:rPr lang="en" sz="14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'c, b, a'</a:t>
            </a:r>
            <a:endParaRPr sz="1400"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{0}{1}{0}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'abra'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'cad'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 </a:t>
            </a:r>
            <a:r>
              <a:rPr lang="en" sz="14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'abracadabra'</a:t>
            </a:r>
            <a:endParaRPr sz="1400"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795E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'Coordinates: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{latitude}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{longitude}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 sz="1400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latitude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'37.24N'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longitude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'-115.81W'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 </a:t>
            </a:r>
            <a:endParaRPr sz="1400"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coord = {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'latitude'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'37.24N'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'longitude'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'-115.81W'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'Coordinates: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{latitude}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{longitude}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.format(**coord)) </a:t>
            </a:r>
            <a:r>
              <a:rPr lang="en" sz="14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#'Coordinates: 37.24N, -115.81W'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3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Форматирование строк</a:t>
            </a:r>
            <a:endParaRPr/>
          </a:p>
        </p:txBody>
      </p:sp>
      <p:sp>
        <p:nvSpPr>
          <p:cNvPr id="580" name="Google Shape;580;p103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running: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Store the user input an operator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operator = menu()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operator ==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'q'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{!r}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'Thank You for using calculator.py!'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{!s}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'Thank You for using calculator.py!'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это останавливает цикл while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04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Спецификация формата</a:t>
            </a:r>
            <a:endParaRPr/>
          </a:p>
        </p:txBody>
      </p:sp>
      <p:sp>
        <p:nvSpPr>
          <p:cNvPr id="586" name="Google Shape;586;p104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Спецификация формата позволяет: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выровнять строку в “блоке” фиксированной длины,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95E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{!s:=^40}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"Super Calc"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{!r:~^40}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"Select operation."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5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Спецификация формата</a:t>
            </a:r>
            <a:endParaRPr/>
          </a:p>
        </p:txBody>
      </p:sp>
      <p:sp>
        <p:nvSpPr>
          <p:cNvPr id="592" name="Google Shape;592;p105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привести число к другой системе исчисления,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привести число к другой системе исчисления,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"int: {0:d} hex: {0:x}"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"oct: {0:o} bin: {0:b}"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потребовать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наличие знака в строковом представлении числа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и зафиксировать количество знаков до или после запятой.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rgbClr val="AF00D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operator ==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"/"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 !=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{:+08.2f}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"a / b = 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divide(a, b)))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06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Спецификация формата</a:t>
            </a:r>
            <a:endParaRPr/>
          </a:p>
        </p:txBody>
      </p:sp>
      <p:sp>
        <p:nvSpPr>
          <p:cNvPr id="598" name="Google Shape;598;p106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operator ==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"+"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{:+08.2f}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{:+08.2f}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{:+08.2f}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.format(a, b, add(a, b)))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operator ==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'-'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{:+08.2f}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{:+08.2f}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{:+08.2f}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.format(a, b, subtract(a, b)))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operator ==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'*'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{:+08.2f}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*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{:+08.2f}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{:+08.2f}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.format(a, b, multiply(a, b)))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07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Позиционные и ключевые аргументы</a:t>
            </a:r>
            <a:endParaRPr/>
          </a:p>
        </p:txBody>
      </p:sp>
      <p:sp>
        <p:nvSpPr>
          <p:cNvPr id="604" name="Google Shape;604;p107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Внутри {} можно также явно указывать номер позиционного или имя ключевого аргумента: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"{0}, {1}, {0}"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"hello"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"kitty"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"{0}, {who}, {0}"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"hello"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who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"kitty"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operator ==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"*"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{0}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*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{k}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{1}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.format(a, multiply(a, b),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=b))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8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Позиционные аргументы</a:t>
            </a:r>
            <a:endParaRPr/>
          </a:p>
        </p:txBody>
      </p:sp>
      <p:sp>
        <p:nvSpPr>
          <p:cNvPr id="610" name="Google Shape;610;p108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 помощью str.format() мы также легко можем объединять строки (хотя для этой цели лучше подходит метод str.join()):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	х = "three"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	s ="{0} {1} {2}"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	s = s.format("The", x, "tops")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	print(s)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09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Форматирование олдскул</a:t>
            </a:r>
            <a:endParaRPr/>
          </a:p>
        </p:txBody>
      </p:sp>
      <p:sp>
        <p:nvSpPr>
          <p:cNvPr id="616" name="Google Shape;616;p109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Второй способ форматирования строк в Python использует оператор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operator ==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"//"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 !=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		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"a // b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%d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%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idivide(a, b))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- бинарный оператор, справа от него может быть один аргумент: кортеж или словарь,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нельзя использовать позиционный аргумент более одного раза: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operator ==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"//"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 !=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%f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//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%f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%d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%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(a, b, idivide(a, b)))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operator ==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"%"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 !=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		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%d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%s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%d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%d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%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(a, operator, b, idivide(a, b)))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operator ==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"/"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 !=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		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%8.2f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%s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%8.2f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%8.2f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%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(a, operator, b, divide(a, b)))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10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Модификаторы регистра</a:t>
            </a:r>
            <a:endParaRPr/>
          </a:p>
        </p:txBody>
      </p:sp>
      <p:sp>
        <p:nvSpPr>
          <p:cNvPr id="622" name="Google Shape;622;p110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s.capitalize() - Возвращает копию строки s с первым символом в верхнем регистре;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s.swapcase() - Возвращает копию строки s, в которой все символы верхнего регистра преобразованы в символы нижнего регистра, а все символы нижнего регистра - в символы верхнего регистра;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s.title() - Возвращает копию строки s, в которой первые символы каждого слова преобразованы в символы верхнего регистра, а все остальные символы - в символы нижнего регистра;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s.upper() - Возвращает копию строки s, в которой все символы приведены к верхнему регистру;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s.zfill(w) - Возвращает копию строки s, которая, если ее длина меньше величины w, дополняется слева нулями до длины w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11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Модификаторы регистра</a:t>
            </a:r>
            <a:endParaRPr/>
          </a:p>
        </p:txBody>
      </p:sp>
      <p:sp>
        <p:nvSpPr>
          <p:cNvPr id="628" name="Google Shape;628;p111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Concatenating strings into variable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first_name 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'John'</a:t>
            </a:r>
            <a:endParaRPr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last_name 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'Doe'</a:t>
            </a:r>
            <a:endParaRPr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full_name = first_name +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last_name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'full_name = 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full_name)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Formating string with functions 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'UPPER = 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full_name.upper())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'lower = 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full_name.lower())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'Capitalize = 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first_name.capitalize() +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last_name.capitalize())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'Count = 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(full_name.count(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'a'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0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Типы и структуры данных</a:t>
            </a:r>
            <a:endParaRPr/>
          </a:p>
        </p:txBody>
      </p:sp>
      <p:sp>
        <p:nvSpPr>
          <p:cNvPr id="202" name="Google Shape;202;p40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Python поддерживает </a:t>
            </a:r>
            <a:r>
              <a:rPr b="1" lang="en">
                <a:solidFill>
                  <a:srgbClr val="0000FF"/>
                </a:solidFill>
              </a:rPr>
              <a:t>динамическую типизацию</a:t>
            </a:r>
            <a:r>
              <a:rPr lang="en"/>
              <a:t>, то есть тип переменной определяется только во время исполнения. Поэтому вместо </a:t>
            </a:r>
            <a:r>
              <a:rPr i="1" lang="en"/>
              <a:t>присваивания значения переменной</a:t>
            </a:r>
            <a:r>
              <a:rPr lang="en"/>
              <a:t> лучше говорить о </a:t>
            </a:r>
            <a:r>
              <a:rPr b="1" lang="en">
                <a:solidFill>
                  <a:srgbClr val="980000"/>
                </a:solidFill>
              </a:rPr>
              <a:t>связывании значения с некоторым именем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В Python имеются </a:t>
            </a:r>
            <a:r>
              <a:rPr b="1" lang="en">
                <a:solidFill>
                  <a:srgbClr val="FF0000"/>
                </a:solidFill>
              </a:rPr>
              <a:t>встроенные типы</a:t>
            </a:r>
            <a:r>
              <a:rPr lang="en"/>
              <a:t>: </a:t>
            </a:r>
            <a:r>
              <a:rPr b="1" lang="en"/>
              <a:t>булевый, строка, Unicode-строка, целое число произвольной точности, число с плавающей запятой, комплексное число</a:t>
            </a:r>
            <a:r>
              <a:rPr lang="en"/>
              <a:t> и некоторые другие.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Из </a:t>
            </a:r>
            <a:r>
              <a:rPr b="1" lang="en">
                <a:solidFill>
                  <a:srgbClr val="0000FF"/>
                </a:solidFill>
              </a:rPr>
              <a:t>коллекций</a:t>
            </a:r>
            <a:r>
              <a:rPr lang="en"/>
              <a:t> в Python встроены: список, кортеж (неизменяемый список), словарь, множество и другие.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Все значения являются объектами</a:t>
            </a:r>
            <a:r>
              <a:rPr lang="en"/>
              <a:t>, в том числе функции, методы, модули, классы.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12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Модификаторы регистра</a:t>
            </a:r>
            <a:endParaRPr/>
          </a:p>
        </p:txBody>
      </p:sp>
      <p:sp>
        <p:nvSpPr>
          <p:cNvPr id="634" name="Google Shape;634;p112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Test with inputs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first_name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'What is your first name?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last_name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'What is your last name?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95E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'Your name is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.format(full_name))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'Your name is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{0}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{1}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.format(first_name, last_name))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'Your name is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first_name.capitalize()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last_name.upper()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13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Модификаторы регистра</a:t>
            </a:r>
            <a:endParaRPr/>
          </a:p>
        </p:txBody>
      </p:sp>
      <p:sp>
        <p:nvSpPr>
          <p:cNvPr id="640" name="Google Shape;640;p113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menu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{!r:~^40}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"Select operation."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.upper()))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{!r:~^40}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"+ : add"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.swapcase()))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{!r:~^40}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"- : Subtract"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.capitalize()))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{!r:~^40}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"* : Multiply"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.lower()))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{!r:~^40}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"/ : Divide"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.title()))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{!r:~^40}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"//: Int Divide"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.upper()))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{!r:~^40}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"% : Modulo Divide"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.capitalize().swapcase()))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{!r:~^40}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"Enter choice(+|-|*|/|//|%):"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>
              <a:solidFill>
                <a:srgbClr val="795E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14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Выравнивание</a:t>
            </a:r>
            <a:endParaRPr/>
          </a:p>
        </p:txBody>
      </p:sp>
      <p:sp>
        <p:nvSpPr>
          <p:cNvPr id="646" name="Google Shape;646;p114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Группа методов, заканчивающихся на just , выравнивает строку в “блоке” фиксированной длины. При этом дополнительные позиции заполняются указанным символом: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	"foo bar".ljust(16, '~')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	"foo bar".rjust(16, '~')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s.center(width, char) Возвращает копию строки s,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центрированную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в строке с длиной width. Недостающие символы по умолчанию заполняются пробелами или символами в соответствии с необязательным аргументом char (строка с длиной, равной 1);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{}{}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"Super Calc"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.title().center(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'='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В качестве символа по умолчанию используется пробел Если длина “блока” меньше длины строки, то строка возвращается без изменений.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15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Экранированные последовательности</a:t>
            </a:r>
            <a:endParaRPr/>
          </a:p>
        </p:txBody>
      </p:sp>
      <p:sp>
        <p:nvSpPr>
          <p:cNvPr id="652" name="Google Shape;652;p115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\' одинарная кавычка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\" двойная кавычка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\t Символ ASCII «табуляция» (tab, TAB)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\n символ переноса строки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\r Символ ASCII «возврат каретки» (carriage return, CR)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\xhh символ с HEX кодом hh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\а Символ ASCII «сигнал» (bell, BEL)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\b Символ ASCII «забой» (backspace, BS)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\uhhhh Символ Юникода с указанным 16-битовым шестнадцатеричным значением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\Uhhhhhhhh Символ Юникода с указанным 32-битовым шестнадцатеричным значением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\v Символ ASCII «вертикальная табуляция» (vertical tab, VT)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Полный список поддерживаемых последовательностей: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http://bit.ly/escape-sequences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16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Символы перевода строки</a:t>
            </a:r>
            <a:endParaRPr/>
          </a:p>
        </p:txBody>
      </p:sp>
      <p:sp>
        <p:nvSpPr>
          <p:cNvPr id="658" name="Google Shape;658;p116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мы можем включать символы перевода строки в любые строковые литералы с помощью экранированной последовательности</a:t>
            </a:r>
            <a:r>
              <a:rPr b="1" lang="en">
                <a:solidFill>
                  <a:srgbClr val="FF0000"/>
                </a:solidFill>
              </a:rPr>
              <a:t> \п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95E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{}{}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"Super Calc"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.title().center(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'='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{!s}{}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"Select operation:"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.title().rjust(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18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'|'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7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Выравнивание</a:t>
            </a:r>
            <a:endParaRPr/>
          </a:p>
        </p:txBody>
      </p:sp>
      <p:sp>
        <p:nvSpPr>
          <p:cNvPr id="664" name="Google Shape;664;p117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menu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{!s}{}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"Select operation:"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.title().rjust(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18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'|'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"+ : add"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.swapcase().rjust(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25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"- : Subtract"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.capitalize().rjust(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"* : Multiply"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.lower().rjust(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"/ : Divide"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.title().rjust(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28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"//: Int Divide"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.upper().rjust(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"% : Modulo Divide"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.capitalize().swapcase().rjust(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35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{!r:~^40}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"Enter choice(+|-|*|/|//|%):"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18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Оператор *</a:t>
            </a:r>
            <a:endParaRPr/>
          </a:p>
        </p:txBody>
      </p:sp>
      <p:sp>
        <p:nvSpPr>
          <p:cNvPr id="670" name="Google Shape;670;p118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Оператор * обеспечивает возможность дублирования строки: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menu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{!s}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"| Select operation:"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.title()+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 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'|'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"|"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 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"+ : add"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.swapcase().rjust(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15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+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 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"|"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"|"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 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"- : Subtract"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.capitalize().rjust(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+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 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"|"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"|"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 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"* : Multiply"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.lower().rjust(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+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 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"|"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"|"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 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"/ : Divide"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.title().rjust(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18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+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 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"|"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"|"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 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"% : Modulo Divide"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.capitalize().swapcase().rjust(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25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+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 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"|"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'|'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"_"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38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'|'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Enter choice(+|-|*|/|//|%):"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19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</a:t>
            </a:r>
            <a:r>
              <a:rPr lang="en"/>
              <a:t>азделение  </a:t>
            </a:r>
            <a:endParaRPr/>
          </a:p>
        </p:txBody>
      </p:sp>
      <p:sp>
        <p:nvSpPr>
          <p:cNvPr id="676" name="Google Shape;676;p119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s.split(t, n)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Возвращает список строк, выполняя разбиение строки s не более чем п раз по подстроке t.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formula = menu()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x, operator, y = formula.split(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 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Если число п не задано, разбиение выполняется по всем найденным подстрокам t. Если подстрока t не задана, разбиение выполняется по пробельным символам.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x, operator, y = formula.split(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 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Если разделитель не указан, то строка разделяется по пробелам.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x, operator, y = formula.split()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20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Разделение  </a:t>
            </a:r>
            <a:endParaRPr/>
          </a:p>
        </p:txBody>
      </p:sp>
      <p:sp>
        <p:nvSpPr>
          <p:cNvPr id="682" name="Google Shape;682;p120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Метод split разделяет строку на подстроки по указанному разделителю: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fields = formula.split(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 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(fields) !=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operator = fields[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a =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(fields[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operator = fields[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b =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(fields[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21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Интерполяция строк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121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Python 3.6 добавляет еще один способ форматирования строк, который называется форматированными строковыми литералами (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Formatted String Literals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). Этот новый способ форматирования строк позволяет использовать выражения Python, которые встраиваются в строковые константы: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title 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"Super Calc"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1"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.title().center(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'='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Форматированные строковые литералы представляют собой функциональное средство синтаксического анализатора Python, которое преобразовывает f -строки в серию строковых констант и выражений.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Затем они объединяются, формируя окончательное строковое значение.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1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80000"/>
                </a:solidFill>
              </a:rPr>
              <a:t>Добавить новый тип</a:t>
            </a:r>
            <a:r>
              <a:rPr lang="en"/>
              <a:t> можно либо написав класс (</a:t>
            </a:r>
            <a:r>
              <a:rPr b="1" lang="en">
                <a:solidFill>
                  <a:srgbClr val="0000FF"/>
                </a:solidFill>
              </a:rPr>
              <a:t>class</a:t>
            </a:r>
            <a:r>
              <a:rPr lang="en"/>
              <a:t>), либо определив новый тип в модуле расширения (например, написанном на языке C). Система классов поддерживает наследование (одиночное и множественное) и метапрограммирование. Возможно наследование от большинства встроенных типов и типов расширений.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Все объекты делятся на </a:t>
            </a:r>
            <a:r>
              <a:rPr b="1" lang="en">
                <a:solidFill>
                  <a:srgbClr val="0000FF"/>
                </a:solidFill>
              </a:rPr>
              <a:t>ссылочные и атомарные</a:t>
            </a:r>
            <a:r>
              <a:rPr lang="en"/>
              <a:t>. К </a:t>
            </a:r>
            <a:r>
              <a:rPr b="1" lang="en">
                <a:solidFill>
                  <a:srgbClr val="0000FF"/>
                </a:solidFill>
              </a:rPr>
              <a:t>атомарным</a:t>
            </a:r>
            <a:r>
              <a:rPr lang="en"/>
              <a:t> относятся </a:t>
            </a:r>
            <a:r>
              <a:rPr b="1" lang="en"/>
              <a:t>int, long (в версии 3 любое число int, так как в версии 3 нет ограничения на размер), complex </a:t>
            </a:r>
            <a:r>
              <a:rPr lang="en"/>
              <a:t>и некоторые другие. При присваивании атомарных объектов копируется их </a:t>
            </a:r>
            <a:r>
              <a:rPr b="1" lang="en">
                <a:solidFill>
                  <a:srgbClr val="FF0000"/>
                </a:solidFill>
              </a:rPr>
              <a:t>значение</a:t>
            </a:r>
            <a:r>
              <a:rPr lang="en"/>
              <a:t>, в то время как для ссылочных копируется только </a:t>
            </a:r>
            <a:r>
              <a:rPr b="1" lang="en">
                <a:solidFill>
                  <a:srgbClr val="FF0000"/>
                </a:solidFill>
              </a:rPr>
              <a:t>указатель</a:t>
            </a:r>
            <a:r>
              <a:rPr lang="en"/>
              <a:t> на объект, таким образом, обе переменные после присваивания используют одно и то же значение.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Ссылочные объекты бывают изменяемые и неизменяемые. Например, строки и кортежи являются неизменяемыми, а списки, словари и многие другие объекты — изменяемыми.</a:t>
            </a:r>
            <a:endParaRPr/>
          </a:p>
        </p:txBody>
      </p:sp>
      <p:sp>
        <p:nvSpPr>
          <p:cNvPr id="208" name="Google Shape;208;p41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Типы и структуры данных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22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Интерполяция строк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122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Новый синтаксис форматирования позволяет встраивать произвольные выражения Python: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operator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Можно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даже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выполнять локальные арифметические действия: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&gt;&gt;&gt; a =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9885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&gt;&gt;&gt; b =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endParaRPr>
              <a:solidFill>
                <a:srgbClr val="09885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&gt;&gt;&gt;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'Пять плюс десять равняется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+ b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а не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* (a + b)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.'</a:t>
            </a:r>
            <a:endParaRPr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'Пять плюс десять равняется 15, а не 30.'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23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Интерполяция строк</a:t>
            </a:r>
            <a:endParaRPr/>
          </a:p>
        </p:txBody>
      </p:sp>
      <p:sp>
        <p:nvSpPr>
          <p:cNvPr id="700" name="Google Shape;700;p123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Operations with numbers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 =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endParaRPr>
              <a:solidFill>
                <a:srgbClr val="09885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 =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9885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'sum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 + y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'mult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 * y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'exp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 ** y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Adding two strings containing numbers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'1'</a:t>
            </a:r>
            <a:endParaRPr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 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'2'</a:t>
            </a:r>
            <a:endParaRPr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'concat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+ b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24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Интерполяция строк</a:t>
            </a:r>
            <a:endParaRPr/>
          </a:p>
        </p:txBody>
      </p:sp>
      <p:sp>
        <p:nvSpPr>
          <p:cNvPr id="706" name="Google Shape;706;p124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Test with inputs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'Enter first number: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'Enter second number: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95E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'sum input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 + d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'sum int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(c) +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(d)))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'sum float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{0}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.format(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(c) +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(d)))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25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Задачи</a:t>
            </a:r>
            <a:endParaRPr/>
          </a:p>
        </p:txBody>
      </p:sp>
      <p:sp>
        <p:nvSpPr>
          <p:cNvPr id="712" name="Google Shape;712;p125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984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Напишите программу простого калькулятора,</a:t>
            </a:r>
            <a:r>
              <a:rPr lang="en"/>
              <a:t> возвращающую результат </a:t>
            </a:r>
            <a:r>
              <a:rPr lang="en"/>
              <a:t>sin, cos, log и sqrt.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26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Ресурсы</a:t>
            </a:r>
            <a:endParaRPr/>
          </a:p>
        </p:txBody>
      </p:sp>
      <p:sp>
        <p:nvSpPr>
          <p:cNvPr id="718" name="Google Shape;718;p126"/>
          <p:cNvSpPr txBox="1"/>
          <p:nvPr>
            <p:ph idx="1" type="subTitle"/>
          </p:nvPr>
        </p:nvSpPr>
        <p:spPr>
          <a:xfrm>
            <a:off x="369399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http://www.python.org/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http://www.python.org/doc/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https://pypi.python.org/pypi/virtualenvwrapper-win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https://git-scm.com/download/win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https://github.com/couchjanus/python-base/tree/unit_02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