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3"/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y="5143500" cx="9144000"/>
  <p:notesSz cx="6858000" cy="9144000"/>
  <p:embeddedFontLst>
    <p:embeddedFont>
      <p:font typeface="Questrial"/>
      <p:regular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Questrial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7e7dcfe4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7e7dcfe4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1c9d605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1c9d605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356e554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62356e554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356e554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62356e554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356e554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62356e554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356e554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62356e554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356e554a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62356e554a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356e554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62356e554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356e554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62356e554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3b0eb8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643b0eb8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356e554a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62356e554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356e55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62356e55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43b0eb87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643b0eb87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356e554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2356e554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3b0eb8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643b0eb8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3b0eb8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643b0eb8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43b0eb8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643b0eb8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43b0eb8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643b0eb8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43b0eb8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643b0eb8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43b0eb8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643b0eb8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563b50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6563b50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43b0eb8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643b0eb8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356e554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62356e554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43b0eb8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643b0eb8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2356e554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62356e554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43b0eb8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643b0eb8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43b0eb87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43b0eb87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43b0eb87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43b0eb87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3b0eb87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3b0eb87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43b0eb87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43b0eb87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43b0eb8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643b0eb8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43b0eb87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643b0eb87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563b50c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563b50c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356e554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62356e554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63b50c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563b50c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3b0eb8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643b0eb8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43b0eb87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43b0eb87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43b0eb87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643b0eb87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43b0eb87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643b0eb87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43b0eb87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643b0eb87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43b0eb87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43b0eb87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43b0eb87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643b0eb87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43b0eb87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643b0eb87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2356e554a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62356e554a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1c9d60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41c9d60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2356e554a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62356e554a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43b0eb87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643b0eb87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41c9d605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641c9d605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41c9d605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641c9d605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43b0eb87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643b0eb87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41c9d605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641c9d605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43b0eb87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643b0eb87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43b0eb87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643b0eb87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43b0eb87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643b0eb87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43b0eb87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643b0eb87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1c9d60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41c9d60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43b0eb87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643b0eb87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43b0eb87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643b0eb87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572736e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572736e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41c9d605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641c9d605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43b0eb87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643b0eb87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41c9d605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41c9d605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572736e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572736e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41c9d605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41c9d605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572736e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572736e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572736eb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572736e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356e554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62356e554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41c9d605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41c9d605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572736e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6572736e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572736e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572736e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643b0eb87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643b0eb87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572736e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572736e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572736e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6572736e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572736e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6572736e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6572736e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6572736e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572736e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6572736e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572736e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6572736e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356e554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62356e554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572736eb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572736eb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572736eb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6572736e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72736eb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6572736e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572736e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6572736e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572736e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572736e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6572736eb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6572736eb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6572736eb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6572736eb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72736e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572736e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6572736eb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6572736eb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41c9d605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41c9d605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2356e554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2356e554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41c9d605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41c9d605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41c9d605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41c9d605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2326c4f41_2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62326c4f41_2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2326c4f41_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62326c4f41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НИЕ КУРСА и ИМЯ ТРЕНЕРА">
  <p:cSld name="НАЗВАНИЕ КУРСА и ИМЯ ТРЕНЕРА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0" y="-1556113"/>
            <a:ext cx="10598987" cy="6699702"/>
            <a:chOff x="0" y="-2074818"/>
            <a:chExt cx="14131982" cy="8932936"/>
          </a:xfrm>
        </p:grpSpPr>
        <p:sp>
          <p:nvSpPr>
            <p:cNvPr id="62" name="Google Shape;62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377E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964682" y="-2074818"/>
              <a:ext cx="7167300" cy="7167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0006151" y="966651"/>
              <a:ext cx="1084200" cy="10842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0006152" y="3017518"/>
              <a:ext cx="1084200" cy="3840600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12067" y="3090928"/>
            <a:ext cx="553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512068" y="3578010"/>
            <a:ext cx="5250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  <a:defRPr b="1" i="0" sz="21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15343" y="1369219"/>
            <a:ext cx="840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5684" y="1246031"/>
            <a:ext cx="41091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29150" y="1246031"/>
            <a:ext cx="419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6" name="Google Shape;76;p1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" name="Google Shape;79;p1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>
  <p:cSld name="Объект с подписью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9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Google Shape;83;p19"/>
          <p:cNvSpPr/>
          <p:nvPr>
            <p:ph idx="2" type="pic"/>
          </p:nvPr>
        </p:nvSpPr>
        <p:spPr>
          <a:xfrm>
            <a:off x="3805707" y="1371601"/>
            <a:ext cx="50175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Объект с подписью">
  <p:cSld name="1_Объект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0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" name="Google Shape;88;p20"/>
          <p:cNvSpPr/>
          <p:nvPr>
            <p:ph idx="2" type="chart"/>
          </p:nvPr>
        </p:nvSpPr>
        <p:spPr>
          <a:xfrm>
            <a:off x="3999310" y="1371600"/>
            <a:ext cx="48231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Объект с подписью">
  <p:cSld name="2_Объект с подписью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1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Google Shape;93;p21"/>
          <p:cNvSpPr/>
          <p:nvPr>
            <p:ph idx="2" type="tbl"/>
          </p:nvPr>
        </p:nvSpPr>
        <p:spPr>
          <a:xfrm>
            <a:off x="3795713" y="1371600"/>
            <a:ext cx="50268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СЛЕДНИЙ СЛАЙД">
  <p:cSld name="ПОСЛЕДНИЙ СЛАЙД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5223512" y="-1556113"/>
            <a:ext cx="5375400" cy="537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7504613" y="724988"/>
            <a:ext cx="813300" cy="813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7504614" y="2263138"/>
            <a:ext cx="813300" cy="2880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229712" y="3051510"/>
            <a:ext cx="29277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Киев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ул. Космонавта Комарова 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НАУ, корп.11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b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6387"/>
            <a:ext cx="6140700" cy="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НИЕ КУРСА и ИМЯ ТРЕНЕРА">
  <p:cSld name="НАЗВАНИЕ КУРСА и ИМЯ ТРЕНЕРА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4"/>
          <p:cNvGrpSpPr/>
          <p:nvPr/>
        </p:nvGrpSpPr>
        <p:grpSpPr>
          <a:xfrm>
            <a:off x="0" y="-1556113"/>
            <a:ext cx="10598987" cy="6699702"/>
            <a:chOff x="0" y="-2074818"/>
            <a:chExt cx="14131982" cy="8932936"/>
          </a:xfrm>
        </p:grpSpPr>
        <p:sp>
          <p:nvSpPr>
            <p:cNvPr id="110" name="Google Shape;11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377E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>
              <a:off x="6964682" y="-2074818"/>
              <a:ext cx="7167300" cy="7167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10006151" y="966651"/>
              <a:ext cx="1084200" cy="10842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10006152" y="3017518"/>
              <a:ext cx="1084200" cy="3840600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512067" y="3090928"/>
            <a:ext cx="553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512068" y="3578010"/>
            <a:ext cx="5250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  <a:defRPr b="1" i="0" sz="21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5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15343" y="1369219"/>
            <a:ext cx="840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6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2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05684" y="1246031"/>
            <a:ext cx="41091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4629150" y="1246031"/>
            <a:ext cx="419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7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2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>
  <p:cSld name="Объект с подписью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9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9"/>
          <p:cNvSpPr/>
          <p:nvPr>
            <p:ph idx="2" type="pic"/>
          </p:nvPr>
        </p:nvSpPr>
        <p:spPr>
          <a:xfrm>
            <a:off x="3805707" y="1371601"/>
            <a:ext cx="50175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Объект с подписью">
  <p:cSld name="1_Объект с подписью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0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30"/>
          <p:cNvSpPr/>
          <p:nvPr>
            <p:ph idx="2" type="chart"/>
          </p:nvPr>
        </p:nvSpPr>
        <p:spPr>
          <a:xfrm>
            <a:off x="3999310" y="1371600"/>
            <a:ext cx="48231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Объект с подписью">
  <p:cSld name="2_Объект с подписью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1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31"/>
          <p:cNvSpPr/>
          <p:nvPr>
            <p:ph idx="2" type="tbl"/>
          </p:nvPr>
        </p:nvSpPr>
        <p:spPr>
          <a:xfrm>
            <a:off x="3795713" y="1371600"/>
            <a:ext cx="50268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СЛЕДНИЙ СЛАЙД">
  <p:cSld name="ПОСЛЕДНИЙ СЛАЙД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5223512" y="-1556113"/>
            <a:ext cx="5375400" cy="537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7504613" y="724988"/>
            <a:ext cx="813300" cy="813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7504614" y="2263138"/>
            <a:ext cx="813300" cy="2880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229712" y="3051510"/>
            <a:ext cx="29277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Киев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ул. Космонавта Комарова 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НАУ, корп.11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b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6387"/>
            <a:ext cx="6140700" cy="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9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684630"/>
            <a:ext cx="9144000" cy="454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1135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653" y="291610"/>
            <a:ext cx="1541700" cy="501300"/>
          </a:xfrm>
          <a:prstGeom prst="rect">
            <a:avLst/>
          </a:prstGeom>
          <a:noFill/>
          <a:ln cap="flat" cmpd="sng" w="9525">
            <a:solidFill>
              <a:srgbClr val="0037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3"/>
          <p:cNvSpPr txBox="1"/>
          <p:nvPr/>
        </p:nvSpPr>
        <p:spPr>
          <a:xfrm>
            <a:off x="5653792" y="4828315"/>
            <a:ext cx="1329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2495" y="4727663"/>
            <a:ext cx="12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 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4684630"/>
            <a:ext cx="9144000" cy="454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0" y="0"/>
            <a:ext cx="9144000" cy="1135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653" y="291610"/>
            <a:ext cx="1541700" cy="501300"/>
          </a:xfrm>
          <a:prstGeom prst="rect">
            <a:avLst/>
          </a:prstGeom>
          <a:noFill/>
          <a:ln cap="flat" cmpd="sng" w="9525">
            <a:solidFill>
              <a:srgbClr val="0037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3"/>
          <p:cNvSpPr txBox="1"/>
          <p:nvPr/>
        </p:nvSpPr>
        <p:spPr>
          <a:xfrm>
            <a:off x="5653792" y="4828315"/>
            <a:ext cx="1329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6972495" y="4727663"/>
            <a:ext cx="12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 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python.org/3/library/datetime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://www.python.org/" TargetMode="External"/><Relationship Id="rId4" Type="http://schemas.openxmlformats.org/officeDocument/2006/relationships/hyperlink" Target="http://www.python.org/doc/" TargetMode="External"/><Relationship Id="rId5" Type="http://schemas.openxmlformats.org/officeDocument/2006/relationships/hyperlink" Target="https://pypi.python.org/pypi/virtualenvwrapper-win" TargetMode="External"/><Relationship Id="rId6" Type="http://schemas.openxmlformats.org/officeDocument/2006/relationships/hyperlink" Target="https://git-scm.com/download/win" TargetMode="External"/><Relationship Id="rId7" Type="http://schemas.openxmlformats.org/officeDocument/2006/relationships/hyperlink" Target="https://github.com/couchjanus/python-base/tree/unit_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512075" y="3109713"/>
            <a:ext cx="5387100" cy="874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207275" y="1981200"/>
            <a:ext cx="5537700" cy="158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247650" y="41338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couchjanus@gmail.com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Совместный цикл</a:t>
            </a:r>
            <a:endParaRPr/>
          </a:p>
        </p:txBody>
      </p:sp>
      <p:sp>
        <p:nvSpPr>
          <p:cNvPr id="214" name="Google Shape;214;p4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Совместный цикл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цикл, задающий выполнение некоторой операции для объектов из заданного множества, без явного указания порядка перечисления этих объектов.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Совместный цикл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цикл по коллекции, цикл просмотра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представляет собой формальную запись инструкции вида: «Выполнить операцию X для всех элементов, входящих во множество M».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Совместный цикл никак не определяет, в каком порядке операция будет применяться к элементам множества. Произвольность даёт возможность оптимизации исполнения цикла за счёт организации доступа в наиболее выгодном порядке.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наличии возможности параллельного выполнения нескольких операций возможно распараллеливание выполнения совместного цикла, когда одна и та же операция одновременно выполняется на разных вычислительных модулях для разных объектов, при том, что логически программа остаётся последовательной.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Проход по элементам</a:t>
            </a:r>
            <a:endParaRPr/>
          </a:p>
        </p:txBody>
      </p:sp>
      <p:sp>
        <p:nvSpPr>
          <p:cNvPr id="220" name="Google Shape;220;p4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определении такого цикла требуется указать только коллекцию объектов и переменную, которой в теле цикла будет присвоено значение обрабатываемого в данный момент объекта (или ссылка на него).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item in iterator_instance: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# использование item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Проход по элементам последовательности производится при помощи for in: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(item)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Количество элементов</a:t>
            </a:r>
            <a:endParaRPr/>
          </a:p>
        </p:txBody>
      </p:sp>
      <p:sp>
        <p:nvSpPr>
          <p:cNvPr id="226" name="Google Shape;226;p4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Количество элементов в последовательности можно получить, используя функцию len().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]))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Слияние (конкатенация)</a:t>
            </a:r>
            <a:endParaRPr/>
          </a:p>
        </p:txBody>
      </p:sp>
      <p:sp>
        <p:nvSpPr>
          <p:cNvPr id="232" name="Google Shape;232;p4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Конкатенация двух последовательностей производится при помощи +.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 b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[3, 2, 1, 4, 5, 6]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'a: 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'b: 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b)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'a+b:  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(a+b))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Повторение</a:t>
            </a:r>
            <a:endParaRPr/>
          </a:p>
        </p:txBody>
      </p:sp>
      <p:sp>
        <p:nvSpPr>
          <p:cNvPr id="238" name="Google Shape;238;p4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Повторение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умножение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элементов последовательностей производится при помощи *.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*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988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[1, 1, 1, 1, 1]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*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solidFill>
                <a:srgbClr val="0988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[1, 2, 1, 2, 1, 2]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'a: 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'b: 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b)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Списки</a:t>
            </a:r>
            <a:endParaRPr/>
          </a:p>
        </p:txBody>
      </p:sp>
      <p:sp>
        <p:nvSpPr>
          <p:cNvPr id="244" name="Google Shape;244;p4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LIST (СПИСОК)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изменяемая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последовательность с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упорядоченными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элементами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list([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b="1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: Последовательность или объект, поддерживающий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итерирование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(включая генераторы).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Элементами списков могут выступать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любые объекты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Порядок элементов</a:t>
            </a:r>
            <a:endParaRPr/>
          </a:p>
        </p:txBody>
      </p:sp>
      <p:sp>
        <p:nvSpPr>
          <p:cNvPr id="250" name="Google Shape;250;p4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коде списки могут быть объявлены при помощи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квадратных скобок - []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внутри скобок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через запятую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перечисляются элементы в нужной последовательности.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#Contact attributes: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name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phone_number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address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 Ann'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'Some City, 1, Some Strit'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Конструктор list</a:t>
            </a:r>
            <a:endParaRPr/>
          </a:p>
        </p:txBody>
      </p:sp>
      <p:sp>
        <p:nvSpPr>
          <p:cNvPr id="256" name="Google Shape;256;p4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Кроме того,  списки могут быть объявлены при помощи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конструктора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#Contact attributes: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name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phone_number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address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 Ann'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'Some City, 1, Some Strit'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Порядок элементов</a:t>
            </a:r>
            <a:endParaRPr/>
          </a:p>
        </p:txBody>
      </p:sp>
      <p:sp>
        <p:nvSpPr>
          <p:cNvPr id="262" name="Google Shape;262;p5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Элементы в списках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упорядочены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по очередности их добавления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 Ann'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'Some City, 1, Some Square'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Чтобы извлечь конкретный элемент, надо после имени переменной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указать в квадратных скобках индекс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необходимого элемента: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Замена элементов</a:t>
            </a:r>
            <a:endParaRPr/>
          </a:p>
        </p:txBody>
      </p:sp>
      <p:sp>
        <p:nvSpPr>
          <p:cNvPr id="268" name="Google Shape;268;p5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Списки изменяемы.</a:t>
            </a:r>
            <a:endParaRPr b="1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 Ann'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'Some City, 1, Some Square'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замены значений используется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обращение по индексу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 последующим присвоением нового значения.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121, Some Square'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166" name="Google Shape;166;p3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Последовательности в Python напоминают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массивы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 других языках программирования. Последовательности могут содержать разнородные объекты, изменять размер и осуществлять итерации, по элементам. Последовательности могут быть как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изменяемыми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так и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неизменяемыми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Примеры последовательностей в стандартной библиотеке: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Список (list)	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изменяемая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Кортеж (tuple)	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неизменяемая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Диапазон (range)	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неизменяемая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Строка (str, unicode)	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неизменяемая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Массив (array)	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изменяемая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Встроенные функции</a:t>
            </a:r>
            <a:endParaRPr/>
          </a:p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append , extend — добавление;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insert — вставка;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index — найти индекс первого вхождения конкретного элемента;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count — подсчет повторов элемента;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remove , del — удаление элемента;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sort — сортировка;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reverse — реверс;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pop — извлечение элемента;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len — длина списка;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max — максимальный элемент;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min — минимальный элемент;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оператор in — проверка элемента на вхождение.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Длина списка</a:t>
            </a:r>
            <a:endParaRPr/>
          </a:p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Списки могут содержать объекты любых типов, изменять содержимое и размер.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 Doe'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1, Some Square'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len() — длина списка: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(contacts))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Добавить элемент</a:t>
            </a:r>
            <a:endParaRPr/>
          </a:p>
        </p:txBody>
      </p:sp>
      <p:sp>
        <p:nvSpPr>
          <p:cNvPr id="286" name="Google Shape;286;p5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Добавлять можно как одиночные элементы, так и набор элементов. Добавить элемент в конец с помощью append():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Добавить элемент в конец списка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contacts.append(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anonymous party, typically the plaintiff, in a legal action'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Вставка</a:t>
            </a:r>
            <a:r>
              <a:rPr lang="en"/>
              <a:t> элемента</a:t>
            </a:r>
            <a:endParaRPr/>
          </a:p>
        </p:txBody>
      </p:sp>
      <p:sp>
        <p:nvSpPr>
          <p:cNvPr id="292" name="Google Shape;292;p5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Элемент можно добавить в произвольную позицию списка с помощью метода insert: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contacts.insert(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Вставить в позицию 3 списка элемент со значением 10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contacts.insert(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(contacts))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Оператор in</a:t>
            </a:r>
            <a:endParaRPr/>
          </a:p>
        </p:txBody>
      </p:sp>
      <p:sp>
        <p:nvSpPr>
          <p:cNvPr id="298" name="Google Shape;298;p5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Для проверки, является ли элемент членом списка, есть оператор in: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Индекс списка</a:t>
            </a:r>
            <a:endParaRPr/>
          </a:p>
        </p:txBody>
      </p:sp>
      <p:sp>
        <p:nvSpPr>
          <p:cNvPr id="304" name="Google Shape;304;p5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index() — взять элемент списка по индексу: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(contacts.index(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Число повторов</a:t>
            </a:r>
            <a:endParaRPr/>
          </a:p>
        </p:txBody>
      </p:sp>
      <p:sp>
        <p:nvSpPr>
          <p:cNvPr id="310" name="Google Shape;310;p5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count() — подсчет числа повторов какого-то элемента: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contacts.insert(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(contacts.index(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Удаление </a:t>
            </a:r>
            <a:r>
              <a:rPr lang="en"/>
              <a:t>элемента</a:t>
            </a:r>
            <a:endParaRPr/>
          </a:p>
        </p:txBody>
      </p:sp>
      <p:sp>
        <p:nvSpPr>
          <p:cNvPr id="316" name="Google Shape;316;p5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remove() — удаление конкретного элемента: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contacts.remove(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'Count item = 10 into contacts after remove: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contacts.count(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'Index of item = 10 after remove: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contacts.index(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Удаление по индексу</a:t>
            </a:r>
            <a:endParaRPr/>
          </a:p>
        </p:txBody>
      </p:sp>
      <p:sp>
        <p:nvSpPr>
          <p:cNvPr id="322" name="Google Shape;322;p6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del —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удаление конкретного элемента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по индексу: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(contacts.index(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(index)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contacts[index]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(contacts.count(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(contacts.index(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Удаление по индексу</a:t>
            </a:r>
            <a:endParaRPr/>
          </a:p>
        </p:txBody>
      </p:sp>
      <p:sp>
        <p:nvSpPr>
          <p:cNvPr id="328" name="Google Shape;328;p6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del —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удаление конкретного элемента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по индексу: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(contacts.index(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contacts.count(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contacts[index]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(contacts.count(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(contacts.index(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Адресация элементов</a:t>
            </a:r>
            <a:endParaRPr/>
          </a:p>
        </p:txBody>
      </p:sp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Доступ к элементам последовательности можно осуществлять с помощью индексов - целых чисел, означающих позиций элементов (допускаются отрицательные).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Нумерация индексов начинается с 0 (нуля).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	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my_tuple =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(my_tuple[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Объединение списков</a:t>
            </a:r>
            <a:endParaRPr/>
          </a:p>
        </p:txBody>
      </p:sp>
      <p:sp>
        <p:nvSpPr>
          <p:cNvPr id="334" name="Google Shape;334;p6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Объединить списки contacts_2 и [6, 7]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contacts_2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(contacts_2)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extend() — аналогичен append(), добавляет последовательность элементов: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contacts_2.extend([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Удаление </a:t>
            </a:r>
            <a:r>
              <a:rPr lang="en">
                <a:solidFill>
                  <a:schemeClr val="accent4"/>
                </a:solidFill>
              </a:rPr>
              <a:t>списка</a:t>
            </a:r>
            <a:endParaRPr/>
          </a:p>
        </p:txBody>
      </p:sp>
      <p:sp>
        <p:nvSpPr>
          <p:cNvPr id="340" name="Google Shape;340;p6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удалении списка с помощью del, или сборщика мусора, его опустошенный объект кешируется и используется в последующем для создания нового списка.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'contacts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Далее предполагается, что сборка мусора уже прошла.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contacts_1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'contacts_1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(contacts_1)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contacts_1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Удаление </a:t>
            </a:r>
            <a:r>
              <a:rPr lang="en">
                <a:solidFill>
                  <a:schemeClr val="accent4"/>
                </a:solidFill>
              </a:rPr>
              <a:t>списка</a:t>
            </a:r>
            <a:endParaRPr/>
          </a:p>
        </p:txBody>
      </p:sp>
      <p:sp>
        <p:nvSpPr>
          <p:cNvPr id="346" name="Google Shape;346;p6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contacts_2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'contacts_2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(contacts_2)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contacts_2.extend([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contacts_3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'contacts_3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(contacts_3)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contacts_3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contacts_4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'contacts_4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(contacts_4)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датой и временем</a:t>
            </a:r>
            <a:endParaRPr/>
          </a:p>
        </p:txBody>
      </p:sp>
      <p:sp>
        <p:nvSpPr>
          <p:cNvPr id="352" name="Google Shape;352;p6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Importing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datetime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libraries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datetime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datetime, timedelta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Current datetime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= datetime.now()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'Now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(now))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Yesterday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one_day = timedelta(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yesterday = now - one_day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'Yesterday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(yesterday))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датой и временем</a:t>
            </a:r>
            <a:endParaRPr/>
          </a:p>
        </p:txBody>
      </p:sp>
      <p:sp>
        <p:nvSpPr>
          <p:cNvPr id="358" name="Google Shape;358;p6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Last week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one_week = timedelta(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weeks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last_week = now - one_week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'Last week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(last_week))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Formatting date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 = now.day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month = now.month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 = now.year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'Date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датой и временем</a:t>
            </a:r>
            <a:endParaRPr/>
          </a:p>
        </p:txBody>
      </p:sp>
      <p:sp>
        <p:nvSpPr>
          <p:cNvPr id="364" name="Google Shape;364;p6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Formatting time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 = now.hour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 = now.minute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 = now.second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'Time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датой и временем</a:t>
            </a:r>
            <a:endParaRPr/>
          </a:p>
        </p:txBody>
      </p:sp>
      <p:sp>
        <p:nvSpPr>
          <p:cNvPr id="370" name="Google Shape;370;p6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Input date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input_date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'Type a date with the format: (dd/mm/yyyy)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real_date = datetime.strptime(input_date,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/%m/%Y'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'Your date is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(real_date)))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Input time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input_time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'Type a time with the format: (hh:mm)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real_time = datetime.strptime(input_time,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'%H:%M'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'Your time is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(real_time)))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Сложение списков</a:t>
            </a:r>
            <a:endParaRPr/>
          </a:p>
        </p:txBody>
      </p:sp>
      <p:sp>
        <p:nvSpPr>
          <p:cNvPr id="376" name="Google Shape;376;p6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Создать список contacts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 Doe'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1, Some Square'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anonymous party, typically the plaintiff, in a legal action'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real_date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real_time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 = [real_date, real_time]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 + date)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contact + date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Итерация списков</a:t>
            </a:r>
            <a:endParaRPr/>
          </a:p>
        </p:txBody>
      </p:sp>
      <p:sp>
        <p:nvSpPr>
          <p:cNvPr id="382" name="Google Shape;382;p7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Создать список 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 Doe'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1, Some Square'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anonymous party, typically the plaintiff, in a legal action'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real_date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real_time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 = [real_date, real_time]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contact + date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простая итерация списка: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списка</a:t>
            </a:r>
            <a:endParaRPr/>
          </a:p>
        </p:txBody>
      </p:sp>
      <p:sp>
        <p:nvSpPr>
          <p:cNvPr id="388" name="Google Shape;388;p7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сортированная итерация: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Отсортировать список по убыванию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L.reverse()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'Отсортировать список по убыванию: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sort() — Отсортировать список: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L.sort()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'Отсортировать список: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L)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Адресация элементов</a:t>
            </a:r>
            <a:endParaRPr/>
          </a:p>
        </p:txBody>
      </p:sp>
      <p:sp>
        <p:nvSpPr>
          <p:cNvPr id="178" name="Google Shape;178;p3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по указанному индексу значение отсутствует, возбуждается исключение IndexError.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my_tuple =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(my_tuple[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1 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(my_tuple[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IndexError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списка</a:t>
            </a:r>
            <a:endParaRPr/>
          </a:p>
        </p:txBody>
      </p:sp>
      <p:sp>
        <p:nvSpPr>
          <p:cNvPr id="394" name="Google Shape;394;p7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сортированная итерация: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f‘сортированная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итерация:'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for x in sorted(contacts):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sorted() function can't sort different types of variables.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If we try sorted([1, "a string"]), you will get the error, but if we try sorted([5, 2]), it will work.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Итерация в обратном порядке</a:t>
            </a:r>
            <a:endParaRPr/>
          </a:p>
        </p:txBody>
      </p:sp>
      <p:sp>
        <p:nvSpPr>
          <p:cNvPr id="400" name="Google Shape;400;p7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reverse() — реверс списка: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Отсортировать список по убыванию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contacts.reverse()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итерация в обратном порядке: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reversed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Текущая дата</a:t>
            </a:r>
            <a:endParaRPr/>
          </a:p>
        </p:txBody>
      </p:sp>
      <p:sp>
        <p:nvSpPr>
          <p:cNvPr id="406" name="Google Shape;406;p7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datetime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datetime, timedelta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current_date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now = datetime.now()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day = now.day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month = now.month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year = now.year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hour = now.hour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minute = now.minute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second = now.second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month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hour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minute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Sequence unpacking</a:t>
            </a:r>
            <a:endParaRPr/>
          </a:p>
        </p:txBody>
      </p:sp>
      <p:sp>
        <p:nvSpPr>
          <p:cNvPr id="412" name="Google Shape;412;p7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Операция </a:t>
            </a:r>
            <a:r>
              <a:rPr b="1" lang="en">
                <a:solidFill>
                  <a:srgbClr val="980000"/>
                </a:solidFill>
              </a:rPr>
              <a:t>Sequence unpacking</a:t>
            </a:r>
            <a:r>
              <a:rPr lang="en"/>
              <a:t> — присваивание списку переменных списка значений: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a, b = [1,2]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+= current_date()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Вложенные списки</a:t>
            </a:r>
            <a:endParaRPr/>
          </a:p>
        </p:txBody>
      </p:sp>
      <p:sp>
        <p:nvSpPr>
          <p:cNvPr id="418" name="Google Shape;418;p7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Создать вложенные списки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Создать список contacts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Создать список contact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 Doe'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1, Some Square'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anonymous party, typically the plaintiff, in a legal action'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+= current_date()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contacts.append(contact)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Вложенные списки</a:t>
            </a:r>
            <a:endParaRPr/>
          </a:p>
        </p:txBody>
      </p:sp>
      <p:sp>
        <p:nvSpPr>
          <p:cNvPr id="424" name="Google Shape;424;p7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 Ann'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121, Some Strit'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'Pretty Girl'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+= current_date()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contacts.append(contact)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итерация списка: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 - сортировка списка</a:t>
            </a:r>
            <a:endParaRPr/>
          </a:p>
        </p:txBody>
      </p:sp>
      <p:sp>
        <p:nvSpPr>
          <p:cNvPr id="430" name="Google Shape;430;p7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Отсортировать список по возрастанию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contacts.sort()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contacts.reverse()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итерация списка: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Встроенные функции</a:t>
            </a:r>
            <a:endParaRPr/>
          </a:p>
        </p:txBody>
      </p:sp>
      <p:sp>
        <p:nvSpPr>
          <p:cNvPr id="436" name="Google Shape;436;p7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max() — максимальный элемент списка: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min() — минимальный элемент списка: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Встроенные функции</a:t>
            </a:r>
            <a:endParaRPr/>
          </a:p>
        </p:txBody>
      </p:sp>
      <p:sp>
        <p:nvSpPr>
          <p:cNvPr id="442" name="Google Shape;442;p8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pop() - извлечение элемента из списка, в качестве параметра можно поставить произвольный индекс: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Удалить из списка элемент с индексом 2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contacts.pop(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функция без параметра удаляет по умолчанию последний элемент списка: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contacts.pop()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Создание копии списка</a:t>
            </a:r>
            <a:endParaRPr/>
          </a:p>
        </p:txBody>
      </p:sp>
      <p:sp>
        <p:nvSpPr>
          <p:cNvPr id="448" name="Google Shape;448;p8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Создать список L</a:t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L=[</a:t>
            </a:r>
            <a:r>
              <a:rPr lang="en" sz="1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'cd'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5.5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7.5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= L[:]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создание копии списка. Здесь создается копия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объекта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(L1)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= </a:t>
            </a:r>
            <a:r>
              <a:rPr lang="en" sz="1400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(L)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тоже создание копии списка.</a:t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(L2)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 = L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создание ссылки, а не копии. </a:t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3-й вариант показывает, что создаются две ссылки на один и тот же 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en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а не две копии.</a:t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(L3)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Индексирование строк</a:t>
            </a:r>
            <a:endParaRPr/>
          </a:p>
        </p:txBody>
      </p:sp>
      <p:sp>
        <p:nvSpPr>
          <p:cNvPr id="184" name="Google Shape;184;p3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Строки могут быть проиндексированы; также как и в C,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первый символ строки имеет индекс 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=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'Help'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Умножение списков</a:t>
            </a:r>
            <a:endParaRPr/>
          </a:p>
        </p:txBody>
      </p:sp>
      <p:sp>
        <p:nvSpPr>
          <p:cNvPr id="454" name="Google Shape;454;p8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L=[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'cd'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5.5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7.5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= L[:]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создание второй копии списка.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(L1 *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Сравнение</a:t>
            </a:r>
            <a:endParaRPr/>
          </a:p>
        </p:txBody>
      </p:sp>
      <p:sp>
        <p:nvSpPr>
          <p:cNvPr id="460" name="Google Shape;460;p8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Два списка сравниваются лексикографически: считаются равными, если имеют одинаковую длину и равны их соответствующие элементы: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= [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= [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= [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[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 = [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05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&gt; b  </a:t>
            </a:r>
            <a:r>
              <a:rPr lang="en" sz="105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 sz="105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&gt; d  </a:t>
            </a:r>
            <a:r>
              <a:rPr lang="en" sz="105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False</a:t>
            </a:r>
            <a:endParaRPr sz="105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&gt; b  </a:t>
            </a:r>
            <a:r>
              <a:rPr lang="en" sz="105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 sz="105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&gt; e  </a:t>
            </a:r>
            <a:r>
              <a:rPr lang="en" sz="105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 sz="105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&gt; f  </a:t>
            </a:r>
            <a:r>
              <a:rPr lang="en" sz="105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False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Кортежи</a:t>
            </a:r>
            <a:endParaRPr/>
          </a:p>
        </p:txBody>
      </p:sp>
      <p:sp>
        <p:nvSpPr>
          <p:cNvPr id="466" name="Google Shape;466;p8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Список может быть неизменяемым (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), как и строка, в этом случае он называется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кортеж (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Кортеж использует меньше памяти, чем список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Кортеж вместо квадратных скобок использует круглые (хотя можно и совсем без скобок).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Кортеж не допускает изменений, в него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нельзя добавить новый элемент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хотя он может содержать объекты, которые можно изменить: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ортежи могут быть объявлены при помощи скобок: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 внутри скобок через запятую перечисляются элементы в нужной последовательности.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кортеж состоит из одного элемента при объявлении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требуется поставить запятую после этого элемента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запятую в таких случаях относительно легко пропустить при чтении.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Конструктор tuple()</a:t>
            </a:r>
            <a:endParaRPr/>
          </a:p>
        </p:txBody>
      </p:sp>
      <p:sp>
        <p:nvSpPr>
          <p:cNvPr id="472" name="Google Shape;472;p8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Кроме того, можно объявить их при помощи конструктора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tuple()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в качестве аргумента которому можно передать последовательность или объект, поддерживающий итерирование (включая генераторы). Если аргументом указан кортеж, то он и будет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возвращен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без изменений.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()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'abc'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('a', 'b', 'c')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(1, 2, 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Пустой кортеж</a:t>
            </a:r>
            <a:endParaRPr/>
          </a:p>
        </p:txBody>
      </p:sp>
      <p:sp>
        <p:nvSpPr>
          <p:cNvPr id="478" name="Google Shape;478;p8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Пустой кортеж — это глобально уникальный объект.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все пустые кортежи — это один и тот же объект, а значит и адрес в памяти у таких кортежей один.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= ()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= ()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 </a:t>
            </a: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 sz="18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(a) == 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(b)  </a:t>
            </a: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 sz="18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Объявление </a:t>
            </a:r>
            <a:r>
              <a:rPr lang="en">
                <a:solidFill>
                  <a:schemeClr val="accent4"/>
                </a:solidFill>
              </a:rPr>
              <a:t>tuple</a:t>
            </a:r>
            <a:endParaRPr/>
          </a:p>
        </p:txBody>
      </p:sp>
      <p:sp>
        <p:nvSpPr>
          <p:cNvPr id="484" name="Google Shape;484;p8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3.4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0.9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one_item =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empty_tuple = 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 =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>
              <a:solidFill>
                <a:srgbClr val="0988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 =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тоже три элемента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Обмен значений </a:t>
            </a:r>
            <a:endParaRPr/>
          </a:p>
        </p:txBody>
      </p:sp>
      <p:sp>
        <p:nvSpPr>
          <p:cNvPr id="490" name="Google Shape;490;p8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Обмен значений переменных с помощью кортежей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a,b=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solidFill>
                <a:srgbClr val="0988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код действительно проще и изящнее: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 = b, 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Присваивание</a:t>
            </a:r>
            <a:endParaRPr/>
          </a:p>
        </p:txBody>
      </p:sp>
      <p:sp>
        <p:nvSpPr>
          <p:cNvPr id="496" name="Google Shape;496;p8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Можно осуществлять присваивание одного объекта нескольким переменным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a=b=c=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0988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Это равносильно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b=c; a=b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Такое присваивание удобно выполнять для неизменяемых объектов.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Следует учитывать, что если присваивается изменяемый объект, то при его изменении с помощью одной переменной, изменяются и другие переменные.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a=b=c=[]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a.append(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(a,b,c)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9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Присваивание строки </a:t>
            </a:r>
            <a:endParaRPr/>
          </a:p>
        </p:txBody>
      </p:sp>
      <p:sp>
        <p:nvSpPr>
          <p:cNvPr id="502" name="Google Shape;502;p9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Функция tuple() берет в качестве аргумента строку или список и превращает его в кортеж: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67F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'abc'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'abc'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Присваивание строки кортежу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a,b,c=</a:t>
            </a:r>
            <a:r>
              <a:rPr lang="en" sz="18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'ijk'</a:t>
            </a:r>
            <a:endParaRPr sz="1800">
              <a:solidFill>
                <a:srgbClr val="A3151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(a,b,c)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Сравнение</a:t>
            </a:r>
            <a:endParaRPr/>
          </a:p>
        </p:txBody>
      </p:sp>
      <p:sp>
        <p:nvSpPr>
          <p:cNvPr id="508" name="Google Shape;508;p9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Два </a:t>
            </a:r>
            <a:r>
              <a:rPr lang="en"/>
              <a:t>кортежа</a:t>
            </a:r>
            <a:r>
              <a:rPr lang="en"/>
              <a:t> сравниваются лексикографически: считаются равными, если имеют одинаковую длину и равны их соответствующие элементы: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= 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= 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= 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 = 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'a'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&gt; b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&gt; d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False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&gt; b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&gt; e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True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Индексирование строк</a:t>
            </a:r>
            <a:endParaRPr/>
          </a:p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Отсутствует отдельный тип для символов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; символ является строкой с единичной длиной.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=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"C"</a:t>
            </a:r>
            <a:endParaRPr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(char[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Удаление</a:t>
            </a:r>
            <a:r>
              <a:rPr lang="en"/>
              <a:t> кортежа</a:t>
            </a:r>
            <a:endParaRPr/>
          </a:p>
        </p:txBody>
      </p:sp>
      <p:sp>
        <p:nvSpPr>
          <p:cNvPr id="514" name="Google Shape;514;p9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удалении кортежа (например, с помощью del, или сборщика мусора) небольшой длины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не более 19 элементов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), он не удаляется сразу, а перемещается в очередь удаления. Эта очередь имеет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20 групп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в каждую из которых помещаются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удаленные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кортежи соответствующей длины,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причем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в первой группе хранится пустой кортеж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tuple_0 =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'tuple_0 %s'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(tuple_0))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140332152236648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tuple_1 =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'tuple_1 %s'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(tuple_1))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140332152236720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Удаление кортежа</a:t>
            </a:r>
            <a:endParaRPr/>
          </a:p>
        </p:txBody>
      </p:sp>
      <p:sp>
        <p:nvSpPr>
          <p:cNvPr id="520" name="Google Shape;520;p9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tuple_1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Далее предполагается, что сборка мусора уже прошла.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tuple_2 =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'tuple_2 %s'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(tuple_2))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140332152236720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среза</a:t>
            </a:r>
            <a:endParaRPr/>
          </a:p>
        </p:txBody>
      </p:sp>
      <p:sp>
        <p:nvSpPr>
          <p:cNvPr id="526" name="Google Shape;526;p9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Срез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применяется для обращения к нескольким элементам списка. Синтаксис: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list_name[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где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– индекс, с которого начинается срез (по умолчанию начало списка)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– индекс, до которого осуществляется срез (по умолчанию конец списка)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– шаг приращения, по умолчанию равно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указан индекс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то срез осуществляется вплоть до него, но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исключая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сам элемент.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Извлечение из к</a:t>
            </a:r>
            <a:r>
              <a:rPr lang="en"/>
              <a:t>ортежа</a:t>
            </a:r>
            <a:endParaRPr/>
          </a:p>
        </p:txBody>
      </p:sp>
      <p:sp>
        <p:nvSpPr>
          <p:cNvPr id="532" name="Google Shape;532;p9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tuple caption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caption =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"phone"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"favorite"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"address"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"note"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Из кортежа можно извлекать элементы: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caption[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 Из кортежа можно брать срезы: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Caption[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Однако изменять элементы кортежа нельзя: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caption[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TypeError: 'tuple' object does not support item assignment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</a:t>
            </a:r>
            <a:r>
              <a:rPr lang="en"/>
              <a:t>ортеж неизменяем</a:t>
            </a:r>
            <a:endParaRPr/>
          </a:p>
        </p:txBody>
      </p:sp>
      <p:sp>
        <p:nvSpPr>
          <p:cNvPr id="538" name="Google Shape;538;p9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типа tuple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нет методов для добавления и удаления элементов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надо защитить список от изменений, нужно преобразовать его в кортеж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функций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tuple()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потребуется выполнить обратную вызываем функцию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list()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= 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2.13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"square"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Список изменяем, кортеж – нет.</a:t>
            </a:r>
            <a:endParaRPr b="1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кортежа</a:t>
            </a:r>
            <a:endParaRPr/>
          </a:p>
        </p:txBody>
      </p:sp>
      <p:sp>
        <p:nvSpPr>
          <p:cNvPr id="544" name="Google Shape;544;p9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итерация tuple: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caption[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srt_capture += x.title()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| 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(srt_capture)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(t,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кортежа</a:t>
            </a:r>
            <a:endParaRPr/>
          </a:p>
        </p:txBody>
      </p:sp>
      <p:sp>
        <p:nvSpPr>
          <p:cNvPr id="550" name="Google Shape;550;p9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ops =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'+'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'+'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calcHelp()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continue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</a:t>
            </a:r>
            <a:r>
              <a:rPr lang="en"/>
              <a:t>оиск подстроки</a:t>
            </a:r>
            <a:endParaRPr/>
          </a:p>
        </p:txBody>
      </p:sp>
      <p:sp>
        <p:nvSpPr>
          <p:cNvPr id="556" name="Google Shape;556;p9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Найти индекс первого вхождения подстроки можно с помощью метода find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s.find(t, start, end) Возвращает позицию самого первого (крайнего слева) вхождения подстроки t в строку s (или в срез строки s[start:end]) если подстрока t не найдена, возвращается -1.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ops = 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'+'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'/'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'//'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'%'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'**'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F00DB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ops: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index = choice.find(o)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index != -</a:t>
            </a:r>
            <a:r>
              <a:rPr lang="en">
                <a:solidFill>
                  <a:srgbClr val="09885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operator = o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подстроки</a:t>
            </a:r>
            <a:endParaRPr/>
          </a:p>
        </p:txBody>
      </p:sp>
      <p:sp>
        <p:nvSpPr>
          <p:cNvPr id="562" name="Google Shape;562;p10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Метод index аналогичен find , но если искомая подстрока не найдена, он поднимает исключение.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s.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(t, start, end) Возвращает позицию самого первого (крайнего слева) вхождения подстроки t в строку s (или в срез строки s[start\end]); если подстрока t не найдена, возбуждается исключение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ValueError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ops = 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'+'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'/'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'//'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'%'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'**'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F00DB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ops: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index = choice.index(o)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index != -</a:t>
            </a:r>
            <a:r>
              <a:rPr lang="en">
                <a:solidFill>
                  <a:srgbClr val="09885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operator = 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</a:t>
            </a:r>
            <a:r>
              <a:rPr lang="en"/>
              <a:t>даление символов</a:t>
            </a:r>
            <a:endParaRPr/>
          </a:p>
        </p:txBody>
      </p:sp>
      <p:sp>
        <p:nvSpPr>
          <p:cNvPr id="568" name="Google Shape;568;p10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s.</a:t>
            </a:r>
            <a:r>
              <a:rPr b="1" lang="en">
                <a:solidFill>
                  <a:srgbClr val="980000"/>
                </a:solidFill>
              </a:rPr>
              <a:t>strip</a:t>
            </a:r>
            <a:r>
              <a:rPr b="1" lang="en"/>
              <a:t>(</a:t>
            </a:r>
            <a:r>
              <a:rPr b="1" lang="en">
                <a:solidFill>
                  <a:srgbClr val="9900FF"/>
                </a:solidFill>
              </a:rPr>
              <a:t>chars</a:t>
            </a:r>
            <a:r>
              <a:rPr b="1" lang="en"/>
              <a:t>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Возвращает копию строки s, из которой удалены начальные и завершающие пробельные символы (или символы, входящие в строку </a:t>
            </a:r>
            <a:r>
              <a:rPr b="1" lang="en">
                <a:solidFill>
                  <a:srgbClr val="9900FF"/>
                </a:solidFill>
              </a:rPr>
              <a:t>chars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Метод str.</a:t>
            </a:r>
            <a:r>
              <a:rPr b="1" lang="en">
                <a:solidFill>
                  <a:srgbClr val="980000"/>
                </a:solidFill>
              </a:rPr>
              <a:t>lstrip</a:t>
            </a:r>
            <a:r>
              <a:rPr lang="en"/>
              <a:t>() выполняет удаление только в начале строки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Метод str. </a:t>
            </a:r>
            <a:r>
              <a:rPr b="1" lang="en">
                <a:solidFill>
                  <a:srgbClr val="980000"/>
                </a:solidFill>
              </a:rPr>
              <a:t>rstrip</a:t>
            </a:r>
            <a:r>
              <a:rPr lang="en"/>
              <a:t>() - только в конце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Группа методов, заканчивающихся на </a:t>
            </a:r>
            <a:r>
              <a:rPr b="1" lang="en">
                <a:solidFill>
                  <a:srgbClr val="980000"/>
                </a:solidFill>
              </a:rPr>
              <a:t>strip</a:t>
            </a:r>
            <a:r>
              <a:rPr lang="en"/>
              <a:t>, удаляет все вхождения указанных символов слева, справа или с обоих концов строки: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По умолчанию </a:t>
            </a:r>
            <a:r>
              <a:rPr b="1" lang="en"/>
              <a:t>удаляются все пробелы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Сравнение </a:t>
            </a:r>
            <a:endParaRPr/>
          </a:p>
        </p:txBody>
      </p:sp>
      <p:sp>
        <p:nvSpPr>
          <p:cNvPr id="196" name="Google Shape;196;p3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сравнение используется лексикографический порядок, сравниваются два элемента, идущих друг за другом, начиная с первого.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Последовательности равны, если их элементы равны.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True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&lt; 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True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Итерация кортежа</a:t>
            </a:r>
            <a:endParaRPr/>
          </a:p>
        </p:txBody>
      </p:sp>
      <p:sp>
        <p:nvSpPr>
          <p:cNvPr id="574" name="Google Shape;574;p10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ops = 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'+'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'/'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'//'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'%'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'**'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choice = menu()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index = choice.find(o)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index != -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operator = 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x,y = choice.split(o)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x = x.strip()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y = y.strip()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Распаковка кортежа</a:t>
            </a:r>
            <a:endParaRPr/>
          </a:p>
        </p:txBody>
      </p:sp>
      <p:sp>
        <p:nvSpPr>
          <p:cNvPr id="580" name="Google Shape;580;p10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Присвоение кортежа списку - распаковка кортежа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[A,B]=(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res, err = result(a, b, operator)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Распаковка кортежа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6" name="Google Shape;586;p10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'+'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calcHelp()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continue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a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b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res, err = result(a, b, operator)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 !=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err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Итерация кортежа</a:t>
            </a:r>
            <a:endParaRPr/>
          </a:p>
        </p:txBody>
      </p:sp>
      <p:sp>
        <p:nvSpPr>
          <p:cNvPr id="592" name="Google Shape;592;p10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Создать tuple contacts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 Doe'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2134567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1, Some Square'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anonymous party, typically the plaintiff, in a legal action'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'24/10/2019'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'15:38:31'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'Mary Ann'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1234567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121, Some Strit'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'Pretty Girl'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'24/10/2019'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'15:38:31'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'Anna Lisa'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9234567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12, Some Strit'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'Another Pretty Girl'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'24/10/2019'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'15:38:31'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итерация tuple: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Итерация кортежа</a:t>
            </a:r>
            <a:endParaRPr/>
          </a:p>
        </p:txBody>
      </p:sp>
      <p:sp>
        <p:nvSpPr>
          <p:cNvPr id="598" name="Google Shape;598;p10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tuple caption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caption =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"phone number"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"favorite"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"address"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"note"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srt_capture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 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итерация tuple: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caption: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srt_capture += x.title()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| 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(srt_capture)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Функция range()</a:t>
            </a:r>
            <a:endParaRPr/>
          </a:p>
        </p:txBody>
      </p:sp>
      <p:sp>
        <p:nvSpPr>
          <p:cNvPr id="604" name="Google Shape;604;p10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Диапазон — неизменяемая последовательность целых чисел.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range(stop) | range(start, stop[, step])  -&gt; range</a:t>
            </a:r>
            <a:endParaRPr b="1"/>
          </a:p>
          <a:p>
            <a:pPr indent="-298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start=0 : Целое число, которое должно явиться началом последовательности. 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stop : Целое число, на котором должно завершиться формирование последовательности. Не входит в последовательность.</a:t>
            </a:r>
            <a:endParaRPr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step=1 : Целое число — шаг, с которым должна формироваться последовательность. При попытке задать нуль, возбуждается ValueError.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Функция range()</a:t>
            </a:r>
            <a:endParaRPr/>
          </a:p>
        </p:txBody>
      </p:sp>
      <p:sp>
        <p:nvSpPr>
          <p:cNvPr id="610" name="Google Shape;610;p10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class 'range'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[0, 1, 2, 3, 4]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[1, 2, 3, 4]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[0, 3, 6, 9]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-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-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[0, -1, -2, -3, -4]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[]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[]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)))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Функция range()</a:t>
            </a:r>
            <a:endParaRPr/>
          </a:p>
        </p:txBody>
      </p:sp>
      <p:sp>
        <p:nvSpPr>
          <p:cNvPr id="616" name="Google Shape;616;p10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Преимуществом данного типа по сравнению с обычным списком или кортежем, является то, что он </a:t>
            </a:r>
            <a:r>
              <a:rPr b="1" lang="en"/>
              <a:t>занимает всегда одинаковое небольшое количество памяти</a:t>
            </a:r>
            <a:r>
              <a:rPr lang="en"/>
              <a:t> вне зависимости от того, какой длины диапазон представляет. Это возможно благодаря тому, что в памяти хранятся только параметры, а значения вычисляются по мере необходимости.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Последовательности реализуют интерфейс collections.abc.Sequence ABC, и предоставляют такие возможности как проверка вхождения, поиск по индексу, срезы и отрицательную индексацию.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Диапазоны, содержащие значения превышающие sys.maxsize поддерживаются, однако некоторые методы (например, len()) могут вызывать OverflowError.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Функция range()</a:t>
            </a:r>
            <a:endParaRPr/>
          </a:p>
        </p:txBody>
      </p:sp>
      <p:sp>
        <p:nvSpPr>
          <p:cNvPr id="622" name="Google Shape;622;p11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Проверка диапазонов на равенство при помощи == и != сравнивает их как последовательности.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Это означает, что два диапазона равны, если они представляют одинаковую последовательность значений: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== 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или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== 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Присваивание последовательности</a:t>
            </a:r>
            <a:endParaRPr/>
          </a:p>
        </p:txBody>
      </p:sp>
      <p:sp>
        <p:nvSpPr>
          <p:cNvPr id="628" name="Google Shape;628;p11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Присваивание последовательности целых чисел переменным a,b,c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a,b,c=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(a,b,c)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Сравнение </a:t>
            </a:r>
            <a:endParaRPr/>
          </a:p>
        </p:txBody>
      </p:sp>
      <p:sp>
        <p:nvSpPr>
          <p:cNvPr id="202" name="Google Shape;202;p4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лексикографическом сравнении для строк используются номера кодовых точек Юникода.  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'ABC'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'Pascal'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'Python'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Вложенные последовательности одинакового типа сравниваются рекурсивно.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'aa'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'ab'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 &lt; 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'abc'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Вложенные списки</a:t>
            </a:r>
            <a:endParaRPr/>
          </a:p>
        </p:txBody>
      </p:sp>
      <p:sp>
        <p:nvSpPr>
          <p:cNvPr id="634" name="Google Shape;634;p11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board = [[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'_'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_____"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(board[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tmp +=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|"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(board[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tmp += board[i][j]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+=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-----"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(tmp)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Сумма кубов</a:t>
            </a:r>
            <a:endParaRPr/>
          </a:p>
        </p:txBody>
      </p:sp>
      <p:sp>
        <p:nvSpPr>
          <p:cNvPr id="640" name="Google Shape;640;p11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= </a:t>
            </a:r>
            <a:r>
              <a:rPr lang="en" sz="18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rgbClr val="098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F00DB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(n +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 = i **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800">
              <a:solidFill>
                <a:srgbClr val="098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+= 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Факториал</a:t>
            </a:r>
            <a:endParaRPr/>
          </a:p>
        </p:txBody>
      </p:sp>
      <p:sp>
        <p:nvSpPr>
          <p:cNvPr id="646" name="Google Shape;646;p11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= </a:t>
            </a:r>
            <a:r>
              <a:rPr lang="en" sz="18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 =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solidFill>
                <a:srgbClr val="098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AF00DB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n +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f = f *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(f)</a:t>
            </a:r>
            <a:endParaRPr sz="18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Сумма факториалов</a:t>
            </a:r>
            <a:endParaRPr/>
          </a:p>
        </p:txBody>
      </p:sp>
      <p:sp>
        <p:nvSpPr>
          <p:cNvPr id="652" name="Google Shape;652;p11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= </a:t>
            </a:r>
            <a:r>
              <a:rPr lang="en" sz="1800">
                <a:solidFill>
                  <a:srgbClr val="267F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 =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solidFill>
                <a:srgbClr val="098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rgbClr val="09885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AF00DB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n + 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f = f *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+= 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Списковое включение</a:t>
            </a:r>
            <a:endParaRPr/>
          </a:p>
        </p:txBody>
      </p:sp>
      <p:sp>
        <p:nvSpPr>
          <p:cNvPr id="658" name="Google Shape;658;p11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Списковое включение (List comprehensions) – это списки, которые генерируются с циклом for внутри. Они очень распространены в Python и выглядят примерно следующим образом: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thing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thing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list_of_things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]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Список определяется между квадратными скобками.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Генератор списков</a:t>
            </a:r>
            <a:endParaRPr/>
          </a:p>
        </p:txBody>
      </p:sp>
      <p:sp>
        <p:nvSpPr>
          <p:cNvPr id="664" name="Google Shape;664;p11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Со списками удобно работать, используя выражения генераторов списков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L=[i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([i+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L1=[[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L2=[row[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row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L1]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[ i*i </a:t>
            </a:r>
            <a:r>
              <a:rPr lang="en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Списковое включение</a:t>
            </a:r>
            <a:endParaRPr/>
          </a:p>
        </p:txBody>
      </p:sp>
      <p:sp>
        <p:nvSpPr>
          <p:cNvPr id="670" name="Google Shape;670;p11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Конструктор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List comprehensions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может быть условным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найдем квадраты четных натуральных чисел: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[ i*i </a:t>
            </a:r>
            <a:r>
              <a:rPr lang="en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%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отсортируем слова в предложении в порядке их длительности: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=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 to perform the task of sorting the words in a string by their length'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.split()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wordlens = [(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(word), word) </a:t>
            </a:r>
            <a:r>
              <a:rPr lang="en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words]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wordlens.sort()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.join(w </a:t>
            </a:r>
            <a:r>
              <a:rPr lang="en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(_, w)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wordlens))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Списковое включение</a:t>
            </a:r>
            <a:endParaRPr/>
          </a:p>
        </p:txBody>
      </p:sp>
      <p:sp>
        <p:nvSpPr>
          <p:cNvPr id="676" name="Google Shape;676;p11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maxl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mx = [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(n)) </a:t>
            </a: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(x[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])]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maxl.append(mx)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(maxl)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2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Транспозиция матрицы</a:t>
            </a:r>
            <a:endParaRPr/>
          </a:p>
        </p:txBody>
      </p:sp>
      <p:sp>
        <p:nvSpPr>
          <p:cNvPr id="682" name="Google Shape;682;p12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matrixTranspose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matrix: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[ row[ i ]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row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matrix ]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 matrix[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] ) ) 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(matrixTranspose(maxl))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 = 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(lst)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lst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matrixTranspose(maxl)]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(res)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2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Тернарный оператор</a:t>
            </a:r>
            <a:endParaRPr/>
          </a:p>
        </p:txBody>
      </p:sp>
      <p:sp>
        <p:nvSpPr>
          <p:cNvPr id="688" name="Google Shape;688;p12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.title().center(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"_"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str1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'Select operation:'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+str1+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*(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28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(str1))+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"_"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28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 c : Calculate"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.ljust(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)+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 h : Help"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.ljust(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)+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 q : Quit"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.ljust(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)+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"="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choice =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 Enter choice(h|c|q):"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(choice)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choice !=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'h'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Сравнение </a:t>
            </a:r>
            <a:endParaRPr/>
          </a:p>
        </p:txBody>
      </p:sp>
      <p:sp>
        <p:nvSpPr>
          <p:cNvPr id="208" name="Google Shape;208;p4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Сравнение различных типов внутри последовательности (при помощи &gt; и &lt;) поддерживается, если для типов определены методы сравнения.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противном случае возбуждается TypeError (до 3.0 порядок был произвольным, типы сравнивались по имени: list &lt; str &lt; tuple и т.д.).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апример, численные типы сравниваются по их численному значению, то есть как 0==0.00.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'two'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&lt; [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'two'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TypeError: '&lt;' not supported between instances of 'int' and 'str'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Число вхождений</a:t>
            </a:r>
            <a:endParaRPr/>
          </a:p>
        </p:txBody>
      </p:sp>
      <p:sp>
        <p:nvSpPr>
          <p:cNvPr id="694" name="Google Shape;694;p12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ops =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'+'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extacts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entry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index = entry.find(o)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index != -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a,b = entry.split(o)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a = a.strip()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b = b.strip()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(a,b,o)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2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</a:t>
            </a:r>
            <a:r>
              <a:rPr lang="en"/>
              <a:t>исло вхождений</a:t>
            </a:r>
            <a:endParaRPr/>
          </a:p>
        </p:txBody>
      </p:sp>
      <p:sp>
        <p:nvSpPr>
          <p:cNvPr id="700" name="Google Shape;700;p12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choice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entry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"Enter x operator y: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entry.count(o) ==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x,y,operator = extacts(entry,o)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entry.count(o) ==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x,y,operator = extacts(entry,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*o)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2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706" name="Google Shape;706;p12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Напишите программу управления списком кортежей в телефонном справочнике. Программа должна выводить список записей, добавлять новую запись, удалять и </a:t>
            </a:r>
            <a:r>
              <a:rPr lang="en"/>
              <a:t>редактировать</a:t>
            </a:r>
            <a:r>
              <a:rPr lang="en"/>
              <a:t> существующую </a:t>
            </a:r>
            <a:r>
              <a:rPr lang="en"/>
              <a:t>запись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Ресурсы</a:t>
            </a:r>
            <a:endParaRPr/>
          </a:p>
        </p:txBody>
      </p:sp>
      <p:sp>
        <p:nvSpPr>
          <p:cNvPr id="712" name="Google Shape;712;p12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http://www.python.org/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http://www.python.org/doc/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https://pypi.python.org/pypi/virtualenvwrapper-win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https://git-scm.com/download/win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https://github.com/couchjanus/python-base/tree/unit_03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