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7" r:id="rId3"/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Questrial"/>
      <p:regular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Questrial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7e7dcfe4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7e7dcfe4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885e1c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65885e1c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5885e1c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5885e1c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885e1cb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885e1c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5885e1cb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5885e1cb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885e1cb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885e1cb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5885e1cb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5885e1cb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5885e1cb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5885e1cb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5885e1cb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5885e1cb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5885e1cb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5885e1cb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5885e1cb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5885e1cb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885e1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65885e1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885e1cb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885e1cb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356e55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2356e55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356e554a_2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62356e554a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356e554a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62356e554a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2356e554a_2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62356e554a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41edbb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641edbb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5727cf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65727cf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5727cfb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65727cfb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41edbb6a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41edbb6a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5727cfb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5727cfb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885e1c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65885e1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5727cfb5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5727cfb5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1edbb6a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1edbb6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5727cfb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65727cfb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5727cfb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65727cfb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5727cfb5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5727cfb5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727cfb5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5727cfb5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57f11ca6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657f11ca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57f11ca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657f11ca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57f11ca6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57f11ca6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57f11ca6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657f11ca6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885e1cb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65885e1cb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7f11ca6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657f11ca6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57f11ca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657f11ca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57f11ca6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657f11ca6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57f11ca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657f11ca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57f11ca6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657f11ca6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57f11ca6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657f11ca6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57f11ca6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657f11ca6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57f11ca6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57f11ca6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57f11ca6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57f11ca6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57f11ca6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57f11ca6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885e1cb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5885e1cb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5727cfb5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5727cfb5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5727cfb5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5727cfb5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5727cfb5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5727cfb5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5727cfb5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5727cfb5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5727cfb5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5727cfb5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5727cfb5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5727cfb5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41edbb6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41edbb6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57f11ca6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57f11ca6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5727cfb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5727cfb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57f11ca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57f11ca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885e1cb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65885e1cb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57f11c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57f11c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57f11ca6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57f11ca6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57f11ca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57f11ca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657f11ca6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657f11ca6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57f11ca6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57f11ca6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57f11ca6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57f11ca6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57f11ca6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57f11ca6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2356e554a_2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62356e554a_2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2356e554a_2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62356e554a_2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885e1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885e1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885e1c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65885e1c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885e1c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5885e1c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НИЕ КУРСА и ИМЯ ТРЕНЕРА">
  <p:cSld name="НАЗВАНИЕ КУРСА и ИМЯ ТРЕНЕРА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0" y="-1556113"/>
            <a:ext cx="10598987" cy="6699702"/>
            <a:chOff x="0" y="-2074818"/>
            <a:chExt cx="14131982" cy="8932936"/>
          </a:xfrm>
        </p:grpSpPr>
        <p:sp>
          <p:nvSpPr>
            <p:cNvPr id="62" name="Google Shape;62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377E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964682" y="-2074818"/>
              <a:ext cx="7167300" cy="7167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0006151" y="966651"/>
              <a:ext cx="1084200" cy="10842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0006152" y="3017518"/>
              <a:ext cx="1084200" cy="3840600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12067" y="3090928"/>
            <a:ext cx="553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512068" y="3578010"/>
            <a:ext cx="5250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  <a:defRPr b="1" i="0" sz="21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15343" y="1369219"/>
            <a:ext cx="840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05684" y="1246031"/>
            <a:ext cx="41091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29150" y="1246031"/>
            <a:ext cx="419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" name="Google Shape;76;p1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" name="Google Shape;79;p1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>
  <p:cSld name="Объект с подписью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9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Google Shape;83;p19"/>
          <p:cNvSpPr/>
          <p:nvPr>
            <p:ph idx="2" type="pic"/>
          </p:nvPr>
        </p:nvSpPr>
        <p:spPr>
          <a:xfrm>
            <a:off x="3805707" y="1371601"/>
            <a:ext cx="5017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Объект с подписью">
  <p:cSld name="1_Объект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0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" name="Google Shape;88;p20"/>
          <p:cNvSpPr/>
          <p:nvPr>
            <p:ph idx="2" type="chart"/>
          </p:nvPr>
        </p:nvSpPr>
        <p:spPr>
          <a:xfrm>
            <a:off x="3999310" y="1371600"/>
            <a:ext cx="48231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78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7800" lvl="4" marL="1549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7800" lvl="5" marL="1892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7800" lvl="6" marL="2235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7800" lvl="7" marL="2578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7800" lvl="8" marL="292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Объект с подписью">
  <p:cSld name="2_Объект с подписью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1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Google Shape;93;p21"/>
          <p:cNvSpPr/>
          <p:nvPr>
            <p:ph idx="2" type="tbl"/>
          </p:nvPr>
        </p:nvSpPr>
        <p:spPr>
          <a:xfrm>
            <a:off x="3795713" y="1371600"/>
            <a:ext cx="50268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СЛАЙД">
  <p:cSld name="ПОСЛЕДНИЙ СЛАЙД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5223512" y="-1556113"/>
            <a:ext cx="5375400" cy="537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7504613" y="724988"/>
            <a:ext cx="813300" cy="813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7504614" y="2263138"/>
            <a:ext cx="813300" cy="2880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229712" y="3051510"/>
            <a:ext cx="29277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Киев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ул. Космонавта Комарова 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НАУ, корп.11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b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6387"/>
            <a:ext cx="6140700" cy="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НИЕ КУРСА и ИМЯ ТРЕНЕРА">
  <p:cSld name="НАЗВАНИЕ КУРСА и ИМЯ ТРЕНЕРА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4"/>
          <p:cNvGrpSpPr/>
          <p:nvPr/>
        </p:nvGrpSpPr>
        <p:grpSpPr>
          <a:xfrm>
            <a:off x="0" y="-1556113"/>
            <a:ext cx="10598987" cy="6699702"/>
            <a:chOff x="0" y="-2074818"/>
            <a:chExt cx="14131982" cy="8932936"/>
          </a:xfrm>
        </p:grpSpPr>
        <p:sp>
          <p:nvSpPr>
            <p:cNvPr id="110" name="Google Shape;11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377E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>
              <a:off x="6964682" y="-2074818"/>
              <a:ext cx="7167300" cy="7167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10006151" y="966651"/>
              <a:ext cx="1084200" cy="10842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10006152" y="3017518"/>
              <a:ext cx="1084200" cy="3840600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512067" y="3090928"/>
            <a:ext cx="5537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512068" y="3578010"/>
            <a:ext cx="5250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Arial"/>
              <a:buNone/>
              <a:defRPr b="1" i="0" sz="21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5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>
  <p:cSld name="Заголовок и объект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15343" y="1369219"/>
            <a:ext cx="8407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6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2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>
  <p:cSld name="Два объекта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05684" y="1246031"/>
            <a:ext cx="41091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4629150" y="1246031"/>
            <a:ext cx="41940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77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7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" name="Google Shape;128;p2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" name="Google Shape;131;p2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>
  <p:cSld name="Объект с подписью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9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Google Shape;135;p29"/>
          <p:cNvSpPr/>
          <p:nvPr>
            <p:ph idx="2" type="pic"/>
          </p:nvPr>
        </p:nvSpPr>
        <p:spPr>
          <a:xfrm>
            <a:off x="3805707" y="1371601"/>
            <a:ext cx="50175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Объект с подписью">
  <p:cSld name="1_Объект с подписью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30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30"/>
          <p:cNvSpPr/>
          <p:nvPr>
            <p:ph idx="2" type="chart"/>
          </p:nvPr>
        </p:nvSpPr>
        <p:spPr>
          <a:xfrm>
            <a:off x="3999310" y="1371600"/>
            <a:ext cx="48231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Объект с подписью">
  <p:cSld name="2_Объект с подписью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67048" y="1371601"/>
            <a:ext cx="321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77E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00377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1"/>
          <p:cNvSpPr txBox="1"/>
          <p:nvPr/>
        </p:nvSpPr>
        <p:spPr>
          <a:xfrm>
            <a:off x="8042563" y="4727663"/>
            <a:ext cx="780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31"/>
          <p:cNvSpPr/>
          <p:nvPr>
            <p:ph idx="2" type="tbl"/>
          </p:nvPr>
        </p:nvSpPr>
        <p:spPr>
          <a:xfrm>
            <a:off x="3795713" y="1371600"/>
            <a:ext cx="50268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100"/>
              <a:buFont typeface="Questrial"/>
              <a:buNone/>
              <a:defRPr b="1" i="0" sz="33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СЛЕДНИЙ СЛАЙД">
  <p:cSld name="ПОСЛЕДНИЙ СЛАЙД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5223512" y="-1556113"/>
            <a:ext cx="5375400" cy="5375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7504613" y="724988"/>
            <a:ext cx="813300" cy="813300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7504614" y="2263138"/>
            <a:ext cx="813300" cy="2880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229712" y="3051510"/>
            <a:ext cx="29277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Киев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ул. Космонавта Комарова 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НАУ, корп.11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00"/>
              <a:buFont typeface="Questrial"/>
              <a:buNone/>
            </a:pP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b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15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endParaRPr b="0" i="0" sz="15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6387"/>
            <a:ext cx="6140700" cy="8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84630"/>
            <a:ext cx="9144000" cy="454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1135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653" y="291610"/>
            <a:ext cx="1541700" cy="501300"/>
          </a:xfrm>
          <a:prstGeom prst="rect">
            <a:avLst/>
          </a:prstGeom>
          <a:noFill/>
          <a:ln cap="flat" cmpd="sng" w="9525">
            <a:solidFill>
              <a:srgbClr val="0037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3"/>
          <p:cNvSpPr txBox="1"/>
          <p:nvPr/>
        </p:nvSpPr>
        <p:spPr>
          <a:xfrm>
            <a:off x="5653792" y="4828315"/>
            <a:ext cx="1329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2495" y="4727663"/>
            <a:ext cx="12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 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0" y="4684630"/>
            <a:ext cx="9144000" cy="454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0" y="0"/>
            <a:ext cx="9144000" cy="1135800"/>
          </a:xfrm>
          <a:prstGeom prst="rect">
            <a:avLst/>
          </a:prstGeom>
          <a:solidFill>
            <a:srgbClr val="00377E"/>
          </a:solidFill>
          <a:ln cap="flat" cmpd="sng" w="12700">
            <a:solidFill>
              <a:srgbClr val="00377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653" y="291610"/>
            <a:ext cx="1541700" cy="501300"/>
          </a:xfrm>
          <a:prstGeom prst="rect">
            <a:avLst/>
          </a:prstGeom>
          <a:noFill/>
          <a:ln cap="flat" cmpd="sng" w="9525">
            <a:solidFill>
              <a:srgbClr val="00377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3"/>
          <p:cNvSpPr txBox="1"/>
          <p:nvPr/>
        </p:nvSpPr>
        <p:spPr>
          <a:xfrm>
            <a:off x="5653792" y="4828315"/>
            <a:ext cx="1329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qalight.com.ua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info@qalight.com.ua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6972495" y="4727663"/>
            <a:ext cx="12219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(063) 78 010 78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(097) 78 010 78 </a:t>
            </a:r>
            <a:b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" sz="800" u="none" cap="none" strike="noStrike">
                <a:solidFill>
                  <a:srgbClr val="FFC000"/>
                </a:solidFill>
                <a:latin typeface="Questrial"/>
                <a:ea typeface="Questrial"/>
                <a:cs typeface="Questrial"/>
                <a:sym typeface="Questrial"/>
              </a:rPr>
              <a:t>+38 (099) 78 010 78</a:t>
            </a:r>
            <a:endParaRPr b="0" i="0" sz="800" u="none" cap="none" strike="noStrike">
              <a:solidFill>
                <a:srgbClr val="FFC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ip.pypa.io/en/latest/installing.html" TargetMode="External"/><Relationship Id="rId4" Type="http://schemas.openxmlformats.org/officeDocument/2006/relationships/hyperlink" Target="https://pypi.org/" TargetMode="External"/><Relationship Id="rId5" Type="http://schemas.openxmlformats.org/officeDocument/2006/relationships/hyperlink" Target="https://packaging.python.org/tutorials/installing-packag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www.python.org/" TargetMode="External"/><Relationship Id="rId4" Type="http://schemas.openxmlformats.org/officeDocument/2006/relationships/hyperlink" Target="http://www.python.org/doc/" TargetMode="External"/><Relationship Id="rId5" Type="http://schemas.openxmlformats.org/officeDocument/2006/relationships/hyperlink" Target="https://pypi.python.org/pypi/virtualenvwrapper-win" TargetMode="External"/><Relationship Id="rId6" Type="http://schemas.openxmlformats.org/officeDocument/2006/relationships/hyperlink" Target="https://git-scm.com/download/win" TargetMode="External"/><Relationship Id="rId7" Type="http://schemas.openxmlformats.org/officeDocument/2006/relationships/hyperlink" Target="https://github.com/couchjanus/python-base/tree/unit_0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512075" y="3109713"/>
            <a:ext cx="5387100" cy="87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 	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207275" y="1981200"/>
            <a:ext cx="5537700" cy="158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247650" y="41338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couchjanus@gmail.com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Pip (менеджер пакетов)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pip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это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система управления пакетами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которая используется для установки и управления программными пакетами, написанными на Python. Pip - это рекурсивный акроним -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Pip Installs Packages или Pip Installs Python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Начиная с Python версии 3.4, pip поставляется вместе с интерпретатором python.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вы используете виртуальные окружения на базе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или virtualenv, pip уже установлен.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(env) (base) janus@janus-P55-US3L ~/www/python-base $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pip --version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pip 19.2.3 from /home/janus/www/python-base/env/lib/python3.8/site-packages/pip (python 3.8)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Пакеты можно найти в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Python Package Index (PyPI)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https://packaging.python.org/tutorials/installing-packages/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Команды pip </a:t>
            </a:r>
            <a:endParaRPr/>
          </a:p>
        </p:txBody>
      </p:sp>
      <p:sp>
        <p:nvSpPr>
          <p:cNvPr id="220" name="Google Shape;220;p4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help</a:t>
            </a:r>
            <a:r>
              <a:rPr lang="en"/>
              <a:t> - помощь по доступным командам.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install package_name</a:t>
            </a:r>
            <a:r>
              <a:rPr lang="en"/>
              <a:t> - установка пакета(ов).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uninstall package_name </a:t>
            </a:r>
            <a:r>
              <a:rPr lang="en"/>
              <a:t>- удаление пакета(ов).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list</a:t>
            </a:r>
            <a:r>
              <a:rPr lang="en"/>
              <a:t> - список установленных пакетов.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show package_name</a:t>
            </a:r>
            <a:r>
              <a:rPr lang="en"/>
              <a:t> - показывает информацию об установленном пакете.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search</a:t>
            </a:r>
            <a:r>
              <a:rPr lang="en"/>
              <a:t> - поиск пакетов по имени.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--proxy user:passwd@proxy.server:port</a:t>
            </a:r>
            <a:r>
              <a:rPr lang="en"/>
              <a:t> - использование с прокси.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pip install -U </a:t>
            </a:r>
            <a:r>
              <a:rPr lang="en"/>
              <a:t>- обновление пакета(ов).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pip install --force-reinstall </a:t>
            </a:r>
            <a:r>
              <a:rPr lang="en"/>
              <a:t>- при обновлении, переустановить пакет, даже если он последней версии.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 окружением </a:t>
            </a:r>
            <a:endParaRPr/>
          </a:p>
        </p:txBody>
      </p:sp>
      <p:sp>
        <p:nvSpPr>
          <p:cNvPr id="226" name="Google Shape;226;p4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Pipenv - это современный инструмент для управления рабочим окружением в Python.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Основные возможности </a:t>
            </a:r>
            <a:r>
              <a:rPr b="1" lang="en">
                <a:solidFill>
                  <a:srgbClr val="980000"/>
                </a:solidFill>
              </a:rPr>
              <a:t>pipenv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Создание и управление виртуальным окружением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Синхронизация пакетов в Pipfile при установке и удалении пакетов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Автоматическая подгрузка переменных окружения из .env файла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pipenv</a:t>
            </a:r>
            <a:endParaRPr/>
          </a:p>
        </p:txBody>
      </p:sp>
      <p:sp>
        <p:nvSpPr>
          <p:cNvPr id="232" name="Google Shape;232;p4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тобы предотвратить нарушение любых общесистемных пакетов выполняем установку 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pipenv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 ключем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--user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pip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install --user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pipenv</a:t>
            </a:r>
            <a:endParaRPr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pipenv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недоступен в терминале после установки, нужно добавить каталог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 переменную среды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Linux и macOS вы можете найти пользовательский bin каталог, запустив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python -m site --user-base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Обычно команда выдает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~/.local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(абсолютный путь к домашнему каталогу), поэтому вам нужно добавить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~/.local/bin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 вашу переменную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Установку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можно сделать постоянной, изменив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~ /.profile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pipenv</a:t>
            </a:r>
            <a:endParaRPr/>
          </a:p>
        </p:txBody>
      </p:sp>
      <p:sp>
        <p:nvSpPr>
          <p:cNvPr id="238" name="Google Shape;238;p4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Windows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пользовательский каталог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можно найти, запустив команду: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--user-site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Команда вернет: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C:\Users\Имя пользователя\AppData\Roaming\Python38\site-packages</a:t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Поэтому вам нужно будет указать в переменной PATH значение: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C:\Users\Имя пользователя\AppData\Roaming\Python38\Scripts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Установить пользовательский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постоянным можно в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Панели управления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Управление окружением</a:t>
            </a:r>
            <a:endParaRPr/>
          </a:p>
        </p:txBody>
      </p:sp>
      <p:sp>
        <p:nvSpPr>
          <p:cNvPr id="244" name="Google Shape;244;p4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Перейдем в каталог с Python проектом и создадим виртуальное окружение указав версию интерпретатор: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$ cd yourproject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$ </a:t>
            </a:r>
            <a:r>
              <a:rPr b="1" lang="en">
                <a:solidFill>
                  <a:srgbClr val="0000FF"/>
                </a:solidFill>
              </a:rPr>
              <a:t>pipenv</a:t>
            </a:r>
            <a:r>
              <a:rPr b="1" lang="en"/>
              <a:t> </a:t>
            </a:r>
            <a:r>
              <a:rPr b="1" lang="en">
                <a:solidFill>
                  <a:srgbClr val="980000"/>
                </a:solidFill>
              </a:rPr>
              <a:t>--python</a:t>
            </a:r>
            <a:r>
              <a:rPr b="1" lang="en"/>
              <a:t> </a:t>
            </a:r>
            <a:r>
              <a:rPr b="1" lang="en">
                <a:solidFill>
                  <a:srgbClr val="FF0000"/>
                </a:solidFill>
              </a:rPr>
              <a:t>3.8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Команда автоматически создаст новое виртуальное окружение для вашего проекта, если он еще не существует.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Активировать pipenv</a:t>
            </a:r>
            <a:endParaRPr/>
          </a:p>
        </p:txBody>
      </p:sp>
      <p:sp>
        <p:nvSpPr>
          <p:cNvPr id="250" name="Google Shape;250;p4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Активировать виртуальное окружение проекта можно выполнив команду shell: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$ </a:t>
            </a:r>
            <a:r>
              <a:rPr b="1" lang="en">
                <a:solidFill>
                  <a:srgbClr val="980000"/>
                </a:solidFill>
              </a:rPr>
              <a:t>pipenv</a:t>
            </a:r>
            <a:r>
              <a:rPr b="1" lang="en"/>
              <a:t> </a:t>
            </a:r>
            <a:r>
              <a:rPr b="1" lang="en">
                <a:solidFill>
                  <a:srgbClr val="0000FF"/>
                </a:solidFill>
              </a:rPr>
              <a:t>shell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Выход из оболочки виртуального окружения осуществляется с помощью команды exit: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$ </a:t>
            </a:r>
            <a:r>
              <a:rPr b="1" lang="en">
                <a:solidFill>
                  <a:srgbClr val="980000"/>
                </a:solidFill>
              </a:rPr>
              <a:t>exit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Управление зависимостями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установки пакетов воспользуемся командой install: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pipenv install Flask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Pipenv установит последнюю версию пакета Flask и автоматически добавит его в Pipfile.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установке можем задать конкретную версию пакета: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pipenv install Flask==1.0.2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Управление зависимостями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Разработчики pipenv позаботились о работе со средой разработки - пакетами, которые необходимы на этапе сборки и тестирования приложений.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указании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флага --dev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пакет будет установлен как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часть среды разработки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pipenv install pytest --dev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Чтобы установить все пакеты, включая пакеты среды разработки необходимо выполнить: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$ pipenv install --dev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Управление зависимостями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удаление пакетов существует команда uninstall: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pipenv uninstall Flask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Сведения об установленных пакетах и их зависимостях хранятся в файле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Pipfile.lock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который генерируется автоматически и не должен быть изменен пользователем.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Виртуальное окружение</a:t>
            </a:r>
            <a:endParaRPr/>
          </a:p>
        </p:txBody>
      </p:sp>
      <p:sp>
        <p:nvSpPr>
          <p:cNvPr id="166" name="Google Shape;166;p3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Виртуальное окружение</a:t>
            </a:r>
            <a:r>
              <a:rPr lang="en"/>
              <a:t> - это независимый от установленных в системе набор библиотек, модулей и самого интерпретатора Python, которые используются при работе с текущим проектом.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Главная задача виртуальной среды Python – создание изолированной среды для проектов Python. Каждый проект может иметь свои собственные зависимости, вне зависимости от того, какие зависимости у другого проекта.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Если вы используете Python 3, у вас уже должен быть </a:t>
            </a:r>
            <a:r>
              <a:rPr b="1" lang="en">
                <a:solidFill>
                  <a:srgbClr val="980000"/>
                </a:solidFill>
              </a:rPr>
              <a:t>модуль venv</a:t>
            </a:r>
            <a:r>
              <a:rPr lang="en"/>
              <a:t>, установленный в стандартной библиотеке.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Запуск исходного кода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Существует возможность запуска исходного кода внутри оболочки virtualenv: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pipenv run python yourapplication.py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 наличии файла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.env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команды 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pipenv shell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 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pipenv run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автоматически подгрузят из него переменные окружения: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cat .env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DEBUG=1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Последовательности в Python напоминают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массивы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 других языках программирования. Последовательности могут содержать разнородные объекты, изменять размер и осуществлять итерации, по элементам. Последовательности могут быть как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изменяемыми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так и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неизменяемыми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Примеры последовательностей в стандартной библиотеке: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Список (list)	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изменяемая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Кортеж (tuple)	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неизменяемая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Диапазон (range)	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неизменяемая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Строка (str, unicode)	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неизменяемая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Массив (array)	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изменяемая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Стек</a:t>
            </a:r>
            <a:endParaRPr/>
          </a:p>
        </p:txBody>
      </p:sp>
      <p:sp>
        <p:nvSpPr>
          <p:cNvPr id="286" name="Google Shape;286;p5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Список можно использовать как стек — когда последний добавленный элемент извлекается первым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(LIFO, last-in, first-out)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извлечения элемента с вершины стека есть метод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pop():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= 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stack.append(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stack.append(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stack.pop()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(stack)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Очереди</a:t>
            </a:r>
            <a:endParaRPr/>
          </a:p>
        </p:txBody>
      </p:sp>
      <p:sp>
        <p:nvSpPr>
          <p:cNvPr id="292" name="Google Shape;292;p5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Список можно использовать как очередь — элементы извлекаются в том же порядке, в котором они добавлялись (FIFO, first-in, first-out).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извлечения элемента используется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() с индексом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= [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'rock'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'in'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'roll'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queue.append(</a:t>
            </a:r>
            <a:r>
              <a:rPr lang="en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'alive'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queue.pop(</a:t>
            </a:r>
            <a:r>
              <a:rPr b="1"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(queue)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Словари</a:t>
            </a:r>
            <a:endParaRPr/>
          </a:p>
        </p:txBody>
      </p:sp>
      <p:sp>
        <p:nvSpPr>
          <p:cNvPr id="298" name="Google Shape;298;p5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языке программирования Python словари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тип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- это изменяемый (как список) неупорядоченный (в отличие от строк, списков и кортежей) набор элементов "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ключ:значение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".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Неупорядоченный – значит, что последовательность расположения пар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 важна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ее не учитывает,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вследствие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чего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обращение к элементам по индексам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невозможно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других языках структуры, схожие со словарями, называются по-другому. Например, в Java подобный тип данных называется отображением.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Чтобы представление о словаре стало более понятным, проведем аналогию с обычным словарем. На каждое английское слово в таком словаре есть слово-перевод: cat – кошка, dog – собака, table – стол и т. д. Если словарь описать с помощью Python, то английские слова можно сделать ключами, а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перевод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их значениями: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{'cat': 'кошка', 'dog': 'собака', 'bird': 'птица', 'mouse': 'мышь'}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Словари</a:t>
            </a:r>
            <a:endParaRPr/>
          </a:p>
        </p:txBody>
      </p:sp>
      <p:sp>
        <p:nvSpPr>
          <p:cNvPr id="304" name="Google Shape;304;p5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ассоциативные массивы,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хэш, предопределенный массив) –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это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изменяемый,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неупорядоченный набор пар ключ:значение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предназначенная для хранения элементов вида ключ: значение.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К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лючи в словаре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обязательно должны быть уникальными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= {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"one"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"two"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"three"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h2 = {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"zero"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"five"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h3 = {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"z"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Создание словаря</a:t>
            </a:r>
            <a:endParaRPr/>
          </a:p>
        </p:txBody>
      </p:sp>
      <p:sp>
        <p:nvSpPr>
          <p:cNvPr id="310" name="Google Shape;310;p5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ловарь определяется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 помощью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фигурные скобки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Создание пустого словаря: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 = {}</a:t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Создание словаря "ключ:значение":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 = {'cat': 'кошка', 'dog': 'собака', 'bird': 'птица', 'mouse': 'мышь'}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Часто при выводе словаря последовательность пар "ключ:значение" не совпадает с тем, как было введено: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endParaRPr b="1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{'dog': 'собака', 'cat': 'кошка', 'bird': 'птица', 'mouse': 'мышь'}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Поскольку в словаре не важен порядок пар, то интерпретатор выводит их так, как ему удобно.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Создание словаря</a:t>
            </a:r>
            <a:endParaRPr/>
          </a:p>
        </p:txBody>
      </p:sp>
      <p:sp>
        <p:nvSpPr>
          <p:cNvPr id="316" name="Google Shape;316;p5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[ 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"id"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"phone"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"favorite"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"address"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"note"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'an anonymous party, typically the plaintiff, in a legal action'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'24/10/2019'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'15:38:31'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},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</a:t>
            </a:r>
            <a:r>
              <a:rPr lang="en"/>
              <a:t> к элементам</a:t>
            </a:r>
            <a:endParaRPr/>
          </a:p>
        </p:txBody>
      </p:sp>
      <p:sp>
        <p:nvSpPr>
          <p:cNvPr id="322" name="Google Shape;322;p6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словаре доступ к значениям осуществляется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по ключам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которые заключаются в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квадратные скобки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(по аналогии с индексами списков):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"Phone Number:"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'phone'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к элементам</a:t>
            </a:r>
            <a:endParaRPr/>
          </a:p>
        </p:txBody>
      </p:sp>
      <p:sp>
        <p:nvSpPr>
          <p:cNvPr id="328" name="Google Shape;328;p6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Метод get() позволяет получить элемент по его ключу: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Метод get() позволяет получить элемент по его ключу: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"Phone Number:"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'phone'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"Age:"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получение значения по ключу или значения по умолчанию в случае отсутствия ключа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'abc'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'default value'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Создание virtualenv</a:t>
            </a:r>
            <a:endParaRPr/>
          </a:p>
        </p:txBody>
      </p:sp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289774" y="12440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Создание виртуальных сред выполняется с помощью команды venv: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python3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/path/to/new/virtual/environment</a:t>
            </a:r>
            <a:endParaRPr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Выполнение этой команды создаст целевой каталог (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и поместит в него файл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pyvenv.cfg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home key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который указывает на конфигурацию Python, из которой была запущена команда. Также будет создан подкаталог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bin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(или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Scripts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), содержащий копию и символическую ссылку на программу Python (в зависимости от платформы или аргументов, используемых во время создания среды). Команда также создает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изначально пустой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подкаталог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lib/pythonX.Y/site-packages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(в Windows это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Lib\site-packages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Если указан существующий каталог, он будет использован повторно.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Начиная с версии 3.5 рекомендуется использовать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для создания виртуальных сред.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словаря</a:t>
            </a:r>
            <a:endParaRPr/>
          </a:p>
        </p:txBody>
      </p:sp>
      <p:sp>
        <p:nvSpPr>
          <p:cNvPr id="334" name="Google Shape;334;p6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Методы словаря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keys() и values()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позволяют получить отдельно перечни ключей и значений.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].keys())          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список ключей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].values())        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список значений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словаре не может быть двух элементов с одинаковыми ключами. Однако могут быть одинаковые значения у разных ключей.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Ключом может быть любой неизменяемый тип данных. Значением – любой тип данных. Значения словарей вполне могут быть структурами, например, другими словарями или списками.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].items())         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список пар ключ-значение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Перебор элементов </a:t>
            </a:r>
            <a:endParaRPr/>
          </a:p>
        </p:txBody>
      </p:sp>
      <p:sp>
        <p:nvSpPr>
          <p:cNvPr id="340" name="Google Shape;340;p6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Элементы словаря перебираются в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цикле for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также, как элементы других объектов. Однако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по-умолчанию извлекаются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только ключи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Цикл по ключам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].keys():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(key)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Но по ключам всегда можно получить значения: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Цикл по ключам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key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].keys():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(key,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][key])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Цикл по ключ-значение</a:t>
            </a:r>
            <a:endParaRPr/>
          </a:p>
        </p:txBody>
      </p:sp>
      <p:sp>
        <p:nvSpPr>
          <p:cNvPr id="346" name="Google Shape;346;p6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 другой стороны у словаря как класса есть метод items(), который создает особую структуру, состоящую из кортежей. Каждый кортеж включает ключ и значение.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цикле for можно распаковывать кортежи, таким образом сразу извлекая как ключ, так и его значение: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Цикл по паре ключ-значение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k,v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].items():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(k,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=&gt; 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Цикл по значениям</a:t>
            </a:r>
            <a:endParaRPr/>
          </a:p>
        </p:txBody>
      </p:sp>
      <p:sp>
        <p:nvSpPr>
          <p:cNvPr id="352" name="Google Shape;352;p6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Цикл по значениям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].values():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и изменение</a:t>
            </a:r>
            <a:endParaRPr/>
          </a:p>
        </p:txBody>
      </p:sp>
      <p:sp>
        <p:nvSpPr>
          <p:cNvPr id="358" name="Google Shape;358;p6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Добавление и изменение имеет одинаковый синтаксис: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словарь[ключ] = значение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Ключ может быть как уже существующим (тогда происходит изменение значения), так и новым (происходит добавление элемента словаря).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добавляем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"Age:"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Добавление нового объекта в словарь не требует предварительных проверок: если ранее ключу уже соответствовало некоторое значение, оно будет перезаписано.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и изменение</a:t>
            </a:r>
            <a:endParaRPr/>
          </a:p>
        </p:txBody>
      </p:sp>
      <p:sp>
        <p:nvSpPr>
          <p:cNvPr id="364" name="Google Shape;364;p6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 помощью setdefault() можно добавить элемент в словарь: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получение значения по ключу или значения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по умолчанию в случае отсутствия ключа (при этом значение записывается в словарь)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].setdefault(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"favorite"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добавляем по умолчанию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"Favorite: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'favorite'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Извлечение срезов</a:t>
            </a:r>
            <a:endParaRPr/>
          </a:p>
        </p:txBody>
      </p:sp>
      <p:sp>
        <p:nvSpPr>
          <p:cNvPr id="370" name="Google Shape;370;p6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Используя индексы, можно получить доступ сразу к нескольким элементам последовательности (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извлечение среза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этого используются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три индекса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(например,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i, j и 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разделенные двоеточием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Срез от i до j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состоит из всех элементов между правым и левым краями, отмеченными, соответственно, через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i и j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Элемент с индексом j не включается в срез.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Индекс 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указывает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шаг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с которым осуществляется доступ к индексам последовательности.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6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Если отсутствует индекс 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то извлекается срез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от начала до элемента с индексом j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Если отсутствует индекс j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то извлекается срез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от элемента с индексом i до конца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Извлечение срезов</a:t>
            </a:r>
            <a:endParaRPr/>
          </a:p>
        </p:txBody>
      </p:sp>
      <p:sp>
        <p:nvSpPr>
          <p:cNvPr id="376" name="Google Shape;376;p6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Оператор получения среза имеет три формы записи: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Seq[start]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Seq[start:end]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Seq[start;end:step]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Значения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start, end и step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должны быть целыми числами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или переменными, хранящими целые числа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Форма записи: seq[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] извлекает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срез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начиная с элемента с индексом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 заканчивая элементом с индексом </a:t>
            </a: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не включая его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Можем опустить любой из индексов. Если опустить начальный индекс, по умолчанию будет использоваться значение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Если опустить конечный индекс, по умолчанию будет использоваться значение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len(seq)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Это означает, что если опустить оба индекса, например,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s[: 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это будет равносильно выражению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s[0:len(s)]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и в результате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будет извлечена последовательность целиком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срезов строк</a:t>
            </a:r>
            <a:endParaRPr/>
          </a:p>
        </p:txBody>
      </p:sp>
      <p:sp>
        <p:nvSpPr>
          <p:cNvPr id="382" name="Google Shape;382;p7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Отдельные элементы последовательности и отдельные символы в строках, могут извлекаться с помощью оператора доступа к элементам (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[ 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). В действительности этот оператор намного более универсальный и может использоваться для извлечения не только одного символа, но и целых комбинаций (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подпоследовательностей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элементов или символов, когда этот оператор используется в контексте оператора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извлечения среза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Нумерация позиций символов в строках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начинается с 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 продолжается до значений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длины строки минус 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Однако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допускается использовать и отрицательные индексы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в этом случае отсчет начинается с последнего символа и ведется в обратном направлении к первому символу.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Получение срезов строк</a:t>
            </a:r>
            <a:r>
              <a:rPr lang="en"/>
              <a:t> </a:t>
            </a:r>
            <a:endParaRPr/>
          </a:p>
        </p:txBody>
      </p:sp>
      <p:sp>
        <p:nvSpPr>
          <p:cNvPr id="388" name="Google Shape;388;p7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Срезы -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указатели на места между символами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где левый край первого символа установлен в ноль, а правый край последнего символа строки из n символов имеет индекс 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="In the interactive interpreter"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word[i:j]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Срез от i до j состоит из всех символов между правым и левым краями, отмеченными, соответственно, через i и j.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Для всех индексов, больших или равных нулю, длина среза - разность между индексами,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при условии что оба индекса находятся в диапазоне.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Например, длина word[1:3] = 2.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Создание virtualenv</a:t>
            </a:r>
            <a:endParaRPr/>
          </a:p>
        </p:txBody>
      </p:sp>
      <p:sp>
        <p:nvSpPr>
          <p:cNvPr id="178" name="Google Shape;178;p36"/>
          <p:cNvSpPr txBox="1"/>
          <p:nvPr>
            <p:ph idx="1" type="subTitle"/>
          </p:nvPr>
        </p:nvSpPr>
        <p:spPr>
          <a:xfrm>
            <a:off x="289774" y="12440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Windows вызовите команду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следующим образом: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c:\&gt;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c:\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path\to\p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ython38\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c:\path\to\myenv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Кроме того, если вы настроили переменные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PATHEXT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для Python: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c:\&gt;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c:\path\to\myenv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Индексы срезов</a:t>
            </a:r>
            <a:endParaRPr/>
          </a:p>
        </p:txBody>
      </p:sp>
      <p:sp>
        <p:nvSpPr>
          <p:cNvPr id="394" name="Google Shape;394;p7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Индексы срезов имеют полезные значения по умолчанию;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опущенный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первый индекс заменяется нулем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,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опущенный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второй индекс подменяется размером срезаемой строки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word[: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Первые два символа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word[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:]  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Всё, исключая первые два символа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Подстроки</a:t>
            </a:r>
            <a:endParaRPr/>
          </a:p>
        </p:txBody>
      </p:sp>
      <p:sp>
        <p:nvSpPr>
          <p:cNvPr id="400" name="Google Shape;400;p7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Подстроки могут определены через нотацию </a:t>
            </a:r>
            <a:r>
              <a:rPr b="1" lang="en" sz="1800">
                <a:solidFill>
                  <a:srgbClr val="0000FF"/>
                </a:solidFill>
              </a:rPr>
              <a:t>срезов (slice):</a:t>
            </a:r>
            <a:r>
              <a:rPr lang="en" sz="1800"/>
              <a:t> </a:t>
            </a:r>
            <a:r>
              <a:rPr b="1" lang="en" sz="1800"/>
              <a:t>два индекса, разделенных двоеточием.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(word[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(word[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Инвариант среза</a:t>
            </a:r>
            <a:endParaRPr/>
          </a:p>
        </p:txBody>
      </p:sp>
      <p:sp>
        <p:nvSpPr>
          <p:cNvPr id="406" name="Google Shape;406;p7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Полезный инвариант операции среза: </a:t>
            </a:r>
            <a:r>
              <a:rPr b="1" lang="en" sz="1800">
                <a:solidFill>
                  <a:srgbClr val="980000"/>
                </a:solidFill>
              </a:rPr>
              <a:t>s[:i] + s[i:] эквивалентно s.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(word[: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+ word[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:])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(word[: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+ word[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:])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Вырождения индексов </a:t>
            </a:r>
            <a:endParaRPr/>
          </a:p>
        </p:txBody>
      </p:sp>
      <p:sp>
        <p:nvSpPr>
          <p:cNvPr id="412" name="Google Shape;412;p7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Вырождения индексов срезов обрабатываются элегантно: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чересчур </a:t>
            </a:r>
            <a:r>
              <a:rPr b="1"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большой индекс заменяется на размер строки</a:t>
            </a:r>
            <a:r>
              <a:rPr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верхняя граница меньшая нижней </a:t>
            </a:r>
            <a:r>
              <a:rPr b="1"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возвращает пустую строку</a:t>
            </a:r>
            <a:r>
              <a:rPr lang="en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:])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Отрицательные индексы</a:t>
            </a:r>
            <a:endParaRPr/>
          </a:p>
        </p:txBody>
      </p:sp>
      <p:sp>
        <p:nvSpPr>
          <p:cNvPr id="418" name="Google Shape;418;p7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Отрицательные индексы удивительно удобны, особенно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индекс -1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который всегда соответствует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последнему символу строки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Попытка обращения к индексу, находящемуся за пределами строки (или к любому индексу в пустой строке), будет вызывать исключение IndexError.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Индексы могут быть отрицательными числами,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обозначая при этом отсчет справа налево: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(word[-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Последний символ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(word[-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Предпоследний символ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(word[-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:]) 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Последние два символа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(word[:-</a:t>
            </a:r>
            <a:r>
              <a:rPr lang="en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 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Всё, кроме последних двух символов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Отрицательные индексы</a:t>
            </a:r>
            <a:endParaRPr/>
          </a:p>
        </p:txBody>
      </p:sp>
      <p:sp>
        <p:nvSpPr>
          <p:cNvPr id="424" name="Google Shape;424;p7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Но обратите внимание, что -0 действительно эквивалентен 0 - это не отсчет справа.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(word[-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])    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(поскольку -0 равен 0)</a:t>
            </a:r>
            <a:endParaRPr sz="18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Отрицательные индексы</a:t>
            </a:r>
            <a:endParaRPr/>
          </a:p>
        </p:txBody>
      </p:sp>
      <p:sp>
        <p:nvSpPr>
          <p:cNvPr id="430" name="Google Shape;430;p7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Отрицательные индексы вне диапазона обрезаются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word[-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:]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но </a:t>
            </a:r>
            <a:r>
              <a:rPr b="1" lang="en" sz="1800">
                <a:solidFill>
                  <a:srgbClr val="FF0000"/>
                </a:solidFill>
              </a:rPr>
              <a:t>не надо</a:t>
            </a:r>
            <a:r>
              <a:rPr b="1" lang="en" sz="1800">
                <a:solidFill>
                  <a:srgbClr val="0000FF"/>
                </a:solidFill>
              </a:rPr>
              <a:t> делать это с одноэлементными индексами</a:t>
            </a:r>
            <a:r>
              <a:rPr b="1" lang="en" sz="1800">
                <a:solidFill>
                  <a:srgbClr val="FF0000"/>
                </a:solidFill>
              </a:rPr>
              <a:t> (не-срезами):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word[-</a:t>
            </a:r>
            <a:r>
              <a:rPr lang="en" sz="1800">
                <a:solidFill>
                  <a:srgbClr val="09885A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   </a:t>
            </a:r>
            <a:r>
              <a:rPr lang="en" sz="1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# ошибка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Извлечение срезов</a:t>
            </a:r>
            <a:endParaRPr/>
          </a:p>
        </p:txBody>
      </p:sp>
      <p:sp>
        <p:nvSpPr>
          <p:cNvPr id="436" name="Google Shape;436;p7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Операция извлечения элементов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с определенным шагом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часто применяется к последовательностям, отличным от строк, но один из ее вариантов часто применяется к строкам: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s, s[: :-1]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Шаг -1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означает, что будет извлекаться каждый символ, от конца до начала, то есть будет получена строка, в которой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символы следуют в обратном порядке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gup = 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': 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 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(gup[</a:t>
            </a:r>
            <a:r>
              <a:rPr b="1" lang="en" sz="18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][:: -</a:t>
            </a:r>
            <a:r>
              <a:rPr b="1" lang="en" sz="18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 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|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Извлечение срезов</a:t>
            </a:r>
            <a:endParaRPr/>
          </a:p>
        </p:txBody>
      </p:sp>
      <p:sp>
        <p:nvSpPr>
          <p:cNvPr id="442" name="Google Shape;442;p8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printMenu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gup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': 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'| 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"_"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*(w+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(gup[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+ titles[j].ljust(w+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gup[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][::-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item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obj: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gup[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+ item[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].lower() + gup[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+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item.ljust(w,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gup[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][:: -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*(w+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join()</a:t>
            </a:r>
            <a:endParaRPr/>
          </a:p>
        </p:txBody>
      </p:sp>
      <p:sp>
        <p:nvSpPr>
          <p:cNvPr id="448" name="Google Shape;448;p8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объединения большого числа строк обычно лучше использовать метод str.join().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choices = 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"Help"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'Print Phone Numbers'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'Add a Phone Number'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'Remove a Phone Number'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'Lookup a Phone Number'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'Save Phone Numbers'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"Quit"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choiceList = [item[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].lower()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item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choices]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choiceList = 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| '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(choiceList)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Структура каталога env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84" name="Google Shape;184;p37"/>
          <p:cNvSpPr txBox="1"/>
          <p:nvPr>
            <p:ph idx="1" type="subTitle"/>
          </p:nvPr>
        </p:nvSpPr>
        <p:spPr>
          <a:xfrm>
            <a:off x="289774" y="12440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Создать виртуальную среду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-m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venv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эта команда создает каталог </a:t>
            </a:r>
            <a:r>
              <a:rPr b="1" lang="en">
                <a:solidFill>
                  <a:srgbClr val="980000"/>
                </a:solidFill>
              </a:rPr>
              <a:t>env</a:t>
            </a:r>
            <a:r>
              <a:rPr lang="en"/>
              <a:t>, структура которого в </a:t>
            </a:r>
            <a:r>
              <a:rPr b="1" lang="en">
                <a:solidFill>
                  <a:srgbClr val="0000FF"/>
                </a:solidFill>
              </a:rPr>
              <a:t>Unix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├── bin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activate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easy_install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pip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python -&gt; python3.8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└── python3.8 -&gt; /Library/Frameworks/Python.framework/Versions/3.8/bin/python3.8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├── include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├── lib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copy()</a:t>
            </a:r>
            <a:endParaRPr/>
          </a:p>
        </p:txBody>
      </p:sp>
      <p:sp>
        <p:nvSpPr>
          <p:cNvPr id="454" name="Google Shape;454;p8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Словарь – это изменяемый тип данных. Следовательно, как и список он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передается в функцию по ссылке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Поэтому иногда, чтобы избежать нежелательного изменения глобального словаря его копируют: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= 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].copy()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33</a:t>
            </a:r>
            <a:endParaRPr>
              <a:solidFill>
                <a:srgbClr val="09885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fromkeys()</a:t>
            </a:r>
            <a:endParaRPr/>
          </a:p>
        </p:txBody>
      </p:sp>
      <p:sp>
        <p:nvSpPr>
          <p:cNvPr id="460" name="Google Shape;460;p8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Метод fromkeys() позволяет создать словарь из списка, элементы которого становятся ключами. Применять метод можно как классу dict, так и к его объектам: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= 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.fromkeys(a)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{1: None, 2: None, 3: None}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.fromkeys(a,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(d)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{1: 10, 2: 10, 3: 10}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fromkeys()</a:t>
            </a:r>
            <a:endParaRPr/>
          </a:p>
        </p:txBody>
      </p:sp>
      <p:sp>
        <p:nvSpPr>
          <p:cNvPr id="466" name="Google Shape;466;p8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 = [n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(lsts))]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.fromkeys(lst)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(lst)):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contacts[x] = lsts[x]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Перебор элементов </a:t>
            </a:r>
            <a:endParaRPr/>
          </a:p>
        </p:txBody>
      </p:sp>
      <p:sp>
        <p:nvSpPr>
          <p:cNvPr id="472" name="Google Shape;472;p8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print_contacts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"All Contacts in PhoneBook:"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"Name: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\t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\t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"Number: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\t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'phone'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update()</a:t>
            </a:r>
            <a:endParaRPr/>
          </a:p>
        </p:txBody>
      </p:sp>
      <p:sp>
        <p:nvSpPr>
          <p:cNvPr id="478" name="Google Shape;478;p8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 помощью update() можно добавить в словарь другой словарь: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nums.update({6: 'six', 7: 'seven'})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&gt;&gt;&gt; nums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{3: 'three', 4: 'four', 6: 'six', 7: 'seven'}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Также метод обновляет значения существующих ключей.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Добавление элементов из другого хеша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h3.update(h1)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пополняем словарь из другого словаря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Количество пар в хеше</a:t>
            </a:r>
            <a:endParaRPr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(h3)) </a:t>
            </a:r>
            <a:r>
              <a:rPr lang="en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количество пар ключ-значение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update()</a:t>
            </a:r>
            <a:endParaRPr/>
          </a:p>
        </p:txBody>
      </p:sp>
      <p:sp>
        <p:nvSpPr>
          <p:cNvPr id="484" name="Google Shape;484;p8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add_contact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d = 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name,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'phone'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phone,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'address'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address,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"favorite"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"age"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age,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"note"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note,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current_date()[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current_date()[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contacts.</a:t>
            </a: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(contacts): d})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</a:t>
            </a:r>
            <a:r>
              <a:rPr lang="en"/>
              <a:t>лемент </a:t>
            </a:r>
            <a:r>
              <a:rPr lang="en">
                <a:solidFill>
                  <a:schemeClr val="accent4"/>
                </a:solidFill>
              </a:rPr>
              <a:t>словаря</a:t>
            </a:r>
            <a:endParaRPr/>
          </a:p>
        </p:txBody>
      </p:sp>
      <p:sp>
        <p:nvSpPr>
          <p:cNvPr id="490" name="Google Shape;490;p8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словаре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 может быть двух элементов с одинаковыми ключами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Однако могут быть одинаковые значения у разных ключей.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Ключом может быть любой неизменяемый тип данных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Значением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может быть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любой тип данных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Значения словарей могут быть структурами, например, другими словарями или списками.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 =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"id"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'John Doe'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"phone"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2134567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"address"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'Kyiv City, 1, Some Square'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},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элемента</a:t>
            </a:r>
            <a:endParaRPr/>
          </a:p>
        </p:txBody>
      </p:sp>
      <p:sp>
        <p:nvSpPr>
          <p:cNvPr id="496" name="Google Shape;496;p8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Удаление элемента осуществляется с помощью встроенной оператора del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del_contact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remove contacts[id]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"Choice Record Id To Remove"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print_contacts(contacts)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"Record Id: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del_contact(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print_contacts(contacts)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pop()</a:t>
            </a:r>
            <a:endParaRPr/>
          </a:p>
        </p:txBody>
      </p:sp>
      <p:sp>
        <p:nvSpPr>
          <p:cNvPr id="502" name="Google Shape;502;p9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Метод pop()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удаляет из словаря элемент по указанному ключу и возвращает значение удаленной пары.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pop_contact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contacts.pop(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pop contacts[id]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"Choice Record Id To Remove"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print_contacts(contacts)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"Record Id: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remove_contact = pop_contact(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'Record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remove_contact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Removed Successfully!'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</a:t>
            </a:r>
            <a:r>
              <a:rPr lang="en"/>
              <a:t>роверка наличия ключа</a:t>
            </a:r>
            <a:endParaRPr/>
          </a:p>
        </p:txBody>
      </p:sp>
      <p:sp>
        <p:nvSpPr>
          <p:cNvPr id="508" name="Google Shape;508;p91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del_contact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проверка наличия ключа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remove contacts[id]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pop_contact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проверка наличия ключа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contacts.pop(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pop contacts[id]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Структура каталога env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89774" y="12440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Структура </a:t>
            </a:r>
            <a:r>
              <a:rPr lang="en"/>
              <a:t>каталога  </a:t>
            </a:r>
            <a:r>
              <a:rPr b="1" lang="en">
                <a:solidFill>
                  <a:srgbClr val="980000"/>
                </a:solidFill>
              </a:rPr>
              <a:t>env</a:t>
            </a:r>
            <a:r>
              <a:rPr lang="en"/>
              <a:t> в </a:t>
            </a:r>
            <a:r>
              <a:rPr b="1" lang="en">
                <a:solidFill>
                  <a:srgbClr val="0000FF"/>
                </a:solidFill>
              </a:rPr>
              <a:t>Windows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├── </a:t>
            </a:r>
            <a:r>
              <a:rPr lang="en" sz="1100"/>
              <a:t>Scripts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activate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easy_install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├── pip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│   └── </a:t>
            </a:r>
            <a:r>
              <a:rPr lang="en" sz="1100"/>
              <a:t>python -&gt; python3.8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├── Include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├── </a:t>
            </a:r>
            <a:r>
              <a:rPr lang="en" sz="1100"/>
              <a:t>Lib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├── pyvenv.cfg</a:t>
            </a:r>
            <a:endParaRPr sz="1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clear()</a:t>
            </a:r>
            <a:endParaRPr/>
          </a:p>
        </p:txBody>
      </p:sp>
      <p:sp>
        <p:nvSpPr>
          <p:cNvPr id="514" name="Google Shape;514;p92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Метод clear() удаляет все элементы словаря, но не удаляет сам словарь.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итоге остается пустой словарь: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b="1"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].clear()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(contacts[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3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clear()</a:t>
            </a:r>
            <a:endParaRPr/>
          </a:p>
        </p:txBody>
      </p:sp>
      <p:sp>
        <p:nvSpPr>
          <p:cNvPr id="520" name="Google Shape;520;p93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clear_contacts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contacts.clear()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 итоге остается пустой словарь: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AF00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clear_contacts()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'All Records Removed Successfully!'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print_contacts(contacts)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4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Строковые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методы быстрее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4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Используйте строковые методы вместо модуля string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 они всегда быстрее и имеют тот же API для unicode-строк.  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Python 3 остались только строковые методы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Пользуйтесь .startswith() и .endswith() вместо обработки срезов строк для проверки суффиксов или префиксов.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Методы 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startswith() и endswith()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выглядят чище и порождают меньше ошибок: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Правильно:</a:t>
            </a:r>
            <a:endParaRPr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if foo.startswith('bar'):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Неправильно: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if foo[:3] == 'bar':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5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 в словаре</a:t>
            </a:r>
            <a:endParaRPr/>
          </a:p>
        </p:txBody>
      </p:sp>
      <p:sp>
        <p:nvSpPr>
          <p:cNvPr id="532" name="Google Shape;532;p95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look_contact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fieldListHelp = [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((item, item[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item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lookup]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fieldList = [item[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item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lookup]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look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"Enter Field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| 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.join(fieldListHelp)+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':&gt;'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(look)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(look !=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fieldList)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6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Поиск в словаре</a:t>
            </a:r>
            <a:endParaRPr/>
          </a:p>
        </p:txBody>
      </p:sp>
      <p:sp>
        <p:nvSpPr>
          <p:cNvPr id="538" name="Google Shape;538;p96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choice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look = look_contact()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 ==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'h'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'Use f for First Name or l for Last 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print_contact(look)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7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Поиск в словаре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97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print_contact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lookKey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lookup: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lookKey.startswith(look):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serchKey = lookKey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key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'phone'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search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"Enter Search String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':&gt;'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8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Поиск в словаре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98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search.title()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].get(serchKey):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"Contact in PhoneBook:"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'first_name'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'last_name'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a phone number: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].get(key)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"Address: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'address'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"Age: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'age'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"Note: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'note'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"Added At: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contacts[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'time'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556" name="Google Shape;556;p9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Напишите программу выбора и редактирования записи из словаря контактов.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Ресурсы</a:t>
            </a:r>
            <a:endParaRPr/>
          </a:p>
        </p:txBody>
      </p:sp>
      <p:sp>
        <p:nvSpPr>
          <p:cNvPr id="562" name="Google Shape;562;p10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http://www.python.org/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http://www.python.org/doc/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https://pypi.python.org/pypi/virtualenvwrapper-win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https://git-scm.com/download/win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https://github.com/couchjanus/python-base/tree/unit_04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каталога </a:t>
            </a:r>
            <a:r>
              <a:rPr lang="en">
                <a:solidFill>
                  <a:schemeClr val="accent4"/>
                </a:solidFill>
              </a:rPr>
              <a:t>env</a:t>
            </a:r>
            <a:r>
              <a:rPr lang="en"/>
              <a:t> </a:t>
            </a:r>
            <a:endParaRPr/>
          </a:p>
        </p:txBody>
      </p:sp>
      <p:sp>
        <p:nvSpPr>
          <p:cNvPr id="196" name="Google Shape;196;p39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bin/</a:t>
            </a:r>
            <a:r>
              <a:rPr b="1" lang="en"/>
              <a:t>Scripts</a:t>
            </a:r>
            <a:r>
              <a:rPr lang="en"/>
              <a:t> – файлы, которые взаимодействуют с виртуальной средой;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include</a:t>
            </a:r>
            <a:r>
              <a:rPr lang="en"/>
              <a:t> – С-заголовки, компилирующие пакеты Python;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lib</a:t>
            </a:r>
            <a:r>
              <a:rPr lang="en"/>
              <a:t> – копия версии Python вместе с папкой «site-packages», в которой установлена каждая зависимость.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Также здесь присутствуют копии или символические ссылки нескольких различных инструментов Python.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Эти файлы используются для того, чтобы команды и код Python выполнялись в контексте текущей среды и, таким образом, достигается </a:t>
            </a:r>
            <a:r>
              <a:rPr b="1" lang="en"/>
              <a:t>изоляция виртуальной среды от глобальной среды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Скрипт activate</a:t>
            </a:r>
            <a:endParaRPr/>
          </a:p>
        </p:txBody>
      </p:sp>
      <p:sp>
        <p:nvSpPr>
          <p:cNvPr id="202" name="Google Shape;202;p40"/>
          <p:cNvSpPr txBox="1"/>
          <p:nvPr>
            <p:ph idx="1" type="subTitle"/>
          </p:nvPr>
        </p:nvSpPr>
        <p:spPr>
          <a:xfrm>
            <a:off x="2897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Скрипт activate в папке bin активирует настройки по умолчанию оболочки  виртуальной среды Python: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Unix: </a:t>
            </a:r>
            <a:r>
              <a:rPr b="1" lang="en">
                <a:solidFill>
                  <a:srgbClr val="0000FF"/>
                </a:solidFill>
              </a:rPr>
              <a:t>source</a:t>
            </a:r>
            <a:r>
              <a:rPr b="1" lang="en"/>
              <a:t> </a:t>
            </a:r>
            <a:r>
              <a:rPr b="1" lang="en">
                <a:solidFill>
                  <a:srgbClr val="980000"/>
                </a:solidFill>
              </a:rPr>
              <a:t>env/bin/activate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Windows: </a:t>
            </a:r>
            <a:r>
              <a:rPr b="1" lang="en"/>
              <a:t>C:\&gt; </a:t>
            </a:r>
            <a:r>
              <a:rPr b="1" lang="en">
                <a:solidFill>
                  <a:srgbClr val="0000FF"/>
                </a:solidFill>
              </a:rPr>
              <a:t>env\Scripts\</a:t>
            </a:r>
            <a:r>
              <a:rPr b="1" lang="en">
                <a:solidFill>
                  <a:srgbClr val="980000"/>
                </a:solidFill>
              </a:rPr>
              <a:t>activate.bat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После активации приглашение командной строки будет содержать префикс среды (в нашем случае – </a:t>
            </a:r>
            <a:r>
              <a:rPr b="1" lang="en"/>
              <a:t>env</a:t>
            </a:r>
            <a:r>
              <a:rPr lang="en"/>
              <a:t>). Это индикатор того, что </a:t>
            </a:r>
            <a:r>
              <a:rPr b="1" lang="en"/>
              <a:t>env</a:t>
            </a:r>
            <a:r>
              <a:rPr lang="en"/>
              <a:t> в данный момент активен, что в свою очередь говорит о том, что файлы Python используют пакеты и настройки только этой среды.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type="ctrTitle"/>
          </p:nvPr>
        </p:nvSpPr>
        <p:spPr>
          <a:xfrm>
            <a:off x="289774" y="96591"/>
            <a:ext cx="69450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accent4"/>
                </a:solidFill>
              </a:rPr>
              <a:t>Команда deactivate</a:t>
            </a:r>
            <a:endParaRPr/>
          </a:p>
        </p:txBody>
      </p:sp>
      <p:sp>
        <p:nvSpPr>
          <p:cNvPr id="208" name="Google Shape;208;p41"/>
          <p:cNvSpPr txBox="1"/>
          <p:nvPr>
            <p:ph idx="1" type="subTitle"/>
          </p:nvPr>
        </p:nvSpPr>
        <p:spPr>
          <a:xfrm>
            <a:off x="365974" y="1320269"/>
            <a:ext cx="8533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Вернуться назад в </a:t>
            </a:r>
            <a:r>
              <a:rPr b="1" lang="en"/>
              <a:t>контекст system</a:t>
            </a:r>
            <a:r>
              <a:rPr lang="en"/>
              <a:t> , позволит команда </a:t>
            </a:r>
            <a:r>
              <a:rPr b="1" lang="en">
                <a:solidFill>
                  <a:srgbClr val="980000"/>
                </a:solidFill>
              </a:rPr>
              <a:t>deactivate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(env) $ </a:t>
            </a:r>
            <a:r>
              <a:rPr b="1" lang="en">
                <a:solidFill>
                  <a:srgbClr val="980000"/>
                </a:solidFill>
              </a:rPr>
              <a:t>deactivate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После этого сеанс оболочки вернется в норму, а команда python будет ссылаться на общую установку Python.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