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66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8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9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6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9CA3-2E4F-4979-ACB6-FFC9B67F747F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5C99-4260-45F8-A67D-704DDE04A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7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Выбор модели (общие принципы).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831" y="987549"/>
            <a:ext cx="5087814" cy="254097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Если стоит задача классификации на основе табличных данных (без текстов, картинок и другой специфики), то не глядя на данные я бы сходу попробовал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ru-RU" dirty="0" smtClean="0"/>
              <a:t>Логистическую регрессию (достаточно быстрая с точки зрения </a:t>
            </a:r>
            <a:r>
              <a:rPr lang="ru-RU" dirty="0" err="1" smtClean="0"/>
              <a:t>инференса</a:t>
            </a:r>
            <a:r>
              <a:rPr lang="ru-RU" dirty="0" smtClean="0"/>
              <a:t>, служит хорошим </a:t>
            </a:r>
            <a:r>
              <a:rPr lang="ru-RU" dirty="0" err="1" smtClean="0"/>
              <a:t>бейзлайном</a:t>
            </a:r>
            <a:r>
              <a:rPr lang="ru-RU" dirty="0" smtClean="0"/>
              <a:t>)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ru-RU" dirty="0" smtClean="0"/>
              <a:t>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 (зачастую дает лучшее качество, по сравнению с другими моделями)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97060" y="972774"/>
            <a:ext cx="6081348" cy="2341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b="1" dirty="0" smtClean="0"/>
              <a:t>Количество признаков сопоставимо с объемом </a:t>
            </a:r>
            <a:r>
              <a:rPr lang="ru-RU" b="1" dirty="0" err="1" smtClean="0"/>
              <a:t>датасета</a:t>
            </a:r>
            <a:r>
              <a:rPr lang="ru-RU" dirty="0"/>
              <a:t> </a:t>
            </a:r>
            <a:r>
              <a:rPr lang="ru-RU" dirty="0" smtClean="0"/>
              <a:t>- в первую очередь стоит начать с простых моделей (логистическая регрессия, наивный байесовский классификатор, и т.д. с увеличение сложности). Простые модели скорее всего будут точнее, из-за наложенных на них ограничений (линейность в случае логистической регрессии, независимость признаков) при поиска решения в поставленной перед моделью оптимизационной задаче.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32230" y="3401035"/>
            <a:ext cx="5887916" cy="3397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Если есть возможность достаточно быстро оценить экономический эффект от разных моделей, то я бы в большинстве случаев выбрал ту, которая приносит больше прибыли.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Если оценить приблизительную прибыль нельзя (достаточно сложно, требуется много времени,  прибыль моделей разниться незначительно), то среди множества опробованных моделей, я бы выбрал наиболее точную и удовлетворяющую требованиям по скорости </a:t>
            </a:r>
            <a:r>
              <a:rPr lang="ru-RU" dirty="0" err="1" smtClean="0"/>
              <a:t>инференса</a:t>
            </a:r>
            <a:r>
              <a:rPr lang="ru-RU" dirty="0" smtClean="0"/>
              <a:t> и объему требуемой памяти.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Если точность приблизительно одинаковая, то я отдал бы предпочтение наиболее быстрой и требующей меньше памяти для хранения модели.</a:t>
            </a:r>
            <a:endParaRPr lang="en-US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0" y="4431323"/>
            <a:ext cx="5134707" cy="191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45830" y="3464169"/>
            <a:ext cx="5087815" cy="3393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 smtClean="0"/>
              <a:t>Объем выборки достаточно большой по сравнению с количеством признаков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ru-RU" b="1" dirty="0" smtClean="0"/>
              <a:t>Точность модели</a:t>
            </a:r>
            <a:r>
              <a:rPr lang="en-US" b="1" dirty="0" smtClean="0"/>
              <a:t> &gt;&gt; </a:t>
            </a:r>
            <a:r>
              <a:rPr lang="ru-RU" b="1" dirty="0" smtClean="0"/>
              <a:t>времени </a:t>
            </a:r>
            <a:r>
              <a:rPr lang="ru-RU" b="1" dirty="0" err="1" smtClean="0"/>
              <a:t>инференса</a:t>
            </a:r>
            <a:r>
              <a:rPr lang="ru-RU" b="1" dirty="0" smtClean="0"/>
              <a:t> и объема памяти</a:t>
            </a:r>
            <a:r>
              <a:rPr lang="ru-RU" dirty="0" smtClean="0"/>
              <a:t> - больше внимания на нелинейные, сложные модели (градиентный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, нейронные сети, …). </a:t>
            </a:r>
          </a:p>
          <a:p>
            <a:pPr algn="just">
              <a:buFontTx/>
              <a:buChar char="-"/>
            </a:pPr>
            <a:r>
              <a:rPr lang="ru-RU" b="1" dirty="0" smtClean="0"/>
              <a:t>Время </a:t>
            </a:r>
            <a:r>
              <a:rPr lang="ru-RU" b="1" dirty="0" err="1" smtClean="0"/>
              <a:t>инференса</a:t>
            </a:r>
            <a:r>
              <a:rPr lang="ru-RU" b="1" dirty="0" smtClean="0"/>
              <a:t> и объем памяти</a:t>
            </a:r>
            <a:r>
              <a:rPr lang="en-US" b="1" dirty="0" smtClean="0"/>
              <a:t> &gt;&gt; </a:t>
            </a:r>
            <a:r>
              <a:rPr lang="ru-RU" b="1" dirty="0" smtClean="0"/>
              <a:t>точность модели </a:t>
            </a:r>
            <a:r>
              <a:rPr lang="ru-RU" dirty="0" smtClean="0"/>
              <a:t>- стоит начать с простых моделей (логистическая регрессия, наивный байесовский классификатор, деревья решений, т.д. с увеличение сложности).</a:t>
            </a:r>
          </a:p>
          <a:p>
            <a:pPr marL="0" indent="0" algn="just">
              <a:buNone/>
            </a:pPr>
            <a:r>
              <a:rPr lang="ru-RU" dirty="0" smtClean="0"/>
              <a:t>Если есть требование к </a:t>
            </a:r>
            <a:r>
              <a:rPr lang="ru-RU" dirty="0" smtClean="0"/>
              <a:t>инт</a:t>
            </a:r>
            <a:r>
              <a:rPr lang="ru-RU" dirty="0" smtClean="0"/>
              <a:t>ер</a:t>
            </a:r>
            <a:r>
              <a:rPr lang="ru-RU" dirty="0" smtClean="0"/>
              <a:t>претируемости </a:t>
            </a:r>
            <a:r>
              <a:rPr lang="ru-RU" dirty="0" smtClean="0"/>
              <a:t>модели, то стоит рассматривать только те модели, предсказание который можно интерпретировать.</a:t>
            </a:r>
            <a:endParaRPr lang="ru-RU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64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5932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337" y="2366255"/>
            <a:ext cx="2444629" cy="87613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Наиболее важные признаки для множества моделей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1337" y="904874"/>
            <a:ext cx="5697325" cy="125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Наиболее влияющие на отток признаки (по</a:t>
            </a:r>
            <a:r>
              <a:rPr lang="en-US" dirty="0" smtClean="0"/>
              <a:t> </a:t>
            </a:r>
            <a:r>
              <a:rPr lang="ru-RU" dirty="0" smtClean="0"/>
              <a:t>убыванию)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f2</a:t>
            </a:r>
            <a:r>
              <a:rPr lang="ru-RU" dirty="0" smtClean="0"/>
              <a:t>, </a:t>
            </a:r>
            <a:r>
              <a:rPr lang="en-US" dirty="0" smtClean="0"/>
              <a:t>f8</a:t>
            </a:r>
            <a:r>
              <a:rPr lang="ru-RU" dirty="0" smtClean="0"/>
              <a:t>, </a:t>
            </a:r>
            <a:r>
              <a:rPr lang="en-US" dirty="0" smtClean="0"/>
              <a:t>f10,</a:t>
            </a:r>
            <a:r>
              <a:rPr lang="ru-RU" dirty="0" smtClean="0"/>
              <a:t> </a:t>
            </a:r>
            <a:r>
              <a:rPr lang="en-US" dirty="0" smtClean="0"/>
              <a:t>f5</a:t>
            </a:r>
            <a:r>
              <a:rPr lang="ru-RU" dirty="0" smtClean="0"/>
              <a:t>, </a:t>
            </a:r>
            <a:r>
              <a:rPr lang="en-US" dirty="0" smtClean="0"/>
              <a:t>f7.</a:t>
            </a:r>
            <a:endParaRPr lang="en-US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Влияние этих признаков на отток в изоляции друг от друга (справа)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59" y="5033698"/>
            <a:ext cx="5734050" cy="159067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209740" y="5060271"/>
            <a:ext cx="5581825" cy="1424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Подробности по выбору метрики, способов интерпретации для более сложных моделей, </a:t>
            </a:r>
            <a:r>
              <a:rPr lang="ru-RU" dirty="0" err="1" smtClean="0"/>
              <a:t>валидации</a:t>
            </a:r>
            <a:r>
              <a:rPr lang="ru-RU" dirty="0" smtClean="0"/>
              <a:t>, а также сами графики важности признаков и их изолированное влияние на предсказания каждой модели представлено в </a:t>
            </a:r>
            <a:r>
              <a:rPr lang="en-US" dirty="0" err="1" smtClean="0"/>
              <a:t>sberbank_test.ipynb</a:t>
            </a:r>
            <a:r>
              <a:rPr lang="ru-RU" dirty="0" smtClean="0"/>
              <a:t> ноутбуке.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51337" y="3548705"/>
            <a:ext cx="5581825" cy="1398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Исходя из полученных результатов (таблица снизу), основываясь на значениях метрик </a:t>
            </a:r>
            <a:r>
              <a:rPr lang="en-US" dirty="0" smtClean="0"/>
              <a:t>F1, PRC_AUC</a:t>
            </a:r>
            <a:r>
              <a:rPr lang="ru-RU" dirty="0" smtClean="0"/>
              <a:t>, время </a:t>
            </a:r>
            <a:r>
              <a:rPr lang="ru-RU" dirty="0" err="1" smtClean="0"/>
              <a:t>инференса</a:t>
            </a:r>
            <a:r>
              <a:rPr lang="ru-RU" dirty="0" smtClean="0"/>
              <a:t>, затраченного на весь </a:t>
            </a:r>
            <a:r>
              <a:rPr lang="ru-RU" dirty="0" err="1" smtClean="0"/>
              <a:t>датасет</a:t>
            </a:r>
            <a:r>
              <a:rPr lang="ru-RU" dirty="0" smtClean="0"/>
              <a:t>, а также объема памяти требующегося на хранение модели я выбрал бы для </a:t>
            </a:r>
            <a:r>
              <a:rPr lang="ru-RU" dirty="0" err="1" smtClean="0"/>
              <a:t>прода</a:t>
            </a:r>
            <a:r>
              <a:rPr lang="ru-RU" dirty="0" smtClean="0"/>
              <a:t> </a:t>
            </a:r>
            <a:r>
              <a:rPr lang="en-US" dirty="0" err="1" smtClean="0"/>
              <a:t>lightGBM</a:t>
            </a:r>
            <a:r>
              <a:rPr lang="ru-RU" dirty="0" smtClean="0"/>
              <a:t> модель.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62" y="764930"/>
            <a:ext cx="5951288" cy="4009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17" y="2150680"/>
            <a:ext cx="1483322" cy="8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10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408</Words>
  <Application>Microsoft Office PowerPoint</Application>
  <PresentationFormat>Широкоэкранный</PresentationFormat>
  <Paragraphs>18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Выбор модели (общие принципы).</vt:lpstr>
      <vt:lpstr>Результаты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24</cp:revision>
  <dcterms:created xsi:type="dcterms:W3CDTF">2020-01-06T13:51:10Z</dcterms:created>
  <dcterms:modified xsi:type="dcterms:W3CDTF">2020-05-09T07:33:54Z</dcterms:modified>
</cp:coreProperties>
</file>