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9" r:id="rId1"/>
  </p:sldMasterIdLst>
  <p:notesMasterIdLst>
    <p:notesMasterId r:id="rId40"/>
  </p:notesMasterIdLst>
  <p:sldIdLst>
    <p:sldId id="286" r:id="rId2"/>
    <p:sldId id="258" r:id="rId3"/>
    <p:sldId id="260" r:id="rId4"/>
    <p:sldId id="259" r:id="rId5"/>
    <p:sldId id="290" r:id="rId6"/>
    <p:sldId id="265" r:id="rId7"/>
    <p:sldId id="298" r:id="rId8"/>
    <p:sldId id="293" r:id="rId9"/>
    <p:sldId id="292" r:id="rId10"/>
    <p:sldId id="294" r:id="rId11"/>
    <p:sldId id="295" r:id="rId12"/>
    <p:sldId id="296" r:id="rId13"/>
    <p:sldId id="297" r:id="rId14"/>
    <p:sldId id="307" r:id="rId15"/>
    <p:sldId id="309" r:id="rId16"/>
    <p:sldId id="310" r:id="rId17"/>
    <p:sldId id="311" r:id="rId18"/>
    <p:sldId id="312" r:id="rId19"/>
    <p:sldId id="313" r:id="rId20"/>
    <p:sldId id="299" r:id="rId21"/>
    <p:sldId id="300" r:id="rId22"/>
    <p:sldId id="301" r:id="rId23"/>
    <p:sldId id="302" r:id="rId24"/>
    <p:sldId id="304" r:id="rId25"/>
    <p:sldId id="306" r:id="rId26"/>
    <p:sldId id="303" r:id="rId27"/>
    <p:sldId id="305" r:id="rId28"/>
    <p:sldId id="308" r:id="rId29"/>
    <p:sldId id="314" r:id="rId30"/>
    <p:sldId id="317" r:id="rId31"/>
    <p:sldId id="269" r:id="rId32"/>
    <p:sldId id="318" r:id="rId33"/>
    <p:sldId id="328" r:id="rId34"/>
    <p:sldId id="327" r:id="rId35"/>
    <p:sldId id="326" r:id="rId36"/>
    <p:sldId id="325" r:id="rId37"/>
    <p:sldId id="274" r:id="rId38"/>
    <p:sldId id="282" r:id="rId39"/>
  </p:sldIdLst>
  <p:sldSz cx="9144000" cy="5143500" type="screen16x9"/>
  <p:notesSz cx="6858000" cy="9144000"/>
  <p:custDataLst>
    <p:tags r:id="rId4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晓娟" initials="王" lastIdx="13" clrIdx="0">
    <p:extLst>
      <p:ext uri="{19B8F6BF-5375-455C-9EA6-DF929625EA0E}">
        <p15:presenceInfo xmlns:p15="http://schemas.microsoft.com/office/powerpoint/2012/main" userId="c3a40449e8baf0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718D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6T14:19:10.777" idx="6">
    <p:pos x="3328" y="2286"/>
    <p:text>这里的函数为L(θ)为1/2（Xθ-Y）T(（Xθ-Y）</p:text>
    <p:extLst>
      <p:ext uri="{C676402C-5697-4E1C-873F-D02D1690AC5C}">
        <p15:threadingInfo xmlns:p15="http://schemas.microsoft.com/office/powerpoint/2012/main" timeZoneBias="-480"/>
      </p:ext>
    </p:extLst>
  </p:cm>
  <p:cm authorId="1" dt="2020-11-16T14:21:57.428" idx="7">
    <p:pos x="3328" y="2422"/>
    <p:text>求偏导，为2XTXθ,二阶偏导为2XTX，半正定的，所以L(θ)为凸函数</p:text>
    <p:extLst>
      <p:ext uri="{C676402C-5697-4E1C-873F-D02D1690AC5C}">
        <p15:threadingInfo xmlns:p15="http://schemas.microsoft.com/office/powerpoint/2012/main" timeZoneBias="-480">
          <p15:parentCm authorId="1" idx="6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7T10:42:45.246" idx="10">
    <p:pos x="3456" y="2304"/>
    <p:text>稀疏化的好处？</p:text>
    <p:extLst>
      <p:ext uri="{C676402C-5697-4E1C-873F-D02D1690AC5C}">
        <p15:threadingInfo xmlns:p15="http://schemas.microsoft.com/office/powerpoint/2012/main" timeZoneBias="-480"/>
      </p:ext>
    </p:extLst>
  </p:cm>
  <p:cm authorId="1" dt="2020-11-17T10:43:47.968" idx="11">
    <p:pos x="3456" y="2440"/>
    <p:text>（1）特征选择，实现特征的无用选择，去除掉无用的特征，</p:text>
    <p:extLst>
      <p:ext uri="{C676402C-5697-4E1C-873F-D02D1690AC5C}">
        <p15:threadingInfo xmlns:p15="http://schemas.microsoft.com/office/powerpoint/2012/main" timeZoneBias="-480">
          <p15:parentCm authorId="1" idx="10"/>
        </p15:threadingInfo>
      </p:ext>
    </p:extLst>
  </p:cm>
  <p:cm authorId="1" dt="2020-11-17T10:44:04.994" idx="12">
    <p:pos x="3456" y="2576"/>
    <p:text>eg：例如判断某种病的患病率时，最初有1000个特征，建模后参数经过稀疏化，最终只有5个特征的参数是非零的，那么就可以说影响患病率的主要就是这5个特征。</p:text>
    <p:extLst>
      <p:ext uri="{C676402C-5697-4E1C-873F-D02D1690AC5C}">
        <p15:threadingInfo xmlns:p15="http://schemas.microsoft.com/office/powerpoint/2012/main" timeZoneBias="-480">
          <p15:parentCm authorId="1" idx="10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696E4-E96D-4B3D-BECE-4E0846A49964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F86CB-CDC0-4E06-A333-C2E5844E7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2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41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04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951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290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000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230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447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666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359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873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554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39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231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714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676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482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569D6E0A-E07A-4BE4-BB46-94F91A6A5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稀疏化的好处？（</a:t>
            </a:r>
            <a:r>
              <a:rPr lang="en-US" altLang="zh-CN" dirty="0"/>
              <a:t>1</a:t>
            </a:r>
            <a:r>
              <a:rPr lang="zh-CN" altLang="en-US" dirty="0"/>
              <a:t>）特征选择，实现特征的无用选择，去除掉无用的特征，</a:t>
            </a:r>
            <a:r>
              <a:rPr lang="en-US" altLang="zh-CN" dirty="0" err="1"/>
              <a:t>eg</a:t>
            </a:r>
            <a:r>
              <a:rPr lang="zh-CN" altLang="en-US" dirty="0"/>
              <a:t>：例如判断某种病的患病率时，最初有</a:t>
            </a:r>
            <a:r>
              <a:rPr lang="en-US" altLang="zh-CN" dirty="0"/>
              <a:t>1000</a:t>
            </a:r>
            <a:r>
              <a:rPr lang="zh-CN" altLang="en-US" dirty="0"/>
              <a:t>个特征，建模后参数经过稀疏化，最终只有</a:t>
            </a:r>
            <a:r>
              <a:rPr lang="en-US" altLang="zh-CN" dirty="0"/>
              <a:t>5</a:t>
            </a:r>
            <a:r>
              <a:rPr lang="zh-CN" altLang="en-US" dirty="0"/>
              <a:t>个特征的参数是非零的，那么就可以说影响患病率的主要就是这</a:t>
            </a:r>
            <a:r>
              <a:rPr lang="en-US" altLang="zh-CN" dirty="0"/>
              <a:t>5</a:t>
            </a:r>
            <a:r>
              <a:rPr lang="zh-CN" altLang="en-US" dirty="0"/>
              <a:t>个特征。</a:t>
            </a:r>
          </a:p>
        </p:txBody>
      </p:sp>
    </p:spTree>
    <p:extLst>
      <p:ext uri="{BB962C8B-B14F-4D97-AF65-F5344CB8AC3E}">
        <p14:creationId xmlns:p14="http://schemas.microsoft.com/office/powerpoint/2010/main" val="3549830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626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061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7687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8029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513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2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782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39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5990317-D680-48A9-95F9-57854E6A55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为二分类变量，那么线性方程，只能取值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i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那么线性回归方程就会遇到困难</a:t>
            </a:r>
            <a:r>
              <a:rPr lang="en-US" altLang="zh-CN" i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: </a:t>
            </a:r>
            <a:r>
              <a:rPr lang="zh-CN" altLang="en-US" i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方程右侧是一个连续的值，取值为负无穷到正无穷，而左侧只能取值</a:t>
            </a:r>
            <a:r>
              <a:rPr lang="en-US" altLang="zh-CN" i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[0,1]</a:t>
            </a:r>
            <a:r>
              <a:rPr lang="zh-CN" altLang="en-US" i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，无法对应。为了继续使用线性回归的思想，就是将方程右边的取值变换为</a:t>
            </a:r>
            <a:r>
              <a:rPr lang="en-US" altLang="zh-CN" i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[0,1]</a:t>
            </a:r>
            <a:r>
              <a:rPr lang="zh-CN" altLang="en-US" i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。最后选中了</a:t>
            </a:r>
            <a:r>
              <a:rPr lang="en-US" altLang="zh-CN" i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Logistic</a:t>
            </a:r>
            <a:r>
              <a:rPr lang="zh-CN" altLang="en-US" i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函数：逻辑回归，可以说是在线性回归的基础上加上一个</a:t>
            </a:r>
            <a:r>
              <a:rPr lang="en-US" altLang="zh-CN" i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sigmoid</a:t>
            </a:r>
            <a:r>
              <a:rPr lang="zh-CN" altLang="en-US" i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函数，将线性回归产生的值归一化到</a:t>
            </a:r>
            <a:r>
              <a:rPr lang="en-US" altLang="zh-CN" i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[0-1]</a:t>
            </a:r>
            <a:r>
              <a:rPr lang="zh-CN" altLang="en-US" i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区间内。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3791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8892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23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2688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551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26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4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2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7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8E4B8DDE-D4FC-4737-98F6-F22408AB1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652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45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03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38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09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54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98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12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62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43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1550-273F-4C78-8324-1DB8623B4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32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1550-273F-4C78-8324-1DB8623B4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5AAB-E8F4-4A98-A711-E7C44768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7" Type="http://schemas.openxmlformats.org/officeDocument/2006/relationships/image" Target="../media/image29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>
            <a:off x="6520815" y="3514725"/>
            <a:ext cx="643890" cy="913448"/>
          </a:xfrm>
          <a:prstGeom prst="rtTriangle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直角三角形 4"/>
          <p:cNvSpPr/>
          <p:nvPr/>
        </p:nvSpPr>
        <p:spPr>
          <a:xfrm>
            <a:off x="5615940" y="139542"/>
            <a:ext cx="491014" cy="714851"/>
          </a:xfrm>
          <a:prstGeom prst="rtTriangle">
            <a:avLst/>
          </a:prstGeom>
          <a:solidFill>
            <a:srgbClr val="517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 descr="33af44c9fe23df8286f99d06e678fd1b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5718334" y="-37623"/>
            <a:ext cx="4018121" cy="3860006"/>
          </a:xfrm>
          <a:prstGeom prst="rect">
            <a:avLst/>
          </a:prstGeom>
        </p:spPr>
      </p:pic>
      <p:sp>
        <p:nvSpPr>
          <p:cNvPr id="4" name="等腰三角形 3"/>
          <p:cNvSpPr/>
          <p:nvPr/>
        </p:nvSpPr>
        <p:spPr>
          <a:xfrm rot="10800000">
            <a:off x="5539264" y="1907857"/>
            <a:ext cx="702945" cy="433388"/>
          </a:xfrm>
          <a:prstGeom prst="triangl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直角三角形 5"/>
          <p:cNvSpPr/>
          <p:nvPr/>
        </p:nvSpPr>
        <p:spPr>
          <a:xfrm rot="10800000">
            <a:off x="5429250" y="2809875"/>
            <a:ext cx="289084" cy="434340"/>
          </a:xfrm>
          <a:prstGeom prst="rtTriangle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等腰三角形 6"/>
          <p:cNvSpPr/>
          <p:nvPr/>
        </p:nvSpPr>
        <p:spPr>
          <a:xfrm rot="10800000">
            <a:off x="5737860" y="3529489"/>
            <a:ext cx="504349" cy="292894"/>
          </a:xfrm>
          <a:prstGeom prst="triangl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直角三角形 7"/>
          <p:cNvSpPr/>
          <p:nvPr/>
        </p:nvSpPr>
        <p:spPr>
          <a:xfrm>
            <a:off x="6812757" y="3822383"/>
            <a:ext cx="289084" cy="434340"/>
          </a:xfrm>
          <a:prstGeom prst="rtTriangle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501253" y="1545447"/>
            <a:ext cx="43457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335B74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回归</a:t>
            </a:r>
            <a:endParaRPr lang="en-US" altLang="zh-CN" sz="8000" b="1" dirty="0">
              <a:solidFill>
                <a:srgbClr val="335B74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419" y="3529965"/>
            <a:ext cx="3650456" cy="397669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等腰三角形 1"/>
          <p:cNvSpPr/>
          <p:nvPr/>
        </p:nvSpPr>
        <p:spPr>
          <a:xfrm rot="10800000">
            <a:off x="4697730" y="79534"/>
            <a:ext cx="1234440" cy="834390"/>
          </a:xfrm>
          <a:prstGeom prst="triangle">
            <a:avLst/>
          </a:prstGeom>
          <a:noFill/>
          <a:ln>
            <a:solidFill>
              <a:srgbClr val="51718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83419" y="3559522"/>
            <a:ext cx="4553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主讲人：王晓娟</a:t>
            </a:r>
          </a:p>
        </p:txBody>
      </p:sp>
    </p:spTree>
    <p:extLst>
      <p:ext uri="{BB962C8B-B14F-4D97-AF65-F5344CB8AC3E}">
        <p14:creationId xmlns:p14="http://schemas.microsoft.com/office/powerpoint/2010/main" val="1829782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4" grpId="0" animBg="1"/>
      <p:bldP spid="6" grpId="0" animBg="1"/>
      <p:bldP spid="7" grpId="0" animBg="1"/>
      <p:bldP spid="8" grpId="0" animBg="1"/>
      <p:bldP spid="10" grpId="0"/>
      <p:bldP spid="13" grpId="0" animBg="1"/>
      <p:bldP spid="2" grpId="0" animBg="1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似然函数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8" name="Rectangle 25"/>
          <p:cNvSpPr/>
          <p:nvPr/>
        </p:nvSpPr>
        <p:spPr>
          <a:xfrm>
            <a:off x="456064" y="1525120"/>
            <a:ext cx="7703886" cy="574425"/>
          </a:xfrm>
          <a:prstGeom prst="rect">
            <a:avLst/>
          </a:prstGeom>
        </p:spPr>
        <p:txBody>
          <a:bodyPr wrap="square" lIns="144000" rIns="144000">
            <a:noAutofit/>
          </a:bodyPr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FC58D4-C7F5-4795-9678-FE1F8DAA7AB5}"/>
              </a:ext>
            </a:extLst>
          </p:cNvPr>
          <p:cNvSpPr txBox="1"/>
          <p:nvPr/>
        </p:nvSpPr>
        <p:spPr>
          <a:xfrm>
            <a:off x="247058" y="1002089"/>
            <a:ext cx="46880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一个麻袋里有白球与黑球，但是我不知道它们之间的比例，那我就有放回的抽取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次，结果我发现我抽到了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次黑球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次白球，我要求最有可能的黑白球之间的比例时，就采取最大似然估计法：假设我抽到黑球的概率为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每次取球为独立同分布的事件，那得出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次黑球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次白球这个结果的概率为：</a:t>
            </a:r>
            <a:b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P(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黑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=8)=p^8*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1-p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^2,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现在我想要得出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是多少啊，很简单，使得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P(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黑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=8)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最大的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就是我要求的结果，接下来求导的的过程就是求极值的过程。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18D97CA-BC8C-4312-B7CA-1D97BD0C6B8E}"/>
              </a:ext>
            </a:extLst>
          </p:cNvPr>
          <p:cNvSpPr txBox="1"/>
          <p:nvPr/>
        </p:nvSpPr>
        <p:spPr>
          <a:xfrm>
            <a:off x="5526458" y="1134137"/>
            <a:ext cx="2633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所以似然函数实际上为所有的事件发生的概率相乘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1A844DC-3360-4A36-AD2D-A53A2C849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242" y="2571750"/>
            <a:ext cx="3891010" cy="125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80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似然函数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8" name="Rectangle 25"/>
          <p:cNvSpPr/>
          <p:nvPr/>
        </p:nvSpPr>
        <p:spPr>
          <a:xfrm>
            <a:off x="456064" y="1525120"/>
            <a:ext cx="7703886" cy="574425"/>
          </a:xfrm>
          <a:prstGeom prst="rect">
            <a:avLst/>
          </a:prstGeom>
        </p:spPr>
        <p:txBody>
          <a:bodyPr wrap="square" lIns="144000" rIns="144000">
            <a:noAutofit/>
          </a:bodyPr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74CF090-EA3B-4C87-A82C-74A379C6A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" y="761748"/>
            <a:ext cx="3891010" cy="12569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2EF995A-1A0A-484A-8EC1-0FA68053C585}"/>
              </a:ext>
            </a:extLst>
          </p:cNvPr>
          <p:cNvSpPr txBox="1"/>
          <p:nvPr/>
        </p:nvSpPr>
        <p:spPr>
          <a:xfrm>
            <a:off x="229292" y="2353103"/>
            <a:ext cx="2557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求其最大值，先将其对数化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45F018C-FC5E-4D99-BA9E-15392E1804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1" t="14803" r="8066" b="8074"/>
          <a:stretch/>
        </p:blipFill>
        <p:spPr>
          <a:xfrm rot="16200000">
            <a:off x="4801193" y="342524"/>
            <a:ext cx="3392021" cy="483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2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D23639B2-3AF7-48DD-B072-5841271822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" t="20793" r="79033" b="4321"/>
          <a:stretch/>
        </p:blipFill>
        <p:spPr>
          <a:xfrm rot="16200000">
            <a:off x="2176373" y="-1182338"/>
            <a:ext cx="744281" cy="469476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B79E2FD-45F2-4E82-B05D-469EFE6E2CBF}"/>
              </a:ext>
            </a:extLst>
          </p:cNvPr>
          <p:cNvSpPr txBox="1"/>
          <p:nvPr/>
        </p:nvSpPr>
        <p:spPr>
          <a:xfrm>
            <a:off x="247058" y="2100368"/>
            <a:ext cx="4694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最大值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定值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最小值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F986A03-CADF-4E5E-B90B-CF9A8547B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2" y="3335280"/>
            <a:ext cx="4429743" cy="117173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0D3DF69-A219-4E8A-94D3-FFA545ED3D4F}"/>
              </a:ext>
            </a:extLst>
          </p:cNvPr>
          <p:cNvSpPr txBox="1"/>
          <p:nvPr/>
        </p:nvSpPr>
        <p:spPr>
          <a:xfrm>
            <a:off x="4761238" y="3738666"/>
            <a:ext cx="442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目标函数，即损失函数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9E30A12-5841-42F7-9FEF-9BB83CCD4EF0}"/>
              </a:ext>
            </a:extLst>
          </p:cNvPr>
          <p:cNvSpPr txBox="1"/>
          <p:nvPr/>
        </p:nvSpPr>
        <p:spPr>
          <a:xfrm>
            <a:off x="247058" y="2921217"/>
            <a:ext cx="426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得到最小二乘法的损失函数</a:t>
            </a:r>
          </a:p>
        </p:txBody>
      </p:sp>
    </p:spTree>
    <p:extLst>
      <p:ext uri="{BB962C8B-B14F-4D97-AF65-F5344CB8AC3E}">
        <p14:creationId xmlns:p14="http://schemas.microsoft.com/office/powerpoint/2010/main" val="1130891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E5DF7CB7-6FAA-48EA-A412-B2D4F7CEB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4435" y="668959"/>
            <a:ext cx="3568405" cy="40172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46DB244-1173-4E68-A7EF-40648B35F5E5}"/>
              </a:ext>
            </a:extLst>
          </p:cNvPr>
          <p:cNvSpPr txBox="1"/>
          <p:nvPr/>
        </p:nvSpPr>
        <p:spPr>
          <a:xfrm>
            <a:off x="4482673" y="1525605"/>
            <a:ext cx="41203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最小二乘法的本质：可以抽象为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Ax=b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形式的问题，都可以用最小二乘法去解决 </a:t>
            </a:r>
          </a:p>
        </p:txBody>
      </p:sp>
    </p:spTree>
    <p:extLst>
      <p:ext uri="{BB962C8B-B14F-4D97-AF65-F5344CB8AC3E}">
        <p14:creationId xmlns:p14="http://schemas.microsoft.com/office/powerpoint/2010/main" val="536197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687CC642-2490-4EDD-B521-5F8756085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32673" y="125850"/>
            <a:ext cx="46386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07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noProof="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目标函数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17473B-FDF4-4DAD-974B-9D3DE0DD1E05}"/>
              </a:ext>
            </a:extLst>
          </p:cNvPr>
          <p:cNvSpPr txBox="1"/>
          <p:nvPr/>
        </p:nvSpPr>
        <p:spPr>
          <a:xfrm>
            <a:off x="247058" y="1140589"/>
            <a:ext cx="79980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θ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X)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el-GR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的办法：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SVD</a:t>
            </a: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线性方程组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Ax=b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的解为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x=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A)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，定义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=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A)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为可逆方阵，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A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=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A)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= A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矩阵时，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A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的广义逆（伪逆），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SVD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分解为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A=U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∑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的广义逆为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=V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∑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）梯度下降算法（这里的函数为凸函数，只有一个最低点，故可以找到全局最优点，当函数为非凸函数，大部分时候是找不到全局最优点的）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058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noProof="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7797D89-29EC-47AD-98ED-BD056220119D}"/>
              </a:ext>
            </a:extLst>
          </p:cNvPr>
          <p:cNvSpPr txBox="1"/>
          <p:nvPr/>
        </p:nvSpPr>
        <p:spPr>
          <a:xfrm>
            <a:off x="138097" y="3532822"/>
            <a:ext cx="9005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可以想象成人物下山，现在站在山上的某一点，想要快速下山，需要确定</a:t>
            </a:r>
            <a:r>
              <a:rPr lang="en-US" altLang="zh-CN" dirty="0"/>
              <a:t>3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步长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方向，向下走，越陡越快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走到谷底就停止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A207FD3-8D50-417B-A570-6E865BA16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7" y="598531"/>
            <a:ext cx="6732124" cy="26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10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回归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7797D89-29EC-47AD-98ED-BD056220119D}"/>
              </a:ext>
            </a:extLst>
          </p:cNvPr>
          <p:cNvSpPr txBox="1"/>
          <p:nvPr/>
        </p:nvSpPr>
        <p:spPr>
          <a:xfrm>
            <a:off x="6734" y="997742"/>
            <a:ext cx="8866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求损失函数的最低点：</a:t>
            </a:r>
            <a:endParaRPr lang="en-US" altLang="zh-CN" dirty="0"/>
          </a:p>
          <a:p>
            <a:r>
              <a:rPr lang="zh-CN" altLang="en-US" dirty="0"/>
              <a:t>初始化</a:t>
            </a:r>
            <a:r>
              <a:rPr lang="el-GR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endParaRPr lang="en-US" altLang="zh-CN" dirty="0"/>
          </a:p>
          <a:p>
            <a:r>
              <a:rPr lang="zh-CN" altLang="en-US" dirty="0"/>
              <a:t>梯度可以看成方向，沿着负梯度方向迭代，更新后的</a:t>
            </a:r>
            <a:r>
              <a:rPr lang="el-GR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使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J(</a:t>
            </a:r>
            <a:r>
              <a:rPr lang="el-GR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更小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7638F65-3CA3-40A1-B175-821CE8C1E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2" y="2085907"/>
            <a:ext cx="2543530" cy="97168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1A1C649-0AE5-49AE-83BA-F3004B870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748"/>
            <a:ext cx="3611071" cy="954994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BAA8265A-912B-468D-B52A-5701E5A486E1}"/>
              </a:ext>
            </a:extLst>
          </p:cNvPr>
          <p:cNvSpPr txBox="1"/>
          <p:nvPr/>
        </p:nvSpPr>
        <p:spPr>
          <a:xfrm>
            <a:off x="197412" y="3343646"/>
            <a:ext cx="886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：学习率、步长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977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38053" y="16383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回归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CA4F3EAC-7D5B-4D4F-8AB6-A8BFD2672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7" y="441463"/>
            <a:ext cx="7468642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36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38053" y="16383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回归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3ECF371-D3D8-445D-848B-988673685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86" y="344319"/>
            <a:ext cx="4877481" cy="6954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F72684A-3032-4652-8EA2-206457E81D9A}"/>
              </a:ext>
            </a:extLst>
          </p:cNvPr>
          <p:cNvSpPr txBox="1"/>
          <p:nvPr/>
        </p:nvSpPr>
        <p:spPr>
          <a:xfrm>
            <a:off x="24832" y="-30480"/>
            <a:ext cx="452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批量梯度下降算法（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BGD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65F389-CEE5-4DEE-B858-F712EB87DCF8}"/>
              </a:ext>
            </a:extLst>
          </p:cNvPr>
          <p:cNvSpPr txBox="1"/>
          <p:nvPr/>
        </p:nvSpPr>
        <p:spPr>
          <a:xfrm>
            <a:off x="-35401" y="1039741"/>
            <a:ext cx="452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随机梯度下降算法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(SGD)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C3E27E7-F161-452B-99AF-A06A5E44E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" y="1467995"/>
            <a:ext cx="4831763" cy="159089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7B6BDAD-BC24-41CD-A800-0D21590F54A9}"/>
              </a:ext>
            </a:extLst>
          </p:cNvPr>
          <p:cNvSpPr txBox="1"/>
          <p:nvPr/>
        </p:nvSpPr>
        <p:spPr>
          <a:xfrm>
            <a:off x="5163943" y="668208"/>
            <a:ext cx="3839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随机梯度下降算法，速度快，以及它可以跳出局部最优点，更容易去得到一个接近于最优点的点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5A3A2E-9A2E-4B6E-B139-133A7A4AA3DC}"/>
              </a:ext>
            </a:extLst>
          </p:cNvPr>
          <p:cNvSpPr txBox="1"/>
          <p:nvPr/>
        </p:nvSpPr>
        <p:spPr>
          <a:xfrm>
            <a:off x="-35402" y="3168475"/>
            <a:ext cx="452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折中（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mini-batch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0718F35-3911-49F8-9F1D-CE5ECDEEB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" y="3619533"/>
            <a:ext cx="8040222" cy="146705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E1AD29A-567C-451E-B3DF-9B6F52E8940C}"/>
              </a:ext>
            </a:extLst>
          </p:cNvPr>
          <p:cNvSpPr txBox="1"/>
          <p:nvPr/>
        </p:nvSpPr>
        <p:spPr>
          <a:xfrm>
            <a:off x="5124606" y="2110085"/>
            <a:ext cx="3748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实践中主要用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mini-batch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644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椭圆 59">
            <a:extLst>
              <a:ext uri="{FF2B5EF4-FFF2-40B4-BE49-F238E27FC236}">
                <a16:creationId xmlns:a16="http://schemas.microsoft.com/office/drawing/2014/main" id="{6631A8A2-21AD-4E01-A4D3-B326664ADEED}"/>
              </a:ext>
            </a:extLst>
          </p:cNvPr>
          <p:cNvSpPr/>
          <p:nvPr/>
        </p:nvSpPr>
        <p:spPr>
          <a:xfrm>
            <a:off x="4260253" y="3036194"/>
            <a:ext cx="697772" cy="621905"/>
          </a:xfrm>
          <a:prstGeom prst="ellipse">
            <a:avLst/>
          </a:prstGeom>
          <a:solidFill>
            <a:srgbClr val="5171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E93401EC-3550-4E08-9434-E25A86C69840}"/>
              </a:ext>
            </a:extLst>
          </p:cNvPr>
          <p:cNvSpPr/>
          <p:nvPr/>
        </p:nvSpPr>
        <p:spPr>
          <a:xfrm>
            <a:off x="4260253" y="2237261"/>
            <a:ext cx="697772" cy="621905"/>
          </a:xfrm>
          <a:prstGeom prst="ellipse">
            <a:avLst/>
          </a:prstGeom>
          <a:solidFill>
            <a:srgbClr val="5171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6773B12-398B-4625-BC2C-7412E8C1DFC5}"/>
              </a:ext>
            </a:extLst>
          </p:cNvPr>
          <p:cNvSpPr/>
          <p:nvPr/>
        </p:nvSpPr>
        <p:spPr>
          <a:xfrm>
            <a:off x="4260253" y="1446172"/>
            <a:ext cx="697772" cy="621905"/>
          </a:xfrm>
          <a:prstGeom prst="ellipse">
            <a:avLst/>
          </a:prstGeom>
          <a:solidFill>
            <a:srgbClr val="5171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6239B02-01D2-4D47-AB86-DB38161CC9C6}"/>
              </a:ext>
            </a:extLst>
          </p:cNvPr>
          <p:cNvSpPr/>
          <p:nvPr/>
        </p:nvSpPr>
        <p:spPr>
          <a:xfrm>
            <a:off x="4260253" y="644363"/>
            <a:ext cx="697772" cy="621905"/>
          </a:xfrm>
          <a:prstGeom prst="ellipse">
            <a:avLst/>
          </a:prstGeom>
          <a:solidFill>
            <a:srgbClr val="5171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44" name="组合 43"/>
          <p:cNvGrpSpPr/>
          <p:nvPr/>
        </p:nvGrpSpPr>
        <p:grpSpPr>
          <a:xfrm>
            <a:off x="4340355" y="463760"/>
            <a:ext cx="3155310" cy="776123"/>
            <a:chOff x="4125739" y="525473"/>
            <a:chExt cx="3155310" cy="776123"/>
          </a:xfrm>
        </p:grpSpPr>
        <p:sp>
          <p:nvSpPr>
            <p:cNvPr id="30" name="TextBox 37"/>
            <p:cNvSpPr txBox="1"/>
            <p:nvPr/>
          </p:nvSpPr>
          <p:spPr>
            <a:xfrm>
              <a:off x="4125739" y="770681"/>
              <a:ext cx="491962" cy="53091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32" name="TextBox 39"/>
            <p:cNvSpPr txBox="1"/>
            <p:nvPr/>
          </p:nvSpPr>
          <p:spPr>
            <a:xfrm>
              <a:off x="4883655" y="525473"/>
              <a:ext cx="2397394" cy="6223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回归</a:t>
              </a:r>
              <a:endPara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340355" y="1084763"/>
            <a:ext cx="3267968" cy="1015903"/>
            <a:chOff x="4102295" y="1273814"/>
            <a:chExt cx="3267968" cy="1015903"/>
          </a:xfrm>
        </p:grpSpPr>
        <p:sp>
          <p:nvSpPr>
            <p:cNvPr id="26" name="TextBox 42"/>
            <p:cNvSpPr txBox="1"/>
            <p:nvPr/>
          </p:nvSpPr>
          <p:spPr>
            <a:xfrm>
              <a:off x="4102295" y="1574240"/>
              <a:ext cx="538850" cy="715477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28" name="TextBox 44"/>
            <p:cNvSpPr txBox="1"/>
            <p:nvPr/>
          </p:nvSpPr>
          <p:spPr>
            <a:xfrm>
              <a:off x="4860211" y="1273814"/>
              <a:ext cx="2510052" cy="88138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线性回归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311501" y="2112772"/>
            <a:ext cx="3750859" cy="694292"/>
            <a:chOff x="4096885" y="2311645"/>
            <a:chExt cx="3750859" cy="694292"/>
          </a:xfrm>
        </p:grpSpPr>
        <p:sp>
          <p:nvSpPr>
            <p:cNvPr id="22" name="TextBox 47"/>
            <p:cNvSpPr txBox="1"/>
            <p:nvPr/>
          </p:nvSpPr>
          <p:spPr>
            <a:xfrm>
              <a:off x="4096885" y="2475022"/>
              <a:ext cx="549670" cy="53091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24" name="TextBox 49"/>
            <p:cNvSpPr txBox="1"/>
            <p:nvPr/>
          </p:nvSpPr>
          <p:spPr>
            <a:xfrm>
              <a:off x="4875814" y="2311645"/>
              <a:ext cx="2971930" cy="5977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Logistic</a:t>
              </a:r>
              <a:r>
                <a:rPr lang="zh-CN" altLang="en-US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回归</a:t>
              </a:r>
              <a:endParaRPr lang="zh-CN" altLang="en-US" sz="1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296276" y="3003749"/>
            <a:ext cx="3773927" cy="608856"/>
            <a:chOff x="4081660" y="3240722"/>
            <a:chExt cx="3773927" cy="608856"/>
          </a:xfrm>
        </p:grpSpPr>
        <p:sp>
          <p:nvSpPr>
            <p:cNvPr id="18" name="TextBox 52"/>
            <p:cNvSpPr txBox="1"/>
            <p:nvPr/>
          </p:nvSpPr>
          <p:spPr>
            <a:xfrm>
              <a:off x="4081660" y="3318663"/>
              <a:ext cx="537647" cy="53091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20" name="TextBox 54"/>
            <p:cNvSpPr txBox="1"/>
            <p:nvPr/>
          </p:nvSpPr>
          <p:spPr>
            <a:xfrm>
              <a:off x="4883655" y="3240722"/>
              <a:ext cx="2971932" cy="59597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CN" sz="2000" b="1" dirty="0" err="1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Softmax</a:t>
              </a:r>
              <a:r>
                <a:rPr lang="zh-CN" altLang="en-US" sz="2000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回归</a:t>
              </a:r>
              <a:endParaRPr lang="zh-CN" alt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0" name="图片 49" descr="33af44c9fe23df8286f99d06e678fd1b">
            <a:extLst>
              <a:ext uri="{FF2B5EF4-FFF2-40B4-BE49-F238E27FC236}">
                <a16:creationId xmlns:a16="http://schemas.microsoft.com/office/drawing/2014/main" id="{460EFCCE-4BED-429C-AF7A-4CDFC0278C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-379095" y="-248602"/>
            <a:ext cx="4018121" cy="3860006"/>
          </a:xfrm>
          <a:prstGeom prst="rect">
            <a:avLst/>
          </a:prstGeom>
        </p:spPr>
      </p:pic>
      <p:sp>
        <p:nvSpPr>
          <p:cNvPr id="49" name="TextBox 3">
            <a:extLst>
              <a:ext uri="{FF2B5EF4-FFF2-40B4-BE49-F238E27FC236}">
                <a16:creationId xmlns:a16="http://schemas.microsoft.com/office/drawing/2014/main" id="{591C826F-054C-40D5-964F-A9F4E00C20AD}"/>
              </a:ext>
            </a:extLst>
          </p:cNvPr>
          <p:cNvSpPr txBox="1"/>
          <p:nvPr/>
        </p:nvSpPr>
        <p:spPr>
          <a:xfrm>
            <a:off x="1827074" y="2640921"/>
            <a:ext cx="151559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  <a:p>
            <a:pPr algn="ctr"/>
            <a:r>
              <a:rPr lang="en-US" altLang="zh-CN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640111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9" grpId="0" animBg="1"/>
      <p:bldP spid="57" grpId="0" animBg="1"/>
      <p:bldP spid="52" grpId="0" animBg="1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50D3DF69-A219-4E8A-94D3-FFA545ED3D4F}"/>
              </a:ext>
            </a:extLst>
          </p:cNvPr>
          <p:cNvSpPr txBox="1"/>
          <p:nvPr/>
        </p:nvSpPr>
        <p:spPr>
          <a:xfrm>
            <a:off x="139782" y="574677"/>
            <a:ext cx="791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不可逆或防止过拟合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，增加</a:t>
            </a:r>
            <a:r>
              <a:rPr lang="el-GR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λ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扰动</a:t>
            </a:r>
            <a:endParaRPr lang="en-US" altLang="zh-CN" sz="2800" baseline="30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1F3E05-4C2C-4041-ADD1-B9729E24D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34" y="587988"/>
            <a:ext cx="2539603" cy="4872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A246385-31D6-43F2-A830-2973CF5C9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95" y="1108633"/>
            <a:ext cx="713160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98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445A81B-7E8A-46EA-AABB-82F54B6CC218}"/>
              </a:ext>
            </a:extLst>
          </p:cNvPr>
          <p:cNvSpPr txBox="1"/>
          <p:nvPr/>
        </p:nvSpPr>
        <p:spPr>
          <a:xfrm>
            <a:off x="223606" y="1226372"/>
            <a:ext cx="86498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补充：线性回归中的过拟合与欠拟合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过拟合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一个假设在训练数据上能获得比其他假设更好的拟合，但是在训练数据外 的数据集上却不能很好地拟合数据，此时认为这个假设出现了过拟合的现象（模型过于复杂）</a:t>
            </a:r>
            <a:endParaRPr lang="en-US" altLang="zh-CN" dirty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欠拟合</a:t>
            </a:r>
            <a:r>
              <a:rPr lang="zh-CN" altLang="en-US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：一个假设在训练数据上不能获得更好的拟合，但是在训练数据外的数据集上也不能很好地拟合数据，此时认为这个假设出现了欠拟合的现象（模型过于简单）</a:t>
            </a:r>
            <a:endParaRPr lang="en-US" altLang="zh-CN" dirty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假如把天鹅的特征设置为（嘴巴长，脖子长且弯曲，有翅膀），那么在预测时 就将黑天鹅区别为不是天鹅，此现象为过拟合</a:t>
            </a:r>
          </a:p>
          <a:p>
            <a:pPr algn="l"/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假如把天鹅特征设置为（嘴巴长，有翅膀），那么预测时会将一些鸟类动物区分为天鹅，此现象为欠拟合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80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445A81B-7E8A-46EA-AABB-82F54B6CC218}"/>
              </a:ext>
            </a:extLst>
          </p:cNvPr>
          <p:cNvSpPr txBox="1"/>
          <p:nvPr/>
        </p:nvSpPr>
        <p:spPr>
          <a:xfrm>
            <a:off x="247058" y="1226372"/>
            <a:ext cx="8649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欠拟合原因以及解决办法</a:t>
            </a:r>
          </a:p>
          <a:p>
            <a:pPr algn="l"/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原因：学习到数据的特征过少</a:t>
            </a:r>
          </a:p>
          <a:p>
            <a:pPr algn="l"/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解决办法： 增加数据的特征量</a:t>
            </a:r>
          </a:p>
          <a:p>
            <a:pPr algn="l"/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过拟合原因以及解决办法</a:t>
            </a:r>
          </a:p>
          <a:p>
            <a:pPr algn="l"/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原因：原始特征过多，存在一些嘈杂特征，模型过于复杂是因为模型尝试去兼顾各个数据点</a:t>
            </a:r>
          </a:p>
          <a:p>
            <a:pPr algn="l"/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解决办法：</a:t>
            </a:r>
            <a:endParaRPr lang="en-US" altLang="zh-CN" i="0" dirty="0">
              <a:solidFill>
                <a:srgbClr val="4F4F4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rgbClr val="4F4F4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正则化</a:t>
            </a:r>
            <a:endParaRPr lang="en-US" altLang="zh-CN" i="0" dirty="0">
              <a:solidFill>
                <a:srgbClr val="4F4F4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dirty="0">
                <a:solidFill>
                  <a:srgbClr val="4F4F4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交叉验证</a:t>
            </a:r>
            <a:endParaRPr lang="en-US" altLang="zh-CN" dirty="0">
              <a:solidFill>
                <a:srgbClr val="4F4F4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dirty="0">
                <a:solidFill>
                  <a:srgbClr val="4F4F4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进行特征选择，消除关联性大的特征（较为困难）</a:t>
            </a:r>
          </a:p>
          <a:p>
            <a:pPr algn="l"/>
            <a:endParaRPr lang="zh-CN" altLang="en-US" i="0" dirty="0">
              <a:solidFill>
                <a:srgbClr val="4F4F4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266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445A81B-7E8A-46EA-AABB-82F54B6CC218}"/>
              </a:ext>
            </a:extLst>
          </p:cNvPr>
          <p:cNvSpPr txBox="1"/>
          <p:nvPr/>
        </p:nvSpPr>
        <p:spPr>
          <a:xfrm>
            <a:off x="75304" y="1588065"/>
            <a:ext cx="8649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从过拟合可以判断出涉及到的特征项太多，即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X2,…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Xn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等等很多，显然，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很大时，</a:t>
            </a:r>
            <a:r>
              <a:rPr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也是等量增长的，而</a:t>
            </a:r>
            <a:r>
              <a:rPr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系数都是学习而来的，为了防止过拟合，首先想到的就是控制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的数量，即让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最小化，而让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最小化，也即是让</a:t>
            </a:r>
            <a:r>
              <a:rPr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en-US" altLang="zh-CN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向量中项的个数最小化，其中</a:t>
            </a:r>
            <a:r>
              <a:rPr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en-US" altLang="zh-CN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T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θ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θ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θ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…</a:t>
            </a:r>
            <a:r>
              <a:rPr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θ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），所以除了让</a:t>
            </a:r>
            <a:endParaRPr lang="en-US" altLang="zh-CN" baseline="30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7C3A86E-4291-4A0B-9942-B98812D2A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3" y="582930"/>
            <a:ext cx="3362794" cy="77163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7521D23-3D47-421B-B7D5-6F436F6C2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704" y="2464636"/>
            <a:ext cx="2319695" cy="49476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92F7AB5-6015-4B2C-8AB2-070AC4B4F830}"/>
              </a:ext>
            </a:extLst>
          </p:cNvPr>
          <p:cNvSpPr txBox="1"/>
          <p:nvPr/>
        </p:nvSpPr>
        <p:spPr>
          <a:xfrm>
            <a:off x="75304" y="3222311"/>
            <a:ext cx="8736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最小，还需要让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r(d) = “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让</a:t>
            </a:r>
            <a:r>
              <a:rPr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en-US" altLang="zh-CN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向量中项的个数最小化”，所以，为了满足两项同时最小化，可以求解让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J(</a:t>
            </a:r>
            <a:r>
              <a:rPr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r(d)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之和最小，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）称之为正则化项</a:t>
            </a:r>
            <a:endParaRPr lang="en-US" altLang="zh-CN" b="0" i="0" dirty="0">
              <a:solidFill>
                <a:srgbClr val="121212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Regularizer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为正则化的</a:t>
            </a:r>
            <a:r>
              <a:rPr lang="zh-CN" altLang="en-US" dirty="0">
                <a:solidFill>
                  <a:srgbClr val="12121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英文，但其直译应该为规则化，规则化即为限制，也即为其添加一个限制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27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52387" y="47993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C4F8D68-A454-49F1-A68A-B457C1B23341}"/>
              </a:ext>
            </a:extLst>
          </p:cNvPr>
          <p:cNvSpPr txBox="1"/>
          <p:nvPr/>
        </p:nvSpPr>
        <p:spPr>
          <a:xfrm>
            <a:off x="69924" y="562726"/>
            <a:ext cx="90041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Ps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范数的概念</a:t>
            </a:r>
            <a:endParaRPr lang="en-US" altLang="zh-CN" sz="2000" b="0" i="0" dirty="0">
              <a:solidFill>
                <a:srgbClr val="121212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范数，向量中非零元素的个数。</a:t>
            </a:r>
            <a:b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范数，为绝对值之和。</a:t>
            </a:r>
            <a:b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范数，就是通常意义上的模</a:t>
            </a:r>
            <a:endParaRPr lang="en-US" altLang="zh-CN" sz="2000" dirty="0">
              <a:solidFill>
                <a:srgbClr val="12121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0" i="0" dirty="0">
              <a:solidFill>
                <a:srgbClr val="121212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solidFill>
                <a:srgbClr val="12121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solidFill>
                <a:srgbClr val="12121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12121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r(d) = “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让</a:t>
            </a:r>
            <a:r>
              <a:rPr lang="el-GR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向量中项的个数最小化”，向量中的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元素，对应的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样本中的项是不需要考虑的，因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0Xi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没有意义故对比于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范数的概念，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r(d) = “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让</a:t>
            </a:r>
            <a:r>
              <a:rPr lang="el-GR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向量中项的个数最小化”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=|</a:t>
            </a:r>
            <a:r>
              <a:rPr lang="el-GR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 dirty="0">
                <a:solidFill>
                  <a:srgbClr val="12121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</a:t>
            </a:r>
            <a:r>
              <a:rPr lang="en-US" altLang="zh-CN" sz="2000" baseline="-25000" dirty="0">
                <a:solidFill>
                  <a:srgbClr val="12121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</a:t>
            </a:r>
            <a:r>
              <a:rPr lang="en-US" altLang="zh-CN" sz="2000" dirty="0">
                <a:solidFill>
                  <a:srgbClr val="12121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,</a:t>
            </a:r>
            <a:r>
              <a:rPr lang="zh-CN" altLang="en-US" sz="2000" dirty="0">
                <a:solidFill>
                  <a:srgbClr val="12121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故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L0-Norm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可以用于表达一个向量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矩阵的稀疏性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,L0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范数越小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元素越多，也就越稀疏。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0" i="0" dirty="0">
              <a:solidFill>
                <a:srgbClr val="4D4D4D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AutoShape 2" descr="[公式]">
            <a:extLst>
              <a:ext uri="{FF2B5EF4-FFF2-40B4-BE49-F238E27FC236}">
                <a16:creationId xmlns:a16="http://schemas.microsoft.com/office/drawing/2014/main" id="{99ACA59C-ABE5-435D-BB1E-40F33870BF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9613" y="11473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3" descr="[公式]">
            <a:extLst>
              <a:ext uri="{FF2B5EF4-FFF2-40B4-BE49-F238E27FC236}">
                <a16:creationId xmlns:a16="http://schemas.microsoft.com/office/drawing/2014/main" id="{5B05C2DA-6E52-4194-8786-424D1DB323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1863" y="11473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5" descr="[公式]">
            <a:extLst>
              <a:ext uri="{FF2B5EF4-FFF2-40B4-BE49-F238E27FC236}">
                <a16:creationId xmlns:a16="http://schemas.microsoft.com/office/drawing/2014/main" id="{633D29B1-0579-441E-A289-FE227A1636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683" y="10604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566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BC37DEC-8E5D-4C89-8EB7-67027A41AD83}"/>
              </a:ext>
            </a:extLst>
          </p:cNvPr>
          <p:cNvSpPr txBox="1"/>
          <p:nvPr/>
        </p:nvSpPr>
        <p:spPr>
          <a:xfrm>
            <a:off x="437322" y="974035"/>
            <a:ext cx="69413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12121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但是</a:t>
            </a:r>
            <a:r>
              <a:rPr lang="en-US" altLang="zh-CN" sz="18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L0-Norm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是一个</a:t>
            </a:r>
            <a:r>
              <a:rPr lang="en-US" altLang="zh-CN" sz="18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NP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难解问题，假设矩阵为</a:t>
            </a:r>
            <a:r>
              <a:rPr lang="en-US" altLang="zh-CN" sz="18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A=500*2000,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若知道有</a:t>
            </a:r>
            <a:r>
              <a:rPr lang="en-US" altLang="zh-CN" sz="18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个非零解，若想知道这</a:t>
            </a:r>
            <a:r>
              <a:rPr lang="en-US" altLang="zh-CN" sz="18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个点，</a:t>
            </a:r>
            <a:r>
              <a:rPr lang="en-US" altLang="zh-CN" sz="18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3.9E+47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种可能，每次测试需要</a:t>
            </a:r>
            <a:r>
              <a:rPr lang="en-US" altLang="zh-CN" sz="18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1E-9(s),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那么需要</a:t>
            </a:r>
            <a:r>
              <a:rPr lang="en-US" altLang="zh-CN" sz="18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1.2E+31years 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！！</a:t>
            </a:r>
            <a:endParaRPr lang="en-US" altLang="zh-CN" sz="1800" b="0" i="0" dirty="0">
              <a:solidFill>
                <a:srgbClr val="4D4D4D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4D4D4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4D4D4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范数难求，转为求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范数</a:t>
            </a:r>
          </a:p>
          <a:p>
            <a:endParaRPr lang="en-US" altLang="zh-CN" sz="1800" b="0" i="0" dirty="0">
              <a:solidFill>
                <a:srgbClr val="4D4D4D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8212874-B9BC-4412-A459-CB7D8C2A0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27" y="3045365"/>
            <a:ext cx="6701928" cy="153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2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目标函数</a:t>
            </a:r>
            <a:endParaRPr lang="en-US" altLang="zh-CN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71F9C33D-9615-423B-8BDE-8AE2A807A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3" y="1133524"/>
            <a:ext cx="7497221" cy="353426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43570B3-F86F-43EB-8AA4-DD96782C603D}"/>
              </a:ext>
            </a:extLst>
          </p:cNvPr>
          <p:cNvSpPr txBox="1"/>
          <p:nvPr/>
        </p:nvSpPr>
        <p:spPr>
          <a:xfrm>
            <a:off x="321463" y="621031"/>
            <a:ext cx="84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L1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正则化的模型建叫做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Lasso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回归，使用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L2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正则化的模型叫做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Ridge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回归（岭回归）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022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目标函数</a:t>
            </a:r>
            <a:endParaRPr lang="en-US" altLang="zh-CN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36C1354-5761-4D32-BFF5-2C328A849E6A}"/>
              </a:ext>
            </a:extLst>
          </p:cNvPr>
          <p:cNvSpPr txBox="1"/>
          <p:nvPr/>
        </p:nvSpPr>
        <p:spPr>
          <a:xfrm>
            <a:off x="34741" y="989439"/>
            <a:ext cx="88387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在使用训练集对参数进行训练的时候，通常会将一整个训练集分为三个部分（一般分为：训练集，验证集，测试集这三个部分</a:t>
            </a:r>
            <a:endParaRPr lang="en-US" altLang="zh-CN" sz="2400" b="0" i="0" dirty="0">
              <a:solidFill>
                <a:srgbClr val="333333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交叉验证的基本思想是将原始数据进行分组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一部分做为训练集</a:t>
            </a:r>
            <a:r>
              <a:rPr lang="zh-CN" altLang="en-US" sz="24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另一部分做为验证集，首先用训练集对训练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再利用验证集来测试训练得到的模型。</a:t>
            </a:r>
            <a:endParaRPr lang="en-US" altLang="zh-CN" sz="2400" b="0" i="0" dirty="0">
              <a:solidFill>
                <a:srgbClr val="333333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训练数据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通过给定</a:t>
            </a:r>
            <a:r>
              <a:rPr lang="el-GR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λ</a:t>
            </a:r>
            <a:r>
              <a:rPr lang="zh-CN" altLang="en-US" sz="24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得出具体的值</a:t>
            </a:r>
            <a:r>
              <a:rPr lang="el-GR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，验证数据通过计算平方和得出最优的</a:t>
            </a:r>
            <a:r>
              <a:rPr lang="el-GR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λ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l-GR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149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目标函数</a:t>
            </a:r>
            <a:endParaRPr lang="en-US" altLang="zh-CN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17473B-FDF4-4DAD-974B-9D3DE0DD1E05}"/>
              </a:ext>
            </a:extLst>
          </p:cNvPr>
          <p:cNvSpPr txBox="1"/>
          <p:nvPr/>
        </p:nvSpPr>
        <p:spPr>
          <a:xfrm>
            <a:off x="247058" y="716399"/>
            <a:ext cx="7998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当我们构建出模型之后，如何查看模型的准确率？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）通过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MSE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观察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）通过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观察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D1457F-6E01-4229-AB4B-980D4854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64" y="1168451"/>
            <a:ext cx="2191056" cy="54203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CE5E1C9-9E89-4294-BF3F-A48EFD35B8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2" b="1137"/>
          <a:stretch/>
        </p:blipFill>
        <p:spPr>
          <a:xfrm>
            <a:off x="427383" y="1857275"/>
            <a:ext cx="3441559" cy="141269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70418E0-1E51-483D-96D2-1A12500CA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7" y="2855457"/>
            <a:ext cx="560970" cy="30719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3717336-635E-485B-B0AA-99DDCF9812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92" y="2045717"/>
            <a:ext cx="5209008" cy="187865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03BEC2A8-83BF-45A2-B336-B1C3433D51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64" y="3924376"/>
            <a:ext cx="624927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8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目标函数</a:t>
            </a:r>
            <a:endParaRPr lang="en-US" altLang="zh-CN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36C1354-5761-4D32-BFF5-2C328A849E6A}"/>
              </a:ext>
            </a:extLst>
          </p:cNvPr>
          <p:cNvSpPr txBox="1"/>
          <p:nvPr/>
        </p:nvSpPr>
        <p:spPr>
          <a:xfrm>
            <a:off x="-27172" y="632758"/>
            <a:ext cx="8838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再求出回归方程后，如果一些样本点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的实际值与得到的回归方程中的预估值相差很大，那么就是欠拟合，解决的主要思想为给待测点附近的每个点赋予一定的权重，越靠近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点，权重越大，根据这些点得到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附近这些点所倒推出来的回归方程，那么此时得到的回归方程就比较拟合样本数据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最后需要最小化的目标函数为：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54C683-68E9-4DA8-8B1D-27E6DF9DD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25654" y="2171352"/>
            <a:ext cx="2011896" cy="33983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A5F094-4436-4682-BFB9-FA9F5DCEA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662" y="2569265"/>
            <a:ext cx="1333686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48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4"/>
          <p:cNvSpPr txBox="1"/>
          <p:nvPr/>
        </p:nvSpPr>
        <p:spPr>
          <a:xfrm>
            <a:off x="6322516" y="664727"/>
            <a:ext cx="1675130" cy="1731244"/>
          </a:xfrm>
          <a:prstGeom prst="rect">
            <a:avLst/>
          </a:prstGeom>
          <a:noFill/>
        </p:spPr>
        <p:txBody>
          <a:bodyPr wrap="square" anchor="ctr">
            <a:normAutofit fontScale="92500"/>
          </a:bodyPr>
          <a:lstStyle/>
          <a:p>
            <a:pPr algn="ctr"/>
            <a:r>
              <a:rPr lang="en-US" altLang="zh-CN" sz="9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39"/>
          <p:cNvSpPr txBox="1"/>
          <p:nvPr/>
        </p:nvSpPr>
        <p:spPr>
          <a:xfrm>
            <a:off x="1412816" y="1713421"/>
            <a:ext cx="4051324" cy="62236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32311" y="2423797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回归的含义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032311" y="2926938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回归的类型</a:t>
            </a:r>
          </a:p>
        </p:txBody>
      </p:sp>
      <p:pic>
        <p:nvPicPr>
          <p:cNvPr id="22" name="图片 21" descr="33af44c9fe23df8286f99d06e678fd1b">
            <a:extLst>
              <a:ext uri="{FF2B5EF4-FFF2-40B4-BE49-F238E27FC236}">
                <a16:creationId xmlns:a16="http://schemas.microsoft.com/office/drawing/2014/main" id="{AD20C445-A640-4CA1-9EF6-1D0C77BE5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492319" y="1811664"/>
            <a:ext cx="5376448" cy="516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15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634AD55-2397-4677-9154-C633D74296C8}"/>
              </a:ext>
            </a:extLst>
          </p:cNvPr>
          <p:cNvSpPr txBox="1"/>
          <p:nvPr/>
        </p:nvSpPr>
        <p:spPr>
          <a:xfrm>
            <a:off x="247058" y="854765"/>
            <a:ext cx="5507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权重是如何确定的？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通常使用的都是高斯核函数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873876-1AB0-4EF6-8F90-38E9125A9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68" y="1522173"/>
            <a:ext cx="6639852" cy="20005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6B4EB8B-89E9-49F0-BC6B-6060F6924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68" y="3720700"/>
            <a:ext cx="492511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00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4"/>
          <p:cNvSpPr txBox="1"/>
          <p:nvPr/>
        </p:nvSpPr>
        <p:spPr>
          <a:xfrm>
            <a:off x="6322516" y="664727"/>
            <a:ext cx="1675130" cy="173124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72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87427" y="2554681"/>
            <a:ext cx="2376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Sigomid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887427" y="3057822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似然函数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887428" y="3560963"/>
            <a:ext cx="189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完成实践</a:t>
            </a:r>
          </a:p>
        </p:txBody>
      </p:sp>
      <p:sp>
        <p:nvSpPr>
          <p:cNvPr id="2" name="矩形 1"/>
          <p:cNvSpPr/>
          <p:nvPr/>
        </p:nvSpPr>
        <p:spPr>
          <a:xfrm>
            <a:off x="712909" y="152120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</a:t>
            </a:r>
            <a:r>
              <a:rPr lang="zh-CN" altLang="en-US" sz="3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 descr="33af44c9fe23df8286f99d06e678fd1b">
            <a:extLst>
              <a:ext uri="{FF2B5EF4-FFF2-40B4-BE49-F238E27FC236}">
                <a16:creationId xmlns:a16="http://schemas.microsoft.com/office/drawing/2014/main" id="{58E77529-813F-4E67-8EA3-1813FEE5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15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noProof="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734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805AAC4-01AA-4A68-BA6D-83283D5E7ACF}"/>
              </a:ext>
            </a:extLst>
          </p:cNvPr>
          <p:cNvSpPr txBox="1"/>
          <p:nvPr/>
        </p:nvSpPr>
        <p:spPr>
          <a:xfrm>
            <a:off x="74543" y="813662"/>
            <a:ext cx="8994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二分类也可以看成是一个线性回归的，拟合一个线性方程：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y=</a:t>
            </a:r>
            <a:r>
              <a:rPr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β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</a:t>
            </a:r>
            <a:r>
              <a:rPr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β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β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+…</a:t>
            </a:r>
            <a:r>
              <a:rPr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l-G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β</a:t>
            </a:r>
            <a:r>
              <a:rPr lang="en-US" altLang="zh-CN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endParaRPr lang="en-US" altLang="zh-CN" i="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i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sigmoid</a:t>
            </a:r>
            <a:r>
              <a:rPr lang="zh-CN" altLang="en-US" i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函数如下：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AutoShape 5">
            <a:extLst>
              <a:ext uri="{FF2B5EF4-FFF2-40B4-BE49-F238E27FC236}">
                <a16:creationId xmlns:a16="http://schemas.microsoft.com/office/drawing/2014/main" id="{05752A7E-A2FD-4C46-8892-193C27E335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03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1415E49-5772-4EE5-89F2-D7372AA23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03" y="2750196"/>
            <a:ext cx="1829055" cy="90500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6684851-ACA5-43AE-B024-B18898632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90" y="2530565"/>
            <a:ext cx="3077716" cy="223407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0DB772E-C8BF-472C-9B2A-0545C44397C7}"/>
              </a:ext>
            </a:extLst>
          </p:cNvPr>
          <p:cNvSpPr txBox="1"/>
          <p:nvPr/>
        </p:nvSpPr>
        <p:spPr>
          <a:xfrm>
            <a:off x="5328816" y="3005831"/>
            <a:ext cx="318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这是一个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型函数，值域为（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0,1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65735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回归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032CD39-16DB-4603-B906-205C8BE86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166219" y="-1270760"/>
            <a:ext cx="4129578" cy="796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42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回归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B19A35B-DC7C-4860-B3C5-6952C9762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3954" y="4762"/>
            <a:ext cx="51339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2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回归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9AC07ED-4838-43AC-BD4B-D07861D35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916" y="630555"/>
            <a:ext cx="4797968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57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回归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39E3008-D282-46CF-BB26-F99C9FBED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3" y="789278"/>
            <a:ext cx="5753903" cy="78115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273A874-9710-4A03-8509-D3539B3267AD}"/>
              </a:ext>
            </a:extLst>
          </p:cNvPr>
          <p:cNvSpPr txBox="1"/>
          <p:nvPr/>
        </p:nvSpPr>
        <p:spPr>
          <a:xfrm>
            <a:off x="247058" y="2186475"/>
            <a:ext cx="8355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线性回归与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logistic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回归的学习规则是相同的，不同之处在于线性回归中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l-GR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=</a:t>
            </a:r>
            <a:r>
              <a:rPr lang="el-GR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en-US" altLang="zh-CN" sz="20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X,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logistic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回归回归中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l-GR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0D46C6D-E4EC-442B-A788-83735B648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79" y="2540749"/>
            <a:ext cx="941257" cy="7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59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4"/>
          <p:cNvSpPr txBox="1"/>
          <p:nvPr/>
        </p:nvSpPr>
        <p:spPr>
          <a:xfrm>
            <a:off x="6322516" y="664727"/>
            <a:ext cx="1675130" cy="173124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72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7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87427" y="2529215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887427" y="3032356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887428" y="3535497"/>
            <a:ext cx="189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应用前景</a:t>
            </a:r>
          </a:p>
        </p:txBody>
      </p:sp>
      <p:sp>
        <p:nvSpPr>
          <p:cNvPr id="15" name="矩形 14"/>
          <p:cNvSpPr/>
          <p:nvPr/>
        </p:nvSpPr>
        <p:spPr>
          <a:xfrm>
            <a:off x="1255072" y="1605885"/>
            <a:ext cx="3552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sz="3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 descr="33af44c9fe23df8286f99d06e678fd1b">
            <a:extLst>
              <a:ext uri="{FF2B5EF4-FFF2-40B4-BE49-F238E27FC236}">
                <a16:creationId xmlns:a16="http://schemas.microsoft.com/office/drawing/2014/main" id="{F431F8E2-6697-4C50-A422-A4CE2FD2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24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706327" y="833971"/>
            <a:ext cx="3372534" cy="3372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428052" y="522468"/>
            <a:ext cx="3929085" cy="3929085"/>
          </a:xfrm>
          <a:prstGeom prst="ellipse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565114" y="642916"/>
            <a:ext cx="3675730" cy="3675729"/>
          </a:xfrm>
          <a:prstGeom prst="ellipse">
            <a:avLst/>
          </a:prstGeom>
          <a:noFill/>
          <a:ln w="22225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303450" y="397867"/>
            <a:ext cx="4174132" cy="4174132"/>
          </a:xfrm>
          <a:prstGeom prst="ellipse">
            <a:avLst/>
          </a:prstGeom>
          <a:noFill/>
          <a:ln w="22225">
            <a:solidFill>
              <a:schemeClr val="accent2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44974" y="1580451"/>
            <a:ext cx="2394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1" name="椭圆 10"/>
          <p:cNvSpPr/>
          <p:nvPr/>
        </p:nvSpPr>
        <p:spPr>
          <a:xfrm>
            <a:off x="4087537" y="4143113"/>
            <a:ext cx="709316" cy="709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</a:p>
        </p:txBody>
      </p:sp>
      <p:pic>
        <p:nvPicPr>
          <p:cNvPr id="37" name="图片 36" descr="33af44c9fe23df8286f99d06e678fd1b">
            <a:extLst>
              <a:ext uri="{FF2B5EF4-FFF2-40B4-BE49-F238E27FC236}">
                <a16:creationId xmlns:a16="http://schemas.microsoft.com/office/drawing/2014/main" id="{C28C8A30-836B-4920-8166-FE9FE4F05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011773">
            <a:off x="7241597" y="-385775"/>
            <a:ext cx="3148958" cy="3025045"/>
          </a:xfrm>
          <a:prstGeom prst="rect">
            <a:avLst/>
          </a:prstGeom>
        </p:spPr>
      </p:pic>
      <p:pic>
        <p:nvPicPr>
          <p:cNvPr id="38" name="图片 37" descr="33af44c9fe23df8286f99d06e678fd1b">
            <a:extLst>
              <a:ext uri="{FF2B5EF4-FFF2-40B4-BE49-F238E27FC236}">
                <a16:creationId xmlns:a16="http://schemas.microsoft.com/office/drawing/2014/main" id="{E5043FFE-0EFC-4FFF-886D-ED30E511D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46168">
            <a:off x="-972041" y="3005485"/>
            <a:ext cx="3148958" cy="302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10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5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50"/>
                            </p:stCondLst>
                            <p:childTnLst>
                              <p:par>
                                <p:cTn id="43" presetID="1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71605E-6 C 0.11823 -2.71605E-6 0.21476 -0.17284 0.21476 -0.38642 C 0.21476 -0.60031 0.11823 -0.77284 -1.11111E-6 -0.77284 C -0.11823 -0.77284 -0.21441 -0.60031 -0.21441 -0.38642 C -0.21441 -0.17284 -0.11823 -2.71605E-6 -1.11111E-6 -2.71605E-6 Z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86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47058" y="705621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回归的含义</a:t>
            </a:r>
          </a:p>
        </p:txBody>
      </p:sp>
      <p:sp>
        <p:nvSpPr>
          <p:cNvPr id="28" name="Rectangle 25"/>
          <p:cNvSpPr/>
          <p:nvPr/>
        </p:nvSpPr>
        <p:spPr>
          <a:xfrm>
            <a:off x="456064" y="1525120"/>
            <a:ext cx="7703886" cy="574425"/>
          </a:xfrm>
          <a:prstGeom prst="rect">
            <a:avLst/>
          </a:prstGeom>
        </p:spPr>
        <p:txBody>
          <a:bodyPr wrap="square" lIns="144000" rIns="144000">
            <a:noAutofit/>
          </a:bodyPr>
          <a:lstStyle/>
          <a:p>
            <a:pPr algn="ctr" fontAlgn="ctr"/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ctr"/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F8E1651-EDB5-45A8-B452-82E0FF1395E1}"/>
              </a:ext>
            </a:extLst>
          </p:cNvPr>
          <p:cNvSpPr txBox="1"/>
          <p:nvPr/>
        </p:nvSpPr>
        <p:spPr>
          <a:xfrm>
            <a:off x="1147049" y="1419115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回归是什么？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6C117C-1331-4427-8D22-4F5F28BFE5A3}"/>
              </a:ext>
            </a:extLst>
          </p:cNvPr>
          <p:cNvSpPr txBox="1"/>
          <p:nvPr/>
        </p:nvSpPr>
        <p:spPr>
          <a:xfrm>
            <a:off x="456064" y="2666708"/>
            <a:ext cx="82510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回归：从一组数据出发，确定某些变量之间的定量关系式，即建立数学模型并估计未知参数。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通俗来讲就是给定一个点集，用一个函数去拟合这个点集，并且使得点集与拟合函数间的误差最小</a:t>
            </a:r>
          </a:p>
          <a:p>
            <a:endParaRPr lang="zh-CN" altLang="en-US" dirty="0"/>
          </a:p>
        </p:txBody>
      </p:sp>
      <p:pic>
        <p:nvPicPr>
          <p:cNvPr id="25" name="图形 24" descr="问号">
            <a:extLst>
              <a:ext uri="{FF2B5EF4-FFF2-40B4-BE49-F238E27FC236}">
                <a16:creationId xmlns:a16="http://schemas.microsoft.com/office/drawing/2014/main" id="{E8D075E5-AC52-4281-A218-6D3307939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404388">
            <a:off x="217839" y="1188647"/>
            <a:ext cx="1067837" cy="106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33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10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回归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8" name="Rectangle 25"/>
          <p:cNvSpPr/>
          <p:nvPr/>
        </p:nvSpPr>
        <p:spPr>
          <a:xfrm>
            <a:off x="456064" y="1525120"/>
            <a:ext cx="7703886" cy="574425"/>
          </a:xfrm>
          <a:prstGeom prst="rect">
            <a:avLst/>
          </a:prstGeom>
        </p:spPr>
        <p:txBody>
          <a:bodyPr wrap="square" lIns="144000" rIns="144000">
            <a:noAutofit/>
          </a:bodyPr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39FB33-3E54-456F-819A-FFBED3358B7A}"/>
              </a:ext>
            </a:extLst>
          </p:cNvPr>
          <p:cNvSpPr txBox="1"/>
          <p:nvPr/>
        </p:nvSpPr>
        <p:spPr>
          <a:xfrm>
            <a:off x="247058" y="1602254"/>
            <a:ext cx="83559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线性回归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Linear Regression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）解决的是连续值的预测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逻辑回归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Logistic Regression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）解决的是离散值的预测，而且针对二分类的问题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en-US" altLang="zh-CN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3.Softmax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回归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Softmax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Regression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）解决的是离散值预测，但是是多类别预测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54E778F-AF59-4E1F-95C2-1769E6366385}"/>
              </a:ext>
            </a:extLst>
          </p:cNvPr>
          <p:cNvSpPr txBox="1"/>
          <p:nvPr/>
        </p:nvSpPr>
        <p:spPr>
          <a:xfrm>
            <a:off x="165143" y="697230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回归的类型</a:t>
            </a:r>
          </a:p>
        </p:txBody>
      </p:sp>
    </p:spTree>
    <p:extLst>
      <p:ext uri="{BB962C8B-B14F-4D97-AF65-F5344CB8AC3E}">
        <p14:creationId xmlns:p14="http://schemas.microsoft.com/office/powerpoint/2010/main" val="1868129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2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4"/>
          <p:cNvSpPr txBox="1"/>
          <p:nvPr/>
        </p:nvSpPr>
        <p:spPr>
          <a:xfrm>
            <a:off x="6322516" y="664727"/>
            <a:ext cx="1675130" cy="173124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72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24521" y="2423797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824521" y="2926938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似然函数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824521" y="3430079"/>
            <a:ext cx="3298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目标函数</a:t>
            </a:r>
          </a:p>
        </p:txBody>
      </p:sp>
      <p:sp>
        <p:nvSpPr>
          <p:cNvPr id="22" name="TextBox 44"/>
          <p:cNvSpPr txBox="1"/>
          <p:nvPr/>
        </p:nvSpPr>
        <p:spPr>
          <a:xfrm>
            <a:off x="723181" y="1773241"/>
            <a:ext cx="2510052" cy="88138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线性回归</a:t>
            </a:r>
            <a:b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 descr="33af44c9fe23df8286f99d06e678fd1b">
            <a:extLst>
              <a:ext uri="{FF2B5EF4-FFF2-40B4-BE49-F238E27FC236}">
                <a16:creationId xmlns:a16="http://schemas.microsoft.com/office/drawing/2014/main" id="{757E40D3-9FB2-49D4-8D84-30099D0C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505325">
            <a:off x="6246011" y="1327153"/>
            <a:ext cx="6233981" cy="59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69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线性回归研究思路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8" name="Rectangle 25"/>
          <p:cNvSpPr/>
          <p:nvPr/>
        </p:nvSpPr>
        <p:spPr>
          <a:xfrm>
            <a:off x="456064" y="1525120"/>
            <a:ext cx="7703886" cy="574425"/>
          </a:xfrm>
          <a:prstGeom prst="rect">
            <a:avLst/>
          </a:prstGeom>
        </p:spPr>
        <p:txBody>
          <a:bodyPr wrap="square" lIns="144000" rIns="144000">
            <a:noAutofit/>
          </a:bodyPr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FC7484F-6965-4D1D-BBF2-5744C0D69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43" y="1090259"/>
            <a:ext cx="3829584" cy="32103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9FF8E81-15BD-431B-AE7F-C40F10D82205}"/>
              </a:ext>
            </a:extLst>
          </p:cNvPr>
          <p:cNvSpPr txBox="1"/>
          <p:nvPr/>
        </p:nvSpPr>
        <p:spPr>
          <a:xfrm>
            <a:off x="4088970" y="1647796"/>
            <a:ext cx="47226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对于图中的数据点，如果要做线性回归，需要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，但是该如何确实呢？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解决方法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----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最小二乘法（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所谓“二乘”就是平方的意思，有的地区翻译为最小平方法）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要求最合适的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，需要计算预估值和实际值的偏差，即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ɛ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35BD0799-6AD1-4339-A024-01B5EE900A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6075" y="-104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B3201A1B-DAB3-440F-A026-AA182E4BB6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6075" y="-600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5">
            <a:extLst>
              <a:ext uri="{FF2B5EF4-FFF2-40B4-BE49-F238E27FC236}">
                <a16:creationId xmlns:a16="http://schemas.microsoft.com/office/drawing/2014/main" id="{D75CE334-4E7E-48B1-83E3-BDC49AB5F5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6075" y="-157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6">
            <a:extLst>
              <a:ext uri="{FF2B5EF4-FFF2-40B4-BE49-F238E27FC236}">
                <a16:creationId xmlns:a16="http://schemas.microsoft.com/office/drawing/2014/main" id="{E0D2606C-28E8-4ED4-BBC0-5CE660F441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6075" y="2841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7D489381-611A-46F9-9E3F-D56427A1AB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6075" y="727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AutoShape 8">
            <a:extLst>
              <a:ext uri="{FF2B5EF4-FFF2-40B4-BE49-F238E27FC236}">
                <a16:creationId xmlns:a16="http://schemas.microsoft.com/office/drawing/2014/main" id="{0569946B-09D5-46E6-9BF4-49DB7028C5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6075" y="116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05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回归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8" name="Rectangle 25"/>
          <p:cNvSpPr/>
          <p:nvPr/>
        </p:nvSpPr>
        <p:spPr>
          <a:xfrm>
            <a:off x="456064" y="1525120"/>
            <a:ext cx="7703886" cy="574425"/>
          </a:xfrm>
          <a:prstGeom prst="rect">
            <a:avLst/>
          </a:prstGeom>
        </p:spPr>
        <p:txBody>
          <a:bodyPr wrap="square" lIns="144000" rIns="144000">
            <a:noAutofit/>
          </a:bodyPr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6257C1-5084-4BEC-823C-5C17E5969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8" y="1400782"/>
            <a:ext cx="2629492" cy="65731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EDDE9A3-EBEC-42EC-ACDB-4ABDF12B86A8}"/>
              </a:ext>
            </a:extLst>
          </p:cNvPr>
          <p:cNvSpPr txBox="1"/>
          <p:nvPr/>
        </p:nvSpPr>
        <p:spPr>
          <a:xfrm>
            <a:off x="0" y="2255146"/>
            <a:ext cx="41243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根据中心极限定理，误差是独立并且具有相同分布的，服从均值为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，方差为某定值的高斯分布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B9EF3F-1AC7-48FB-BB0E-188F4EA71496}"/>
              </a:ext>
            </a:extLst>
          </p:cNvPr>
          <p:cNvSpPr txBox="1"/>
          <p:nvPr/>
        </p:nvSpPr>
        <p:spPr>
          <a:xfrm>
            <a:off x="3745826" y="3407272"/>
            <a:ext cx="510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注：独立：张三和李四一起来贷款，他两没关系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同分布：他两都来得是我们假定的银行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高斯分布：银行可能会多给，也可能少给，但是绝大多数情况下，这个浮动不会太大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7077C5-357D-473A-9F17-F799708561ED}"/>
              </a:ext>
            </a:extLst>
          </p:cNvPr>
          <p:cNvSpPr txBox="1"/>
          <p:nvPr/>
        </p:nvSpPr>
        <p:spPr>
          <a:xfrm>
            <a:off x="3999952" y="582930"/>
            <a:ext cx="5144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中心极限定理是指给定足够大的样本量，无论变量在总体中的分布如何，变量均值的抽样分布都将近似于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正态分布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，具体来讲，给定一个任意分布的总体，从这个总体中抽取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个样本，总共随机抽取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次，计算这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次的样本的平均值，则这些平均值的分布是正态分布，并且这些平均值的均值近似等于总体均值，平均值的方差为总体方差除以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825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33350"/>
            <a:ext cx="9144000" cy="457200"/>
            <a:chOff x="0" y="133350"/>
            <a:chExt cx="9144000" cy="457200"/>
          </a:xfrm>
        </p:grpSpPr>
        <p:sp>
          <p:nvSpPr>
            <p:cNvPr id="3" name="矩形 2"/>
            <p:cNvSpPr/>
            <p:nvPr/>
          </p:nvSpPr>
          <p:spPr>
            <a:xfrm>
              <a:off x="0" y="133350"/>
              <a:ext cx="91440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76110" y="259199"/>
              <a:ext cx="295275" cy="29527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378661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57399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159950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516302" y="259199"/>
              <a:ext cx="295275" cy="2952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7058" y="179071"/>
            <a:ext cx="384810" cy="384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53" y="1638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线性回归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0942" y="140970"/>
            <a:ext cx="45719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4764643"/>
            <a:ext cx="9144000" cy="369332"/>
            <a:chOff x="0" y="4764643"/>
            <a:chExt cx="9144000" cy="369332"/>
          </a:xfrm>
        </p:grpSpPr>
        <p:sp>
          <p:nvSpPr>
            <p:cNvPr id="8" name="矩形 7"/>
            <p:cNvSpPr/>
            <p:nvPr/>
          </p:nvSpPr>
          <p:spPr>
            <a:xfrm>
              <a:off x="0" y="4804648"/>
              <a:ext cx="9144000" cy="2819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602980" y="4764643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8" name="Rectangle 25"/>
          <p:cNvSpPr/>
          <p:nvPr/>
        </p:nvSpPr>
        <p:spPr>
          <a:xfrm>
            <a:off x="456064" y="1525120"/>
            <a:ext cx="7703886" cy="574425"/>
          </a:xfrm>
          <a:prstGeom prst="rect">
            <a:avLst/>
          </a:prstGeom>
        </p:spPr>
        <p:txBody>
          <a:bodyPr wrap="square" lIns="144000" rIns="144000">
            <a:noAutofit/>
          </a:bodyPr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BE1228-077D-49D1-BFBE-C2E0DE8BC6F7}"/>
              </a:ext>
            </a:extLst>
          </p:cNvPr>
          <p:cNvSpPr txBox="1"/>
          <p:nvPr/>
        </p:nvSpPr>
        <p:spPr>
          <a:xfrm>
            <a:off x="88858" y="916558"/>
            <a:ext cx="779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写出服从高斯分布的误差的概率密度函数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31E52C7-5477-47FA-A48A-263A5F705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2" y="1643842"/>
            <a:ext cx="4804410" cy="165181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5B4A896-7878-4BC9-8A3F-0F5E192FDBE3}"/>
              </a:ext>
            </a:extLst>
          </p:cNvPr>
          <p:cNvSpPr txBox="1"/>
          <p:nvPr/>
        </p:nvSpPr>
        <p:spPr>
          <a:xfrm>
            <a:off x="4988362" y="1448070"/>
            <a:ext cx="3975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现在相当于已知观测所得的结果，对有关事物的性质的参数进行估计，这种形式称之为似然函数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通俗一点将，就是利用已知的样本结果，反推最有可能（最大概率导致这样结果的参数）</a:t>
            </a:r>
          </a:p>
        </p:txBody>
      </p:sp>
    </p:spTree>
    <p:extLst>
      <p:ext uri="{BB962C8B-B14F-4D97-AF65-F5344CB8AC3E}">
        <p14:creationId xmlns:p14="http://schemas.microsoft.com/office/powerpoint/2010/main" val="968505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严谨学术报告论文答辩毕业论文PPT"/>
</p:tagLst>
</file>

<file path=ppt/theme/theme1.xml><?xml version="1.0" encoding="utf-8"?>
<a:theme xmlns:a="http://schemas.openxmlformats.org/drawingml/2006/main" name="Office Theme">
  <a:themeElements>
    <a:clrScheme name="自定义 4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35B74"/>
      </a:accent1>
      <a:accent2>
        <a:srgbClr val="335B74"/>
      </a:accent2>
      <a:accent3>
        <a:srgbClr val="335B74"/>
      </a:accent3>
      <a:accent4>
        <a:srgbClr val="335B74"/>
      </a:accent4>
      <a:accent5>
        <a:srgbClr val="335B74"/>
      </a:accent5>
      <a:accent6>
        <a:srgbClr val="335B74"/>
      </a:accent6>
      <a:hlink>
        <a:srgbClr val="335B74"/>
      </a:hlink>
      <a:folHlink>
        <a:srgbClr val="335B74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发光边缘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2061</TotalTime>
  <Words>2161</Words>
  <Application>Microsoft Office PowerPoint</Application>
  <PresentationFormat>全屏显示(16:9)</PresentationFormat>
  <Paragraphs>231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等线</vt:lpstr>
      <vt:lpstr>方正正大黑简体</vt:lpstr>
      <vt:lpstr>华文楷体</vt:lpstr>
      <vt:lpstr>楷体</vt:lpstr>
      <vt:lpstr>宋体</vt:lpstr>
      <vt:lpstr>微软雅黑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简约严谨学术报告论文答辩毕业论文PPT</dc:title>
  <dc:creator>Administrator</dc:creator>
  <cp:lastModifiedBy>王 晓娟</cp:lastModifiedBy>
  <cp:revision>173</cp:revision>
  <dcterms:created xsi:type="dcterms:W3CDTF">2017-05-19T12:55:31Z</dcterms:created>
  <dcterms:modified xsi:type="dcterms:W3CDTF">2020-11-17T10:08:35Z</dcterms:modified>
</cp:coreProperties>
</file>