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9" r:id="rId1"/>
  </p:sldMasterIdLst>
  <p:notesMasterIdLst>
    <p:notesMasterId r:id="rId40"/>
  </p:notesMasterIdLst>
  <p:sldIdLst>
    <p:sldId id="286" r:id="rId2"/>
    <p:sldId id="258" r:id="rId3"/>
    <p:sldId id="260" r:id="rId4"/>
    <p:sldId id="259" r:id="rId5"/>
    <p:sldId id="350" r:id="rId6"/>
    <p:sldId id="339" r:id="rId7"/>
    <p:sldId id="338" r:id="rId8"/>
    <p:sldId id="351" r:id="rId9"/>
    <p:sldId id="341" r:id="rId10"/>
    <p:sldId id="342" r:id="rId11"/>
    <p:sldId id="352" r:id="rId12"/>
    <p:sldId id="353" r:id="rId13"/>
    <p:sldId id="265" r:id="rId14"/>
    <p:sldId id="327" r:id="rId15"/>
    <p:sldId id="326" r:id="rId16"/>
    <p:sldId id="328" r:id="rId17"/>
    <p:sldId id="329" r:id="rId18"/>
    <p:sldId id="349" r:id="rId19"/>
    <p:sldId id="354" r:id="rId20"/>
    <p:sldId id="355" r:id="rId21"/>
    <p:sldId id="356" r:id="rId22"/>
    <p:sldId id="269" r:id="rId23"/>
    <p:sldId id="357" r:id="rId24"/>
    <p:sldId id="330" r:id="rId25"/>
    <p:sldId id="331" r:id="rId26"/>
    <p:sldId id="274" r:id="rId27"/>
    <p:sldId id="332" r:id="rId28"/>
    <p:sldId id="334" r:id="rId29"/>
    <p:sldId id="333" r:id="rId30"/>
    <p:sldId id="335" r:id="rId31"/>
    <p:sldId id="336" r:id="rId32"/>
    <p:sldId id="337" r:id="rId33"/>
    <p:sldId id="343" r:id="rId34"/>
    <p:sldId id="344" r:id="rId35"/>
    <p:sldId id="346" r:id="rId36"/>
    <p:sldId id="348" r:id="rId37"/>
    <p:sldId id="347" r:id="rId38"/>
    <p:sldId id="282" r:id="rId39"/>
  </p:sldIdLst>
  <p:sldSz cx="9144000" cy="5143500" type="screen16x9"/>
  <p:notesSz cx="6858000" cy="9144000"/>
  <p:custDataLst>
    <p:tags r:id="rId4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晓娟" initials="王" lastIdx="18" clrIdx="0">
    <p:extLst>
      <p:ext uri="{19B8F6BF-5375-455C-9EA6-DF929625EA0E}">
        <p15:presenceInfo xmlns:p15="http://schemas.microsoft.com/office/powerpoint/2012/main" userId="c3a40449e8baf0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718D"/>
    <a:srgbClr val="335B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5" autoAdjust="0"/>
    <p:restoredTop sz="94660"/>
  </p:normalViewPr>
  <p:slideViewPr>
    <p:cSldViewPr snapToGrid="0">
      <p:cViewPr varScale="1">
        <p:scale>
          <a:sx n="96" d="100"/>
          <a:sy n="96" d="100"/>
        </p:scale>
        <p:origin x="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tags" Target="tags/tag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23T13:17:16.399" idx="14">
    <p:pos x="10" y="10"/>
    <p:text>各向同性 各向异性 马氏距离  归一化</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696E4-E96D-4B3D-BECE-4E0846A49964}" type="datetimeFigureOut">
              <a:rPr lang="zh-CN" altLang="en-US" smtClean="0"/>
              <a:t>2020/11/24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F86CB-CDC0-4E06-A333-C2E5844E769C}" type="slidenum">
              <a:rPr lang="zh-CN" altLang="en-US" smtClean="0"/>
              <a:t>‹#›</a:t>
            </a:fld>
            <a:endParaRPr lang="zh-CN" altLang="en-US"/>
          </a:p>
        </p:txBody>
      </p:sp>
    </p:spTree>
    <p:extLst>
      <p:ext uri="{BB962C8B-B14F-4D97-AF65-F5344CB8AC3E}">
        <p14:creationId xmlns:p14="http://schemas.microsoft.com/office/powerpoint/2010/main" val="177442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1F86CB-CDC0-4E06-A333-C2E5844E769C}" type="slidenum">
              <a:rPr lang="zh-CN" altLang="en-US" smtClean="0"/>
              <a:t>1</a:t>
            </a:fld>
            <a:endParaRPr lang="zh-CN" altLang="en-US"/>
          </a:p>
        </p:txBody>
      </p:sp>
    </p:spTree>
    <p:extLst>
      <p:ext uri="{BB962C8B-B14F-4D97-AF65-F5344CB8AC3E}">
        <p14:creationId xmlns:p14="http://schemas.microsoft.com/office/powerpoint/2010/main" val="77254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9772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7921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146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13</a:t>
            </a:fld>
            <a:endParaRPr lang="zh-CN" altLang="en-US"/>
          </a:p>
        </p:txBody>
      </p:sp>
    </p:spTree>
    <p:extLst>
      <p:ext uri="{BB962C8B-B14F-4D97-AF65-F5344CB8AC3E}">
        <p14:creationId xmlns:p14="http://schemas.microsoft.com/office/powerpoint/2010/main" val="259677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14</a:t>
            </a:fld>
            <a:endParaRPr lang="zh-CN" altLang="en-US"/>
          </a:p>
        </p:txBody>
      </p:sp>
    </p:spTree>
    <p:extLst>
      <p:ext uri="{BB962C8B-B14F-4D97-AF65-F5344CB8AC3E}">
        <p14:creationId xmlns:p14="http://schemas.microsoft.com/office/powerpoint/2010/main" val="298225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268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702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2077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61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619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a:t>
            </a:fld>
            <a:endParaRPr lang="zh-CN" altLang="en-US"/>
          </a:p>
        </p:txBody>
      </p:sp>
    </p:spTree>
    <p:extLst>
      <p:ext uri="{BB962C8B-B14F-4D97-AF65-F5344CB8AC3E}">
        <p14:creationId xmlns:p14="http://schemas.microsoft.com/office/powerpoint/2010/main" val="2737439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844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460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22</a:t>
            </a:fld>
            <a:endParaRPr lang="zh-CN" altLang="en-US"/>
          </a:p>
        </p:txBody>
      </p:sp>
    </p:spTree>
    <p:extLst>
      <p:ext uri="{BB962C8B-B14F-4D97-AF65-F5344CB8AC3E}">
        <p14:creationId xmlns:p14="http://schemas.microsoft.com/office/powerpoint/2010/main" val="4225539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6230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8735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2406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26</a:t>
            </a:fld>
            <a:endParaRPr lang="zh-CN" altLang="en-US"/>
          </a:p>
        </p:txBody>
      </p:sp>
    </p:spTree>
    <p:extLst>
      <p:ext uri="{BB962C8B-B14F-4D97-AF65-F5344CB8AC3E}">
        <p14:creationId xmlns:p14="http://schemas.microsoft.com/office/powerpoint/2010/main" val="4323268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774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2323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919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3</a:t>
            </a:fld>
            <a:endParaRPr lang="zh-CN" altLang="en-US"/>
          </a:p>
        </p:txBody>
      </p:sp>
    </p:spTree>
    <p:extLst>
      <p:ext uri="{BB962C8B-B14F-4D97-AF65-F5344CB8AC3E}">
        <p14:creationId xmlns:p14="http://schemas.microsoft.com/office/powerpoint/2010/main" val="249142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33060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备注占位符 1">
                <a:extLst>
                  <a:ext uri="{FF2B5EF4-FFF2-40B4-BE49-F238E27FC236}">
                    <a16:creationId xmlns:a16="http://schemas.microsoft.com/office/drawing/2014/main" id="{88DA61DD-DBB1-40A9-ADE3-3353000A6C9F}"/>
                  </a:ext>
                </a:extLst>
              </p:cNvPr>
              <p:cNvSpPr>
                <a:spLocks noGrp="1"/>
              </p:cNvSpPr>
              <p:nvPr>
                <p:ph type="body" idx="1"/>
              </p:nvPr>
            </p:nvSpPr>
            <p:spPr/>
            <p:txBody>
              <a:bodyPr/>
              <a:lstStyle/>
              <a:p>
                <a:r>
                  <a:rPr lang="zh-CN" altLang="en-US" dirty="0"/>
                  <a:t>假设局部密度是指一个人的身高，那么</a:t>
                </a:r>
                <a14:m>
                  <m:oMath xmlns:m="http://schemas.openxmlformats.org/officeDocument/2006/math">
                    <m:r>
                      <a:rPr lang="zh-CN" altLang="en-US" sz="1200" i="1" smtClean="0">
                        <a:latin typeface="Cambria Math" panose="02040503050406030204" pitchFamily="18" charset="0"/>
                        <a:ea typeface="华文楷体" panose="02010600040101010101" pitchFamily="2" charset="-122"/>
                      </a:rPr>
                      <m:t>𝜌</m:t>
                    </m:r>
                    <m:r>
                      <m:rPr>
                        <m:sty m:val="p"/>
                      </m:rPr>
                      <a:rPr lang="en-US" altLang="zh-CN" sz="1200" i="1">
                        <a:latin typeface="Cambria Math" panose="02040503050406030204" pitchFamily="18" charset="0"/>
                        <a:ea typeface="华文楷体" panose="02010600040101010101" pitchFamily="2" charset="-122"/>
                      </a:rPr>
                      <m:t>i</m:t>
                    </m:r>
                  </m:oMath>
                </a14:m>
                <a:r>
                  <a:rPr lang="en-US" altLang="zh-CN" dirty="0"/>
                  <a:t>=180</a:t>
                </a:r>
                <a:r>
                  <a:rPr lang="zh-CN" altLang="en-US" dirty="0"/>
                  <a:t>就是指第</a:t>
                </a:r>
                <a:r>
                  <a:rPr lang="en-US" altLang="zh-CN" dirty="0" err="1"/>
                  <a:t>i</a:t>
                </a:r>
                <a:r>
                  <a:rPr lang="zh-CN" altLang="en-US" dirty="0"/>
                  <a:t>号人有</a:t>
                </a:r>
                <a:r>
                  <a:rPr lang="en-US" altLang="zh-CN" dirty="0"/>
                  <a:t>180</a:t>
                </a:r>
                <a:r>
                  <a:rPr lang="zh-CN" altLang="en-US" dirty="0"/>
                  <a:t>，其他同理，高局部密度点就是找“比我高的那个人中离我最近的那个”</a:t>
                </a:r>
              </a:p>
            </p:txBody>
          </p:sp>
        </mc:Choice>
        <mc:Fallback xmlns="">
          <p:sp>
            <p:nvSpPr>
              <p:cNvPr id="2" name="备注占位符 1">
                <a:extLst>
                  <a:ext uri="{FF2B5EF4-FFF2-40B4-BE49-F238E27FC236}">
                    <a16:creationId xmlns:a16="http://schemas.microsoft.com/office/drawing/2014/main" id="{88DA61DD-DBB1-40A9-ADE3-3353000A6C9F}"/>
                  </a:ext>
                </a:extLst>
              </p:cNvPr>
              <p:cNvSpPr>
                <a:spLocks noGrp="1"/>
              </p:cNvSpPr>
              <p:nvPr>
                <p:ph type="body" idx="1"/>
              </p:nvPr>
            </p:nvSpPr>
            <p:spPr/>
            <p:txBody>
              <a:bodyPr/>
              <a:lstStyle/>
              <a:p>
                <a:r>
                  <a:rPr lang="zh-CN" altLang="en-US" dirty="0"/>
                  <a:t>假设局部密度是指一个人的身高，那么</a:t>
                </a:r>
                <a:r>
                  <a:rPr lang="zh-CN" altLang="en-US" sz="1200" i="0">
                    <a:latin typeface="Cambria Math" panose="02040503050406030204" pitchFamily="18" charset="0"/>
                    <a:ea typeface="华文楷体" panose="02010600040101010101" pitchFamily="2" charset="-122"/>
                  </a:rPr>
                  <a:t>𝜌</a:t>
                </a:r>
                <a:r>
                  <a:rPr lang="en-US" altLang="zh-CN" sz="1200" i="0">
                    <a:latin typeface="Cambria Math" panose="02040503050406030204" pitchFamily="18" charset="0"/>
                    <a:ea typeface="华文楷体" panose="02010600040101010101" pitchFamily="2" charset="-122"/>
                  </a:rPr>
                  <a:t>i</a:t>
                </a:r>
                <a:r>
                  <a:rPr lang="en-US" altLang="zh-CN" dirty="0"/>
                  <a:t>=180</a:t>
                </a:r>
                <a:r>
                  <a:rPr lang="zh-CN" altLang="en-US" dirty="0"/>
                  <a:t>就是指第</a:t>
                </a:r>
                <a:r>
                  <a:rPr lang="en-US" altLang="zh-CN" dirty="0" err="1"/>
                  <a:t>i</a:t>
                </a:r>
                <a:r>
                  <a:rPr lang="zh-CN" altLang="en-US" dirty="0"/>
                  <a:t>号人有</a:t>
                </a:r>
                <a:r>
                  <a:rPr lang="en-US" altLang="zh-CN" dirty="0"/>
                  <a:t>180</a:t>
                </a:r>
                <a:r>
                  <a:rPr lang="zh-CN" altLang="en-US" dirty="0"/>
                  <a:t>，其他同理，高局部密度点就是找“比我高的那个人中离我最近的那个”</a:t>
                </a:r>
              </a:p>
            </p:txBody>
          </p:sp>
        </mc:Fallback>
      </mc:AlternateContent>
    </p:spTree>
    <p:extLst>
      <p:ext uri="{BB962C8B-B14F-4D97-AF65-F5344CB8AC3E}">
        <p14:creationId xmlns:p14="http://schemas.microsoft.com/office/powerpoint/2010/main" val="163718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备注占位符 1">
                <a:extLst>
                  <a:ext uri="{FF2B5EF4-FFF2-40B4-BE49-F238E27FC236}">
                    <a16:creationId xmlns:a16="http://schemas.microsoft.com/office/drawing/2014/main" id="{CC5FA934-891C-4A45-8DC5-7CF7C898EA32}"/>
                  </a:ext>
                </a:extLst>
              </p:cNvPr>
              <p:cNvSpPr>
                <a:spLocks noGrp="1"/>
              </p:cNvSpPr>
              <p:nvPr>
                <p:ph type="body" idx="1"/>
              </p:nvPr>
            </p:nvSpPr>
            <p:spPr/>
            <p:txBody>
              <a:bodyPr/>
              <a:lstStyle/>
              <a:p>
                <a:r>
                  <a:rPr lang="zh-CN" altLang="en-US" dirty="0"/>
                  <a:t>用姚明当做样本点的话，那么该样本点一定有较大的局部密度</a:t>
                </a:r>
                <a14:m>
                  <m:oMath xmlns:m="http://schemas.openxmlformats.org/officeDocument/2006/math">
                    <m:r>
                      <a:rPr lang="zh-CN" altLang="en-US" sz="1200" i="1" smtClean="0">
                        <a:latin typeface="Cambria Math" panose="02040503050406030204" pitchFamily="18" charset="0"/>
                        <a:ea typeface="华文楷体" panose="02010600040101010101" pitchFamily="2" charset="-122"/>
                      </a:rPr>
                      <m:t>𝜌</m:t>
                    </m:r>
                    <m:r>
                      <m:rPr>
                        <m:sty m:val="p"/>
                      </m:rPr>
                      <a:rPr lang="en-US" altLang="zh-CN" sz="1200" i="1">
                        <a:latin typeface="Cambria Math" panose="02040503050406030204" pitchFamily="18" charset="0"/>
                        <a:ea typeface="华文楷体" panose="02010600040101010101" pitchFamily="2" charset="-122"/>
                      </a:rPr>
                      <m:t>i</m:t>
                    </m:r>
                  </m:oMath>
                </a14:m>
                <a:r>
                  <a:rPr lang="zh-CN" altLang="en-US" dirty="0"/>
                  <a:t>，也就是他身边有很多人，但比他高的人可能会离他很远，于是他就是个簇中心</a:t>
                </a:r>
                <a:endParaRPr lang="en-US" altLang="zh-CN" dirty="0"/>
              </a:p>
              <a:p>
                <a:r>
                  <a:rPr lang="en-US" altLang="zh-CN" dirty="0"/>
                  <a:t>(</a:t>
                </a:r>
                <a:r>
                  <a:rPr lang="zh-CN" altLang="en-US" dirty="0"/>
                  <a:t>异常点</a:t>
                </a:r>
                <a:r>
                  <a:rPr lang="en-US" altLang="zh-CN" dirty="0"/>
                  <a:t>)</a:t>
                </a:r>
                <a:r>
                  <a:rPr lang="zh-CN" altLang="en-US" dirty="0"/>
                  <a:t>比如一个人，他身边没有什么人，而且比他高的人离他也很远，即有很大的高密距离</a:t>
                </a:r>
                <a14:m>
                  <m:oMath xmlns:m="http://schemas.openxmlformats.org/officeDocument/2006/math">
                    <m:r>
                      <a:rPr lang="zh-CN" altLang="en-US" sz="1200" i="1" smtClean="0">
                        <a:latin typeface="Cambria Math" panose="02040503050406030204" pitchFamily="18" charset="0"/>
                        <a:ea typeface="Cambria Math" panose="02040503050406030204" pitchFamily="18" charset="0"/>
                      </a:rPr>
                      <m:t>𝛿</m:t>
                    </m:r>
                    <m:r>
                      <m:rPr>
                        <m:sty m:val="p"/>
                      </m:rPr>
                      <a:rPr lang="en-US" altLang="zh-CN" sz="1200" i="1">
                        <a:latin typeface="Cambria Math" panose="02040503050406030204" pitchFamily="18" charset="0"/>
                        <a:ea typeface="Cambria Math" panose="02040503050406030204" pitchFamily="18" charset="0"/>
                      </a:rPr>
                      <m:t>i</m:t>
                    </m:r>
                  </m:oMath>
                </a14:m>
                <a:r>
                  <a:rPr lang="zh-CN" altLang="en-US" dirty="0"/>
                  <a:t>，那么他就是个异常点</a:t>
                </a:r>
              </a:p>
            </p:txBody>
          </p:sp>
        </mc:Choice>
        <mc:Fallback xmlns="">
          <p:sp>
            <p:nvSpPr>
              <p:cNvPr id="2" name="备注占位符 1">
                <a:extLst>
                  <a:ext uri="{FF2B5EF4-FFF2-40B4-BE49-F238E27FC236}">
                    <a16:creationId xmlns:a16="http://schemas.microsoft.com/office/drawing/2014/main" id="{CC5FA934-891C-4A45-8DC5-7CF7C898EA32}"/>
                  </a:ext>
                </a:extLst>
              </p:cNvPr>
              <p:cNvSpPr>
                <a:spLocks noGrp="1"/>
              </p:cNvSpPr>
              <p:nvPr>
                <p:ph type="body" idx="1"/>
              </p:nvPr>
            </p:nvSpPr>
            <p:spPr/>
            <p:txBody>
              <a:bodyPr/>
              <a:lstStyle/>
              <a:p>
                <a:r>
                  <a:rPr lang="zh-CN" altLang="en-US" dirty="0"/>
                  <a:t>用姚明当做样本点的话，那么该样本点一定有较大的局部密度</a:t>
                </a:r>
                <a:r>
                  <a:rPr lang="zh-CN" altLang="en-US" sz="1200" i="0">
                    <a:latin typeface="Cambria Math" panose="02040503050406030204" pitchFamily="18" charset="0"/>
                    <a:ea typeface="华文楷体" panose="02010600040101010101" pitchFamily="2" charset="-122"/>
                  </a:rPr>
                  <a:t>𝜌</a:t>
                </a:r>
                <a:r>
                  <a:rPr lang="en-US" altLang="zh-CN" sz="1200" i="0">
                    <a:latin typeface="Cambria Math" panose="02040503050406030204" pitchFamily="18" charset="0"/>
                    <a:ea typeface="华文楷体" panose="02010600040101010101" pitchFamily="2" charset="-122"/>
                  </a:rPr>
                  <a:t>i</a:t>
                </a:r>
                <a:r>
                  <a:rPr lang="zh-CN" altLang="en-US" dirty="0"/>
                  <a:t>，也就是他身边有很多人，但比他高的人可能会离他很远，于是他就是个簇中心</a:t>
                </a:r>
                <a:endParaRPr lang="en-US" altLang="zh-CN" dirty="0"/>
              </a:p>
              <a:p>
                <a:r>
                  <a:rPr lang="en-US" altLang="zh-CN" dirty="0"/>
                  <a:t>(</a:t>
                </a:r>
                <a:r>
                  <a:rPr lang="zh-CN" altLang="en-US" dirty="0"/>
                  <a:t>异常点</a:t>
                </a:r>
                <a:r>
                  <a:rPr lang="en-US" altLang="zh-CN" dirty="0"/>
                  <a:t>)</a:t>
                </a:r>
                <a:r>
                  <a:rPr lang="zh-CN" altLang="en-US" dirty="0"/>
                  <a:t>比如一个人，他身边没有什么人，而且比他高的人离他也很远，即有很大的高密距离</a:t>
                </a:r>
                <a:r>
                  <a:rPr lang="zh-CN" altLang="en-US" sz="1200" i="0">
                    <a:latin typeface="Cambria Math" panose="02040503050406030204" pitchFamily="18" charset="0"/>
                    <a:ea typeface="Cambria Math" panose="02040503050406030204" pitchFamily="18" charset="0"/>
                  </a:rPr>
                  <a:t>𝛿</a:t>
                </a:r>
                <a:r>
                  <a:rPr lang="en-US" altLang="zh-CN" sz="1200" i="0">
                    <a:latin typeface="Cambria Math" panose="02040503050406030204" pitchFamily="18" charset="0"/>
                    <a:ea typeface="Cambria Math" panose="02040503050406030204" pitchFamily="18" charset="0"/>
                  </a:rPr>
                  <a:t>i</a:t>
                </a:r>
                <a:r>
                  <a:rPr lang="zh-CN" altLang="en-US" dirty="0"/>
                  <a:t>，那么他就是个异常点</a:t>
                </a:r>
              </a:p>
            </p:txBody>
          </p:sp>
        </mc:Fallback>
      </mc:AlternateContent>
    </p:spTree>
    <p:extLst>
      <p:ext uri="{BB962C8B-B14F-4D97-AF65-F5344CB8AC3E}">
        <p14:creationId xmlns:p14="http://schemas.microsoft.com/office/powerpoint/2010/main" val="24716523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33</a:t>
            </a:fld>
            <a:endParaRPr lang="zh-CN" altLang="en-US"/>
          </a:p>
        </p:txBody>
      </p:sp>
    </p:spTree>
    <p:extLst>
      <p:ext uri="{BB962C8B-B14F-4D97-AF65-F5344CB8AC3E}">
        <p14:creationId xmlns:p14="http://schemas.microsoft.com/office/powerpoint/2010/main" val="754595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C5FA934-891C-4A45-8DC5-7CF7C898EA32}"/>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78421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C5FA934-891C-4A45-8DC5-7CF7C898EA32}"/>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171548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C5FA934-891C-4A45-8DC5-7CF7C898EA32}"/>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460108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C5FA934-891C-4A45-8DC5-7CF7C898EA32}"/>
              </a:ext>
            </a:extLst>
          </p:cNvPr>
          <p:cNvSpPr>
            <a:spLocks noGrp="1"/>
          </p:cNvSpPr>
          <p:nvPr>
            <p:ph type="body" idx="1"/>
          </p:nvPr>
        </p:nvSpPr>
        <p:spPr/>
        <p:txBody>
          <a:bodyPr/>
          <a:lstStyle/>
          <a:p>
            <a:r>
              <a:rPr lang="zh-CN" altLang="en-US" b="0" i="0" dirty="0">
                <a:solidFill>
                  <a:srgbClr val="4D4D4D"/>
                </a:solidFill>
                <a:effectLst/>
                <a:latin typeface="-apple-system"/>
              </a:rPr>
              <a:t>先根据样本点计算相似度矩阵，然后计算度矩阵和拉普拉斯矩阵，接着计算拉普拉斯矩阵前</a:t>
            </a:r>
            <a:r>
              <a:rPr lang="en-US" altLang="zh-CN" b="0" i="0" dirty="0">
                <a:solidFill>
                  <a:srgbClr val="4D4D4D"/>
                </a:solidFill>
                <a:effectLst/>
                <a:latin typeface="-apple-system"/>
              </a:rPr>
              <a:t>k</a:t>
            </a:r>
            <a:r>
              <a:rPr lang="zh-CN" altLang="en-US" b="0" i="0" dirty="0">
                <a:solidFill>
                  <a:srgbClr val="4D4D4D"/>
                </a:solidFill>
                <a:effectLst/>
                <a:latin typeface="-apple-system"/>
              </a:rPr>
              <a:t>个特征值对应的特征向量，最后将这</a:t>
            </a:r>
            <a:r>
              <a:rPr lang="en-US" altLang="zh-CN" b="0" i="0" dirty="0">
                <a:solidFill>
                  <a:srgbClr val="4D4D4D"/>
                </a:solidFill>
                <a:effectLst/>
                <a:latin typeface="-apple-system"/>
              </a:rPr>
              <a:t>k</a:t>
            </a:r>
            <a:r>
              <a:rPr lang="zh-CN" altLang="en-US" b="0" i="0" dirty="0">
                <a:solidFill>
                  <a:srgbClr val="4D4D4D"/>
                </a:solidFill>
                <a:effectLst/>
                <a:latin typeface="-apple-system"/>
              </a:rPr>
              <a:t>个特征值对应的特征向量组成的矩阵</a:t>
            </a:r>
            <a:r>
              <a:rPr lang="en-US" altLang="zh-CN" b="0" i="0" dirty="0">
                <a:solidFill>
                  <a:srgbClr val="4D4D4D"/>
                </a:solidFill>
                <a:effectLst/>
                <a:latin typeface="-apple-system"/>
              </a:rPr>
              <a:t>U</a:t>
            </a:r>
            <a:r>
              <a:rPr lang="zh-CN" altLang="en-US" b="0" i="0" dirty="0">
                <a:solidFill>
                  <a:srgbClr val="4D4D4D"/>
                </a:solidFill>
                <a:effectLst/>
                <a:latin typeface="-apple-system"/>
              </a:rPr>
              <a:t>，</a:t>
            </a:r>
            <a:r>
              <a:rPr lang="en-US" altLang="zh-CN" b="0" i="0" dirty="0">
                <a:solidFill>
                  <a:srgbClr val="4D4D4D"/>
                </a:solidFill>
                <a:effectLst/>
                <a:latin typeface="-apple-system"/>
              </a:rPr>
              <a:t>U</a:t>
            </a:r>
            <a:r>
              <a:rPr lang="zh-CN" altLang="en-US" b="0" i="0" dirty="0">
                <a:solidFill>
                  <a:srgbClr val="4D4D4D"/>
                </a:solidFill>
                <a:effectLst/>
                <a:latin typeface="-apple-system"/>
              </a:rPr>
              <a:t>的每一行成为一个新生成的样本点，对这些新生成的样本点进行</a:t>
            </a:r>
            <a:r>
              <a:rPr lang="en-US" altLang="zh-CN" b="0" i="0" dirty="0">
                <a:solidFill>
                  <a:srgbClr val="4D4D4D"/>
                </a:solidFill>
                <a:effectLst/>
                <a:latin typeface="-apple-system"/>
              </a:rPr>
              <a:t>k-means</a:t>
            </a:r>
            <a:r>
              <a:rPr lang="zh-CN" altLang="en-US" b="0" i="0" dirty="0">
                <a:solidFill>
                  <a:srgbClr val="4D4D4D"/>
                </a:solidFill>
                <a:effectLst/>
                <a:latin typeface="-apple-system"/>
              </a:rPr>
              <a:t>聚类，聚成</a:t>
            </a:r>
            <a:r>
              <a:rPr lang="en-US" altLang="zh-CN" b="0" i="0" dirty="0">
                <a:solidFill>
                  <a:srgbClr val="4D4D4D"/>
                </a:solidFill>
                <a:effectLst/>
                <a:latin typeface="-apple-system"/>
              </a:rPr>
              <a:t>k</a:t>
            </a:r>
            <a:r>
              <a:rPr lang="zh-CN" altLang="en-US" b="0" i="0" dirty="0">
                <a:solidFill>
                  <a:srgbClr val="4D4D4D"/>
                </a:solidFill>
                <a:effectLst/>
                <a:latin typeface="-apple-system"/>
              </a:rPr>
              <a:t>类，最后输出聚类的结果。这就是谱聚类算法的基本思想。</a:t>
            </a:r>
            <a:endParaRPr lang="zh-CN" altLang="en-US" dirty="0"/>
          </a:p>
        </p:txBody>
      </p:sp>
    </p:spTree>
    <p:extLst>
      <p:ext uri="{BB962C8B-B14F-4D97-AF65-F5344CB8AC3E}">
        <p14:creationId xmlns:p14="http://schemas.microsoft.com/office/powerpoint/2010/main" val="2789042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38</a:t>
            </a:fld>
            <a:endParaRPr lang="zh-CN" altLang="en-US"/>
          </a:p>
        </p:txBody>
      </p:sp>
    </p:spTree>
    <p:extLst>
      <p:ext uri="{BB962C8B-B14F-4D97-AF65-F5344CB8AC3E}">
        <p14:creationId xmlns:p14="http://schemas.microsoft.com/office/powerpoint/2010/main" val="1949245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4</a:t>
            </a:fld>
            <a:endParaRPr lang="zh-CN" altLang="en-US"/>
          </a:p>
        </p:txBody>
      </p:sp>
    </p:spTree>
    <p:extLst>
      <p:ext uri="{BB962C8B-B14F-4D97-AF65-F5344CB8AC3E}">
        <p14:creationId xmlns:p14="http://schemas.microsoft.com/office/powerpoint/2010/main" val="655924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1F86CB-CDC0-4E06-A333-C2E5844E769C}" type="slidenum">
              <a:rPr lang="zh-CN" altLang="en-US" smtClean="0"/>
              <a:t>5</a:t>
            </a:fld>
            <a:endParaRPr lang="zh-CN" altLang="en-US"/>
          </a:p>
        </p:txBody>
      </p:sp>
    </p:spTree>
    <p:extLst>
      <p:ext uri="{BB962C8B-B14F-4D97-AF65-F5344CB8AC3E}">
        <p14:creationId xmlns:p14="http://schemas.microsoft.com/office/powerpoint/2010/main" val="3657459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1F86CB-CDC0-4E06-A333-C2E5844E769C}" type="slidenum">
              <a:rPr lang="zh-CN" altLang="en-US" smtClean="0"/>
              <a:t>6</a:t>
            </a:fld>
            <a:endParaRPr lang="zh-CN" altLang="en-US"/>
          </a:p>
        </p:txBody>
      </p:sp>
    </p:spTree>
    <p:extLst>
      <p:ext uri="{BB962C8B-B14F-4D97-AF65-F5344CB8AC3E}">
        <p14:creationId xmlns:p14="http://schemas.microsoft.com/office/powerpoint/2010/main" val="1648325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举个例子：二维样本</a:t>
            </a:r>
            <a:r>
              <a:rPr lang="en-US" altLang="zh-CN" b="0" i="0" dirty="0">
                <a:solidFill>
                  <a:srgbClr val="4D4D4D"/>
                </a:solidFill>
                <a:effectLst/>
                <a:latin typeface="-apple-system"/>
              </a:rPr>
              <a:t>(</a:t>
            </a:r>
            <a:r>
              <a:rPr lang="zh-CN" altLang="en-US" b="0" i="0" dirty="0">
                <a:solidFill>
                  <a:srgbClr val="4D4D4D"/>
                </a:solidFill>
                <a:effectLst/>
                <a:latin typeface="-apple-system"/>
              </a:rPr>
              <a:t>身高</a:t>
            </a:r>
            <a:r>
              <a:rPr lang="en-US" altLang="zh-CN" b="0" i="0" dirty="0">
                <a:solidFill>
                  <a:srgbClr val="4D4D4D"/>
                </a:solidFill>
                <a:effectLst/>
                <a:latin typeface="-apple-system"/>
              </a:rPr>
              <a:t>,</a:t>
            </a:r>
            <a:r>
              <a:rPr lang="zh-CN" altLang="en-US" b="0" i="0" dirty="0">
                <a:solidFill>
                  <a:srgbClr val="4D4D4D"/>
                </a:solidFill>
                <a:effectLst/>
                <a:latin typeface="-apple-system"/>
              </a:rPr>
              <a:t>体重</a:t>
            </a:r>
            <a:r>
              <a:rPr lang="en-US" altLang="zh-CN" b="0" i="0" dirty="0">
                <a:solidFill>
                  <a:srgbClr val="4D4D4D"/>
                </a:solidFill>
                <a:effectLst/>
                <a:latin typeface="-apple-system"/>
              </a:rPr>
              <a:t>)</a:t>
            </a:r>
            <a:r>
              <a:rPr lang="zh-CN" altLang="en-US" b="0" i="0" dirty="0">
                <a:solidFill>
                  <a:srgbClr val="4D4D4D"/>
                </a:solidFill>
                <a:effectLst/>
                <a:latin typeface="-apple-system"/>
              </a:rPr>
              <a:t>，其中身高范围是</a:t>
            </a:r>
            <a:r>
              <a:rPr lang="en-US" altLang="zh-CN" b="0" i="0" dirty="0">
                <a:solidFill>
                  <a:srgbClr val="4D4D4D"/>
                </a:solidFill>
                <a:effectLst/>
                <a:latin typeface="-apple-system"/>
              </a:rPr>
              <a:t>150~190</a:t>
            </a:r>
            <a:r>
              <a:rPr lang="zh-CN" altLang="en-US" b="0" i="0" dirty="0">
                <a:solidFill>
                  <a:srgbClr val="4D4D4D"/>
                </a:solidFill>
                <a:effectLst/>
                <a:latin typeface="-apple-system"/>
              </a:rPr>
              <a:t>，体重范围是</a:t>
            </a:r>
            <a:r>
              <a:rPr lang="en-US" altLang="zh-CN" b="0" i="0" dirty="0">
                <a:solidFill>
                  <a:srgbClr val="4D4D4D"/>
                </a:solidFill>
                <a:effectLst/>
                <a:latin typeface="-apple-system"/>
              </a:rPr>
              <a:t>50~60</a:t>
            </a:r>
            <a:r>
              <a:rPr lang="zh-CN" altLang="en-US" b="0" i="0" dirty="0">
                <a:solidFill>
                  <a:srgbClr val="4D4D4D"/>
                </a:solidFill>
                <a:effectLst/>
                <a:latin typeface="-apple-system"/>
              </a:rPr>
              <a:t>，有三个样本：</a:t>
            </a:r>
            <a:r>
              <a:rPr lang="en-US" altLang="zh-CN" b="0" i="0" dirty="0">
                <a:solidFill>
                  <a:srgbClr val="4D4D4D"/>
                </a:solidFill>
                <a:effectLst/>
                <a:latin typeface="-apple-system"/>
              </a:rPr>
              <a:t>a(180,50)</a:t>
            </a:r>
            <a:r>
              <a:rPr lang="zh-CN" altLang="en-US" b="0" i="0" dirty="0">
                <a:solidFill>
                  <a:srgbClr val="4D4D4D"/>
                </a:solidFill>
                <a:effectLst/>
                <a:latin typeface="-apple-system"/>
              </a:rPr>
              <a:t>，</a:t>
            </a:r>
            <a:r>
              <a:rPr lang="en-US" altLang="zh-CN" b="0" i="0" dirty="0">
                <a:solidFill>
                  <a:srgbClr val="4D4D4D"/>
                </a:solidFill>
                <a:effectLst/>
                <a:latin typeface="-apple-system"/>
              </a:rPr>
              <a:t>b(190,50)</a:t>
            </a:r>
            <a:r>
              <a:rPr lang="zh-CN" altLang="en-US" b="0" i="0" dirty="0">
                <a:solidFill>
                  <a:srgbClr val="4D4D4D"/>
                </a:solidFill>
                <a:effectLst/>
                <a:latin typeface="-apple-system"/>
              </a:rPr>
              <a:t>，</a:t>
            </a:r>
            <a:r>
              <a:rPr lang="en-US" altLang="zh-CN" b="0" i="0" dirty="0">
                <a:solidFill>
                  <a:srgbClr val="4D4D4D"/>
                </a:solidFill>
                <a:effectLst/>
                <a:latin typeface="-apple-system"/>
              </a:rPr>
              <a:t>c(180,60)</a:t>
            </a:r>
            <a:r>
              <a:rPr lang="zh-CN" altLang="en-US" b="0" i="0" dirty="0">
                <a:solidFill>
                  <a:srgbClr val="4D4D4D"/>
                </a:solidFill>
                <a:effectLst/>
                <a:latin typeface="-apple-system"/>
              </a:rPr>
              <a:t>。那么</a:t>
            </a:r>
            <a:r>
              <a:rPr lang="en-US" altLang="zh-CN" b="0" i="0" dirty="0">
                <a:solidFill>
                  <a:srgbClr val="4D4D4D"/>
                </a:solidFill>
                <a:effectLst/>
                <a:latin typeface="-apple-system"/>
              </a:rPr>
              <a:t>a</a:t>
            </a:r>
            <a:r>
              <a:rPr lang="zh-CN" altLang="en-US" b="0" i="0" dirty="0">
                <a:solidFill>
                  <a:srgbClr val="4D4D4D"/>
                </a:solidFill>
                <a:effectLst/>
                <a:latin typeface="-apple-system"/>
              </a:rPr>
              <a:t>与</a:t>
            </a:r>
            <a:r>
              <a:rPr lang="en-US" altLang="zh-CN" b="0" i="0" dirty="0">
                <a:solidFill>
                  <a:srgbClr val="4D4D4D"/>
                </a:solidFill>
                <a:effectLst/>
                <a:latin typeface="-apple-system"/>
              </a:rPr>
              <a:t>b</a:t>
            </a:r>
            <a:r>
              <a:rPr lang="zh-CN" altLang="en-US" b="0" i="0" dirty="0">
                <a:solidFill>
                  <a:srgbClr val="4D4D4D"/>
                </a:solidFill>
                <a:effectLst/>
                <a:latin typeface="-apple-system"/>
              </a:rPr>
              <a:t>之间的闵氏距离（无论是曼哈顿距离、欧氏距离或切比雪夫距离）等于</a:t>
            </a:r>
            <a:r>
              <a:rPr lang="en-US" altLang="zh-CN" b="0" i="0" dirty="0">
                <a:solidFill>
                  <a:srgbClr val="4D4D4D"/>
                </a:solidFill>
                <a:effectLst/>
                <a:latin typeface="-apple-system"/>
              </a:rPr>
              <a:t>a</a:t>
            </a:r>
            <a:r>
              <a:rPr lang="zh-CN" altLang="en-US" b="0" i="0" dirty="0">
                <a:solidFill>
                  <a:srgbClr val="4D4D4D"/>
                </a:solidFill>
                <a:effectLst/>
                <a:latin typeface="-apple-system"/>
              </a:rPr>
              <a:t>与</a:t>
            </a:r>
            <a:r>
              <a:rPr lang="en-US" altLang="zh-CN" b="0" i="0" dirty="0">
                <a:solidFill>
                  <a:srgbClr val="4D4D4D"/>
                </a:solidFill>
                <a:effectLst/>
                <a:latin typeface="-apple-system"/>
              </a:rPr>
              <a:t>c</a:t>
            </a:r>
            <a:r>
              <a:rPr lang="zh-CN" altLang="en-US" b="0" i="0" dirty="0">
                <a:solidFill>
                  <a:srgbClr val="4D4D4D"/>
                </a:solidFill>
                <a:effectLst/>
                <a:latin typeface="-apple-system"/>
              </a:rPr>
              <a:t>之间的闵氏距离，但是身高的</a:t>
            </a:r>
            <a:r>
              <a:rPr lang="en-US" altLang="zh-CN" b="0" i="0" dirty="0">
                <a:solidFill>
                  <a:srgbClr val="4D4D4D"/>
                </a:solidFill>
                <a:effectLst/>
                <a:latin typeface="-apple-system"/>
              </a:rPr>
              <a:t>10cm</a:t>
            </a:r>
            <a:r>
              <a:rPr lang="zh-CN" altLang="en-US" b="0" i="0" dirty="0">
                <a:solidFill>
                  <a:srgbClr val="4D4D4D"/>
                </a:solidFill>
                <a:effectLst/>
                <a:latin typeface="-apple-system"/>
              </a:rPr>
              <a:t>真的等价于体重的</a:t>
            </a:r>
            <a:r>
              <a:rPr lang="en-US" altLang="zh-CN" b="0" i="0" dirty="0">
                <a:solidFill>
                  <a:srgbClr val="4D4D4D"/>
                </a:solidFill>
                <a:effectLst/>
                <a:latin typeface="-apple-system"/>
              </a:rPr>
              <a:t>10kg</a:t>
            </a:r>
            <a:r>
              <a:rPr lang="zh-CN" altLang="en-US" b="0" i="0" dirty="0">
                <a:solidFill>
                  <a:srgbClr val="4D4D4D"/>
                </a:solidFill>
                <a:effectLst/>
                <a:latin typeface="-apple-system"/>
              </a:rPr>
              <a:t>么？因此用闵氏距离来衡量这些样本间的相似度很有问题。简单说来，闵氏距离的缺点主要有两个：</a:t>
            </a:r>
            <a:r>
              <a:rPr lang="en-US" altLang="zh-CN" b="0" i="0" dirty="0">
                <a:solidFill>
                  <a:srgbClr val="4D4D4D"/>
                </a:solidFill>
                <a:effectLst/>
                <a:latin typeface="-apple-system"/>
              </a:rPr>
              <a:t>(1)</a:t>
            </a:r>
            <a:r>
              <a:rPr lang="zh-CN" altLang="en-US" b="0" i="0" dirty="0">
                <a:solidFill>
                  <a:srgbClr val="4D4D4D"/>
                </a:solidFill>
                <a:effectLst/>
                <a:latin typeface="-apple-system"/>
              </a:rPr>
              <a:t>将各个分量的量纲</a:t>
            </a:r>
            <a:r>
              <a:rPr lang="en-US" altLang="zh-CN" b="0" i="0" dirty="0">
                <a:solidFill>
                  <a:srgbClr val="4D4D4D"/>
                </a:solidFill>
                <a:effectLst/>
                <a:latin typeface="-apple-system"/>
              </a:rPr>
              <a:t>(scale)</a:t>
            </a:r>
            <a:r>
              <a:rPr lang="zh-CN" altLang="en-US" b="0" i="0" dirty="0">
                <a:solidFill>
                  <a:srgbClr val="4D4D4D"/>
                </a:solidFill>
                <a:effectLst/>
                <a:latin typeface="-apple-system"/>
              </a:rPr>
              <a:t>，也就是“单位”当作相同的看待了。</a:t>
            </a:r>
            <a:r>
              <a:rPr lang="en-US" altLang="zh-CN" b="0" i="0" dirty="0">
                <a:solidFill>
                  <a:srgbClr val="4D4D4D"/>
                </a:solidFill>
                <a:effectLst/>
                <a:latin typeface="-apple-system"/>
              </a:rPr>
              <a:t>(2)</a:t>
            </a:r>
            <a:r>
              <a:rPr lang="zh-CN" altLang="en-US" b="0" i="0" dirty="0">
                <a:solidFill>
                  <a:srgbClr val="4D4D4D"/>
                </a:solidFill>
                <a:effectLst/>
                <a:latin typeface="-apple-system"/>
              </a:rPr>
              <a:t>没有考虑各个分量的分布（期望，方差等</a:t>
            </a:r>
            <a:r>
              <a:rPr lang="en-US" altLang="zh-CN" b="0" i="0" dirty="0">
                <a:solidFill>
                  <a:srgbClr val="4D4D4D"/>
                </a:solidFill>
                <a:effectLst/>
                <a:latin typeface="-apple-system"/>
              </a:rPr>
              <a:t>)</a:t>
            </a:r>
            <a:r>
              <a:rPr lang="zh-CN" altLang="en-US" b="0" i="0" dirty="0">
                <a:solidFill>
                  <a:srgbClr val="4D4D4D"/>
                </a:solidFill>
                <a:effectLst/>
                <a:latin typeface="-apple-system"/>
              </a:rPr>
              <a:t>可能是不同的。</a:t>
            </a:r>
            <a:endParaRPr lang="zh-CN" altLang="en-US" dirty="0"/>
          </a:p>
        </p:txBody>
      </p:sp>
      <p:sp>
        <p:nvSpPr>
          <p:cNvPr id="4" name="灯片编号占位符 3"/>
          <p:cNvSpPr>
            <a:spLocks noGrp="1"/>
          </p:cNvSpPr>
          <p:nvPr>
            <p:ph type="sldNum" sz="quarter" idx="10"/>
          </p:nvPr>
        </p:nvSpPr>
        <p:spPr/>
        <p:txBody>
          <a:bodyPr/>
          <a:lstStyle/>
          <a:p>
            <a:fld id="{521F86CB-CDC0-4E06-A333-C2E5844E769C}" type="slidenum">
              <a:rPr lang="zh-CN" altLang="en-US" smtClean="0"/>
              <a:t>7</a:t>
            </a:fld>
            <a:endParaRPr lang="zh-CN" altLang="en-US"/>
          </a:p>
        </p:txBody>
      </p:sp>
    </p:spTree>
    <p:extLst>
      <p:ext uri="{BB962C8B-B14F-4D97-AF65-F5344CB8AC3E}">
        <p14:creationId xmlns:p14="http://schemas.microsoft.com/office/powerpoint/2010/main" val="2055613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849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2758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2020/11/24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949803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2020/11/24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523438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2020/11/24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90209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2020/11/24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1054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5F1550-273F-4C78-8324-1DB8623B4730}" type="datetimeFigureOut">
              <a:rPr lang="zh-CN" altLang="en-US" smtClean="0"/>
              <a:t>2020/11/24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9104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05F1550-273F-4C78-8324-1DB8623B4730}" type="datetimeFigureOut">
              <a:rPr lang="zh-CN" altLang="en-US" smtClean="0"/>
              <a:t>2020/11/24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212302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05F1550-273F-4C78-8324-1DB8623B4730}" type="datetimeFigureOut">
              <a:rPr lang="zh-CN" altLang="en-US" smtClean="0"/>
              <a:t>2020/11/24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63098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5F1550-273F-4C78-8324-1DB8623B4730}" type="datetimeFigureOut">
              <a:rPr lang="zh-CN" altLang="en-US" smtClean="0"/>
              <a:t>2020/11/24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424612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F1550-273F-4C78-8324-1DB8623B4730}" type="datetimeFigureOut">
              <a:rPr lang="zh-CN" altLang="en-US" smtClean="0"/>
              <a:t>2020/11/24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781162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05F1550-273F-4C78-8324-1DB8623B4730}" type="datetimeFigureOut">
              <a:rPr lang="zh-CN" altLang="en-US" smtClean="0"/>
              <a:t>2020/11/24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154143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05F1550-273F-4C78-8324-1DB8623B4730}" type="datetimeFigureOut">
              <a:rPr lang="zh-CN" altLang="en-US" smtClean="0"/>
              <a:t>2020/11/24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2208132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05F1550-273F-4C78-8324-1DB8623B4730}" type="datetimeFigureOut">
              <a:rPr lang="zh-CN" altLang="en-US" smtClean="0"/>
              <a:t>2020/11/24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87619282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7.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2.tmp"/></Relationships>
</file>

<file path=ppt/slides/_rels/slide18.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24.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20.xml"/><Relationship Id="rId7" Type="http://schemas.openxmlformats.org/officeDocument/2006/relationships/image" Target="../media/image26.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25.wmf"/><Relationship Id="rId4" Type="http://schemas.openxmlformats.org/officeDocument/2006/relationships/oleObject" Target="../embeddings/oleObject5.bin"/><Relationship Id="rId9" Type="http://schemas.openxmlformats.org/officeDocument/2006/relationships/image" Target="../media/image27.wmf"/></Relationships>
</file>

<file path=ppt/slides/_rels/slide2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21.xml"/><Relationship Id="rId7"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28.wmf"/><Relationship Id="rId5" Type="http://schemas.openxmlformats.org/officeDocument/2006/relationships/oleObject" Target="../embeddings/oleObject8.bin"/><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34.tmp"/></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hyperlink" Target="https://baike.baidu.com/item/%E9%82%BB%E6%8E%A5%E7%9F%A9%E9%98%B5"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hyperlink" Target="https://baike.baidu.com/item/%E7%9F%A9%E9%98%B5" TargetMode="External"/><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43.gif"/><Relationship Id="rId3" Type="http://schemas.openxmlformats.org/officeDocument/2006/relationships/image" Target="../media/image300.png"/><Relationship Id="rId7" Type="http://schemas.openxmlformats.org/officeDocument/2006/relationships/image" Target="../media/image42.gif"/><Relationship Id="rId2" Type="http://schemas.openxmlformats.org/officeDocument/2006/relationships/notesSlide" Target="../notesSlides/notesSlide36.xml"/><Relationship Id="rId1" Type="http://schemas.openxmlformats.org/officeDocument/2006/relationships/slideLayout" Target="../slideLayouts/slideLayout6.xml"/><Relationship Id="rId6" Type="http://schemas.openxmlformats.org/officeDocument/2006/relationships/image" Target="../media/image41.gif"/><Relationship Id="rId5" Type="http://schemas.openxmlformats.org/officeDocument/2006/relationships/image" Target="../media/image40.gif"/><Relationship Id="rId4" Type="http://schemas.openxmlformats.org/officeDocument/2006/relationships/image" Target="../media/image39.gif"/></Relationships>
</file>

<file path=ppt/slides/_rels/slide37.xml.rels><?xml version="1.0" encoding="UTF-8" standalone="yes"?>
<Relationships xmlns="http://schemas.openxmlformats.org/package/2006/relationships"><Relationship Id="rId8" Type="http://schemas.openxmlformats.org/officeDocument/2006/relationships/image" Target="../media/image49.gif"/><Relationship Id="rId3" Type="http://schemas.openxmlformats.org/officeDocument/2006/relationships/image" Target="../media/image44.tmp"/><Relationship Id="rId7" Type="http://schemas.openxmlformats.org/officeDocument/2006/relationships/image" Target="../media/image48.gif"/><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47.gif"/><Relationship Id="rId5" Type="http://schemas.openxmlformats.org/officeDocument/2006/relationships/image" Target="../media/image46.gif"/><Relationship Id="rId10" Type="http://schemas.openxmlformats.org/officeDocument/2006/relationships/image" Target="../media/image51.gif"/><Relationship Id="rId4" Type="http://schemas.openxmlformats.org/officeDocument/2006/relationships/image" Target="../media/image45.tmp"/><Relationship Id="rId9" Type="http://schemas.openxmlformats.org/officeDocument/2006/relationships/image" Target="../media/image50.gif"/></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comments" Target="../comments/commen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s://baike.baidu.com/item/%E7%9B%B4%E7%BA%BF%E8%B7%9D%E7%A6%BB" TargetMode="External"/><Relationship Id="rId5" Type="http://schemas.openxmlformats.org/officeDocument/2006/relationships/hyperlink" Target="https://baike.baidu.com/item/%E6%AC%A7%E6%B0%8F%E8%B7%9D%E7%A6%BB" TargetMode="Externa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tmp"/><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直角三角形 8"/>
          <p:cNvSpPr/>
          <p:nvPr/>
        </p:nvSpPr>
        <p:spPr>
          <a:xfrm>
            <a:off x="6520815" y="3514725"/>
            <a:ext cx="643890" cy="913448"/>
          </a:xfrm>
          <a:prstGeom prst="rtTriangl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直角三角形 4"/>
          <p:cNvSpPr/>
          <p:nvPr/>
        </p:nvSpPr>
        <p:spPr>
          <a:xfrm>
            <a:off x="5615940" y="139542"/>
            <a:ext cx="491014" cy="714851"/>
          </a:xfrm>
          <a:prstGeom prst="rtTriangle">
            <a:avLst/>
          </a:prstGeom>
          <a:solidFill>
            <a:srgbClr val="517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3" name="图片 2" descr="33af44c9fe23df8286f99d06e678fd1b"/>
          <p:cNvPicPr>
            <a:picLocks noChangeAspect="1"/>
          </p:cNvPicPr>
          <p:nvPr/>
        </p:nvPicPr>
        <p:blipFill>
          <a:blip r:embed="rId3">
            <a:duotone>
              <a:prstClr val="black"/>
              <a:schemeClr val="accent4">
                <a:tint val="45000"/>
                <a:satMod val="400000"/>
              </a:schemeClr>
            </a:duotone>
          </a:blip>
          <a:stretch>
            <a:fillRect/>
          </a:stretch>
        </p:blipFill>
        <p:spPr>
          <a:xfrm rot="10800000">
            <a:off x="5718334" y="-37623"/>
            <a:ext cx="4018121" cy="3860006"/>
          </a:xfrm>
          <a:prstGeom prst="rect">
            <a:avLst/>
          </a:prstGeom>
        </p:spPr>
      </p:pic>
      <p:sp>
        <p:nvSpPr>
          <p:cNvPr id="4" name="等腰三角形 3"/>
          <p:cNvSpPr/>
          <p:nvPr/>
        </p:nvSpPr>
        <p:spPr>
          <a:xfrm rot="10800000">
            <a:off x="5539264" y="1907857"/>
            <a:ext cx="702945" cy="433388"/>
          </a:xfrm>
          <a:prstGeom prst="triangle">
            <a:avLst/>
          </a:prstGeom>
          <a:noFill/>
          <a:ln>
            <a:solidFill>
              <a:schemeClr val="bg2">
                <a:lumMod val="75000"/>
              </a:schemeClr>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直角三角形 5"/>
          <p:cNvSpPr/>
          <p:nvPr/>
        </p:nvSpPr>
        <p:spPr>
          <a:xfrm rot="10800000">
            <a:off x="5429250" y="2809875"/>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等腰三角形 6"/>
          <p:cNvSpPr/>
          <p:nvPr/>
        </p:nvSpPr>
        <p:spPr>
          <a:xfrm rot="10800000">
            <a:off x="5737860" y="3529489"/>
            <a:ext cx="504349" cy="292894"/>
          </a:xfrm>
          <a:prstGeom prst="triangle">
            <a:avLst/>
          </a:prstGeom>
          <a:noFill/>
          <a:ln>
            <a:solidFill>
              <a:schemeClr val="bg2">
                <a:lumMod val="75000"/>
              </a:schemeClr>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直角三角形 7"/>
          <p:cNvSpPr/>
          <p:nvPr/>
        </p:nvSpPr>
        <p:spPr>
          <a:xfrm>
            <a:off x="6812757" y="3822383"/>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501253" y="1545447"/>
            <a:ext cx="4345781" cy="1323439"/>
          </a:xfrm>
          <a:prstGeom prst="rect">
            <a:avLst/>
          </a:prstGeom>
          <a:noFill/>
        </p:spPr>
        <p:txBody>
          <a:bodyPr wrap="square" rtlCol="0">
            <a:spAutoFit/>
          </a:bodyPr>
          <a:lstStyle/>
          <a:p>
            <a:r>
              <a:rPr lang="zh-CN" altLang="en-US" sz="8000" b="1" dirty="0">
                <a:solidFill>
                  <a:srgbClr val="335B74"/>
                </a:solidFill>
                <a:latin typeface="方正正大黑简体" panose="02000000000000000000" pitchFamily="2" charset="-122"/>
                <a:ea typeface="方正正大黑简体" panose="02000000000000000000" pitchFamily="2" charset="-122"/>
              </a:rPr>
              <a:t>聚类</a:t>
            </a:r>
            <a:endParaRPr lang="en-US" altLang="zh-CN" sz="8000" b="1" dirty="0">
              <a:solidFill>
                <a:srgbClr val="335B74"/>
              </a:solidFill>
              <a:latin typeface="方正正大黑简体" panose="02000000000000000000" pitchFamily="2" charset="-122"/>
              <a:ea typeface="方正正大黑简体" panose="02000000000000000000" pitchFamily="2" charset="-122"/>
            </a:endParaRPr>
          </a:p>
        </p:txBody>
      </p:sp>
      <p:sp>
        <p:nvSpPr>
          <p:cNvPr id="13" name="矩形 12"/>
          <p:cNvSpPr/>
          <p:nvPr/>
        </p:nvSpPr>
        <p:spPr>
          <a:xfrm>
            <a:off x="683419" y="3529965"/>
            <a:ext cx="3650456" cy="397669"/>
          </a:xfrm>
          <a:prstGeom prst="rect">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等腰三角形 1"/>
          <p:cNvSpPr/>
          <p:nvPr/>
        </p:nvSpPr>
        <p:spPr>
          <a:xfrm rot="10800000">
            <a:off x="4697730" y="79534"/>
            <a:ext cx="1234440" cy="834390"/>
          </a:xfrm>
          <a:prstGeom prst="triangle">
            <a:avLst/>
          </a:prstGeom>
          <a:noFill/>
          <a:ln>
            <a:solidFill>
              <a:srgbClr val="51718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683419" y="3559522"/>
            <a:ext cx="4553426" cy="338554"/>
          </a:xfrm>
          <a:prstGeom prst="rect">
            <a:avLst/>
          </a:prstGeom>
        </p:spPr>
        <p:txBody>
          <a:bodyPr wrap="square">
            <a:spAutoFit/>
          </a:bodyPr>
          <a:lstStyle/>
          <a:p>
            <a:r>
              <a:rPr lang="zh-CN" altLang="en-US" sz="1600" dirty="0">
                <a:solidFill>
                  <a:schemeClr val="bg1"/>
                </a:solidFill>
                <a:latin typeface="宋体" panose="02010600030101010101" pitchFamily="2" charset="-122"/>
                <a:ea typeface="宋体" panose="02010600030101010101" pitchFamily="2" charset="-122"/>
              </a:rPr>
              <a:t>主讲人：王晓娟</a:t>
            </a:r>
          </a:p>
        </p:txBody>
      </p:sp>
    </p:spTree>
    <p:extLst>
      <p:ext uri="{BB962C8B-B14F-4D97-AF65-F5344CB8AC3E}">
        <p14:creationId xmlns:p14="http://schemas.microsoft.com/office/powerpoint/2010/main" val="1829782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blinds(horizontal)">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4" grpId="0" animBg="1"/>
      <p:bldP spid="6" grpId="0" animBg="1"/>
      <p:bldP spid="7" grpId="0" animBg="1"/>
      <p:bldP spid="8" grpId="0" animBg="1"/>
      <p:bldP spid="10" grpId="0"/>
      <p:bldP spid="13" grpId="0" animBg="1"/>
      <p:bldP spid="2" grpId="0" animBg="1"/>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9" name="文本框 18">
            <a:extLst>
              <a:ext uri="{FF2B5EF4-FFF2-40B4-BE49-F238E27FC236}">
                <a16:creationId xmlns:a16="http://schemas.microsoft.com/office/drawing/2014/main" id="{A8779C10-7979-4F6C-A8BB-862432D5C3F8}"/>
              </a:ext>
            </a:extLst>
          </p:cNvPr>
          <p:cNvSpPr txBox="1"/>
          <p:nvPr/>
        </p:nvSpPr>
        <p:spPr>
          <a:xfrm>
            <a:off x="0" y="630555"/>
            <a:ext cx="8984974" cy="1200329"/>
          </a:xfrm>
          <a:prstGeom prst="rect">
            <a:avLst/>
          </a:prstGeom>
          <a:noFill/>
        </p:spPr>
        <p:txBody>
          <a:bodyPr wrap="square" rtlCol="0">
            <a:spAutoFit/>
          </a:bodyPr>
          <a:lstStyle/>
          <a:p>
            <a:r>
              <a:rPr lang="zh-CN" altLang="en-US" i="0" dirty="0">
                <a:effectLst/>
                <a:latin typeface="华文楷体" panose="02010600040101010101" pitchFamily="2" charset="-122"/>
                <a:ea typeface="华文楷体" panose="02010600040101010101" pitchFamily="2" charset="-122"/>
              </a:rPr>
              <a:t>皮尔逊相关系数只是用来衡量两个变量线性相关程度的指标；故必须先确认这两个变量是线性相关的，然后这个相关系数才能确定他俩相关程度。</a:t>
            </a:r>
            <a:endParaRPr lang="en-US" altLang="zh-CN" i="0" dirty="0">
              <a:effectLst/>
              <a:latin typeface="华文楷体" panose="02010600040101010101" pitchFamily="2" charset="-122"/>
              <a:ea typeface="华文楷体" panose="02010600040101010101" pitchFamily="2" charset="-122"/>
            </a:endParaRPr>
          </a:p>
          <a:p>
            <a:r>
              <a:rPr lang="zh-CN" altLang="en-US" i="0" dirty="0">
                <a:effectLst/>
                <a:latin typeface="华文楷体" panose="02010600040101010101" pitchFamily="2" charset="-122"/>
                <a:ea typeface="华文楷体" panose="02010600040101010101" pitchFamily="2" charset="-122"/>
              </a:rPr>
              <a:t>如果两个变量本身就是线性的关系，那么皮尔逊相关系数绝对值大就是相关性强，小就是相关性弱。</a:t>
            </a:r>
            <a:endParaRPr lang="en-US" altLang="zh-CN" i="0" dirty="0">
              <a:effectLst/>
              <a:latin typeface="华文楷体" panose="02010600040101010101" pitchFamily="2" charset="-122"/>
              <a:ea typeface="华文楷体" panose="02010600040101010101" pitchFamily="2" charset="-122"/>
            </a:endParaRPr>
          </a:p>
        </p:txBody>
      </p:sp>
      <p:sp>
        <p:nvSpPr>
          <p:cNvPr id="20" name="文本框 19">
            <a:extLst>
              <a:ext uri="{FF2B5EF4-FFF2-40B4-BE49-F238E27FC236}">
                <a16:creationId xmlns:a16="http://schemas.microsoft.com/office/drawing/2014/main" id="{C7C09411-69A5-4E48-BAB8-F4465FE4CD4D}"/>
              </a:ext>
            </a:extLst>
          </p:cNvPr>
          <p:cNvSpPr txBox="1"/>
          <p:nvPr/>
        </p:nvSpPr>
        <p:spPr>
          <a:xfrm>
            <a:off x="-14371" y="2334071"/>
            <a:ext cx="8825948" cy="2308324"/>
          </a:xfrm>
          <a:prstGeom prst="rect">
            <a:avLst/>
          </a:prstGeom>
          <a:noFill/>
        </p:spPr>
        <p:txBody>
          <a:bodyPr wrap="square">
            <a:spAutoFit/>
          </a:bodyPr>
          <a:lstStyle/>
          <a:p>
            <a:pPr algn="l">
              <a:buClrTx/>
              <a:buSzTx/>
              <a:buNone/>
            </a:pPr>
            <a:r>
              <a:rPr lang="zh-CN" altLang="en-US" dirty="0">
                <a:latin typeface="华文楷体" panose="02010600040101010101" pitchFamily="2" charset="-122"/>
                <a:ea typeface="华文楷体" panose="02010600040101010101" pitchFamily="2" charset="-122"/>
                <a:cs typeface="仿宋" panose="02010609060101010101" charset="-122"/>
              </a:rPr>
              <a:t>例如：</a:t>
            </a:r>
            <a:r>
              <a:rPr lang="en-US" altLang="zh-CN" dirty="0">
                <a:latin typeface="华文楷体" panose="02010600040101010101" pitchFamily="2" charset="-122"/>
                <a:ea typeface="华文楷体" panose="02010600040101010101" pitchFamily="2" charset="-122"/>
                <a:cs typeface="仿宋" panose="02010609060101010101" charset="-122"/>
              </a:rPr>
              <a:t>a</a:t>
            </a:r>
            <a:r>
              <a:rPr lang="zh-CN" altLang="en-US" dirty="0">
                <a:latin typeface="华文楷体" panose="02010600040101010101" pitchFamily="2" charset="-122"/>
                <a:ea typeface="华文楷体" panose="02010600040101010101" pitchFamily="2" charset="-122"/>
                <a:cs typeface="仿宋" panose="02010609060101010101" charset="-122"/>
              </a:rPr>
              <a:t>为一组年投入额</a:t>
            </a:r>
            <a:r>
              <a:rPr lang="en-US" altLang="zh-CN" dirty="0">
                <a:latin typeface="华文楷体" panose="02010600040101010101" pitchFamily="2" charset="-122"/>
                <a:ea typeface="华文楷体" panose="02010600040101010101" pitchFamily="2" charset="-122"/>
                <a:cs typeface="仿宋" panose="02010609060101010101" charset="-122"/>
              </a:rPr>
              <a:t>{12.5</a:t>
            </a:r>
            <a:r>
              <a:rPr lang="zh-CN" altLang="en-US" dirty="0">
                <a:latin typeface="华文楷体" panose="02010600040101010101" pitchFamily="2" charset="-122"/>
                <a:ea typeface="华文楷体" panose="02010600040101010101" pitchFamily="2" charset="-122"/>
                <a:cs typeface="仿宋" panose="02010609060101010101" charset="-122"/>
              </a:rPr>
              <a:t>，</a:t>
            </a:r>
            <a:r>
              <a:rPr lang="en-US" altLang="zh-CN" dirty="0">
                <a:latin typeface="华文楷体" panose="02010600040101010101" pitchFamily="2" charset="-122"/>
                <a:ea typeface="华文楷体" panose="02010600040101010101" pitchFamily="2" charset="-122"/>
                <a:cs typeface="仿宋" panose="02010609060101010101" charset="-122"/>
              </a:rPr>
              <a:t>15.3</a:t>
            </a:r>
            <a:r>
              <a:rPr lang="zh-CN" altLang="en-US" dirty="0">
                <a:latin typeface="华文楷体" panose="02010600040101010101" pitchFamily="2" charset="-122"/>
                <a:ea typeface="华文楷体" panose="02010600040101010101" pitchFamily="2" charset="-122"/>
                <a:cs typeface="仿宋" panose="02010609060101010101" charset="-122"/>
              </a:rPr>
              <a:t>，</a:t>
            </a:r>
            <a:r>
              <a:rPr lang="en-US" altLang="zh-CN" dirty="0">
                <a:latin typeface="华文楷体" panose="02010600040101010101" pitchFamily="2" charset="-122"/>
                <a:ea typeface="华文楷体" panose="02010600040101010101" pitchFamily="2" charset="-122"/>
                <a:cs typeface="仿宋" panose="02010609060101010101" charset="-122"/>
              </a:rPr>
              <a:t>23.2</a:t>
            </a:r>
            <a:r>
              <a:rPr lang="zh-CN" altLang="en-US" dirty="0">
                <a:latin typeface="华文楷体" panose="02010600040101010101" pitchFamily="2" charset="-122"/>
                <a:ea typeface="华文楷体" panose="02010600040101010101" pitchFamily="2" charset="-122"/>
                <a:cs typeface="仿宋" panose="02010609060101010101" charset="-122"/>
              </a:rPr>
              <a:t>，</a:t>
            </a:r>
            <a:r>
              <a:rPr lang="en-US" altLang="zh-CN" dirty="0">
                <a:latin typeface="华文楷体" panose="02010600040101010101" pitchFamily="2" charset="-122"/>
                <a:ea typeface="华文楷体" panose="02010600040101010101" pitchFamily="2" charset="-122"/>
                <a:cs typeface="仿宋" panose="02010609060101010101" charset="-122"/>
              </a:rPr>
              <a:t>26.4</a:t>
            </a:r>
            <a:r>
              <a:rPr lang="zh-CN" altLang="en-US" dirty="0">
                <a:latin typeface="华文楷体" panose="02010600040101010101" pitchFamily="2" charset="-122"/>
                <a:ea typeface="华文楷体" panose="02010600040101010101" pitchFamily="2" charset="-122"/>
                <a:cs typeface="仿宋" panose="02010609060101010101" charset="-122"/>
              </a:rPr>
              <a:t>，</a:t>
            </a:r>
            <a:r>
              <a:rPr lang="en-US" altLang="zh-CN" dirty="0">
                <a:latin typeface="华文楷体" panose="02010600040101010101" pitchFamily="2" charset="-122"/>
                <a:ea typeface="华文楷体" panose="02010600040101010101" pitchFamily="2" charset="-122"/>
                <a:cs typeface="仿宋" panose="02010609060101010101" charset="-122"/>
              </a:rPr>
              <a:t>33.5}</a:t>
            </a:r>
          </a:p>
          <a:p>
            <a:pPr algn="l">
              <a:buClrTx/>
              <a:buSzTx/>
              <a:buNone/>
            </a:pPr>
            <a:r>
              <a:rPr lang="en-US" altLang="zh-CN" dirty="0">
                <a:latin typeface="华文楷体" panose="02010600040101010101" pitchFamily="2" charset="-122"/>
                <a:ea typeface="华文楷体" panose="02010600040101010101" pitchFamily="2" charset="-122"/>
                <a:cs typeface="仿宋" panose="02010609060101010101" charset="-122"/>
              </a:rPr>
              <a:t>b</a:t>
            </a:r>
            <a:r>
              <a:rPr lang="zh-CN" altLang="en-US" dirty="0">
                <a:latin typeface="华文楷体" panose="02010600040101010101" pitchFamily="2" charset="-122"/>
                <a:ea typeface="华文楷体" panose="02010600040101010101" pitchFamily="2" charset="-122"/>
                <a:cs typeface="仿宋" panose="02010609060101010101" charset="-122"/>
              </a:rPr>
              <a:t>为一组年销售额</a:t>
            </a:r>
            <a:r>
              <a:rPr lang="en-US" altLang="zh-CN" dirty="0">
                <a:latin typeface="华文楷体" panose="02010600040101010101" pitchFamily="2" charset="-122"/>
                <a:ea typeface="华文楷体" panose="02010600040101010101" pitchFamily="2" charset="-122"/>
                <a:cs typeface="仿宋" panose="02010609060101010101" charset="-122"/>
              </a:rPr>
              <a:t>{21.2</a:t>
            </a:r>
            <a:r>
              <a:rPr lang="zh-CN" altLang="en-US" dirty="0">
                <a:latin typeface="华文楷体" panose="02010600040101010101" pitchFamily="2" charset="-122"/>
                <a:ea typeface="华文楷体" panose="02010600040101010101" pitchFamily="2" charset="-122"/>
                <a:cs typeface="仿宋" panose="02010609060101010101" charset="-122"/>
              </a:rPr>
              <a:t>，</a:t>
            </a:r>
            <a:r>
              <a:rPr lang="en-US" altLang="zh-CN" dirty="0">
                <a:latin typeface="华文楷体" panose="02010600040101010101" pitchFamily="2" charset="-122"/>
                <a:ea typeface="华文楷体" panose="02010600040101010101" pitchFamily="2" charset="-122"/>
                <a:cs typeface="仿宋" panose="02010609060101010101" charset="-122"/>
              </a:rPr>
              <a:t>23.9</a:t>
            </a:r>
            <a:r>
              <a:rPr lang="zh-CN" altLang="en-US" dirty="0">
                <a:latin typeface="华文楷体" panose="02010600040101010101" pitchFamily="2" charset="-122"/>
                <a:ea typeface="华文楷体" panose="02010600040101010101" pitchFamily="2" charset="-122"/>
                <a:cs typeface="仿宋" panose="02010609060101010101" charset="-122"/>
              </a:rPr>
              <a:t>，</a:t>
            </a:r>
            <a:r>
              <a:rPr lang="en-US" altLang="zh-CN" dirty="0">
                <a:latin typeface="华文楷体" panose="02010600040101010101" pitchFamily="2" charset="-122"/>
                <a:ea typeface="华文楷体" panose="02010600040101010101" pitchFamily="2" charset="-122"/>
                <a:cs typeface="仿宋" panose="02010609060101010101" charset="-122"/>
              </a:rPr>
              <a:t>32.9</a:t>
            </a:r>
            <a:r>
              <a:rPr lang="zh-CN" altLang="en-US" dirty="0">
                <a:latin typeface="华文楷体" panose="02010600040101010101" pitchFamily="2" charset="-122"/>
                <a:ea typeface="华文楷体" panose="02010600040101010101" pitchFamily="2" charset="-122"/>
                <a:cs typeface="仿宋" panose="02010609060101010101" charset="-122"/>
              </a:rPr>
              <a:t>，</a:t>
            </a:r>
            <a:r>
              <a:rPr lang="en-US" altLang="zh-CN" dirty="0">
                <a:latin typeface="华文楷体" panose="02010600040101010101" pitchFamily="2" charset="-122"/>
                <a:ea typeface="华文楷体" panose="02010600040101010101" pitchFamily="2" charset="-122"/>
                <a:cs typeface="仿宋" panose="02010609060101010101" charset="-122"/>
              </a:rPr>
              <a:t>34.1</a:t>
            </a:r>
            <a:r>
              <a:rPr lang="zh-CN" altLang="en-US" dirty="0">
                <a:latin typeface="华文楷体" panose="02010600040101010101" pitchFamily="2" charset="-122"/>
                <a:ea typeface="华文楷体" panose="02010600040101010101" pitchFamily="2" charset="-122"/>
                <a:cs typeface="仿宋" panose="02010609060101010101" charset="-122"/>
              </a:rPr>
              <a:t>，</a:t>
            </a:r>
            <a:r>
              <a:rPr lang="en-US" altLang="zh-CN" dirty="0">
                <a:latin typeface="华文楷体" panose="02010600040101010101" pitchFamily="2" charset="-122"/>
                <a:ea typeface="华文楷体" panose="02010600040101010101" pitchFamily="2" charset="-122"/>
                <a:cs typeface="仿宋" panose="02010609060101010101" charset="-122"/>
              </a:rPr>
              <a:t>42.5}</a:t>
            </a:r>
            <a:r>
              <a:rPr lang="zh-CN" altLang="en-US" dirty="0">
                <a:latin typeface="华文楷体" panose="02010600040101010101" pitchFamily="2" charset="-122"/>
                <a:ea typeface="华文楷体" panose="02010600040101010101" pitchFamily="2" charset="-122"/>
                <a:cs typeface="仿宋" panose="02010609060101010101" charset="-122"/>
              </a:rPr>
              <a:t>这时候即可用</a:t>
            </a:r>
            <a:r>
              <a:rPr lang="en-US" altLang="zh-CN" dirty="0">
                <a:latin typeface="华文楷体" panose="02010600040101010101" pitchFamily="2" charset="-122"/>
                <a:ea typeface="华文楷体" panose="02010600040101010101" pitchFamily="2" charset="-122"/>
                <a:cs typeface="仿宋" panose="02010609060101010101" charset="-122"/>
              </a:rPr>
              <a:t>Pearson</a:t>
            </a:r>
            <a:r>
              <a:rPr lang="zh-CN" altLang="en-US" dirty="0">
                <a:latin typeface="华文楷体" panose="02010600040101010101" pitchFamily="2" charset="-122"/>
                <a:ea typeface="华文楷体" panose="02010600040101010101" pitchFamily="2" charset="-122"/>
                <a:cs typeface="仿宋" panose="02010609060101010101" charset="-122"/>
              </a:rPr>
              <a:t>相关系数来衡量二者的相关性。</a:t>
            </a:r>
          </a:p>
          <a:p>
            <a:pPr algn="l">
              <a:buClrTx/>
              <a:buSzTx/>
              <a:buNone/>
            </a:pPr>
            <a:endParaRPr lang="zh-CN" altLang="en-US" dirty="0">
              <a:latin typeface="华文楷体" panose="02010600040101010101" pitchFamily="2" charset="-122"/>
              <a:ea typeface="华文楷体" panose="02010600040101010101" pitchFamily="2" charset="-122"/>
              <a:cs typeface="仿宋" panose="02010609060101010101" charset="-122"/>
            </a:endParaRPr>
          </a:p>
          <a:p>
            <a:pPr algn="l">
              <a:buClrTx/>
              <a:buSzTx/>
              <a:buNone/>
            </a:pPr>
            <a:endParaRPr lang="zh-CN" altLang="en-US" dirty="0">
              <a:latin typeface="华文楷体" panose="02010600040101010101" pitchFamily="2" charset="-122"/>
              <a:ea typeface="华文楷体" panose="02010600040101010101" pitchFamily="2" charset="-122"/>
              <a:cs typeface="仿宋" panose="02010609060101010101" charset="-122"/>
            </a:endParaRPr>
          </a:p>
          <a:p>
            <a:pPr algn="l">
              <a:buClrTx/>
              <a:buSzTx/>
              <a:buNone/>
            </a:pPr>
            <a:r>
              <a:rPr lang="zh-CN" altLang="en-US" dirty="0">
                <a:latin typeface="华文楷体" panose="02010600040101010101" pitchFamily="2" charset="-122"/>
                <a:ea typeface="华文楷体" panose="02010600040101010101" pitchFamily="2" charset="-122"/>
                <a:cs typeface="仿宋" panose="02010609060101010101" charset="-122"/>
              </a:rPr>
              <a:t>皮尔逊相关系数变化从-1到 +1，当r＞0表明两个变量是正相关，即一个变量的值越大，另一个变量的值也会越大；r＜0表明两个变量是负相关，即一个变量的值越大另一个变量的值反而会越小。（</a:t>
            </a:r>
            <a:r>
              <a:rPr lang="zh-CN" altLang="en-US" b="1" dirty="0">
                <a:latin typeface="华文楷体" panose="02010600040101010101" pitchFamily="2" charset="-122"/>
                <a:ea typeface="华文楷体" panose="02010600040101010101" pitchFamily="2" charset="-122"/>
                <a:cs typeface="仿宋" panose="02010609060101010101" charset="-122"/>
              </a:rPr>
              <a:t>即绝对值越大，相关性越强</a:t>
            </a:r>
            <a:r>
              <a:rPr lang="zh-CN" altLang="en-US" dirty="0">
                <a:latin typeface="华文楷体" panose="02010600040101010101" pitchFamily="2" charset="-122"/>
                <a:ea typeface="华文楷体" panose="02010600040101010101" pitchFamily="2" charset="-122"/>
                <a:cs typeface="仿宋" panose="02010609060101010101" charset="-122"/>
              </a:rPr>
              <a:t>）</a:t>
            </a:r>
          </a:p>
        </p:txBody>
      </p:sp>
      <p:sp>
        <p:nvSpPr>
          <p:cNvPr id="29" name="标题 1">
            <a:extLst>
              <a:ext uri="{FF2B5EF4-FFF2-40B4-BE49-F238E27FC236}">
                <a16:creationId xmlns:a16="http://schemas.microsoft.com/office/drawing/2014/main" id="{36A7A878-692E-4CDF-9A3E-648A1CEAC6AA}"/>
              </a:ext>
            </a:extLst>
          </p:cNvPr>
          <p:cNvSpPr>
            <a:spLocks noGrp="1"/>
          </p:cNvSpPr>
          <p:nvPr>
            <p:ph type="title"/>
          </p:nvPr>
        </p:nvSpPr>
        <p:spPr>
          <a:xfrm>
            <a:off x="573402" y="-23207"/>
            <a:ext cx="5021940" cy="804338"/>
          </a:xfrm>
        </p:spPr>
        <p:txBody>
          <a:bodyPr rtlCol="0">
            <a:normAutofit/>
          </a:bodyPr>
          <a:lstStyle/>
          <a:p>
            <a:pPr rtl="0"/>
            <a:r>
              <a:rPr lang="en-US" altLang="zh-CN" dirty="0">
                <a:latin typeface="Microsoft YaHei UI" panose="020B0503020204020204" pitchFamily="34" charset="-122"/>
                <a:ea typeface="Microsoft YaHei UI" panose="020B0503020204020204" pitchFamily="34" charset="-122"/>
              </a:rPr>
              <a:t>Pearson</a:t>
            </a:r>
            <a:r>
              <a:rPr lang="zh-CN" altLang="en-US" dirty="0">
                <a:latin typeface="Microsoft YaHei UI" panose="020B0503020204020204" pitchFamily="34" charset="-122"/>
                <a:ea typeface="Microsoft YaHei UI" panose="020B0503020204020204" pitchFamily="34" charset="-122"/>
              </a:rPr>
              <a:t>相关系数</a:t>
            </a:r>
          </a:p>
        </p:txBody>
      </p:sp>
      <p:graphicFrame>
        <p:nvGraphicFramePr>
          <p:cNvPr id="31" name="图片占位符 12">
            <a:hlinkClick r:id="" action="ppaction://ole?verb=0"/>
            <a:extLst>
              <a:ext uri="{FF2B5EF4-FFF2-40B4-BE49-F238E27FC236}">
                <a16:creationId xmlns:a16="http://schemas.microsoft.com/office/drawing/2014/main" id="{EE8FCFDE-7A57-4986-B56B-8FD44610A006}"/>
              </a:ext>
            </a:extLst>
          </p:cNvPr>
          <p:cNvGraphicFramePr>
            <a:graphicFrameLocks noChangeAspect="1"/>
          </p:cNvGraphicFramePr>
          <p:nvPr>
            <p:extLst>
              <p:ext uri="{D42A27DB-BD31-4B8C-83A1-F6EECF244321}">
                <p14:modId xmlns:p14="http://schemas.microsoft.com/office/powerpoint/2010/main" val="365505887"/>
              </p:ext>
            </p:extLst>
          </p:nvPr>
        </p:nvGraphicFramePr>
        <p:xfrm>
          <a:off x="5469212" y="1503189"/>
          <a:ext cx="3604345" cy="1200329"/>
        </p:xfrm>
        <a:graphic>
          <a:graphicData uri="http://schemas.openxmlformats.org/presentationml/2006/ole">
            <mc:AlternateContent xmlns:mc="http://schemas.openxmlformats.org/markup-compatibility/2006">
              <mc:Choice xmlns:v="urn:schemas-microsoft-com:vml" Requires="v">
                <p:oleObj spid="_x0000_s1029" name="公式" r:id="rId4" imgW="2552700" imgH="889000" progId="Equation.3">
                  <p:embed/>
                </p:oleObj>
              </mc:Choice>
              <mc:Fallback>
                <p:oleObj name="公式" r:id="rId4" imgW="2552700" imgH="889000" progId="Equation.3">
                  <p:embed/>
                  <p:pic>
                    <p:nvPicPr>
                      <p:cNvPr id="13" name="图片占位符 12">
                        <a:hlinkClick r:id="" action="ppaction://ole?verb=0"/>
                      </p:cNvPr>
                      <p:cNvPicPr/>
                      <p:nvPr/>
                    </p:nvPicPr>
                    <p:blipFill>
                      <a:blip r:embed="rId5"/>
                      <a:stretch>
                        <a:fillRect/>
                      </a:stretch>
                    </p:blipFill>
                    <p:spPr>
                      <a:xfrm>
                        <a:off x="5469212" y="1503189"/>
                        <a:ext cx="3604345" cy="1200329"/>
                      </a:xfrm>
                      <a:prstGeom prst="rect">
                        <a:avLst/>
                      </a:prstGeom>
                      <a:solidFill>
                        <a:srgbClr val="FFFFFF"/>
                      </a:solidFill>
                      <a:ln w="12700" cmpd="sng">
                        <a:noFill/>
                        <a:prstDash val="solid"/>
                      </a:ln>
                    </p:spPr>
                  </p:pic>
                </p:oleObj>
              </mc:Fallback>
            </mc:AlternateContent>
          </a:graphicData>
        </a:graphic>
      </p:graphicFrame>
    </p:spTree>
    <p:extLst>
      <p:ext uri="{BB962C8B-B14F-4D97-AF65-F5344CB8AC3E}">
        <p14:creationId xmlns:p14="http://schemas.microsoft.com/office/powerpoint/2010/main" val="829091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8" name="文本框 17">
            <a:extLst>
              <a:ext uri="{FF2B5EF4-FFF2-40B4-BE49-F238E27FC236}">
                <a16:creationId xmlns:a16="http://schemas.microsoft.com/office/drawing/2014/main" id="{FC99A9A7-0269-4477-8D9B-746BE4178957}"/>
              </a:ext>
            </a:extLst>
          </p:cNvPr>
          <p:cNvSpPr txBox="1"/>
          <p:nvPr/>
        </p:nvSpPr>
        <p:spPr>
          <a:xfrm>
            <a:off x="758519" y="100340"/>
            <a:ext cx="4721086" cy="523220"/>
          </a:xfrm>
          <a:prstGeom prst="rect">
            <a:avLst/>
          </a:prstGeom>
          <a:noFill/>
        </p:spPr>
        <p:txBody>
          <a:bodyPr wrap="square">
            <a:spAutoFit/>
          </a:bodyPr>
          <a:lstStyle/>
          <a:p>
            <a:r>
              <a:rPr lang="zh-CN" altLang="en-US" sz="2800" dirty="0">
                <a:latin typeface="华文楷体" panose="02010600040101010101" pitchFamily="2" charset="-122"/>
                <a:ea typeface="华文楷体" panose="02010600040101010101" pitchFamily="2" charset="-122"/>
              </a:rPr>
              <a:t>相对熵</a:t>
            </a:r>
          </a:p>
        </p:txBody>
      </p:sp>
      <p:sp>
        <p:nvSpPr>
          <p:cNvPr id="21" name="文本框 20">
            <a:extLst>
              <a:ext uri="{FF2B5EF4-FFF2-40B4-BE49-F238E27FC236}">
                <a16:creationId xmlns:a16="http://schemas.microsoft.com/office/drawing/2014/main" id="{5581A8EB-C222-4ECE-8250-625E57F9E9B6}"/>
              </a:ext>
            </a:extLst>
          </p:cNvPr>
          <p:cNvSpPr txBox="1"/>
          <p:nvPr/>
        </p:nvSpPr>
        <p:spPr>
          <a:xfrm>
            <a:off x="110849" y="923251"/>
            <a:ext cx="8492131" cy="3693319"/>
          </a:xfrm>
          <a:prstGeom prst="rect">
            <a:avLst/>
          </a:prstGeom>
          <a:noFill/>
        </p:spPr>
        <p:txBody>
          <a:bodyPr wrap="square" rtlCol="0">
            <a:spAutoFit/>
          </a:bodyPr>
          <a:lstStyle/>
          <a:p>
            <a:pPr defTabSz="914400"/>
            <a:r>
              <a:rPr lang="zh-CN" altLang="en-US" dirty="0">
                <a:latin typeface="华文楷体" panose="02010600040101010101" pitchFamily="2" charset="-122"/>
                <a:ea typeface="华文楷体" panose="02010600040101010101" pitchFamily="2" charset="-122"/>
                <a:cs typeface="仿宋" panose="02010609060101010101" charset="-122"/>
                <a:sym typeface="+mn-ea"/>
              </a:rPr>
              <a:t>熵是用来衡量一件事的混乱程度的值。</a:t>
            </a:r>
          </a:p>
          <a:p>
            <a:pPr defTabSz="914400"/>
            <a:endParaRPr lang="zh-CN" altLang="en-US" dirty="0">
              <a:latin typeface="华文楷体" panose="02010600040101010101" pitchFamily="2" charset="-122"/>
              <a:ea typeface="华文楷体" panose="02010600040101010101" pitchFamily="2" charset="-122"/>
              <a:cs typeface="仿宋" panose="02010609060101010101" charset="-122"/>
              <a:sym typeface="+mn-ea"/>
            </a:endParaRPr>
          </a:p>
          <a:p>
            <a:pPr defTabSz="914400"/>
            <a:endParaRPr lang="zh-CN" altLang="en-US" dirty="0">
              <a:latin typeface="华文楷体" panose="02010600040101010101" pitchFamily="2" charset="-122"/>
              <a:ea typeface="华文楷体" panose="02010600040101010101" pitchFamily="2" charset="-122"/>
              <a:cs typeface="仿宋" panose="02010609060101010101" charset="-122"/>
              <a:sym typeface="+mn-ea"/>
            </a:endParaRPr>
          </a:p>
          <a:p>
            <a:pPr defTabSz="914400"/>
            <a:r>
              <a:rPr lang="zh-CN" altLang="en-US" dirty="0">
                <a:latin typeface="华文楷体" panose="02010600040101010101" pitchFamily="2" charset="-122"/>
                <a:ea typeface="华文楷体" panose="02010600040101010101" pitchFamily="2" charset="-122"/>
                <a:cs typeface="仿宋" panose="02010609060101010101" charset="-122"/>
                <a:sym typeface="+mn-ea"/>
              </a:rPr>
              <a:t>公式可理解为 P为概率， -lnP为信息量。</a:t>
            </a:r>
            <a:endParaRPr lang="en-US" altLang="zh-CN" dirty="0">
              <a:latin typeface="华文楷体" panose="02010600040101010101" pitchFamily="2" charset="-122"/>
              <a:ea typeface="华文楷体" panose="02010600040101010101" pitchFamily="2" charset="-122"/>
            </a:endParaRPr>
          </a:p>
          <a:p>
            <a:pPr defTabSz="914400"/>
            <a:endParaRPr lang="zh-CN" altLang="en-US" dirty="0">
              <a:latin typeface="华文楷体" panose="02010600040101010101" pitchFamily="2" charset="-122"/>
              <a:ea typeface="华文楷体" panose="02010600040101010101" pitchFamily="2" charset="-122"/>
              <a:cs typeface="仿宋" panose="02010609060101010101" charset="-122"/>
            </a:endParaRPr>
          </a:p>
          <a:p>
            <a:pPr defTabSz="914400"/>
            <a:endParaRPr lang="zh-CN" altLang="en-US" dirty="0">
              <a:latin typeface="华文楷体" panose="02010600040101010101" pitchFamily="2" charset="-122"/>
              <a:ea typeface="华文楷体" panose="02010600040101010101" pitchFamily="2" charset="-122"/>
              <a:cs typeface="仿宋" panose="02010609060101010101" charset="-122"/>
            </a:endParaRPr>
          </a:p>
          <a:p>
            <a:pPr defTabSz="914400"/>
            <a:r>
              <a:rPr lang="zh-CN" altLang="en-US" dirty="0">
                <a:latin typeface="华文楷体" panose="02010600040101010101" pitchFamily="2" charset="-122"/>
                <a:ea typeface="华文楷体" panose="02010600040101010101" pitchFamily="2" charset="-122"/>
                <a:cs typeface="仿宋" panose="02010609060101010101" charset="-122"/>
              </a:rPr>
              <a:t>相对熵用于</a:t>
            </a:r>
            <a:r>
              <a:rPr lang="zh-CN" altLang="en-US" b="1" dirty="0">
                <a:latin typeface="华文楷体" panose="02010600040101010101" pitchFamily="2" charset="-122"/>
                <a:ea typeface="华文楷体" panose="02010600040101010101" pitchFamily="2" charset="-122"/>
                <a:cs typeface="仿宋" panose="02010609060101010101" charset="-122"/>
              </a:rPr>
              <a:t>衡量两个概率分布之间的差异</a:t>
            </a:r>
            <a:r>
              <a:rPr lang="zh-CN" altLang="en-US" dirty="0">
                <a:latin typeface="华文楷体" panose="02010600040101010101" pitchFamily="2" charset="-122"/>
                <a:ea typeface="华文楷体" panose="02010600040101010101" pitchFamily="2" charset="-122"/>
                <a:cs typeface="仿宋" panose="02010609060101010101" charset="-122"/>
              </a:rPr>
              <a:t>。当两个随机分布</a:t>
            </a:r>
          </a:p>
          <a:p>
            <a:pPr defTabSz="914400"/>
            <a:r>
              <a:rPr lang="zh-CN" altLang="en-US" dirty="0">
                <a:latin typeface="华文楷体" panose="02010600040101010101" pitchFamily="2" charset="-122"/>
                <a:ea typeface="华文楷体" panose="02010600040101010101" pitchFamily="2" charset="-122"/>
                <a:cs typeface="仿宋" panose="02010609060101010101" charset="-122"/>
              </a:rPr>
              <a:t>相同时，它们的相对熵为零，当两个随机分布的差别增大时，它们的相对熵也会增大。所以相对熵可以用于比较文本的相似度，先统计出词的频率，然后计算相对熵。</a:t>
            </a:r>
          </a:p>
          <a:p>
            <a:pPr defTabSz="914400"/>
            <a:endParaRPr lang="zh-CN" altLang="en-US" dirty="0">
              <a:latin typeface="华文楷体" panose="02010600040101010101" pitchFamily="2" charset="-122"/>
              <a:ea typeface="华文楷体" panose="02010600040101010101" pitchFamily="2" charset="-122"/>
              <a:cs typeface="仿宋" panose="02010609060101010101" charset="-122"/>
            </a:endParaRPr>
          </a:p>
          <a:p>
            <a:pPr defTabSz="914400"/>
            <a:r>
              <a:rPr lang="zh-CN" altLang="en-US" dirty="0">
                <a:latin typeface="华文楷体" panose="02010600040101010101" pitchFamily="2" charset="-122"/>
                <a:ea typeface="华文楷体" panose="02010600040101010101" pitchFamily="2" charset="-122"/>
                <a:cs typeface="仿宋" panose="02010609060101010101" charset="-122"/>
              </a:rPr>
              <a:t>可以理解为：</a:t>
            </a:r>
          </a:p>
          <a:p>
            <a:pPr defTabSz="914400"/>
            <a:r>
              <a:rPr lang="zh-CN" altLang="en-US" dirty="0">
                <a:latin typeface="华文楷体" panose="02010600040101010101" pitchFamily="2" charset="-122"/>
                <a:ea typeface="华文楷体" panose="02010600040101010101" pitchFamily="2" charset="-122"/>
                <a:cs typeface="仿宋" panose="02010609060101010101" charset="-122"/>
              </a:rPr>
              <a:t>当</a:t>
            </a:r>
            <a:r>
              <a:rPr lang="en-US" altLang="zh-CN" dirty="0">
                <a:latin typeface="华文楷体" panose="02010600040101010101" pitchFamily="2" charset="-122"/>
                <a:ea typeface="华文楷体" panose="02010600040101010101" pitchFamily="2" charset="-122"/>
                <a:cs typeface="仿宋" panose="02010609060101010101" charset="-122"/>
              </a:rPr>
              <a:t>p(x)</a:t>
            </a:r>
            <a:r>
              <a:rPr lang="zh-CN" altLang="en-US" dirty="0">
                <a:latin typeface="华文楷体" panose="02010600040101010101" pitchFamily="2" charset="-122"/>
                <a:ea typeface="华文楷体" panose="02010600040101010101" pitchFamily="2" charset="-122"/>
                <a:cs typeface="仿宋" panose="02010609060101010101" charset="-122"/>
              </a:rPr>
              <a:t>概率很大时，如果</a:t>
            </a:r>
            <a:r>
              <a:rPr lang="en-US" altLang="zh-CN" dirty="0">
                <a:latin typeface="华文楷体" panose="02010600040101010101" pitchFamily="2" charset="-122"/>
                <a:ea typeface="华文楷体" panose="02010600040101010101" pitchFamily="2" charset="-122"/>
                <a:cs typeface="仿宋" panose="02010609060101010101" charset="-122"/>
              </a:rPr>
              <a:t>q(x)</a:t>
            </a:r>
            <a:r>
              <a:rPr lang="zh-CN" altLang="en-US" dirty="0">
                <a:latin typeface="华文楷体" panose="02010600040101010101" pitchFamily="2" charset="-122"/>
                <a:ea typeface="华文楷体" panose="02010600040101010101" pitchFamily="2" charset="-122"/>
                <a:cs typeface="仿宋" panose="02010609060101010101" charset="-122"/>
              </a:rPr>
              <a:t>概率较小，则</a:t>
            </a:r>
            <a:r>
              <a:rPr lang="en-US" altLang="zh-CN" dirty="0">
                <a:latin typeface="华文楷体" panose="02010600040101010101" pitchFamily="2" charset="-122"/>
                <a:ea typeface="华文楷体" panose="02010600040101010101" pitchFamily="2" charset="-122"/>
                <a:cs typeface="仿宋" panose="02010609060101010101" charset="-122"/>
              </a:rPr>
              <a:t>p(x)*log p(x)/q(x)</a:t>
            </a:r>
            <a:r>
              <a:rPr lang="zh-CN" altLang="en-US" dirty="0">
                <a:latin typeface="华文楷体" panose="02010600040101010101" pitchFamily="2" charset="-122"/>
                <a:ea typeface="华文楷体" panose="02010600040101010101" pitchFamily="2" charset="-122"/>
                <a:cs typeface="仿宋" panose="02010609060101010101" charset="-122"/>
              </a:rPr>
              <a:t>整体会增大，差异性即增大，反之则差异性减小。同时也因此</a:t>
            </a:r>
            <a:r>
              <a:rPr lang="en-US" altLang="zh-CN" dirty="0" err="1">
                <a:latin typeface="华文楷体" panose="02010600040101010101" pitchFamily="2" charset="-122"/>
                <a:ea typeface="华文楷体" panose="02010600040101010101" pitchFamily="2" charset="-122"/>
                <a:cs typeface="仿宋" panose="02010609060101010101" charset="-122"/>
              </a:rPr>
              <a:t>p,q</a:t>
            </a:r>
            <a:r>
              <a:rPr lang="zh-CN" altLang="en-US" dirty="0">
                <a:latin typeface="华文楷体" panose="02010600040101010101" pitchFamily="2" charset="-122"/>
                <a:ea typeface="华文楷体" panose="02010600040101010101" pitchFamily="2" charset="-122"/>
                <a:cs typeface="仿宋" panose="02010609060101010101" charset="-122"/>
              </a:rPr>
              <a:t>和</a:t>
            </a:r>
            <a:r>
              <a:rPr lang="en-US" altLang="zh-CN" dirty="0" err="1">
                <a:latin typeface="华文楷体" panose="02010600040101010101" pitchFamily="2" charset="-122"/>
                <a:ea typeface="华文楷体" panose="02010600040101010101" pitchFamily="2" charset="-122"/>
                <a:cs typeface="仿宋" panose="02010609060101010101" charset="-122"/>
              </a:rPr>
              <a:t>q,p</a:t>
            </a:r>
            <a:r>
              <a:rPr lang="zh-CN" altLang="en-US" dirty="0">
                <a:latin typeface="华文楷体" panose="02010600040101010101" pitchFamily="2" charset="-122"/>
                <a:ea typeface="华文楷体" panose="02010600040101010101" pitchFamily="2" charset="-122"/>
                <a:cs typeface="仿宋" panose="02010609060101010101" charset="-122"/>
              </a:rPr>
              <a:t>的相对熵不同。</a:t>
            </a:r>
          </a:p>
        </p:txBody>
      </p:sp>
      <p:graphicFrame>
        <p:nvGraphicFramePr>
          <p:cNvPr id="22" name="图片占位符 12">
            <a:hlinkClick r:id="" action="ppaction://ole?verb=0"/>
            <a:extLst>
              <a:ext uri="{FF2B5EF4-FFF2-40B4-BE49-F238E27FC236}">
                <a16:creationId xmlns:a16="http://schemas.microsoft.com/office/drawing/2014/main" id="{CB0D5A69-184E-4CFC-B190-59B140FEE823}"/>
              </a:ext>
            </a:extLst>
          </p:cNvPr>
          <p:cNvGraphicFramePr>
            <a:graphicFrameLocks noChangeAspect="1"/>
          </p:cNvGraphicFramePr>
          <p:nvPr>
            <p:extLst>
              <p:ext uri="{D42A27DB-BD31-4B8C-83A1-F6EECF244321}">
                <p14:modId xmlns:p14="http://schemas.microsoft.com/office/powerpoint/2010/main" val="3932364680"/>
              </p:ext>
            </p:extLst>
          </p:nvPr>
        </p:nvGraphicFramePr>
        <p:xfrm>
          <a:off x="2202458" y="-25004"/>
          <a:ext cx="4843780" cy="743585"/>
        </p:xfrm>
        <a:graphic>
          <a:graphicData uri="http://schemas.openxmlformats.org/presentationml/2006/ole">
            <mc:AlternateContent xmlns:mc="http://schemas.openxmlformats.org/markup-compatibility/2006">
              <mc:Choice xmlns:v="urn:schemas-microsoft-com:vml" Requires="v">
                <p:oleObj spid="_x0000_s2053" name="公式" r:id="rId4" imgW="2730500" imgH="419100" progId="Equation.3">
                  <p:embed/>
                </p:oleObj>
              </mc:Choice>
              <mc:Fallback>
                <p:oleObj name="公式" r:id="rId4" imgW="2730500" imgH="419100" progId="Equation.3">
                  <p:embed/>
                  <p:pic>
                    <p:nvPicPr>
                      <p:cNvPr id="13" name="图片占位符 12">
                        <a:hlinkClick r:id="" action="ppaction://ole?verb=0"/>
                      </p:cNvPr>
                      <p:cNvPicPr/>
                      <p:nvPr/>
                    </p:nvPicPr>
                    <p:blipFill>
                      <a:blip r:embed="rId5"/>
                      <a:stretch>
                        <a:fillRect/>
                      </a:stretch>
                    </p:blipFill>
                    <p:spPr>
                      <a:xfrm>
                        <a:off x="2202458" y="-25004"/>
                        <a:ext cx="4843780" cy="743585"/>
                      </a:xfrm>
                      <a:prstGeom prst="rect">
                        <a:avLst/>
                      </a:prstGeom>
                      <a:solidFill>
                        <a:srgbClr val="FFFFFF"/>
                      </a:solidFill>
                      <a:ln w="12700" cmpd="sng">
                        <a:noFill/>
                        <a:prstDash val="solid"/>
                      </a:ln>
                    </p:spPr>
                  </p:pic>
                </p:oleObj>
              </mc:Fallback>
            </mc:AlternateContent>
          </a:graphicData>
        </a:graphic>
      </p:graphicFrame>
    </p:spTree>
    <p:extLst>
      <p:ext uri="{BB962C8B-B14F-4D97-AF65-F5344CB8AC3E}">
        <p14:creationId xmlns:p14="http://schemas.microsoft.com/office/powerpoint/2010/main" val="31461562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06681"/>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9" name="标题 1">
            <a:extLst>
              <a:ext uri="{FF2B5EF4-FFF2-40B4-BE49-F238E27FC236}">
                <a16:creationId xmlns:a16="http://schemas.microsoft.com/office/drawing/2014/main" id="{36A7A878-692E-4CDF-9A3E-648A1CEAC6AA}"/>
              </a:ext>
            </a:extLst>
          </p:cNvPr>
          <p:cNvSpPr>
            <a:spLocks noGrp="1"/>
          </p:cNvSpPr>
          <p:nvPr>
            <p:ph type="title"/>
          </p:nvPr>
        </p:nvSpPr>
        <p:spPr>
          <a:xfrm>
            <a:off x="573402" y="-23207"/>
            <a:ext cx="5021940" cy="804338"/>
          </a:xfrm>
        </p:spPr>
        <p:txBody>
          <a:bodyPr rtlCol="0">
            <a:normAutofit/>
          </a:bodyPr>
          <a:lstStyle/>
          <a:p>
            <a:pPr rtl="0"/>
            <a:r>
              <a:rPr lang="en-US" altLang="zh-CN" dirty="0">
                <a:latin typeface="Microsoft YaHei UI" panose="020B0503020204020204" pitchFamily="34" charset="-122"/>
                <a:ea typeface="Microsoft YaHei UI" panose="020B0503020204020204" pitchFamily="34" charset="-122"/>
              </a:rPr>
              <a:t>Hellinger</a:t>
            </a:r>
            <a:r>
              <a:rPr lang="zh-CN" altLang="en-US" dirty="0">
                <a:latin typeface="Microsoft YaHei UI" panose="020B0503020204020204" pitchFamily="34" charset="-122"/>
                <a:ea typeface="Microsoft YaHei UI" panose="020B0503020204020204" pitchFamily="34" charset="-122"/>
              </a:rPr>
              <a:t>距离</a:t>
            </a:r>
          </a:p>
        </p:txBody>
      </p:sp>
      <p:sp>
        <p:nvSpPr>
          <p:cNvPr id="22" name="文本框 21">
            <a:extLst>
              <a:ext uri="{FF2B5EF4-FFF2-40B4-BE49-F238E27FC236}">
                <a16:creationId xmlns:a16="http://schemas.microsoft.com/office/drawing/2014/main" id="{3366C350-89AF-4584-A4A3-1D8405F9AABE}"/>
              </a:ext>
            </a:extLst>
          </p:cNvPr>
          <p:cNvSpPr txBox="1"/>
          <p:nvPr/>
        </p:nvSpPr>
        <p:spPr>
          <a:xfrm>
            <a:off x="9939" y="2426120"/>
            <a:ext cx="6208395" cy="1198880"/>
          </a:xfrm>
          <a:prstGeom prst="rect">
            <a:avLst/>
          </a:prstGeom>
          <a:noFill/>
        </p:spPr>
        <p:txBody>
          <a:bodyPr wrap="square" rtlCol="0">
            <a:spAutoFit/>
          </a:bodyPr>
          <a:lstStyle/>
          <a:p>
            <a:pPr algn="l">
              <a:buClrTx/>
              <a:buSzTx/>
              <a:buNone/>
            </a:pPr>
            <a:r>
              <a:rPr lang="zh-CN" altLang="en-US" dirty="0">
                <a:latin typeface="华文楷体" panose="02010600040101010101" pitchFamily="2" charset="-122"/>
                <a:ea typeface="华文楷体" panose="02010600040101010101" pitchFamily="2" charset="-122"/>
                <a:cs typeface="仿宋" panose="02010609060101010101" charset="-122"/>
                <a:sym typeface="+mn-ea"/>
              </a:rPr>
              <a:t>Hellinger距离</a:t>
            </a:r>
            <a:r>
              <a:rPr lang="zh-CN" altLang="en-US" dirty="0">
                <a:latin typeface="华文楷体" panose="02010600040101010101" pitchFamily="2" charset="-122"/>
                <a:ea typeface="华文楷体" panose="02010600040101010101" pitchFamily="2" charset="-122"/>
                <a:cs typeface="仿宋" panose="02010609060101010101" charset="-122"/>
              </a:rPr>
              <a:t>用来衡量两个概率分布之间的相似性。</a:t>
            </a:r>
          </a:p>
          <a:p>
            <a:pPr algn="l">
              <a:buClrTx/>
              <a:buSzTx/>
              <a:buNone/>
            </a:pPr>
            <a:endParaRPr lang="zh-CN" altLang="en-US" dirty="0">
              <a:latin typeface="华文楷体" panose="02010600040101010101" pitchFamily="2" charset="-122"/>
              <a:ea typeface="华文楷体" panose="02010600040101010101" pitchFamily="2" charset="-122"/>
              <a:cs typeface="仿宋" panose="02010609060101010101" charset="-122"/>
            </a:endParaRPr>
          </a:p>
          <a:p>
            <a:pPr algn="l">
              <a:buClrTx/>
              <a:buSzTx/>
              <a:buNone/>
            </a:pPr>
            <a:r>
              <a:rPr lang="zh-CN" altLang="en-US" dirty="0">
                <a:latin typeface="华文楷体" panose="02010600040101010101" pitchFamily="2" charset="-122"/>
                <a:ea typeface="华文楷体" panose="02010600040101010101" pitchFamily="2" charset="-122"/>
                <a:cs typeface="仿宋" panose="02010609060101010101" charset="-122"/>
              </a:rPr>
              <a:t>Hellinger距离就是两个随机分布取平方根之后的欧式距离，符合距离度量的四个性质，是严格的距离度量。</a:t>
            </a:r>
          </a:p>
        </p:txBody>
      </p:sp>
      <p:graphicFrame>
        <p:nvGraphicFramePr>
          <p:cNvPr id="23" name="图片占位符 12">
            <a:hlinkClick r:id="" action="ppaction://ole?verb=0"/>
            <a:extLst>
              <a:ext uri="{FF2B5EF4-FFF2-40B4-BE49-F238E27FC236}">
                <a16:creationId xmlns:a16="http://schemas.microsoft.com/office/drawing/2014/main" id="{5CD77B0C-442F-480F-B867-7BB204D1A4D6}"/>
              </a:ext>
            </a:extLst>
          </p:cNvPr>
          <p:cNvGraphicFramePr>
            <a:graphicFrameLocks noChangeAspect="1"/>
          </p:cNvGraphicFramePr>
          <p:nvPr>
            <p:extLst>
              <p:ext uri="{D42A27DB-BD31-4B8C-83A1-F6EECF244321}">
                <p14:modId xmlns:p14="http://schemas.microsoft.com/office/powerpoint/2010/main" val="1263022266"/>
              </p:ext>
            </p:extLst>
          </p:nvPr>
        </p:nvGraphicFramePr>
        <p:xfrm>
          <a:off x="247058" y="746375"/>
          <a:ext cx="4574540" cy="857250"/>
        </p:xfrm>
        <a:graphic>
          <a:graphicData uri="http://schemas.openxmlformats.org/presentationml/2006/ole">
            <mc:AlternateContent xmlns:mc="http://schemas.openxmlformats.org/markup-compatibility/2006">
              <mc:Choice xmlns:v="urn:schemas-microsoft-com:vml" Requires="v">
                <p:oleObj spid="_x0000_s3077" name="公式" r:id="rId4" imgW="2578100" imgH="482600" progId="Equation.3">
                  <p:embed/>
                </p:oleObj>
              </mc:Choice>
              <mc:Fallback>
                <p:oleObj name="公式" r:id="rId4" imgW="2578100" imgH="482600" progId="Equation.3">
                  <p:embed/>
                  <p:pic>
                    <p:nvPicPr>
                      <p:cNvPr id="13" name="图片占位符 12">
                        <a:hlinkClick r:id="" action="ppaction://ole?verb=0"/>
                      </p:cNvPr>
                      <p:cNvPicPr/>
                      <p:nvPr/>
                    </p:nvPicPr>
                    <p:blipFill>
                      <a:blip r:embed="rId5"/>
                      <a:stretch>
                        <a:fillRect/>
                      </a:stretch>
                    </p:blipFill>
                    <p:spPr>
                      <a:xfrm>
                        <a:off x="247058" y="746375"/>
                        <a:ext cx="4574540" cy="857250"/>
                      </a:xfrm>
                      <a:prstGeom prst="rect">
                        <a:avLst/>
                      </a:prstGeom>
                      <a:solidFill>
                        <a:srgbClr val="FFFFFF"/>
                      </a:solidFill>
                      <a:ln w="12700" cmpd="sng">
                        <a:noFill/>
                        <a:prstDash val="solid"/>
                      </a:ln>
                    </p:spPr>
                  </p:pic>
                </p:oleObj>
              </mc:Fallback>
            </mc:AlternateContent>
          </a:graphicData>
        </a:graphic>
      </p:graphicFrame>
    </p:spTree>
    <p:extLst>
      <p:ext uri="{BB962C8B-B14F-4D97-AF65-F5344CB8AC3E}">
        <p14:creationId xmlns:p14="http://schemas.microsoft.com/office/powerpoint/2010/main" val="3389140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02</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sp>
        <p:nvSpPr>
          <p:cNvPr id="22" name="TextBox 44"/>
          <p:cNvSpPr txBox="1"/>
          <p:nvPr/>
        </p:nvSpPr>
        <p:spPr>
          <a:xfrm>
            <a:off x="723181" y="1773241"/>
            <a:ext cx="2510052" cy="881388"/>
          </a:xfrm>
          <a:prstGeom prst="rect">
            <a:avLst/>
          </a:prstGeom>
          <a:noFill/>
        </p:spPr>
        <p:txBody>
          <a:bodyPr wrap="none" lIns="360000" tIns="0" rIns="0" bIns="0" anchor="b" anchorCtr="0">
            <a:noAutofit/>
          </a:bodyPr>
          <a:lstStyle/>
          <a:p>
            <a:r>
              <a:rPr lang="zh-CN" altLang="en-US" sz="3600" b="1" dirty="0">
                <a:solidFill>
                  <a:schemeClr val="accent2"/>
                </a:solidFill>
                <a:latin typeface="微软雅黑" panose="020B0503020204020204" pitchFamily="34" charset="-122"/>
                <a:ea typeface="微软雅黑" panose="020B0503020204020204" pitchFamily="34" charset="-122"/>
              </a:rPr>
              <a:t>  </a:t>
            </a:r>
            <a:r>
              <a:rPr lang="en-US" altLang="zh-CN" sz="3600" b="1" dirty="0">
                <a:solidFill>
                  <a:schemeClr val="accent2"/>
                </a:solidFill>
                <a:latin typeface="微软雅黑" panose="020B0503020204020204" pitchFamily="34" charset="-122"/>
                <a:ea typeface="微软雅黑" panose="020B0503020204020204" pitchFamily="34" charset="-122"/>
              </a:rPr>
              <a:t>K-means</a:t>
            </a:r>
            <a:endParaRPr lang="zh-CN" altLang="en-US" sz="2800" b="1" dirty="0">
              <a:solidFill>
                <a:schemeClr val="accent2"/>
              </a:solidFill>
              <a:latin typeface="微软雅黑" panose="020B0503020204020204" pitchFamily="34" charset="-122"/>
              <a:ea typeface="微软雅黑" panose="020B0503020204020204" pitchFamily="34" charset="-122"/>
            </a:endParaRPr>
          </a:p>
          <a:p>
            <a:br>
              <a:rPr lang="en-US" altLang="zh-CN" b="1" dirty="0">
                <a:solidFill>
                  <a:schemeClr val="accent2"/>
                </a:solidFill>
                <a:latin typeface="微软雅黑" panose="020B0503020204020204" pitchFamily="34" charset="-122"/>
                <a:ea typeface="微软雅黑" panose="020B0503020204020204" pitchFamily="34" charset="-122"/>
              </a:rPr>
            </a:br>
            <a:endParaRPr lang="zh-CN" altLang="en-US" b="1" dirty="0">
              <a:solidFill>
                <a:schemeClr val="accent2"/>
              </a:solidFill>
              <a:latin typeface="微软雅黑" panose="020B0503020204020204" pitchFamily="34" charset="-122"/>
              <a:ea typeface="微软雅黑" panose="020B0503020204020204" pitchFamily="34" charset="-122"/>
            </a:endParaRPr>
          </a:p>
        </p:txBody>
      </p:sp>
      <p:pic>
        <p:nvPicPr>
          <p:cNvPr id="24" name="图片 23" descr="33af44c9fe23df8286f99d06e678fd1b">
            <a:extLst>
              <a:ext uri="{FF2B5EF4-FFF2-40B4-BE49-F238E27FC236}">
                <a16:creationId xmlns:a16="http://schemas.microsoft.com/office/drawing/2014/main" id="{757E40D3-9FB2-49D4-8D84-30099D0C8E8F}"/>
              </a:ext>
            </a:extLst>
          </p:cNvPr>
          <p:cNvPicPr>
            <a:picLocks noChangeAspect="1"/>
          </p:cNvPicPr>
          <p:nvPr/>
        </p:nvPicPr>
        <p:blipFill>
          <a:blip r:embed="rId3"/>
          <a:stretch>
            <a:fillRect/>
          </a:stretch>
        </p:blipFill>
        <p:spPr>
          <a:xfrm rot="13505325">
            <a:off x="6246011" y="1327153"/>
            <a:ext cx="6233981" cy="5988671"/>
          </a:xfrm>
          <a:prstGeom prst="rect">
            <a:avLst/>
          </a:prstGeom>
        </p:spPr>
      </p:pic>
    </p:spTree>
    <p:extLst>
      <p:ext uri="{BB962C8B-B14F-4D97-AF65-F5344CB8AC3E}">
        <p14:creationId xmlns:p14="http://schemas.microsoft.com/office/powerpoint/2010/main" val="2698869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456064" y="1525120"/>
            <a:ext cx="7703886" cy="574425"/>
          </a:xfrm>
          <a:prstGeom prst="rect">
            <a:avLst/>
          </a:prstGeom>
        </p:spPr>
        <p:txBody>
          <a:bodyPr wrap="square" lIns="144000" rIns="144000">
            <a:noAutofit/>
          </a:bodyPr>
          <a:lstStyle/>
          <a:p>
            <a:pPr algn="ctr" fontAlgn="ct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A1D3DA45-2CB4-4F9D-AA9D-E75974656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32" y="24812"/>
            <a:ext cx="8848251" cy="5093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514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eelOff"/>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文本框 1">
            <a:extLst>
              <a:ext uri="{FF2B5EF4-FFF2-40B4-BE49-F238E27FC236}">
                <a16:creationId xmlns:a16="http://schemas.microsoft.com/office/drawing/2014/main" id="{F70D4669-DAE0-4737-A3D2-9B8BE7C7D9E6}"/>
              </a:ext>
            </a:extLst>
          </p:cNvPr>
          <p:cNvSpPr txBox="1"/>
          <p:nvPr/>
        </p:nvSpPr>
        <p:spPr>
          <a:xfrm>
            <a:off x="117743" y="984755"/>
            <a:ext cx="8908514" cy="3693319"/>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基本步骤：</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确定</a:t>
            </a:r>
            <a:r>
              <a:rPr lang="en-US" altLang="zh-CN" dirty="0">
                <a:latin typeface="华文楷体" panose="02010600040101010101" pitchFamily="2" charset="-122"/>
                <a:ea typeface="华文楷体" panose="02010600040101010101" pitchFamily="2" charset="-122"/>
              </a:rPr>
              <a:t>k</a:t>
            </a:r>
            <a:r>
              <a:rPr lang="zh-CN" altLang="en-US" dirty="0">
                <a:latin typeface="华文楷体" panose="02010600040101010101" pitchFamily="2" charset="-122"/>
                <a:ea typeface="华文楷体" panose="02010600040101010101" pitchFamily="2" charset="-122"/>
              </a:rPr>
              <a:t>（选定聚类的数目），选择</a:t>
            </a:r>
            <a:r>
              <a:rPr lang="en-US" altLang="zh-CN" dirty="0">
                <a:latin typeface="华文楷体" panose="02010600040101010101" pitchFamily="2" charset="-122"/>
                <a:ea typeface="华文楷体" panose="02010600040101010101" pitchFamily="2" charset="-122"/>
              </a:rPr>
              <a:t>k</a:t>
            </a:r>
            <a:r>
              <a:rPr lang="zh-CN" altLang="en-US" dirty="0">
                <a:latin typeface="华文楷体" panose="02010600040101010101" pitchFamily="2" charset="-122"/>
                <a:ea typeface="华文楷体" panose="02010600040101010101" pitchFamily="2" charset="-122"/>
              </a:rPr>
              <a:t>个中心点</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针对每个样本点，找到距离其最近的中心点，距离同一个中心点最近的点位一个类，这样就完成了一次聚类。</a:t>
            </a:r>
            <a:r>
              <a:rPr lang="zh-CN" altLang="en-US" dirty="0">
                <a:latin typeface="华文楷体" panose="02010600040101010101" pitchFamily="2" charset="-122"/>
                <a:ea typeface="华文楷体" panose="02010600040101010101" pitchFamily="2" charset="-122"/>
                <a:cs typeface="仿宋" panose="02010609060101010101" charset="-122"/>
              </a:rPr>
              <a:t>（距离计算方法如前文所述有很多种，可以灵活更换。）</a:t>
            </a:r>
          </a:p>
          <a:p>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针对每个类别中的样本点，将每个类别中心更新为隶属该类别的所有样本的均值</a:t>
            </a:r>
            <a:endParaRPr lang="en-US" altLang="zh-CN" dirty="0">
              <a:latin typeface="华文楷体" panose="02010600040101010101" pitchFamily="2" charset="-122"/>
              <a:ea typeface="华文楷体" panose="02010600040101010101" pitchFamily="2" charset="-122"/>
            </a:endParaRPr>
          </a:p>
          <a:p>
            <a:pPr algn="l">
              <a:buClrTx/>
              <a:buSzTx/>
              <a:buFontTx/>
            </a:pP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cs typeface="仿宋" panose="02010609060101010101" charset="-122"/>
              </a:rPr>
              <a:t>重复最后两步，直到类别中心的变化小于某阈值。（终止条件有很多种，如：迭代次数、簇中心变化率、</a:t>
            </a:r>
            <a:r>
              <a:rPr lang="en-US" altLang="zh-CN" dirty="0">
                <a:latin typeface="华文楷体" panose="02010600040101010101" pitchFamily="2" charset="-122"/>
                <a:ea typeface="华文楷体" panose="02010600040101010101" pitchFamily="2" charset="-122"/>
                <a:cs typeface="仿宋" panose="02010609060101010101" charset="-122"/>
              </a:rPr>
              <a:t>MSE</a:t>
            </a:r>
            <a:r>
              <a:rPr lang="zh-CN" altLang="en-US" dirty="0">
                <a:latin typeface="华文楷体" panose="02010600040101010101" pitchFamily="2" charset="-122"/>
                <a:ea typeface="华文楷体" panose="02010600040101010101" pitchFamily="2" charset="-122"/>
                <a:cs typeface="仿宋" panose="02010609060101010101" charset="-122"/>
              </a:rPr>
              <a:t>，同样可以根据不同的条件进行灵活的选择更换）</a:t>
            </a:r>
          </a:p>
          <a:p>
            <a:endParaRPr lang="en-US" altLang="zh-CN" dirty="0">
              <a:latin typeface="华文楷体" panose="02010600040101010101" pitchFamily="2" charset="-122"/>
              <a:ea typeface="华文楷体" panose="02010600040101010101" pitchFamily="2" charset="-122"/>
            </a:endParaRPr>
          </a:p>
          <a:p>
            <a:pPr algn="l">
              <a:buClrTx/>
              <a:buSzTx/>
              <a:buFontTx/>
            </a:pPr>
            <a:r>
              <a:rPr lang="zh-CN" altLang="en-US" dirty="0">
                <a:latin typeface="华文楷体" panose="02010600040101010101" pitchFamily="2" charset="-122"/>
                <a:ea typeface="华文楷体" panose="02010600040101010101" pitchFamily="2" charset="-122"/>
                <a:cs typeface="仿宋" panose="02010609060101010101" charset="-122"/>
              </a:rPr>
              <a:t>这里需要明确的是，</a:t>
            </a:r>
            <a:r>
              <a:rPr lang="en-US" altLang="zh-CN" dirty="0">
                <a:latin typeface="华文楷体" panose="02010600040101010101" pitchFamily="2" charset="-122"/>
                <a:ea typeface="华文楷体" panose="02010600040101010101" pitchFamily="2" charset="-122"/>
                <a:cs typeface="仿宋" panose="02010609060101010101" charset="-122"/>
              </a:rPr>
              <a:t>K-means</a:t>
            </a:r>
            <a:r>
              <a:rPr lang="zh-CN" altLang="en-US" dirty="0">
                <a:latin typeface="华文楷体" panose="02010600040101010101" pitchFamily="2" charset="-122"/>
                <a:ea typeface="华文楷体" panose="02010600040101010101" pitchFamily="2" charset="-122"/>
                <a:cs typeface="仿宋" panose="02010609060101010101" charset="-122"/>
              </a:rPr>
              <a:t>是</a:t>
            </a:r>
            <a:r>
              <a:rPr lang="zh-CN" altLang="en-US" b="1" dirty="0">
                <a:solidFill>
                  <a:srgbClr val="FF0000"/>
                </a:solidFill>
                <a:latin typeface="华文楷体" panose="02010600040101010101" pitchFamily="2" charset="-122"/>
                <a:ea typeface="华文楷体" panose="02010600040101010101" pitchFamily="2" charset="-122"/>
                <a:cs typeface="仿宋" panose="02010609060101010101" charset="-122"/>
              </a:rPr>
              <a:t>初值敏感</a:t>
            </a:r>
            <a:r>
              <a:rPr lang="zh-CN" altLang="en-US" dirty="0">
                <a:latin typeface="华文楷体" panose="02010600040101010101" pitchFamily="2" charset="-122"/>
                <a:ea typeface="华文楷体" panose="02010600040101010101" pitchFamily="2" charset="-122"/>
                <a:cs typeface="仿宋" panose="02010609060101010101" charset="-122"/>
              </a:rPr>
              <a:t>的，如果初值的选择不合理的话，可能最后的聚类效果会很差，因此用一个合适的方法选择初值是十分重要的，这也是</a:t>
            </a:r>
          </a:p>
          <a:p>
            <a:pPr algn="l">
              <a:buClrTx/>
              <a:buSzTx/>
              <a:buFontTx/>
            </a:pPr>
            <a:r>
              <a:rPr lang="en-US" altLang="zh-CN" dirty="0">
                <a:latin typeface="华文楷体" panose="02010600040101010101" pitchFamily="2" charset="-122"/>
                <a:ea typeface="华文楷体" panose="02010600040101010101" pitchFamily="2" charset="-122"/>
                <a:cs typeface="仿宋" panose="02010609060101010101" charset="-122"/>
              </a:rPr>
              <a:t>K-means++</a:t>
            </a:r>
            <a:r>
              <a:rPr lang="zh-CN" altLang="en-US" dirty="0">
                <a:latin typeface="华文楷体" panose="02010600040101010101" pitchFamily="2" charset="-122"/>
                <a:ea typeface="华文楷体" panose="02010600040101010101" pitchFamily="2" charset="-122"/>
                <a:cs typeface="仿宋" panose="02010609060101010101" charset="-122"/>
              </a:rPr>
              <a:t>与</a:t>
            </a:r>
            <a:r>
              <a:rPr lang="en-US" altLang="zh-CN" dirty="0">
                <a:latin typeface="华文楷体" panose="02010600040101010101" pitchFamily="2" charset="-122"/>
                <a:ea typeface="华文楷体" panose="02010600040101010101" pitchFamily="2" charset="-122"/>
                <a:cs typeface="仿宋" panose="02010609060101010101" charset="-122"/>
              </a:rPr>
              <a:t>K-means</a:t>
            </a:r>
            <a:r>
              <a:rPr lang="zh-CN" altLang="en-US" dirty="0">
                <a:latin typeface="华文楷体" panose="02010600040101010101" pitchFamily="2" charset="-122"/>
                <a:ea typeface="华文楷体" panose="02010600040101010101" pitchFamily="2" charset="-122"/>
                <a:cs typeface="仿宋" panose="02010609060101010101" charset="-122"/>
              </a:rPr>
              <a:t>的本质区别。</a:t>
            </a:r>
          </a:p>
          <a:p>
            <a:endParaRPr lang="zh-CN" altLang="en-US" dirty="0"/>
          </a:p>
        </p:txBody>
      </p:sp>
    </p:spTree>
    <p:extLst>
      <p:ext uri="{BB962C8B-B14F-4D97-AF65-F5344CB8AC3E}">
        <p14:creationId xmlns:p14="http://schemas.microsoft.com/office/powerpoint/2010/main" val="2673557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文本框 1">
            <a:extLst>
              <a:ext uri="{FF2B5EF4-FFF2-40B4-BE49-F238E27FC236}">
                <a16:creationId xmlns:a16="http://schemas.microsoft.com/office/drawing/2014/main" id="{F70D4669-DAE0-4737-A3D2-9B8BE7C7D9E6}"/>
              </a:ext>
            </a:extLst>
          </p:cNvPr>
          <p:cNvSpPr txBox="1"/>
          <p:nvPr/>
        </p:nvSpPr>
        <p:spPr>
          <a:xfrm>
            <a:off x="34263" y="709609"/>
            <a:ext cx="8189844" cy="2031325"/>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初始中心点的选取：</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随机选取一个点</a:t>
            </a:r>
            <a:r>
              <a:rPr lang="en-US" altLang="zh-CN" dirty="0">
                <a:latin typeface="华文楷体" panose="02010600040101010101" pitchFamily="2" charset="-122"/>
                <a:ea typeface="华文楷体" panose="02010600040101010101" pitchFamily="2" charset="-122"/>
              </a:rPr>
              <a:t>point1</a:t>
            </a:r>
            <a:r>
              <a:rPr lang="zh-CN" altLang="en-US" dirty="0">
                <a:latin typeface="华文楷体" panose="02010600040101010101" pitchFamily="2" charset="-122"/>
                <a:ea typeface="华文楷体" panose="02010600040101010101" pitchFamily="2" charset="-122"/>
              </a:rPr>
              <a:t>作为第一个中心点</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遍历所有样本选取离</a:t>
            </a:r>
            <a:r>
              <a:rPr lang="en-US" altLang="zh-CN" dirty="0">
                <a:latin typeface="华文楷体" panose="02010600040101010101" pitchFamily="2" charset="-122"/>
                <a:ea typeface="华文楷体" panose="02010600040101010101" pitchFamily="2" charset="-122"/>
              </a:rPr>
              <a:t>point1</a:t>
            </a:r>
            <a:r>
              <a:rPr lang="zh-CN" altLang="en-US" dirty="0">
                <a:latin typeface="华文楷体" panose="02010600040101010101" pitchFamily="2" charset="-122"/>
                <a:ea typeface="华文楷体" panose="02010600040101010101" pitchFamily="2" charset="-122"/>
              </a:rPr>
              <a:t>最远的点作为第二个中心点，依次类推，选出</a:t>
            </a:r>
            <a:r>
              <a:rPr lang="en-US" altLang="zh-CN" dirty="0">
                <a:latin typeface="华文楷体" panose="02010600040101010101" pitchFamily="2" charset="-122"/>
                <a:ea typeface="华文楷体" panose="02010600040101010101" pitchFamily="2" charset="-122"/>
              </a:rPr>
              <a:t>k</a:t>
            </a:r>
            <a:r>
              <a:rPr lang="zh-CN" altLang="en-US" dirty="0">
                <a:latin typeface="华文楷体" panose="02010600040101010101" pitchFamily="2" charset="-122"/>
                <a:ea typeface="华文楷体" panose="02010600040101010101" pitchFamily="2" charset="-122"/>
              </a:rPr>
              <a:t>个初始中心点</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K</a:t>
            </a:r>
            <a:r>
              <a:rPr lang="zh-CN" altLang="en-US" dirty="0">
                <a:latin typeface="华文楷体" panose="02010600040101010101" pitchFamily="2" charset="-122"/>
                <a:ea typeface="华文楷体" panose="02010600040101010101" pitchFamily="2" charset="-122"/>
              </a:rPr>
              <a:t>值的选择：</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）根据</a:t>
            </a:r>
            <a:r>
              <a:rPr lang="en-US" altLang="zh-CN" dirty="0">
                <a:latin typeface="华文楷体" panose="02010600040101010101" pitchFamily="2" charset="-122"/>
                <a:ea typeface="华文楷体" panose="02010600040101010101" pitchFamily="2" charset="-122"/>
              </a:rPr>
              <a:t>SSE</a:t>
            </a:r>
            <a:r>
              <a:rPr lang="zh-CN" altLang="en-US" dirty="0">
                <a:latin typeface="华文楷体" panose="02010600040101010101" pitchFamily="2" charset="-122"/>
                <a:ea typeface="华文楷体" panose="02010600040101010101" pitchFamily="2" charset="-122"/>
              </a:rPr>
              <a:t>来判断：</a:t>
            </a:r>
            <a:endParaRPr lang="en-US" altLang="zh-CN" dirty="0">
              <a:latin typeface="华文楷体" panose="02010600040101010101" pitchFamily="2" charset="-122"/>
              <a:ea typeface="华文楷体" panose="02010600040101010101" pitchFamily="2" charset="-122"/>
            </a:endParaRPr>
          </a:p>
          <a:p>
            <a:endParaRPr lang="zh-CN" altLang="en-US" dirty="0"/>
          </a:p>
        </p:txBody>
      </p:sp>
      <p:pic>
        <p:nvPicPr>
          <p:cNvPr id="2050" name="Picture 2">
            <a:extLst>
              <a:ext uri="{FF2B5EF4-FFF2-40B4-BE49-F238E27FC236}">
                <a16:creationId xmlns:a16="http://schemas.microsoft.com/office/drawing/2014/main" id="{40C64A2C-39ED-427B-BE37-3129EDA53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3" y="2453471"/>
            <a:ext cx="3686175" cy="12382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A1F5498A-D0AF-45CD-BF5D-3F7489E9D4D7}"/>
              </a:ext>
            </a:extLst>
          </p:cNvPr>
          <p:cNvSpPr txBox="1"/>
          <p:nvPr/>
        </p:nvSpPr>
        <p:spPr>
          <a:xfrm>
            <a:off x="3702864" y="2420221"/>
            <a:ext cx="5108713" cy="1754326"/>
          </a:xfrm>
          <a:prstGeom prst="rect">
            <a:avLst/>
          </a:prstGeom>
          <a:noFill/>
        </p:spPr>
        <p:txBody>
          <a:bodyPr wrap="square" rtlCol="0">
            <a:spAutoFit/>
          </a:bodyPr>
          <a:lstStyle/>
          <a:p>
            <a:r>
              <a:rPr lang="zh-CN" altLang="en-US" b="0" i="0" dirty="0">
                <a:solidFill>
                  <a:srgbClr val="4D4D4D"/>
                </a:solidFill>
                <a:effectLst/>
                <a:latin typeface="华文楷体" panose="02010600040101010101" pitchFamily="2" charset="-122"/>
                <a:ea typeface="华文楷体" panose="02010600040101010101" pitchFamily="2" charset="-122"/>
              </a:rPr>
              <a:t>其中，</a:t>
            </a:r>
            <a:r>
              <a:rPr lang="en-US" altLang="zh-CN" b="0" i="0" dirty="0">
                <a:solidFill>
                  <a:srgbClr val="4D4D4D"/>
                </a:solidFill>
                <a:effectLst/>
                <a:latin typeface="华文楷体" panose="02010600040101010101" pitchFamily="2" charset="-122"/>
                <a:ea typeface="华文楷体" panose="02010600040101010101" pitchFamily="2" charset="-122"/>
              </a:rPr>
              <a:t>Ci</a:t>
            </a:r>
            <a:r>
              <a:rPr lang="zh-CN" altLang="en-US" b="0" i="0" dirty="0">
                <a:solidFill>
                  <a:srgbClr val="4D4D4D"/>
                </a:solidFill>
                <a:effectLst/>
                <a:latin typeface="华文楷体" panose="02010600040101010101" pitchFamily="2" charset="-122"/>
                <a:ea typeface="华文楷体" panose="02010600040101010101" pitchFamily="2" charset="-122"/>
              </a:rPr>
              <a:t>是第</a:t>
            </a:r>
            <a:r>
              <a:rPr lang="en-US" altLang="zh-CN" b="0" i="0" dirty="0" err="1">
                <a:solidFill>
                  <a:srgbClr val="4D4D4D"/>
                </a:solidFill>
                <a:effectLst/>
                <a:latin typeface="华文楷体" panose="02010600040101010101" pitchFamily="2" charset="-122"/>
                <a:ea typeface="华文楷体" panose="02010600040101010101" pitchFamily="2" charset="-122"/>
              </a:rPr>
              <a:t>i</a:t>
            </a:r>
            <a:r>
              <a:rPr lang="zh-CN" altLang="en-US" b="0" i="0" dirty="0">
                <a:solidFill>
                  <a:srgbClr val="4D4D4D"/>
                </a:solidFill>
                <a:effectLst/>
                <a:latin typeface="华文楷体" panose="02010600040101010101" pitchFamily="2" charset="-122"/>
                <a:ea typeface="华文楷体" panose="02010600040101010101" pitchFamily="2" charset="-122"/>
              </a:rPr>
              <a:t>个簇，</a:t>
            </a:r>
            <a:r>
              <a:rPr lang="en-US" altLang="zh-CN" b="0" i="0" dirty="0">
                <a:solidFill>
                  <a:srgbClr val="4D4D4D"/>
                </a:solidFill>
                <a:effectLst/>
                <a:latin typeface="华文楷体" panose="02010600040101010101" pitchFamily="2" charset="-122"/>
                <a:ea typeface="华文楷体" panose="02010600040101010101" pitchFamily="2" charset="-122"/>
              </a:rPr>
              <a:t>p</a:t>
            </a:r>
            <a:r>
              <a:rPr lang="zh-CN" altLang="en-US" b="0" i="0" dirty="0">
                <a:solidFill>
                  <a:srgbClr val="4D4D4D"/>
                </a:solidFill>
                <a:effectLst/>
                <a:latin typeface="华文楷体" panose="02010600040101010101" pitchFamily="2" charset="-122"/>
                <a:ea typeface="华文楷体" panose="02010600040101010101" pitchFamily="2" charset="-122"/>
              </a:rPr>
              <a:t>是</a:t>
            </a:r>
            <a:r>
              <a:rPr lang="en-US" altLang="zh-CN" b="0" i="0" dirty="0">
                <a:solidFill>
                  <a:srgbClr val="4D4D4D"/>
                </a:solidFill>
                <a:effectLst/>
                <a:latin typeface="华文楷体" panose="02010600040101010101" pitchFamily="2" charset="-122"/>
                <a:ea typeface="华文楷体" panose="02010600040101010101" pitchFamily="2" charset="-122"/>
              </a:rPr>
              <a:t>Ci</a:t>
            </a:r>
            <a:r>
              <a:rPr lang="zh-CN" altLang="en-US" b="0" i="0" dirty="0">
                <a:solidFill>
                  <a:srgbClr val="4D4D4D"/>
                </a:solidFill>
                <a:effectLst/>
                <a:latin typeface="华文楷体" panose="02010600040101010101" pitchFamily="2" charset="-122"/>
                <a:ea typeface="华文楷体" panose="02010600040101010101" pitchFamily="2" charset="-122"/>
              </a:rPr>
              <a:t>中的样本点，</a:t>
            </a:r>
            <a:r>
              <a:rPr lang="en-US" altLang="zh-CN" b="0" i="0" dirty="0">
                <a:solidFill>
                  <a:srgbClr val="4D4D4D"/>
                </a:solidFill>
                <a:effectLst/>
                <a:latin typeface="华文楷体" panose="02010600040101010101" pitchFamily="2" charset="-122"/>
                <a:ea typeface="华文楷体" panose="02010600040101010101" pitchFamily="2" charset="-122"/>
              </a:rPr>
              <a:t>mi</a:t>
            </a:r>
            <a:r>
              <a:rPr lang="zh-CN" altLang="en-US" b="0" i="0" dirty="0">
                <a:solidFill>
                  <a:srgbClr val="4D4D4D"/>
                </a:solidFill>
                <a:effectLst/>
                <a:latin typeface="华文楷体" panose="02010600040101010101" pitchFamily="2" charset="-122"/>
                <a:ea typeface="华文楷体" panose="02010600040101010101" pitchFamily="2" charset="-122"/>
              </a:rPr>
              <a:t>是</a:t>
            </a:r>
            <a:r>
              <a:rPr lang="en-US" altLang="zh-CN" b="0" i="0" dirty="0">
                <a:solidFill>
                  <a:srgbClr val="4D4D4D"/>
                </a:solidFill>
                <a:effectLst/>
                <a:latin typeface="华文楷体" panose="02010600040101010101" pitchFamily="2" charset="-122"/>
                <a:ea typeface="华文楷体" panose="02010600040101010101" pitchFamily="2" charset="-122"/>
              </a:rPr>
              <a:t>Ci</a:t>
            </a:r>
            <a:r>
              <a:rPr lang="zh-CN" altLang="en-US" b="0" i="0" dirty="0">
                <a:solidFill>
                  <a:srgbClr val="4D4D4D"/>
                </a:solidFill>
                <a:effectLst/>
                <a:latin typeface="华文楷体" panose="02010600040101010101" pitchFamily="2" charset="-122"/>
                <a:ea typeface="华文楷体" panose="02010600040101010101" pitchFamily="2" charset="-122"/>
              </a:rPr>
              <a:t>的质心（</a:t>
            </a:r>
            <a:r>
              <a:rPr lang="en-US" altLang="zh-CN" b="0" i="0" dirty="0">
                <a:solidFill>
                  <a:srgbClr val="4D4D4D"/>
                </a:solidFill>
                <a:effectLst/>
                <a:latin typeface="华文楷体" panose="02010600040101010101" pitchFamily="2" charset="-122"/>
                <a:ea typeface="华文楷体" panose="02010600040101010101" pitchFamily="2" charset="-122"/>
              </a:rPr>
              <a:t>Ci</a:t>
            </a:r>
            <a:r>
              <a:rPr lang="zh-CN" altLang="en-US" b="0" i="0" dirty="0">
                <a:solidFill>
                  <a:srgbClr val="4D4D4D"/>
                </a:solidFill>
                <a:effectLst/>
                <a:latin typeface="华文楷体" panose="02010600040101010101" pitchFamily="2" charset="-122"/>
                <a:ea typeface="华文楷体" panose="02010600040101010101" pitchFamily="2" charset="-122"/>
              </a:rPr>
              <a:t>中所有样本的均值），</a:t>
            </a:r>
            <a:r>
              <a:rPr lang="en-US" altLang="zh-CN" b="0" i="0" dirty="0">
                <a:solidFill>
                  <a:srgbClr val="4D4D4D"/>
                </a:solidFill>
                <a:effectLst/>
                <a:latin typeface="华文楷体" panose="02010600040101010101" pitchFamily="2" charset="-122"/>
                <a:ea typeface="华文楷体" panose="02010600040101010101" pitchFamily="2" charset="-122"/>
              </a:rPr>
              <a:t>SSE</a:t>
            </a:r>
            <a:r>
              <a:rPr lang="zh-CN" altLang="en-US" b="0" i="0" dirty="0">
                <a:solidFill>
                  <a:srgbClr val="4D4D4D"/>
                </a:solidFill>
                <a:effectLst/>
                <a:latin typeface="华文楷体" panose="02010600040101010101" pitchFamily="2" charset="-122"/>
                <a:ea typeface="华文楷体" panose="02010600040101010101" pitchFamily="2" charset="-122"/>
              </a:rPr>
              <a:t>是所有样本的聚类误差，代表了聚类效果的好坏。</a:t>
            </a:r>
            <a:endParaRPr lang="en-US" altLang="zh-CN" b="0" i="0" dirty="0">
              <a:solidFill>
                <a:srgbClr val="4D4D4D"/>
              </a:solidFill>
              <a:effectLst/>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K</a:t>
            </a:r>
            <a:r>
              <a:rPr lang="zh-CN" altLang="en-US" dirty="0">
                <a:latin typeface="华文楷体" panose="02010600040101010101" pitchFamily="2" charset="-122"/>
                <a:ea typeface="华文楷体" panose="02010600040101010101" pitchFamily="2" charset="-122"/>
              </a:rPr>
              <a:t>增大，每个簇的聚合程度会逐渐提高，</a:t>
            </a:r>
            <a:r>
              <a:rPr lang="en-US" altLang="zh-CN" dirty="0">
                <a:latin typeface="华文楷体" panose="02010600040101010101" pitchFamily="2" charset="-122"/>
                <a:ea typeface="华文楷体" panose="02010600040101010101" pitchFamily="2" charset="-122"/>
              </a:rPr>
              <a:t>SSE</a:t>
            </a:r>
            <a:r>
              <a:rPr lang="zh-CN" altLang="en-US" dirty="0">
                <a:latin typeface="华文楷体" panose="02010600040101010101" pitchFamily="2" charset="-122"/>
                <a:ea typeface="华文楷体" panose="02010600040101010101" pitchFamily="2" charset="-122"/>
              </a:rPr>
              <a:t>减小，</a:t>
            </a:r>
            <a:r>
              <a:rPr lang="en-US" altLang="zh-CN" dirty="0">
                <a:latin typeface="华文楷体" panose="02010600040101010101" pitchFamily="2" charset="-122"/>
                <a:ea typeface="华文楷体" panose="02010600040101010101" pitchFamily="2" charset="-122"/>
              </a:rPr>
              <a:t>k</a:t>
            </a:r>
            <a:r>
              <a:rPr lang="zh-CN" altLang="en-US" dirty="0">
                <a:latin typeface="华文楷体" panose="02010600040101010101" pitchFamily="2" charset="-122"/>
                <a:ea typeface="华文楷体" panose="02010600040101010101" pitchFamily="2" charset="-122"/>
              </a:rPr>
              <a:t>小于真实聚类数时，</a:t>
            </a:r>
            <a:r>
              <a:rPr lang="en-US" altLang="zh-CN" dirty="0">
                <a:latin typeface="华文楷体" panose="02010600040101010101" pitchFamily="2" charset="-122"/>
                <a:ea typeface="华文楷体" panose="02010600040101010101" pitchFamily="2" charset="-122"/>
              </a:rPr>
              <a:t>SSE</a:t>
            </a:r>
            <a:r>
              <a:rPr lang="zh-CN" altLang="en-US" dirty="0">
                <a:latin typeface="华文楷体" panose="02010600040101010101" pitchFamily="2" charset="-122"/>
                <a:ea typeface="华文楷体" panose="02010600040101010101" pitchFamily="2" charset="-122"/>
              </a:rPr>
              <a:t>下降幅度很大，</a:t>
            </a:r>
            <a:r>
              <a:rPr lang="en-US" altLang="zh-CN" dirty="0">
                <a:latin typeface="华文楷体" panose="02010600040101010101" pitchFamily="2" charset="-122"/>
                <a:ea typeface="华文楷体" panose="02010600040101010101" pitchFamily="2" charset="-122"/>
              </a:rPr>
              <a:t>k</a:t>
            </a:r>
            <a:r>
              <a:rPr lang="zh-CN" altLang="en-US" dirty="0">
                <a:latin typeface="华文楷体" panose="02010600040101010101" pitchFamily="2" charset="-122"/>
                <a:ea typeface="华文楷体" panose="02010600040101010101" pitchFamily="2" charset="-122"/>
              </a:rPr>
              <a:t>达到真实聚类数时，</a:t>
            </a:r>
            <a:r>
              <a:rPr lang="en-US" altLang="zh-CN" dirty="0">
                <a:latin typeface="华文楷体" panose="02010600040101010101" pitchFamily="2" charset="-122"/>
                <a:ea typeface="华文楷体" panose="02010600040101010101" pitchFamily="2" charset="-122"/>
              </a:rPr>
              <a:t>k</a:t>
            </a:r>
            <a:r>
              <a:rPr lang="zh-CN" altLang="en-US" dirty="0">
                <a:latin typeface="华文楷体" panose="02010600040101010101" pitchFamily="2" charset="-122"/>
                <a:ea typeface="华文楷体" panose="02010600040101010101" pitchFamily="2" charset="-122"/>
              </a:rPr>
              <a:t>增加，</a:t>
            </a:r>
            <a:r>
              <a:rPr lang="en-US" altLang="zh-CN" dirty="0">
                <a:latin typeface="华文楷体" panose="02010600040101010101" pitchFamily="2" charset="-122"/>
                <a:ea typeface="华文楷体" panose="02010600040101010101" pitchFamily="2" charset="-122"/>
              </a:rPr>
              <a:t>SSE</a:t>
            </a:r>
            <a:r>
              <a:rPr lang="zh-CN" altLang="en-US" dirty="0">
                <a:latin typeface="华文楷体" panose="02010600040101010101" pitchFamily="2" charset="-122"/>
                <a:ea typeface="华文楷体" panose="02010600040101010101" pitchFamily="2" charset="-122"/>
              </a:rPr>
              <a:t>下降幅度变下</a:t>
            </a:r>
          </a:p>
        </p:txBody>
      </p:sp>
      <p:pic>
        <p:nvPicPr>
          <p:cNvPr id="2052" name="Picture 4">
            <a:extLst>
              <a:ext uri="{FF2B5EF4-FFF2-40B4-BE49-F238E27FC236}">
                <a16:creationId xmlns:a16="http://schemas.microsoft.com/office/drawing/2014/main" id="{16E607C4-2A58-4BBC-80BC-FD17AFAA4D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450" y="3620760"/>
            <a:ext cx="1719988" cy="159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6545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文本框 1">
            <a:extLst>
              <a:ext uri="{FF2B5EF4-FFF2-40B4-BE49-F238E27FC236}">
                <a16:creationId xmlns:a16="http://schemas.microsoft.com/office/drawing/2014/main" id="{F70D4669-DAE0-4737-A3D2-9B8BE7C7D9E6}"/>
              </a:ext>
            </a:extLst>
          </p:cNvPr>
          <p:cNvSpPr txBox="1"/>
          <p:nvPr/>
        </p:nvSpPr>
        <p:spPr>
          <a:xfrm>
            <a:off x="34263" y="689730"/>
            <a:ext cx="8189844" cy="923330"/>
          </a:xfrm>
          <a:prstGeom prst="rect">
            <a:avLst/>
          </a:prstGeom>
          <a:noFill/>
        </p:spPr>
        <p:txBody>
          <a:bodyPr wrap="square" rtlCol="0">
            <a:spAutoFit/>
          </a:bodyPr>
          <a:lstStyle/>
          <a:p>
            <a:r>
              <a:rPr lang="zh-CN" altLang="en-US" dirty="0"/>
              <a:t>（</a:t>
            </a:r>
            <a:r>
              <a:rPr lang="en-US" altLang="zh-CN" dirty="0"/>
              <a:t>2</a:t>
            </a:r>
            <a:r>
              <a:rPr lang="zh-CN" altLang="en-US" dirty="0"/>
              <a:t>）</a:t>
            </a:r>
            <a:r>
              <a:rPr lang="zh-CN" altLang="en-US" dirty="0">
                <a:latin typeface="华文楷体" panose="02010600040101010101" pitchFamily="2" charset="-122"/>
                <a:ea typeface="华文楷体" panose="02010600040101010101" pitchFamily="2" charset="-122"/>
              </a:rPr>
              <a:t>根据轮廓系数来判断：</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某个样本点的轮廓系数是</a:t>
            </a:r>
            <a:endParaRPr lang="en-US" altLang="zh-CN" dirty="0">
              <a:latin typeface="华文楷体" panose="02010600040101010101" pitchFamily="2" charset="-122"/>
              <a:ea typeface="华文楷体" panose="02010600040101010101" pitchFamily="2" charset="-122"/>
            </a:endParaRPr>
          </a:p>
          <a:p>
            <a:endParaRPr lang="zh-CN" altLang="en-US" dirty="0"/>
          </a:p>
        </p:txBody>
      </p:sp>
      <p:pic>
        <p:nvPicPr>
          <p:cNvPr id="20" name="图片 19">
            <a:extLst>
              <a:ext uri="{FF2B5EF4-FFF2-40B4-BE49-F238E27FC236}">
                <a16:creationId xmlns:a16="http://schemas.microsoft.com/office/drawing/2014/main" id="{42AB988A-FB03-48B6-94D6-6FFA99C91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7446" y="689730"/>
            <a:ext cx="2343477" cy="781159"/>
          </a:xfrm>
          <a:prstGeom prst="rect">
            <a:avLst/>
          </a:prstGeom>
        </p:spPr>
      </p:pic>
      <p:sp>
        <p:nvSpPr>
          <p:cNvPr id="21" name="文本框 20">
            <a:extLst>
              <a:ext uri="{FF2B5EF4-FFF2-40B4-BE49-F238E27FC236}">
                <a16:creationId xmlns:a16="http://schemas.microsoft.com/office/drawing/2014/main" id="{C01A5717-E186-4344-980F-BF188661AAC5}"/>
              </a:ext>
            </a:extLst>
          </p:cNvPr>
          <p:cNvSpPr txBox="1"/>
          <p:nvPr/>
        </p:nvSpPr>
        <p:spPr>
          <a:xfrm>
            <a:off x="-44657" y="1613060"/>
            <a:ext cx="9075474" cy="707886"/>
          </a:xfrm>
          <a:prstGeom prst="rect">
            <a:avLst/>
          </a:prstGeom>
          <a:noFill/>
        </p:spPr>
        <p:txBody>
          <a:bodyPr wrap="square" rtlCol="0">
            <a:spAutoFit/>
          </a:bodyPr>
          <a:lstStyle/>
          <a:p>
            <a:r>
              <a:rPr lang="zh-CN" altLang="en-US" sz="2000" dirty="0">
                <a:latin typeface="华文楷体" panose="02010600040101010101" pitchFamily="2" charset="-122"/>
                <a:ea typeface="华文楷体" panose="02010600040101010101" pitchFamily="2" charset="-122"/>
              </a:rPr>
              <a:t>其中，</a:t>
            </a:r>
            <a:r>
              <a:rPr lang="en-US" altLang="zh-CN" sz="2000" dirty="0">
                <a:latin typeface="华文楷体" panose="02010600040101010101" pitchFamily="2" charset="-122"/>
                <a:ea typeface="华文楷体" panose="02010600040101010101" pitchFamily="2" charset="-122"/>
              </a:rPr>
              <a:t>a(</a:t>
            </a:r>
            <a:r>
              <a:rPr lang="en-US" altLang="zh-CN" sz="2000" dirty="0" err="1">
                <a:latin typeface="华文楷体" panose="02010600040101010101" pitchFamily="2" charset="-122"/>
                <a:ea typeface="华文楷体" panose="02010600040101010101" pitchFamily="2" charset="-122"/>
              </a:rPr>
              <a:t>i</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是</a:t>
            </a:r>
            <a:r>
              <a:rPr lang="en-US" altLang="zh-CN" sz="2000" dirty="0">
                <a:latin typeface="华文楷体" panose="02010600040101010101" pitchFamily="2" charset="-122"/>
                <a:ea typeface="华文楷体" panose="02010600040101010101" pitchFamily="2" charset="-122"/>
              </a:rPr>
              <a:t>s(</a:t>
            </a:r>
            <a:r>
              <a:rPr lang="en-US" altLang="zh-CN" sz="2000" dirty="0" err="1">
                <a:latin typeface="华文楷体" panose="02010600040101010101" pitchFamily="2" charset="-122"/>
                <a:ea typeface="华文楷体" panose="02010600040101010101" pitchFamily="2" charset="-122"/>
              </a:rPr>
              <a:t>i</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与同簇的其他样本的平均距离，称为样本的簇内不相似度</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b(</a:t>
            </a:r>
            <a:r>
              <a:rPr lang="en-US" altLang="zh-CN" sz="2000" dirty="0" err="1">
                <a:latin typeface="华文楷体" panose="02010600040101010101" pitchFamily="2" charset="-122"/>
                <a:ea typeface="华文楷体" panose="02010600040101010101" pitchFamily="2" charset="-122"/>
              </a:rPr>
              <a:t>i</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为样本</a:t>
            </a:r>
            <a:r>
              <a:rPr lang="en-US" altLang="zh-CN" sz="2000" dirty="0" err="1">
                <a:latin typeface="华文楷体" panose="02010600040101010101" pitchFamily="2" charset="-122"/>
                <a:ea typeface="华文楷体" panose="02010600040101010101" pitchFamily="2" charset="-122"/>
              </a:rPr>
              <a:t>i</a:t>
            </a:r>
            <a:r>
              <a:rPr lang="zh-CN" altLang="en-US" sz="2000" dirty="0">
                <a:latin typeface="华文楷体" panose="02010600040101010101" pitchFamily="2" charset="-122"/>
                <a:ea typeface="华文楷体" panose="02010600040101010101" pitchFamily="2" charset="-122"/>
              </a:rPr>
              <a:t>到其他某簇</a:t>
            </a:r>
            <a:r>
              <a:rPr lang="en-US" altLang="zh-CN" sz="2000" dirty="0" err="1">
                <a:latin typeface="华文楷体" panose="02010600040101010101" pitchFamily="2" charset="-122"/>
                <a:ea typeface="华文楷体" panose="02010600040101010101" pitchFamily="2" charset="-122"/>
              </a:rPr>
              <a:t>Cj</a:t>
            </a:r>
            <a:r>
              <a:rPr lang="zh-CN" altLang="en-US" sz="2000" dirty="0">
                <a:latin typeface="华文楷体" panose="02010600040101010101" pitchFamily="2" charset="-122"/>
                <a:ea typeface="华文楷体" panose="02010600040101010101" pitchFamily="2" charset="-122"/>
              </a:rPr>
              <a:t>的所有样本的平均距离</a:t>
            </a:r>
            <a:r>
              <a:rPr lang="en-US" altLang="zh-CN" sz="2000" dirty="0" err="1">
                <a:latin typeface="华文楷体" panose="02010600040101010101" pitchFamily="2" charset="-122"/>
                <a:ea typeface="华文楷体" panose="02010600040101010101" pitchFamily="2" charset="-122"/>
              </a:rPr>
              <a:t>bij</a:t>
            </a:r>
            <a:r>
              <a:rPr lang="zh-CN" altLang="en-US" sz="2000" dirty="0">
                <a:latin typeface="华文楷体" panose="02010600040101010101" pitchFamily="2" charset="-122"/>
                <a:ea typeface="华文楷体" panose="02010600040101010101" pitchFamily="2" charset="-122"/>
              </a:rPr>
              <a:t>，簇间不相似度</a:t>
            </a:r>
          </a:p>
        </p:txBody>
      </p:sp>
      <p:pic>
        <p:nvPicPr>
          <p:cNvPr id="23" name="图片 22">
            <a:extLst>
              <a:ext uri="{FF2B5EF4-FFF2-40B4-BE49-F238E27FC236}">
                <a16:creationId xmlns:a16="http://schemas.microsoft.com/office/drawing/2014/main" id="{83BE63D9-0DAF-4A5E-B982-3083E6F5E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3255" y="2234749"/>
            <a:ext cx="2417562" cy="400106"/>
          </a:xfrm>
          <a:prstGeom prst="rect">
            <a:avLst/>
          </a:prstGeom>
        </p:spPr>
      </p:pic>
      <p:sp>
        <p:nvSpPr>
          <p:cNvPr id="27" name="文本框 26">
            <a:extLst>
              <a:ext uri="{FF2B5EF4-FFF2-40B4-BE49-F238E27FC236}">
                <a16:creationId xmlns:a16="http://schemas.microsoft.com/office/drawing/2014/main" id="{B9DAA616-BB1E-4357-B456-82374DE7790F}"/>
              </a:ext>
            </a:extLst>
          </p:cNvPr>
          <p:cNvSpPr txBox="1"/>
          <p:nvPr/>
        </p:nvSpPr>
        <p:spPr>
          <a:xfrm>
            <a:off x="-44657" y="2998171"/>
            <a:ext cx="8692294" cy="1015663"/>
          </a:xfrm>
          <a:prstGeom prst="rect">
            <a:avLst/>
          </a:prstGeom>
          <a:noFill/>
        </p:spPr>
        <p:txBody>
          <a:bodyPr wrap="square">
            <a:spAutoFit/>
          </a:bodyPr>
          <a:lstStyle/>
          <a:p>
            <a:r>
              <a:rPr lang="zh-CN" altLang="en-US" sz="2000" b="0" i="0" dirty="0">
                <a:solidFill>
                  <a:schemeClr val="tx1">
                    <a:lumMod val="95000"/>
                    <a:lumOff val="5000"/>
                  </a:schemeClr>
                </a:solidFill>
                <a:effectLst/>
                <a:latin typeface="华文楷体" panose="02010600040101010101" pitchFamily="2" charset="-122"/>
                <a:ea typeface="华文楷体" panose="02010600040101010101" pitchFamily="2" charset="-122"/>
              </a:rPr>
              <a:t>求出所有样本的轮廓系数后再求平均值就得到了平均轮廓系数。平均轮廓系数的取值范围为</a:t>
            </a:r>
            <a:r>
              <a:rPr lang="en-US" altLang="zh-CN" sz="2000" b="0" i="0" dirty="0">
                <a:solidFill>
                  <a:schemeClr val="tx1">
                    <a:lumMod val="95000"/>
                    <a:lumOff val="5000"/>
                  </a:schemeClr>
                </a:solidFill>
                <a:effectLst/>
                <a:latin typeface="华文楷体" panose="02010600040101010101" pitchFamily="2" charset="-122"/>
                <a:ea typeface="华文楷体" panose="02010600040101010101" pitchFamily="2" charset="-122"/>
              </a:rPr>
              <a:t>[-1,1]</a:t>
            </a:r>
            <a:r>
              <a:rPr lang="zh-CN" altLang="en-US" sz="2000" b="0" i="0" dirty="0">
                <a:solidFill>
                  <a:schemeClr val="tx1">
                    <a:lumMod val="95000"/>
                    <a:lumOff val="5000"/>
                  </a:schemeClr>
                </a:solidFill>
                <a:effectLst/>
                <a:latin typeface="华文楷体" panose="02010600040101010101" pitchFamily="2" charset="-122"/>
                <a:ea typeface="华文楷体" panose="02010600040101010101" pitchFamily="2" charset="-122"/>
              </a:rPr>
              <a:t>，且簇内样本的距离越近，簇间样本距离越远，平均轮廓系数越大，聚类效果越好。那么，平均轮廓系数最大的</a:t>
            </a:r>
            <a:r>
              <a:rPr lang="en-US" altLang="zh-CN" sz="2000" b="0" i="0" dirty="0">
                <a:solidFill>
                  <a:schemeClr val="tx1">
                    <a:lumMod val="95000"/>
                    <a:lumOff val="5000"/>
                  </a:schemeClr>
                </a:solidFill>
                <a:effectLst/>
                <a:latin typeface="华文楷体" panose="02010600040101010101" pitchFamily="2" charset="-122"/>
                <a:ea typeface="华文楷体" panose="02010600040101010101" pitchFamily="2" charset="-122"/>
              </a:rPr>
              <a:t>k</a:t>
            </a:r>
            <a:r>
              <a:rPr lang="zh-CN" altLang="en-US" sz="2000" b="0" i="0" dirty="0">
                <a:solidFill>
                  <a:schemeClr val="tx1">
                    <a:lumMod val="95000"/>
                    <a:lumOff val="5000"/>
                  </a:schemeClr>
                </a:solidFill>
                <a:effectLst/>
                <a:latin typeface="华文楷体" panose="02010600040101010101" pitchFamily="2" charset="-122"/>
                <a:ea typeface="华文楷体" panose="02010600040101010101" pitchFamily="2" charset="-122"/>
              </a:rPr>
              <a:t>便是最佳聚类数</a:t>
            </a:r>
            <a:endParaRPr lang="zh-CN" altLang="en-US" sz="2000" dirty="0">
              <a:solidFill>
                <a:schemeClr val="tx1">
                  <a:lumMod val="95000"/>
                  <a:lumOff val="5000"/>
                </a:schemeClr>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36949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70D4669-DAE0-4737-A3D2-9B8BE7C7D9E6}"/>
              </a:ext>
            </a:extLst>
          </p:cNvPr>
          <p:cNvSpPr txBox="1"/>
          <p:nvPr/>
        </p:nvSpPr>
        <p:spPr>
          <a:xfrm>
            <a:off x="0" y="1458467"/>
            <a:ext cx="8990836" cy="3693319"/>
          </a:xfrm>
          <a:prstGeom prst="rect">
            <a:avLst/>
          </a:prstGeom>
          <a:noFill/>
        </p:spPr>
        <p:txBody>
          <a:bodyPr wrap="square" rtlCol="0">
            <a:spAutoFit/>
          </a:bodyPr>
          <a:lstStyle/>
          <a:p>
            <a:r>
              <a:rPr lang="en-US" altLang="zh-CN" b="0" i="0" dirty="0">
                <a:effectLst/>
                <a:latin typeface="华文楷体" panose="02010600040101010101" pitchFamily="2" charset="-122"/>
                <a:ea typeface="华文楷体" panose="02010600040101010101" pitchFamily="2" charset="-122"/>
              </a:rPr>
              <a:t>k-means </a:t>
            </a:r>
            <a:r>
              <a:rPr lang="en-US" altLang="zh-CN" b="1" i="0" dirty="0">
                <a:effectLst/>
                <a:latin typeface="华文楷体" panose="02010600040101010101" pitchFamily="2" charset="-122"/>
                <a:ea typeface="华文楷体" panose="02010600040101010101" pitchFamily="2" charset="-122"/>
              </a:rPr>
              <a:t>++</a:t>
            </a:r>
            <a:r>
              <a:rPr lang="zh-CN" altLang="en-US" b="0" i="0" dirty="0">
                <a:effectLst/>
                <a:latin typeface="华文楷体" panose="02010600040101010101" pitchFamily="2" charset="-122"/>
                <a:ea typeface="华文楷体" panose="02010600040101010101" pitchFamily="2" charset="-122"/>
              </a:rPr>
              <a:t>则按照如下思路选择</a:t>
            </a:r>
            <a:r>
              <a:rPr lang="en-US" altLang="zh-CN" b="0" i="0" dirty="0">
                <a:effectLst/>
                <a:latin typeface="华文楷体" panose="02010600040101010101" pitchFamily="2" charset="-122"/>
                <a:ea typeface="华文楷体" panose="02010600040101010101" pitchFamily="2" charset="-122"/>
              </a:rPr>
              <a:t>K</a:t>
            </a:r>
            <a:r>
              <a:rPr lang="zh-CN" altLang="en-US" b="0" i="0" dirty="0">
                <a:effectLst/>
                <a:latin typeface="华文楷体" panose="02010600040101010101" pitchFamily="2" charset="-122"/>
                <a:ea typeface="华文楷体" panose="02010600040101010101" pitchFamily="2" charset="-122"/>
              </a:rPr>
              <a:t>个初始中心点：假设已经选取了</a:t>
            </a:r>
            <a:r>
              <a:rPr lang="en-US" altLang="zh-CN" b="0" i="0" dirty="0">
                <a:effectLst/>
                <a:latin typeface="华文楷体" panose="02010600040101010101" pitchFamily="2" charset="-122"/>
                <a:ea typeface="华文楷体" panose="02010600040101010101" pitchFamily="2" charset="-122"/>
              </a:rPr>
              <a:t>n</a:t>
            </a:r>
            <a:r>
              <a:rPr lang="zh-CN" altLang="en-US" b="0" i="0" dirty="0">
                <a:effectLst/>
                <a:latin typeface="华文楷体" panose="02010600040101010101" pitchFamily="2" charset="-122"/>
                <a:ea typeface="华文楷体" panose="02010600040101010101" pitchFamily="2" charset="-122"/>
              </a:rPr>
              <a:t>个初始聚类中心</a:t>
            </a:r>
            <a:r>
              <a:rPr lang="en-US" altLang="zh-CN" b="0" i="0" dirty="0">
                <a:effectLst/>
                <a:latin typeface="华文楷体" panose="02010600040101010101" pitchFamily="2" charset="-122"/>
                <a:ea typeface="华文楷体" panose="02010600040101010101" pitchFamily="2" charset="-122"/>
              </a:rPr>
              <a:t>(0&lt; n &lt; K</a:t>
            </a:r>
            <a:r>
              <a:rPr lang="zh-CN" altLang="en-US" b="0" i="0" dirty="0">
                <a:effectLst/>
                <a:latin typeface="华文楷体" panose="02010600040101010101" pitchFamily="2" charset="-122"/>
                <a:ea typeface="华文楷体" panose="02010600040101010101" pitchFamily="2" charset="-122"/>
              </a:rPr>
              <a:t>，同</a:t>
            </a:r>
            <a:r>
              <a:rPr lang="en-US" altLang="zh-CN" b="0" i="0" dirty="0">
                <a:effectLst/>
                <a:latin typeface="华文楷体" panose="02010600040101010101" pitchFamily="2" charset="-122"/>
                <a:ea typeface="华文楷体" panose="02010600040101010101" pitchFamily="2" charset="-122"/>
              </a:rPr>
              <a:t>k-means</a:t>
            </a:r>
            <a:r>
              <a:rPr lang="zh-CN" altLang="en-US" b="0" i="0" dirty="0">
                <a:effectLst/>
                <a:latin typeface="华文楷体" panose="02010600040101010101" pitchFamily="2" charset="-122"/>
                <a:ea typeface="华文楷体" panose="02010600040101010101" pitchFamily="2" charset="-122"/>
              </a:rPr>
              <a:t>一样，其</a:t>
            </a:r>
            <a:r>
              <a:rPr lang="en-US" altLang="zh-CN" b="0" i="0" dirty="0">
                <a:effectLst/>
                <a:latin typeface="华文楷体" panose="02010600040101010101" pitchFamily="2" charset="-122"/>
                <a:ea typeface="华文楷体" panose="02010600040101010101" pitchFamily="2" charset="-122"/>
              </a:rPr>
              <a:t>K</a:t>
            </a:r>
            <a:r>
              <a:rPr lang="zh-CN" altLang="en-US" b="0" i="0" dirty="0">
                <a:effectLst/>
                <a:latin typeface="华文楷体" panose="02010600040101010101" pitchFamily="2" charset="-122"/>
                <a:ea typeface="华文楷体" panose="02010600040101010101" pitchFamily="2" charset="-122"/>
              </a:rPr>
              <a:t>值都是已知的</a:t>
            </a:r>
            <a:r>
              <a:rPr lang="en-US" altLang="zh-CN" b="0" i="0" dirty="0">
                <a:effectLst/>
                <a:latin typeface="华文楷体" panose="02010600040101010101" pitchFamily="2" charset="-122"/>
                <a:ea typeface="华文楷体" panose="02010600040101010101" pitchFamily="2" charset="-122"/>
              </a:rPr>
              <a:t>)</a:t>
            </a:r>
            <a:r>
              <a:rPr lang="zh-CN" altLang="en-US" b="0" i="0" dirty="0">
                <a:effectLst/>
                <a:latin typeface="华文楷体" panose="02010600040101010101" pitchFamily="2" charset="-122"/>
                <a:ea typeface="华文楷体" panose="02010600040101010101" pitchFamily="2" charset="-122"/>
              </a:rPr>
              <a:t>，则在选取第</a:t>
            </a:r>
            <a:r>
              <a:rPr lang="en-US" altLang="zh-CN" b="0" i="0" dirty="0">
                <a:effectLst/>
                <a:latin typeface="华文楷体" panose="02010600040101010101" pitchFamily="2" charset="-122"/>
                <a:ea typeface="华文楷体" panose="02010600040101010101" pitchFamily="2" charset="-122"/>
              </a:rPr>
              <a:t>n+1</a:t>
            </a:r>
            <a:r>
              <a:rPr lang="zh-CN" altLang="en-US" b="0" i="0" dirty="0">
                <a:effectLst/>
                <a:latin typeface="华文楷体" panose="02010600040101010101" pitchFamily="2" charset="-122"/>
                <a:ea typeface="华文楷体" panose="02010600040101010101" pitchFamily="2" charset="-122"/>
              </a:rPr>
              <a:t>个聚类中心时：距离当前已有的</a:t>
            </a:r>
            <a:r>
              <a:rPr lang="en-US" altLang="zh-CN" b="0" i="0" dirty="0">
                <a:effectLst/>
                <a:latin typeface="华文楷体" panose="02010600040101010101" pitchFamily="2" charset="-122"/>
                <a:ea typeface="华文楷体" panose="02010600040101010101" pitchFamily="2" charset="-122"/>
              </a:rPr>
              <a:t>n</a:t>
            </a:r>
            <a:r>
              <a:rPr lang="zh-CN" altLang="en-US" b="0" i="0" dirty="0">
                <a:effectLst/>
                <a:latin typeface="华文楷体" panose="02010600040101010101" pitchFamily="2" charset="-122"/>
                <a:ea typeface="华文楷体" panose="02010600040101010101" pitchFamily="2" charset="-122"/>
              </a:rPr>
              <a:t>个聚类中心越远的点会有更高的概率被选为第</a:t>
            </a:r>
            <a:r>
              <a:rPr lang="en-US" altLang="zh-CN" b="0" i="0" dirty="0">
                <a:effectLst/>
                <a:latin typeface="华文楷体" panose="02010600040101010101" pitchFamily="2" charset="-122"/>
                <a:ea typeface="华文楷体" panose="02010600040101010101" pitchFamily="2" charset="-122"/>
              </a:rPr>
              <a:t>n+1</a:t>
            </a:r>
            <a:r>
              <a:rPr lang="zh-CN" altLang="en-US" b="0" i="0" dirty="0">
                <a:effectLst/>
                <a:latin typeface="华文楷体" panose="02010600040101010101" pitchFamily="2" charset="-122"/>
                <a:ea typeface="华文楷体" panose="02010600040101010101" pitchFamily="2" charset="-122"/>
              </a:rPr>
              <a:t>个聚类中心。在选取第一个聚类中心</a:t>
            </a:r>
            <a:r>
              <a:rPr lang="en-US" altLang="zh-CN" b="0" i="0" dirty="0">
                <a:effectLst/>
                <a:latin typeface="华文楷体" panose="02010600040101010101" pitchFamily="2" charset="-122"/>
                <a:ea typeface="华文楷体" panose="02010600040101010101" pitchFamily="2" charset="-122"/>
              </a:rPr>
              <a:t>(n=1)</a:t>
            </a:r>
            <a:r>
              <a:rPr lang="zh-CN" altLang="en-US" b="0" i="0" dirty="0">
                <a:effectLst/>
                <a:latin typeface="华文楷体" panose="02010600040101010101" pitchFamily="2" charset="-122"/>
                <a:ea typeface="华文楷体" panose="02010600040101010101" pitchFamily="2" charset="-122"/>
              </a:rPr>
              <a:t>时同样通过随机的方法。当然这也非常符合我们直觉：聚类中心当然是相互离得越远越好</a:t>
            </a:r>
            <a:r>
              <a:rPr lang="zh-CN" altLang="en-US" dirty="0">
                <a:latin typeface="华文楷体" panose="02010600040101010101" pitchFamily="2" charset="-122"/>
                <a:ea typeface="华文楷体" panose="02010600040101010101" pitchFamily="2" charset="-122"/>
                <a:cs typeface="仿宋" panose="02010609060101010101" charset="-122"/>
              </a:rPr>
              <a:t>（这里不选择最远的可以这样理解：比如一个人想要看电源，可能会在一些高分电影里做出选择，但他最终不一定会选择最高分的电影，而不是最高分的电影也可能更符合这个人的喜好）</a:t>
            </a:r>
          </a:p>
          <a:p>
            <a:endParaRPr lang="en-US" altLang="zh-CN" b="0" i="0" dirty="0">
              <a:effectLst/>
              <a:latin typeface="华文楷体" panose="02010600040101010101" pitchFamily="2" charset="-122"/>
              <a:ea typeface="华文楷体" panose="02010600040101010101" pitchFamily="2" charset="-122"/>
            </a:endParaRPr>
          </a:p>
          <a:p>
            <a:r>
              <a:rPr lang="zh-CN" altLang="en-US" b="0" i="0" dirty="0">
                <a:effectLst/>
                <a:latin typeface="华文楷体" panose="02010600040101010101" pitchFamily="2" charset="-122"/>
                <a:ea typeface="华文楷体" panose="02010600040101010101" pitchFamily="2" charset="-122"/>
              </a:rPr>
              <a:t>从数据集中随机选取一个样本点作为初始聚类中心</a:t>
            </a:r>
            <a:r>
              <a:rPr lang="en-US" altLang="zh-CN" b="0" i="0" dirty="0">
                <a:effectLst/>
                <a:latin typeface="华文楷体" panose="02010600040101010101" pitchFamily="2" charset="-122"/>
                <a:ea typeface="华文楷体" panose="02010600040101010101" pitchFamily="2" charset="-122"/>
              </a:rPr>
              <a:t>C1</a:t>
            </a:r>
          </a:p>
          <a:p>
            <a:r>
              <a:rPr lang="en-US" altLang="zh-CN" b="0" i="0" dirty="0">
                <a:solidFill>
                  <a:srgbClr val="4D4D4D"/>
                </a:solidFill>
                <a:effectLst/>
                <a:latin typeface="-apple-system"/>
              </a:rPr>
              <a:t>(1)</a:t>
            </a:r>
            <a:r>
              <a:rPr lang="zh-CN" altLang="en-US" b="0" i="0" dirty="0">
                <a:solidFill>
                  <a:srgbClr val="4D4D4D"/>
                </a:solidFill>
                <a:effectLst/>
                <a:latin typeface="华文楷体" panose="02010600040101010101" pitchFamily="2" charset="-122"/>
                <a:ea typeface="华文楷体" panose="02010600040101010101" pitchFamily="2" charset="-122"/>
              </a:rPr>
              <a:t>首先计算每个样本与当前已有聚类中心之间的最短距离（即最近的聚类中心的距离），</a:t>
            </a:r>
            <a:r>
              <a:rPr lang="en-US" altLang="zh-CN" b="0" i="0" dirty="0">
                <a:solidFill>
                  <a:srgbClr val="4D4D4D"/>
                </a:solidFill>
                <a:effectLst/>
                <a:latin typeface="华文楷体" panose="02010600040101010101" pitchFamily="2" charset="-122"/>
                <a:ea typeface="华文楷体" panose="02010600040101010101" pitchFamily="2" charset="-122"/>
              </a:rPr>
              <a:t>(2)</a:t>
            </a:r>
            <a:r>
              <a:rPr lang="zh-CN" altLang="en-US" b="0" i="0" dirty="0">
                <a:solidFill>
                  <a:srgbClr val="4D4D4D"/>
                </a:solidFill>
                <a:effectLst/>
                <a:latin typeface="华文楷体" panose="02010600040101010101" pitchFamily="2" charset="-122"/>
                <a:ea typeface="华文楷体" panose="02010600040101010101" pitchFamily="2" charset="-122"/>
              </a:rPr>
              <a:t>用</a:t>
            </a:r>
            <a:r>
              <a:rPr lang="en-US" altLang="zh-CN" dirty="0">
                <a:solidFill>
                  <a:srgbClr val="4D4D4D"/>
                </a:solidFill>
                <a:latin typeface="华文楷体" panose="02010600040101010101" pitchFamily="2" charset="-122"/>
                <a:ea typeface="华文楷体" panose="02010600040101010101" pitchFamily="2" charset="-122"/>
              </a:rPr>
              <a:t>D(x)</a:t>
            </a:r>
            <a:r>
              <a:rPr lang="zh-CN" altLang="en-US" dirty="0">
                <a:solidFill>
                  <a:srgbClr val="4D4D4D"/>
                </a:solidFill>
                <a:latin typeface="华文楷体" panose="02010600040101010101" pitchFamily="2" charset="-122"/>
                <a:ea typeface="华文楷体" panose="02010600040101010101" pitchFamily="2" charset="-122"/>
              </a:rPr>
              <a:t>表示，</a:t>
            </a:r>
            <a:r>
              <a:rPr lang="zh-CN" altLang="en-US" b="0" i="0" dirty="0">
                <a:solidFill>
                  <a:srgbClr val="4D4D4D"/>
                </a:solidFill>
                <a:effectLst/>
                <a:latin typeface="华文楷体" panose="02010600040101010101" pitchFamily="2" charset="-122"/>
                <a:ea typeface="华文楷体" panose="02010600040101010101" pitchFamily="2" charset="-122"/>
              </a:rPr>
              <a:t>接着计算每个样本点被选为下一个聚类中心的概率                  最后，按照轮盘法选择出下一个聚类中心；重复第</a:t>
            </a:r>
            <a:r>
              <a:rPr lang="en-US" altLang="zh-CN" b="0" i="0" dirty="0">
                <a:solidFill>
                  <a:srgbClr val="4D4D4D"/>
                </a:solidFill>
                <a:effectLst/>
                <a:latin typeface="华文楷体" panose="02010600040101010101" pitchFamily="2" charset="-122"/>
                <a:ea typeface="华文楷体" panose="02010600040101010101" pitchFamily="2" charset="-122"/>
              </a:rPr>
              <a:t>2</a:t>
            </a:r>
            <a:r>
              <a:rPr lang="zh-CN" altLang="en-US" b="0" i="0" dirty="0">
                <a:solidFill>
                  <a:srgbClr val="4D4D4D"/>
                </a:solidFill>
                <a:effectLst/>
                <a:latin typeface="华文楷体" panose="02010600040101010101" pitchFamily="2" charset="-122"/>
                <a:ea typeface="华文楷体" panose="02010600040101010101" pitchFamily="2" charset="-122"/>
              </a:rPr>
              <a:t>步知道选择出</a:t>
            </a:r>
            <a:r>
              <a:rPr lang="en-US" altLang="zh-CN" b="0" i="0" dirty="0">
                <a:solidFill>
                  <a:srgbClr val="4D4D4D"/>
                </a:solidFill>
                <a:effectLst/>
                <a:latin typeface="华文楷体" panose="02010600040101010101" pitchFamily="2" charset="-122"/>
                <a:ea typeface="华文楷体" panose="02010600040101010101" pitchFamily="2" charset="-122"/>
              </a:rPr>
              <a:t>K</a:t>
            </a:r>
            <a:r>
              <a:rPr lang="zh-CN" altLang="en-US" b="0" i="0" dirty="0">
                <a:solidFill>
                  <a:srgbClr val="4D4D4D"/>
                </a:solidFill>
                <a:effectLst/>
                <a:latin typeface="华文楷体" panose="02010600040101010101" pitchFamily="2" charset="-122"/>
                <a:ea typeface="华文楷体" panose="02010600040101010101" pitchFamily="2" charset="-122"/>
              </a:rPr>
              <a:t>个聚类中心</a:t>
            </a:r>
            <a:endParaRPr lang="en-US" altLang="zh-CN" b="0" i="0" dirty="0">
              <a:solidFill>
                <a:srgbClr val="4D4D4D"/>
              </a:solidFill>
              <a:effectLst/>
              <a:latin typeface="华文楷体" panose="02010600040101010101" pitchFamily="2" charset="-122"/>
              <a:ea typeface="华文楷体" panose="02010600040101010101" pitchFamily="2" charset="-122"/>
            </a:endParaRPr>
          </a:p>
          <a:p>
            <a:r>
              <a:rPr lang="en-US" altLang="zh-CN" b="0" i="0" dirty="0">
                <a:solidFill>
                  <a:srgbClr val="4D4D4D"/>
                </a:solidFill>
                <a:effectLst/>
                <a:latin typeface="华文楷体" panose="02010600040101010101" pitchFamily="2" charset="-122"/>
                <a:ea typeface="华文楷体" panose="02010600040101010101" pitchFamily="2" charset="-122"/>
              </a:rPr>
              <a:t>(3)</a:t>
            </a:r>
            <a:r>
              <a:rPr lang="zh-CN" altLang="en-US" b="0" i="0" dirty="0">
                <a:solidFill>
                  <a:srgbClr val="4D4D4D"/>
                </a:solidFill>
                <a:effectLst/>
                <a:latin typeface="华文楷体" panose="02010600040101010101" pitchFamily="2" charset="-122"/>
                <a:ea typeface="华文楷体" panose="02010600040101010101" pitchFamily="2" charset="-122"/>
              </a:rPr>
              <a:t>之后的步骤同原始</a:t>
            </a:r>
            <a:r>
              <a:rPr lang="en-US" altLang="zh-CN" b="0" i="0" dirty="0">
                <a:solidFill>
                  <a:srgbClr val="4D4D4D"/>
                </a:solidFill>
                <a:effectLst/>
                <a:latin typeface="华文楷体" panose="02010600040101010101" pitchFamily="2" charset="-122"/>
                <a:ea typeface="华文楷体" panose="02010600040101010101" pitchFamily="2" charset="-122"/>
              </a:rPr>
              <a:t>K-means</a:t>
            </a:r>
            <a:r>
              <a:rPr lang="zh-CN" altLang="en-US" b="0" i="0" dirty="0">
                <a:solidFill>
                  <a:srgbClr val="4D4D4D"/>
                </a:solidFill>
                <a:effectLst/>
                <a:latin typeface="华文楷体" panose="02010600040101010101" pitchFamily="2" charset="-122"/>
                <a:ea typeface="华文楷体" panose="02010600040101010101" pitchFamily="2" charset="-122"/>
              </a:rPr>
              <a:t>聚类算法相同</a:t>
            </a:r>
            <a:endParaRPr lang="en-US" altLang="zh-CN" dirty="0">
              <a:latin typeface="华文楷体" panose="02010600040101010101" pitchFamily="2" charset="-122"/>
              <a:ea typeface="华文楷体" panose="02010600040101010101" pitchFamily="2" charset="-122"/>
            </a:endParaRPr>
          </a:p>
        </p:txBody>
      </p:sp>
      <p:pic>
        <p:nvPicPr>
          <p:cNvPr id="18" name="图片 17">
            <a:extLst>
              <a:ext uri="{FF2B5EF4-FFF2-40B4-BE49-F238E27FC236}">
                <a16:creationId xmlns:a16="http://schemas.microsoft.com/office/drawing/2014/main" id="{4CFB1AC8-A9A4-404F-AEBF-302AA6C43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042" y="3966701"/>
            <a:ext cx="790685" cy="476316"/>
          </a:xfrm>
          <a:prstGeom prst="rect">
            <a:avLst/>
          </a:prstGeom>
        </p:spPr>
      </p:pic>
      <p:sp>
        <p:nvSpPr>
          <p:cNvPr id="22" name="文本框 21">
            <a:extLst>
              <a:ext uri="{FF2B5EF4-FFF2-40B4-BE49-F238E27FC236}">
                <a16:creationId xmlns:a16="http://schemas.microsoft.com/office/drawing/2014/main" id="{9A569F36-2531-4F4C-9486-78B58703E3B6}"/>
              </a:ext>
            </a:extLst>
          </p:cNvPr>
          <p:cNvSpPr txBox="1"/>
          <p:nvPr/>
        </p:nvSpPr>
        <p:spPr>
          <a:xfrm>
            <a:off x="4838" y="535137"/>
            <a:ext cx="9139162" cy="923330"/>
          </a:xfrm>
          <a:prstGeom prst="rect">
            <a:avLst/>
          </a:prstGeom>
          <a:noFill/>
        </p:spPr>
        <p:txBody>
          <a:bodyPr wrap="square">
            <a:spAutoFit/>
          </a:bodyPr>
          <a:lstStyle/>
          <a:p>
            <a:pPr algn="l">
              <a:buClrTx/>
              <a:buSzTx/>
              <a:buFontTx/>
            </a:pPr>
            <a:r>
              <a:rPr lang="zh-CN" altLang="en-US" dirty="0">
                <a:latin typeface="华文楷体" panose="02010600040101010101" pitchFamily="2" charset="-122"/>
                <a:ea typeface="华文楷体" panose="02010600040101010101" pitchFamily="2" charset="-122"/>
                <a:cs typeface="仿宋" panose="02010609060101010101" charset="-122"/>
              </a:rPr>
              <a:t>这里需要明确的是，</a:t>
            </a:r>
            <a:r>
              <a:rPr lang="en-US" altLang="zh-CN" dirty="0">
                <a:latin typeface="华文楷体" panose="02010600040101010101" pitchFamily="2" charset="-122"/>
                <a:ea typeface="华文楷体" panose="02010600040101010101" pitchFamily="2" charset="-122"/>
                <a:cs typeface="仿宋" panose="02010609060101010101" charset="-122"/>
              </a:rPr>
              <a:t>K-means</a:t>
            </a:r>
            <a:r>
              <a:rPr lang="zh-CN" altLang="en-US" dirty="0">
                <a:latin typeface="华文楷体" panose="02010600040101010101" pitchFamily="2" charset="-122"/>
                <a:ea typeface="华文楷体" panose="02010600040101010101" pitchFamily="2" charset="-122"/>
                <a:cs typeface="仿宋" panose="02010609060101010101" charset="-122"/>
              </a:rPr>
              <a:t>是</a:t>
            </a:r>
            <a:r>
              <a:rPr lang="zh-CN" altLang="en-US" b="1" dirty="0">
                <a:solidFill>
                  <a:srgbClr val="FF0000"/>
                </a:solidFill>
                <a:latin typeface="华文楷体" panose="02010600040101010101" pitchFamily="2" charset="-122"/>
                <a:ea typeface="华文楷体" panose="02010600040101010101" pitchFamily="2" charset="-122"/>
                <a:cs typeface="仿宋" panose="02010609060101010101" charset="-122"/>
              </a:rPr>
              <a:t>初值敏感</a:t>
            </a:r>
            <a:r>
              <a:rPr lang="zh-CN" altLang="en-US" dirty="0">
                <a:latin typeface="华文楷体" panose="02010600040101010101" pitchFamily="2" charset="-122"/>
                <a:ea typeface="华文楷体" panose="02010600040101010101" pitchFamily="2" charset="-122"/>
                <a:cs typeface="仿宋" panose="02010609060101010101" charset="-122"/>
              </a:rPr>
              <a:t>的，如果初值的选择不合理的话</a:t>
            </a:r>
            <a:r>
              <a:rPr lang="zh-CN" altLang="en-US" b="0" i="0" dirty="0">
                <a:effectLst/>
                <a:latin typeface="华文楷体" panose="02010600040101010101" pitchFamily="2" charset="-122"/>
                <a:ea typeface="华文楷体" panose="02010600040101010101" pitchFamily="2" charset="-122"/>
              </a:rPr>
              <a:t>（例如都在一个簇里面）</a:t>
            </a:r>
            <a:r>
              <a:rPr lang="zh-CN" altLang="en-US" dirty="0">
                <a:latin typeface="华文楷体" panose="02010600040101010101" pitchFamily="2" charset="-122"/>
                <a:ea typeface="华文楷体" panose="02010600040101010101" pitchFamily="2" charset="-122"/>
                <a:cs typeface="仿宋" panose="02010609060101010101" charset="-122"/>
              </a:rPr>
              <a:t>，可能最后的聚类效果会很差，因此用一个合适的方法选择初值是十分重要的，这也是</a:t>
            </a:r>
            <a:r>
              <a:rPr lang="en-US" altLang="zh-CN" dirty="0">
                <a:latin typeface="华文楷体" panose="02010600040101010101" pitchFamily="2" charset="-122"/>
                <a:ea typeface="华文楷体" panose="02010600040101010101" pitchFamily="2" charset="-122"/>
                <a:cs typeface="仿宋" panose="02010609060101010101" charset="-122"/>
              </a:rPr>
              <a:t>K-means++</a:t>
            </a:r>
            <a:r>
              <a:rPr lang="zh-CN" altLang="en-US" dirty="0">
                <a:latin typeface="华文楷体" panose="02010600040101010101" pitchFamily="2" charset="-122"/>
                <a:ea typeface="华文楷体" panose="02010600040101010101" pitchFamily="2" charset="-122"/>
                <a:cs typeface="仿宋" panose="02010609060101010101" charset="-122"/>
              </a:rPr>
              <a:t>与</a:t>
            </a:r>
            <a:r>
              <a:rPr lang="en-US" altLang="zh-CN" dirty="0">
                <a:latin typeface="华文楷体" panose="02010600040101010101" pitchFamily="2" charset="-122"/>
                <a:ea typeface="华文楷体" panose="02010600040101010101" pitchFamily="2" charset="-122"/>
                <a:cs typeface="仿宋" panose="02010609060101010101" charset="-122"/>
              </a:rPr>
              <a:t>K-means</a:t>
            </a:r>
            <a:r>
              <a:rPr lang="zh-CN" altLang="en-US" dirty="0">
                <a:latin typeface="华文楷体" panose="02010600040101010101" pitchFamily="2" charset="-122"/>
                <a:ea typeface="华文楷体" panose="02010600040101010101" pitchFamily="2" charset="-122"/>
                <a:cs typeface="仿宋" panose="02010609060101010101" charset="-122"/>
              </a:rPr>
              <a:t>的本质区别。</a:t>
            </a:r>
          </a:p>
        </p:txBody>
      </p:sp>
      <p:sp>
        <p:nvSpPr>
          <p:cNvPr id="23" name="文本框 22">
            <a:extLst>
              <a:ext uri="{FF2B5EF4-FFF2-40B4-BE49-F238E27FC236}">
                <a16:creationId xmlns:a16="http://schemas.microsoft.com/office/drawing/2014/main" id="{C854AF35-3A62-4227-807E-CF4D17E9FBEC}"/>
              </a:ext>
            </a:extLst>
          </p:cNvPr>
          <p:cNvSpPr txBox="1"/>
          <p:nvPr/>
        </p:nvSpPr>
        <p:spPr>
          <a:xfrm>
            <a:off x="645232" y="141752"/>
            <a:ext cx="4721086" cy="461665"/>
          </a:xfrm>
          <a:prstGeom prst="rect">
            <a:avLst/>
          </a:prstGeom>
          <a:noFill/>
        </p:spPr>
        <p:txBody>
          <a:bodyPr wrap="square">
            <a:spAutoFit/>
          </a:bodyPr>
          <a:lstStyle/>
          <a:p>
            <a:r>
              <a:rPr lang="en-US" altLang="zh-CN" sz="2400" b="1" i="0" dirty="0">
                <a:effectLst/>
                <a:latin typeface="华文楷体" panose="02010600040101010101" pitchFamily="2" charset="-122"/>
                <a:ea typeface="华文楷体" panose="02010600040101010101" pitchFamily="2" charset="-122"/>
              </a:rPr>
              <a:t>k-means ++</a:t>
            </a:r>
            <a:endParaRPr lang="zh-CN" altLang="en-US" sz="2400" b="1" dirty="0"/>
          </a:p>
        </p:txBody>
      </p:sp>
    </p:spTree>
    <p:extLst>
      <p:ext uri="{BB962C8B-B14F-4D97-AF65-F5344CB8AC3E}">
        <p14:creationId xmlns:p14="http://schemas.microsoft.com/office/powerpoint/2010/main" val="535477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6"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3" name="文本框 22">
            <a:extLst>
              <a:ext uri="{FF2B5EF4-FFF2-40B4-BE49-F238E27FC236}">
                <a16:creationId xmlns:a16="http://schemas.microsoft.com/office/drawing/2014/main" id="{C854AF35-3A62-4227-807E-CF4D17E9FBEC}"/>
              </a:ext>
            </a:extLst>
          </p:cNvPr>
          <p:cNvSpPr txBox="1"/>
          <p:nvPr/>
        </p:nvSpPr>
        <p:spPr>
          <a:xfrm>
            <a:off x="645232" y="141752"/>
            <a:ext cx="4721086" cy="461665"/>
          </a:xfrm>
          <a:prstGeom prst="rect">
            <a:avLst/>
          </a:prstGeom>
          <a:noFill/>
        </p:spPr>
        <p:txBody>
          <a:bodyPr wrap="square">
            <a:spAutoFit/>
          </a:bodyPr>
          <a:lstStyle/>
          <a:p>
            <a:r>
              <a:rPr lang="zh-CN" altLang="en-US" sz="2400" b="1" i="0" dirty="0">
                <a:effectLst/>
                <a:latin typeface="华文楷体" panose="02010600040101010101" pitchFamily="2" charset="-122"/>
                <a:ea typeface="华文楷体" panose="02010600040101010101" pitchFamily="2" charset="-122"/>
              </a:rPr>
              <a:t>目标函数</a:t>
            </a:r>
            <a:endParaRPr lang="zh-CN" altLang="en-US" sz="2400" b="1" dirty="0"/>
          </a:p>
        </p:txBody>
      </p:sp>
      <p:graphicFrame>
        <p:nvGraphicFramePr>
          <p:cNvPr id="19" name="对象 18">
            <a:hlinkClick r:id="" action="ppaction://ole?verb=0"/>
            <a:extLst>
              <a:ext uri="{FF2B5EF4-FFF2-40B4-BE49-F238E27FC236}">
                <a16:creationId xmlns:a16="http://schemas.microsoft.com/office/drawing/2014/main" id="{9B80C936-9E57-4681-994C-D1D40A3C3E53}"/>
              </a:ext>
            </a:extLst>
          </p:cNvPr>
          <p:cNvGraphicFramePr>
            <a:graphicFrameLocks noChangeAspect="1"/>
          </p:cNvGraphicFramePr>
          <p:nvPr>
            <p:extLst>
              <p:ext uri="{D42A27DB-BD31-4B8C-83A1-F6EECF244321}">
                <p14:modId xmlns:p14="http://schemas.microsoft.com/office/powerpoint/2010/main" val="2529375285"/>
              </p:ext>
            </p:extLst>
          </p:nvPr>
        </p:nvGraphicFramePr>
        <p:xfrm>
          <a:off x="65247" y="554474"/>
          <a:ext cx="4914900" cy="4563745"/>
        </p:xfrm>
        <a:graphic>
          <a:graphicData uri="http://schemas.openxmlformats.org/presentationml/2006/ole">
            <mc:AlternateContent xmlns:mc="http://schemas.openxmlformats.org/markup-compatibility/2006">
              <mc:Choice xmlns:v="urn:schemas-microsoft-com:vml" Requires="v">
                <p:oleObj spid="_x0000_s4101" name="公式" r:id="rId4" imgW="4267200" imgH="3962400" progId="Equation.3">
                  <p:embed/>
                </p:oleObj>
              </mc:Choice>
              <mc:Fallback>
                <p:oleObj name="公式" r:id="rId4" imgW="4267200" imgH="3962400" progId="Equation.3">
                  <p:embed/>
                  <p:pic>
                    <p:nvPicPr>
                      <p:cNvPr id="4" name="对象 3">
                        <a:hlinkClick r:id="" action="ppaction://ole?verb=0"/>
                      </p:cNvPr>
                      <p:cNvPicPr/>
                      <p:nvPr/>
                    </p:nvPicPr>
                    <p:blipFill>
                      <a:blip r:embed="rId5"/>
                      <a:stretch>
                        <a:fillRect/>
                      </a:stretch>
                    </p:blipFill>
                    <p:spPr>
                      <a:xfrm>
                        <a:off x="65247" y="554474"/>
                        <a:ext cx="4914900" cy="4563745"/>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1049769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6"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椭圆 59">
            <a:extLst>
              <a:ext uri="{FF2B5EF4-FFF2-40B4-BE49-F238E27FC236}">
                <a16:creationId xmlns:a16="http://schemas.microsoft.com/office/drawing/2014/main" id="{6631A8A2-21AD-4E01-A4D3-B326664ADEED}"/>
              </a:ext>
            </a:extLst>
          </p:cNvPr>
          <p:cNvSpPr/>
          <p:nvPr/>
        </p:nvSpPr>
        <p:spPr>
          <a:xfrm>
            <a:off x="4260253" y="3036194"/>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椭圆 58">
            <a:extLst>
              <a:ext uri="{FF2B5EF4-FFF2-40B4-BE49-F238E27FC236}">
                <a16:creationId xmlns:a16="http://schemas.microsoft.com/office/drawing/2014/main" id="{E93401EC-3550-4E08-9434-E25A86C69840}"/>
              </a:ext>
            </a:extLst>
          </p:cNvPr>
          <p:cNvSpPr/>
          <p:nvPr/>
        </p:nvSpPr>
        <p:spPr>
          <a:xfrm>
            <a:off x="4260253" y="2237261"/>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7" name="椭圆 56">
            <a:extLst>
              <a:ext uri="{FF2B5EF4-FFF2-40B4-BE49-F238E27FC236}">
                <a16:creationId xmlns:a16="http://schemas.microsoft.com/office/drawing/2014/main" id="{A6773B12-398B-4625-BC2C-7412E8C1DFC5}"/>
              </a:ext>
            </a:extLst>
          </p:cNvPr>
          <p:cNvSpPr/>
          <p:nvPr/>
        </p:nvSpPr>
        <p:spPr>
          <a:xfrm>
            <a:off x="4260253" y="1446172"/>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椭圆 51">
            <a:extLst>
              <a:ext uri="{FF2B5EF4-FFF2-40B4-BE49-F238E27FC236}">
                <a16:creationId xmlns:a16="http://schemas.microsoft.com/office/drawing/2014/main" id="{76239B02-01D2-4D47-AB86-DB38161CC9C6}"/>
              </a:ext>
            </a:extLst>
          </p:cNvPr>
          <p:cNvSpPr/>
          <p:nvPr/>
        </p:nvSpPr>
        <p:spPr>
          <a:xfrm>
            <a:off x="4260253" y="644363"/>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4" name="组合 43"/>
          <p:cNvGrpSpPr/>
          <p:nvPr/>
        </p:nvGrpSpPr>
        <p:grpSpPr>
          <a:xfrm>
            <a:off x="4340355" y="463760"/>
            <a:ext cx="3155310" cy="776123"/>
            <a:chOff x="4125739" y="525473"/>
            <a:chExt cx="3155310" cy="776123"/>
          </a:xfrm>
        </p:grpSpPr>
        <p:sp>
          <p:nvSpPr>
            <p:cNvPr id="30" name="TextBox 37"/>
            <p:cNvSpPr txBox="1"/>
            <p:nvPr/>
          </p:nvSpPr>
          <p:spPr>
            <a:xfrm>
              <a:off x="4125739" y="770681"/>
              <a:ext cx="491962"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01</a:t>
              </a:r>
            </a:p>
          </p:txBody>
        </p:sp>
        <p:sp>
          <p:nvSpPr>
            <p:cNvPr id="32" name="TextBox 39"/>
            <p:cNvSpPr txBox="1"/>
            <p:nvPr/>
          </p:nvSpPr>
          <p:spPr>
            <a:xfrm>
              <a:off x="4883655" y="525473"/>
              <a:ext cx="2397394" cy="622364"/>
            </a:xfrm>
            <a:prstGeom prst="rect">
              <a:avLst/>
            </a:prstGeom>
            <a:noFill/>
          </p:spPr>
          <p:txBody>
            <a:bodyPr wrap="none" lIns="360000" tIns="0" rIns="0" bIns="0" anchor="b" anchorCtr="0">
              <a:no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回归</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4340355" y="1084763"/>
            <a:ext cx="3267968" cy="1015903"/>
            <a:chOff x="4102295" y="1273814"/>
            <a:chExt cx="3267968" cy="1015903"/>
          </a:xfrm>
        </p:grpSpPr>
        <p:sp>
          <p:nvSpPr>
            <p:cNvPr id="26" name="TextBox 42"/>
            <p:cNvSpPr txBox="1"/>
            <p:nvPr/>
          </p:nvSpPr>
          <p:spPr>
            <a:xfrm>
              <a:off x="4102295" y="1574240"/>
              <a:ext cx="538850" cy="715477"/>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02</a:t>
              </a:r>
            </a:p>
          </p:txBody>
        </p:sp>
        <p:sp>
          <p:nvSpPr>
            <p:cNvPr id="28" name="TextBox 44"/>
            <p:cNvSpPr txBox="1"/>
            <p:nvPr/>
          </p:nvSpPr>
          <p:spPr>
            <a:xfrm>
              <a:off x="4860211" y="1273814"/>
              <a:ext cx="2510052" cy="881388"/>
            </a:xfrm>
            <a:prstGeom prst="rect">
              <a:avLst/>
            </a:prstGeom>
            <a:noFill/>
          </p:spPr>
          <p:txBody>
            <a:bodyPr wrap="none" lIns="360000" tIns="0" rIns="0" bIns="0" anchor="b" anchorCtr="0">
              <a:noAutofit/>
            </a:bodyPr>
            <a:lstStyle/>
            <a:p>
              <a:r>
                <a:rPr lang="en-US" altLang="zh-CN" sz="2000" b="1" dirty="0">
                  <a:solidFill>
                    <a:schemeClr val="accent2"/>
                  </a:solidFill>
                  <a:latin typeface="微软雅黑" panose="020B0503020204020204" pitchFamily="34" charset="-122"/>
                  <a:ea typeface="微软雅黑" panose="020B0503020204020204" pitchFamily="34" charset="-122"/>
                </a:rPr>
                <a:t>K-means</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4311501" y="2112772"/>
            <a:ext cx="3750859" cy="694292"/>
            <a:chOff x="4096885" y="2311645"/>
            <a:chExt cx="3750859" cy="694292"/>
          </a:xfrm>
        </p:grpSpPr>
        <p:sp>
          <p:nvSpPr>
            <p:cNvPr id="22" name="TextBox 47"/>
            <p:cNvSpPr txBox="1"/>
            <p:nvPr/>
          </p:nvSpPr>
          <p:spPr>
            <a:xfrm>
              <a:off x="4096885" y="2475022"/>
              <a:ext cx="549670"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03</a:t>
              </a:r>
            </a:p>
          </p:txBody>
        </p:sp>
        <p:sp>
          <p:nvSpPr>
            <p:cNvPr id="24" name="TextBox 49"/>
            <p:cNvSpPr txBox="1"/>
            <p:nvPr/>
          </p:nvSpPr>
          <p:spPr>
            <a:xfrm>
              <a:off x="4875814" y="2311645"/>
              <a:ext cx="2971930" cy="597735"/>
            </a:xfrm>
            <a:prstGeom prst="rect">
              <a:avLst/>
            </a:prstGeom>
            <a:noFill/>
          </p:spPr>
          <p:txBody>
            <a:bodyPr wrap="none" lIns="360000" tIns="0" rIns="0" bIns="0" anchor="b" anchorCtr="0">
              <a:noAutofit/>
            </a:bodyPr>
            <a:lstStyle/>
            <a:p>
              <a:r>
                <a:rPr lang="zh-CN" altLang="en-US" sz="2000" b="1" dirty="0">
                  <a:solidFill>
                    <a:schemeClr val="accent4"/>
                  </a:solidFill>
                  <a:latin typeface="微软雅黑" panose="020B0503020204020204" pitchFamily="34" charset="-122"/>
                  <a:ea typeface="微软雅黑" panose="020B0503020204020204" pitchFamily="34" charset="-122"/>
                </a:rPr>
                <a:t>层次聚类</a:t>
              </a:r>
            </a:p>
          </p:txBody>
        </p:sp>
      </p:grpSp>
      <p:grpSp>
        <p:nvGrpSpPr>
          <p:cNvPr id="47" name="组合 46"/>
          <p:cNvGrpSpPr/>
          <p:nvPr/>
        </p:nvGrpSpPr>
        <p:grpSpPr>
          <a:xfrm>
            <a:off x="4296276" y="3003749"/>
            <a:ext cx="3773927" cy="608856"/>
            <a:chOff x="4081660" y="3240722"/>
            <a:chExt cx="3773927" cy="608856"/>
          </a:xfrm>
        </p:grpSpPr>
        <p:sp>
          <p:nvSpPr>
            <p:cNvPr id="18" name="TextBox 52"/>
            <p:cNvSpPr txBox="1"/>
            <p:nvPr/>
          </p:nvSpPr>
          <p:spPr>
            <a:xfrm>
              <a:off x="4081660" y="3318663"/>
              <a:ext cx="537647"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04</a:t>
              </a:r>
            </a:p>
          </p:txBody>
        </p:sp>
        <p:sp>
          <p:nvSpPr>
            <p:cNvPr id="20" name="TextBox 54"/>
            <p:cNvSpPr txBox="1"/>
            <p:nvPr/>
          </p:nvSpPr>
          <p:spPr>
            <a:xfrm>
              <a:off x="4883655" y="3240722"/>
              <a:ext cx="2971932" cy="595976"/>
            </a:xfrm>
            <a:prstGeom prst="rect">
              <a:avLst/>
            </a:prstGeom>
            <a:noFill/>
          </p:spPr>
          <p:txBody>
            <a:bodyPr wrap="none" lIns="360000" tIns="0" rIns="0" bIns="0" anchor="b" anchorCtr="0">
              <a:noAutofit/>
            </a:bodyPr>
            <a:lstStyle/>
            <a:p>
              <a:r>
                <a:rPr lang="zh-CN" altLang="en-US" sz="2000" b="1" dirty="0">
                  <a:solidFill>
                    <a:schemeClr val="accent5"/>
                  </a:solidFill>
                  <a:latin typeface="微软雅黑" panose="020B0503020204020204" pitchFamily="34" charset="-122"/>
                  <a:ea typeface="微软雅黑" panose="020B0503020204020204" pitchFamily="34" charset="-122"/>
                </a:rPr>
                <a:t>密度聚类</a:t>
              </a:r>
              <a:endParaRPr lang="zh-CN" altLang="en-US" sz="1600" b="1" dirty="0">
                <a:solidFill>
                  <a:schemeClr val="accent5"/>
                </a:solidFill>
                <a:latin typeface="微软雅黑" panose="020B0503020204020204" pitchFamily="34" charset="-122"/>
                <a:ea typeface="微软雅黑" panose="020B0503020204020204" pitchFamily="34" charset="-122"/>
              </a:endParaRPr>
            </a:p>
          </p:txBody>
        </p:sp>
      </p:grpSp>
      <p:pic>
        <p:nvPicPr>
          <p:cNvPr id="50" name="图片 49" descr="33af44c9fe23df8286f99d06e678fd1b">
            <a:extLst>
              <a:ext uri="{FF2B5EF4-FFF2-40B4-BE49-F238E27FC236}">
                <a16:creationId xmlns:a16="http://schemas.microsoft.com/office/drawing/2014/main" id="{460EFCCE-4BED-429C-AF7A-4CDFC0278CC5}"/>
              </a:ext>
            </a:extLst>
          </p:cNvPr>
          <p:cNvPicPr>
            <a:picLocks noChangeAspect="1"/>
          </p:cNvPicPr>
          <p:nvPr/>
        </p:nvPicPr>
        <p:blipFill>
          <a:blip r:embed="rId3">
            <a:duotone>
              <a:prstClr val="black"/>
              <a:schemeClr val="accent4">
                <a:tint val="45000"/>
                <a:satMod val="400000"/>
              </a:schemeClr>
            </a:duotone>
          </a:blip>
          <a:stretch>
            <a:fillRect/>
          </a:stretch>
        </p:blipFill>
        <p:spPr>
          <a:xfrm rot="10800000">
            <a:off x="-379095" y="-248602"/>
            <a:ext cx="4018121" cy="3860006"/>
          </a:xfrm>
          <a:prstGeom prst="rect">
            <a:avLst/>
          </a:prstGeom>
        </p:spPr>
      </p:pic>
      <p:sp>
        <p:nvSpPr>
          <p:cNvPr id="49" name="TextBox 3">
            <a:extLst>
              <a:ext uri="{FF2B5EF4-FFF2-40B4-BE49-F238E27FC236}">
                <a16:creationId xmlns:a16="http://schemas.microsoft.com/office/drawing/2014/main" id="{591C826F-054C-40D5-964F-A9F4E00C20AD}"/>
              </a:ext>
            </a:extLst>
          </p:cNvPr>
          <p:cNvSpPr txBox="1"/>
          <p:nvPr/>
        </p:nvSpPr>
        <p:spPr>
          <a:xfrm>
            <a:off x="1827074" y="2640921"/>
            <a:ext cx="1515597" cy="969496"/>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微软雅黑" panose="020B0503020204020204" charset="-122"/>
                <a:ea typeface="微软雅黑" panose="020B0503020204020204" charset="-122"/>
              </a:rPr>
              <a:t>目录</a:t>
            </a:r>
          </a:p>
          <a:p>
            <a:pPr algn="ctr"/>
            <a:r>
              <a:rPr lang="en-US" altLang="zh-CN" sz="2100" b="1" dirty="0">
                <a:solidFill>
                  <a:schemeClr val="tx1">
                    <a:lumMod val="65000"/>
                    <a:lumOff val="35000"/>
                  </a:schemeClr>
                </a:solidFill>
                <a:latin typeface="微软雅黑" panose="020B0503020204020204" charset="-122"/>
                <a:ea typeface="微软雅黑" panose="020B0503020204020204" charset="-122"/>
              </a:rPr>
              <a:t>contents</a:t>
            </a:r>
          </a:p>
        </p:txBody>
      </p:sp>
      <p:grpSp>
        <p:nvGrpSpPr>
          <p:cNvPr id="29" name="组合 28">
            <a:extLst>
              <a:ext uri="{FF2B5EF4-FFF2-40B4-BE49-F238E27FC236}">
                <a16:creationId xmlns:a16="http://schemas.microsoft.com/office/drawing/2014/main" id="{EA322CBC-8F24-4192-8BA0-836FCFFBD1C7}"/>
              </a:ext>
            </a:extLst>
          </p:cNvPr>
          <p:cNvGrpSpPr/>
          <p:nvPr/>
        </p:nvGrpSpPr>
        <p:grpSpPr>
          <a:xfrm>
            <a:off x="4239872" y="3929583"/>
            <a:ext cx="3782512" cy="809377"/>
            <a:chOff x="4081660" y="3040201"/>
            <a:chExt cx="3782512" cy="809377"/>
          </a:xfrm>
        </p:grpSpPr>
        <p:sp>
          <p:nvSpPr>
            <p:cNvPr id="31" name="TextBox 52">
              <a:extLst>
                <a:ext uri="{FF2B5EF4-FFF2-40B4-BE49-F238E27FC236}">
                  <a16:creationId xmlns:a16="http://schemas.microsoft.com/office/drawing/2014/main" id="{FF4A05BE-741B-48F9-AA4B-5116E85D0573}"/>
                </a:ext>
              </a:extLst>
            </p:cNvPr>
            <p:cNvSpPr txBox="1"/>
            <p:nvPr/>
          </p:nvSpPr>
          <p:spPr>
            <a:xfrm>
              <a:off x="4081660" y="3318663"/>
              <a:ext cx="537647"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04</a:t>
              </a:r>
            </a:p>
          </p:txBody>
        </p:sp>
        <p:sp>
          <p:nvSpPr>
            <p:cNvPr id="33" name="TextBox 54">
              <a:extLst>
                <a:ext uri="{FF2B5EF4-FFF2-40B4-BE49-F238E27FC236}">
                  <a16:creationId xmlns:a16="http://schemas.microsoft.com/office/drawing/2014/main" id="{3E6106BF-1118-45CA-A677-3C1A6B30CB87}"/>
                </a:ext>
              </a:extLst>
            </p:cNvPr>
            <p:cNvSpPr txBox="1"/>
            <p:nvPr/>
          </p:nvSpPr>
          <p:spPr>
            <a:xfrm>
              <a:off x="4892240" y="3040201"/>
              <a:ext cx="2971932" cy="595976"/>
            </a:xfrm>
            <a:prstGeom prst="rect">
              <a:avLst/>
            </a:prstGeom>
            <a:noFill/>
          </p:spPr>
          <p:txBody>
            <a:bodyPr wrap="none" lIns="360000" tIns="0" rIns="0" bIns="0" anchor="b" anchorCtr="0">
              <a:noAutofit/>
            </a:bodyPr>
            <a:lstStyle/>
            <a:p>
              <a:r>
                <a:rPr lang="zh-CN" altLang="en-US" sz="2000" b="1" dirty="0">
                  <a:solidFill>
                    <a:schemeClr val="accent5"/>
                  </a:solidFill>
                  <a:latin typeface="微软雅黑" panose="020B0503020204020204" pitchFamily="34" charset="-122"/>
                  <a:ea typeface="微软雅黑" panose="020B0503020204020204" pitchFamily="34" charset="-122"/>
                </a:rPr>
                <a:t>谱聚类</a:t>
              </a:r>
              <a:endParaRPr lang="zh-CN" altLang="en-US" sz="1600" b="1" dirty="0">
                <a:solidFill>
                  <a:schemeClr val="accent5"/>
                </a:solidFill>
                <a:latin typeface="微软雅黑" panose="020B0503020204020204" pitchFamily="34" charset="-122"/>
                <a:ea typeface="微软雅黑" panose="020B0503020204020204" pitchFamily="34" charset="-122"/>
              </a:endParaRPr>
            </a:p>
          </p:txBody>
        </p:sp>
      </p:grpSp>
      <p:sp>
        <p:nvSpPr>
          <p:cNvPr id="34" name="椭圆 33">
            <a:extLst>
              <a:ext uri="{FF2B5EF4-FFF2-40B4-BE49-F238E27FC236}">
                <a16:creationId xmlns:a16="http://schemas.microsoft.com/office/drawing/2014/main" id="{FDE647D1-EAD6-40DD-8250-4B99EBAD4C10}"/>
              </a:ext>
            </a:extLst>
          </p:cNvPr>
          <p:cNvSpPr/>
          <p:nvPr/>
        </p:nvSpPr>
        <p:spPr>
          <a:xfrm>
            <a:off x="4296276" y="4000791"/>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TextBox 52">
            <a:extLst>
              <a:ext uri="{FF2B5EF4-FFF2-40B4-BE49-F238E27FC236}">
                <a16:creationId xmlns:a16="http://schemas.microsoft.com/office/drawing/2014/main" id="{8CC71F6A-B02E-4640-BFA9-5F3E434BAAEC}"/>
              </a:ext>
            </a:extLst>
          </p:cNvPr>
          <p:cNvSpPr txBox="1"/>
          <p:nvPr/>
        </p:nvSpPr>
        <p:spPr>
          <a:xfrm>
            <a:off x="4376338" y="4064584"/>
            <a:ext cx="537647"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05</a:t>
            </a:r>
          </a:p>
        </p:txBody>
      </p:sp>
    </p:spTree>
    <p:extLst>
      <p:ext uri="{BB962C8B-B14F-4D97-AF65-F5344CB8AC3E}">
        <p14:creationId xmlns:p14="http://schemas.microsoft.com/office/powerpoint/2010/main" val="1640111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1000"/>
                                        <p:tgtEl>
                                          <p:spTgt spid="49"/>
                                        </p:tgtEl>
                                      </p:cBhvr>
                                    </p:animEffect>
                                    <p:anim calcmode="lin" valueType="num">
                                      <p:cBhvr>
                                        <p:cTn id="15" dur="1000" fill="hold"/>
                                        <p:tgtEl>
                                          <p:spTgt spid="49"/>
                                        </p:tgtEl>
                                        <p:attrNameLst>
                                          <p:attrName>ppt_x</p:attrName>
                                        </p:attrNameLst>
                                      </p:cBhvr>
                                      <p:tavLst>
                                        <p:tav tm="0">
                                          <p:val>
                                            <p:strVal val="#ppt_x"/>
                                          </p:val>
                                        </p:tav>
                                        <p:tav tm="100000">
                                          <p:val>
                                            <p:strVal val="#ppt_x"/>
                                          </p:val>
                                        </p:tav>
                                      </p:tavLst>
                                    </p:anim>
                                    <p:anim calcmode="lin" valueType="num">
                                      <p:cBhvr>
                                        <p:cTn id="16" dur="1000" fill="hold"/>
                                        <p:tgtEl>
                                          <p:spTgt spid="49"/>
                                        </p:tgtEl>
                                        <p:attrNameLst>
                                          <p:attrName>ppt_y</p:attrName>
                                        </p:attrNameLst>
                                      </p:cBhvr>
                                      <p:tavLst>
                                        <p:tav tm="0">
                                          <p:val>
                                            <p:strVal val="#ppt_y+.1"/>
                                          </p:val>
                                        </p:tav>
                                        <p:tav tm="100000">
                                          <p:val>
                                            <p:strVal val="#ppt_y"/>
                                          </p:val>
                                        </p:tav>
                                      </p:tavLst>
                                    </p:anim>
                                  </p:childTnLst>
                                </p:cTn>
                              </p:par>
                              <p:par>
                                <p:cTn id="17" presetID="16" presetClass="entr" presetSubtype="37"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barn(outVertical)">
                                      <p:cBhvr>
                                        <p:cTn id="19" dur="500"/>
                                        <p:tgtEl>
                                          <p:spTgt spid="60"/>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barn(outVertical)">
                                      <p:cBhvr>
                                        <p:cTn id="22" dur="500"/>
                                        <p:tgtEl>
                                          <p:spTgt spid="59"/>
                                        </p:tgtEl>
                                      </p:cBhvr>
                                    </p:animEffect>
                                  </p:childTnLst>
                                </p:cTn>
                              </p:par>
                              <p:par>
                                <p:cTn id="23" presetID="16" presetClass="entr" presetSubtype="37"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barn(outVertical)">
                                      <p:cBhvr>
                                        <p:cTn id="25" dur="500"/>
                                        <p:tgtEl>
                                          <p:spTgt spid="57"/>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barn(outVertical)">
                                      <p:cBhvr>
                                        <p:cTn id="28" dur="500"/>
                                        <p:tgtEl>
                                          <p:spTgt spid="52"/>
                                        </p:tgtEl>
                                      </p:cBhvr>
                                    </p:animEffect>
                                  </p:childTnLst>
                                </p:cTn>
                              </p:par>
                              <p:par>
                                <p:cTn id="29" presetID="16" presetClass="entr" presetSubtype="37"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barn(outVertical)">
                                      <p:cBhvr>
                                        <p:cTn id="31" dur="500"/>
                                        <p:tgtEl>
                                          <p:spTgt spid="44"/>
                                        </p:tgtEl>
                                      </p:cBhvr>
                                    </p:animEffect>
                                  </p:childTnLst>
                                </p:cTn>
                              </p:par>
                              <p:par>
                                <p:cTn id="32" presetID="16" presetClass="entr" presetSubtype="37"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barn(outVertical)">
                                      <p:cBhvr>
                                        <p:cTn id="34" dur="500"/>
                                        <p:tgtEl>
                                          <p:spTgt spid="45"/>
                                        </p:tgtEl>
                                      </p:cBhvr>
                                    </p:animEffect>
                                  </p:childTnLst>
                                </p:cTn>
                              </p:par>
                              <p:par>
                                <p:cTn id="35" presetID="16" presetClass="entr" presetSubtype="37"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barn(outVertical)">
                                      <p:cBhvr>
                                        <p:cTn id="37" dur="500"/>
                                        <p:tgtEl>
                                          <p:spTgt spid="46"/>
                                        </p:tgtEl>
                                      </p:cBhvr>
                                    </p:animEffect>
                                  </p:childTnLst>
                                </p:cTn>
                              </p:par>
                              <p:par>
                                <p:cTn id="38" presetID="16" presetClass="entr" presetSubtype="37"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barn(outVertical)">
                                      <p:cBhvr>
                                        <p:cTn id="40" dur="500"/>
                                        <p:tgtEl>
                                          <p:spTgt spid="47"/>
                                        </p:tgtEl>
                                      </p:cBhvr>
                                    </p:animEffect>
                                  </p:childTnLst>
                                </p:cTn>
                              </p:par>
                              <p:par>
                                <p:cTn id="41" presetID="16" presetClass="entr" presetSubtype="37"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arn(outVertical)">
                                      <p:cBhvr>
                                        <p:cTn id="43" dur="500"/>
                                        <p:tgtEl>
                                          <p:spTgt spid="29"/>
                                        </p:tgtEl>
                                      </p:cBhvr>
                                    </p:animEffect>
                                  </p:childTnLst>
                                </p:cTn>
                              </p:par>
                              <p:par>
                                <p:cTn id="44" presetID="16" presetClass="entr" presetSubtype="37"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barn(outVertical)">
                                      <p:cBhvr>
                                        <p:cTn id="4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59" grpId="0" animBg="1"/>
      <p:bldP spid="57" grpId="0" animBg="1"/>
      <p:bldP spid="52" grpId="0" animBg="1"/>
      <p:bldP spid="49" grpId="0"/>
      <p:bldP spid="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3" name="文本框 22">
            <a:extLst>
              <a:ext uri="{FF2B5EF4-FFF2-40B4-BE49-F238E27FC236}">
                <a16:creationId xmlns:a16="http://schemas.microsoft.com/office/drawing/2014/main" id="{C854AF35-3A62-4227-807E-CF4D17E9FBEC}"/>
              </a:ext>
            </a:extLst>
          </p:cNvPr>
          <p:cNvSpPr txBox="1"/>
          <p:nvPr/>
        </p:nvSpPr>
        <p:spPr>
          <a:xfrm>
            <a:off x="645232" y="141752"/>
            <a:ext cx="4721086" cy="523220"/>
          </a:xfrm>
          <a:prstGeom prst="rect">
            <a:avLst/>
          </a:prstGeom>
          <a:noFill/>
        </p:spPr>
        <p:txBody>
          <a:bodyPr wrap="square">
            <a:spAutoFit/>
          </a:bodyPr>
          <a:lstStyle/>
          <a:p>
            <a:r>
              <a:rPr lang="zh-CN" altLang="en-US" sz="2800" b="1" dirty="0">
                <a:latin typeface="华文楷体" panose="02010600040101010101" pitchFamily="2" charset="-122"/>
                <a:ea typeface="华文楷体" panose="02010600040101010101" pitchFamily="2" charset="-122"/>
              </a:rPr>
              <a:t>衡量指标</a:t>
            </a:r>
            <a:endParaRPr lang="zh-CN" altLang="en-US" sz="1400" b="1" dirty="0">
              <a:latin typeface="华文楷体" panose="02010600040101010101" pitchFamily="2" charset="-122"/>
              <a:ea typeface="华文楷体" panose="02010600040101010101" pitchFamily="2" charset="-122"/>
            </a:endParaRPr>
          </a:p>
        </p:txBody>
      </p:sp>
      <p:sp>
        <p:nvSpPr>
          <p:cNvPr id="18" name="文本框 17">
            <a:extLst>
              <a:ext uri="{FF2B5EF4-FFF2-40B4-BE49-F238E27FC236}">
                <a16:creationId xmlns:a16="http://schemas.microsoft.com/office/drawing/2014/main" id="{CB1589BA-D81B-40BD-A945-EA23A2FBED66}"/>
              </a:ext>
            </a:extLst>
          </p:cNvPr>
          <p:cNvSpPr txBox="1"/>
          <p:nvPr/>
        </p:nvSpPr>
        <p:spPr>
          <a:xfrm>
            <a:off x="-114615" y="605063"/>
            <a:ext cx="641731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cs typeface="仿宋" panose="02010609060101010101" charset="-122"/>
              </a:rPr>
              <a:t>（1）均一性：一个簇只包含一个类别的样本，则满足均一性</a:t>
            </a:r>
          </a:p>
        </p:txBody>
      </p:sp>
      <p:sp>
        <p:nvSpPr>
          <p:cNvPr id="20" name="文本框 19">
            <a:extLst>
              <a:ext uri="{FF2B5EF4-FFF2-40B4-BE49-F238E27FC236}">
                <a16:creationId xmlns:a16="http://schemas.microsoft.com/office/drawing/2014/main" id="{24AB5F93-1761-44FB-8915-02347A6CAEC4}"/>
              </a:ext>
            </a:extLst>
          </p:cNvPr>
          <p:cNvSpPr txBox="1"/>
          <p:nvPr/>
        </p:nvSpPr>
        <p:spPr>
          <a:xfrm>
            <a:off x="-1" y="2126091"/>
            <a:ext cx="6689213"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cs typeface="仿宋" panose="02010609060101010101" charset="-122"/>
              </a:rPr>
              <a:t>（</a:t>
            </a:r>
            <a:r>
              <a:rPr lang="en-US" altLang="zh-CN" dirty="0">
                <a:latin typeface="华文楷体" panose="02010600040101010101" pitchFamily="2" charset="-122"/>
                <a:ea typeface="华文楷体" panose="02010600040101010101" pitchFamily="2" charset="-122"/>
                <a:cs typeface="仿宋" panose="02010609060101010101" charset="-122"/>
              </a:rPr>
              <a:t>2</a:t>
            </a:r>
            <a:r>
              <a:rPr lang="zh-CN" altLang="en-US" dirty="0">
                <a:latin typeface="华文楷体" panose="02010600040101010101" pitchFamily="2" charset="-122"/>
                <a:ea typeface="华文楷体" panose="02010600040101010101" pitchFamily="2" charset="-122"/>
                <a:cs typeface="仿宋" panose="02010609060101010101" charset="-122"/>
              </a:rPr>
              <a:t>）完整性：同类别样本被归类到同簇中，则满足完整性</a:t>
            </a:r>
          </a:p>
        </p:txBody>
      </p:sp>
      <p:sp>
        <p:nvSpPr>
          <p:cNvPr id="22" name="文本框 21">
            <a:extLst>
              <a:ext uri="{FF2B5EF4-FFF2-40B4-BE49-F238E27FC236}">
                <a16:creationId xmlns:a16="http://schemas.microsoft.com/office/drawing/2014/main" id="{C8720949-D583-4A8F-B273-7F4612BA59AE}"/>
              </a:ext>
            </a:extLst>
          </p:cNvPr>
          <p:cNvSpPr txBox="1"/>
          <p:nvPr/>
        </p:nvSpPr>
        <p:spPr>
          <a:xfrm>
            <a:off x="0" y="3647119"/>
            <a:ext cx="6450496"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cs typeface="仿宋" panose="02010609060101010101" charset="-122"/>
              </a:rPr>
              <a:t>（</a:t>
            </a:r>
            <a:r>
              <a:rPr lang="en-US" altLang="zh-CN" dirty="0">
                <a:latin typeface="华文楷体" panose="02010600040101010101" pitchFamily="2" charset="-122"/>
                <a:ea typeface="华文楷体" panose="02010600040101010101" pitchFamily="2" charset="-122"/>
                <a:cs typeface="仿宋" panose="02010609060101010101" charset="-122"/>
              </a:rPr>
              <a:t>3</a:t>
            </a:r>
            <a:r>
              <a:rPr lang="zh-CN" altLang="en-US" dirty="0">
                <a:latin typeface="华文楷体" panose="02010600040101010101" pitchFamily="2" charset="-122"/>
                <a:ea typeface="华文楷体" panose="02010600040101010101" pitchFamily="2" charset="-122"/>
                <a:cs typeface="仿宋" panose="02010609060101010101" charset="-122"/>
              </a:rPr>
              <a:t>）</a:t>
            </a:r>
            <a:r>
              <a:rPr lang="en-US" altLang="zh-CN" dirty="0">
                <a:latin typeface="华文楷体" panose="02010600040101010101" pitchFamily="2" charset="-122"/>
                <a:ea typeface="华文楷体" panose="02010600040101010101" pitchFamily="2" charset="-122"/>
                <a:cs typeface="仿宋" panose="02010609060101010101" charset="-122"/>
              </a:rPr>
              <a:t>V -measure</a:t>
            </a:r>
            <a:r>
              <a:rPr lang="zh-CN" altLang="en-US" dirty="0">
                <a:latin typeface="华文楷体" panose="02010600040101010101" pitchFamily="2" charset="-122"/>
                <a:ea typeface="华文楷体" panose="02010600040101010101" pitchFamily="2" charset="-122"/>
                <a:cs typeface="仿宋" panose="02010609060101010101" charset="-122"/>
              </a:rPr>
              <a:t>：均一性和完整性的加权平均</a:t>
            </a:r>
          </a:p>
        </p:txBody>
      </p:sp>
      <p:graphicFrame>
        <p:nvGraphicFramePr>
          <p:cNvPr id="30" name="对象 29">
            <a:hlinkClick r:id="" action="ppaction://ole?verb=0"/>
            <a:extLst>
              <a:ext uri="{FF2B5EF4-FFF2-40B4-BE49-F238E27FC236}">
                <a16:creationId xmlns:a16="http://schemas.microsoft.com/office/drawing/2014/main" id="{CE91B10D-68C2-456A-B1A2-4B8E9201914C}"/>
              </a:ext>
            </a:extLst>
          </p:cNvPr>
          <p:cNvGraphicFramePr>
            <a:graphicFrameLocks noChangeAspect="1"/>
          </p:cNvGraphicFramePr>
          <p:nvPr>
            <p:extLst>
              <p:ext uri="{D42A27DB-BD31-4B8C-83A1-F6EECF244321}">
                <p14:modId xmlns:p14="http://schemas.microsoft.com/office/powerpoint/2010/main" val="2954203862"/>
              </p:ext>
            </p:extLst>
          </p:nvPr>
        </p:nvGraphicFramePr>
        <p:xfrm>
          <a:off x="182245" y="4201160"/>
          <a:ext cx="2195195" cy="942340"/>
        </p:xfrm>
        <a:graphic>
          <a:graphicData uri="http://schemas.openxmlformats.org/presentationml/2006/ole">
            <mc:AlternateContent xmlns:mc="http://schemas.openxmlformats.org/markup-compatibility/2006">
              <mc:Choice xmlns:v="urn:schemas-microsoft-com:vml" Requires="v">
                <p:oleObj spid="_x0000_s5132" name="公式" r:id="rId4" imgW="977900" imgH="419100" progId="Equation.3">
                  <p:embed/>
                </p:oleObj>
              </mc:Choice>
              <mc:Fallback>
                <p:oleObj name="公式" r:id="rId4" imgW="977900" imgH="419100" progId="Equation.3">
                  <p:embed/>
                  <p:pic>
                    <p:nvPicPr>
                      <p:cNvPr id="4" name="对象 3">
                        <a:hlinkClick r:id="" action="ppaction://ole?verb=0"/>
                      </p:cNvPr>
                      <p:cNvPicPr/>
                      <p:nvPr/>
                    </p:nvPicPr>
                    <p:blipFill>
                      <a:blip r:embed="rId5"/>
                      <a:stretch>
                        <a:fillRect/>
                      </a:stretch>
                    </p:blipFill>
                    <p:spPr>
                      <a:xfrm>
                        <a:off x="182245" y="4201160"/>
                        <a:ext cx="2195195" cy="942340"/>
                      </a:xfrm>
                      <a:prstGeom prst="rect">
                        <a:avLst/>
                      </a:prstGeom>
                      <a:solidFill>
                        <a:srgbClr val="FFFFFF"/>
                      </a:solidFill>
                    </p:spPr>
                  </p:pic>
                </p:oleObj>
              </mc:Fallback>
            </mc:AlternateContent>
          </a:graphicData>
        </a:graphic>
      </p:graphicFrame>
      <p:graphicFrame>
        <p:nvGraphicFramePr>
          <p:cNvPr id="31" name="对象 30">
            <a:hlinkClick r:id="" action="ppaction://ole?verb=0"/>
            <a:extLst>
              <a:ext uri="{FF2B5EF4-FFF2-40B4-BE49-F238E27FC236}">
                <a16:creationId xmlns:a16="http://schemas.microsoft.com/office/drawing/2014/main" id="{14446866-63AC-47ED-83E1-A479DB0CAE84}"/>
              </a:ext>
            </a:extLst>
          </p:cNvPr>
          <p:cNvGraphicFramePr>
            <a:graphicFrameLocks noChangeAspect="1"/>
          </p:cNvGraphicFramePr>
          <p:nvPr>
            <p:extLst>
              <p:ext uri="{D42A27DB-BD31-4B8C-83A1-F6EECF244321}">
                <p14:modId xmlns:p14="http://schemas.microsoft.com/office/powerpoint/2010/main" val="3336034430"/>
              </p:ext>
            </p:extLst>
          </p:nvPr>
        </p:nvGraphicFramePr>
        <p:xfrm>
          <a:off x="182245" y="1001880"/>
          <a:ext cx="2750185" cy="1092200"/>
        </p:xfrm>
        <a:graphic>
          <a:graphicData uri="http://schemas.openxmlformats.org/presentationml/2006/ole">
            <mc:AlternateContent xmlns:mc="http://schemas.openxmlformats.org/markup-compatibility/2006">
              <mc:Choice xmlns:v="urn:schemas-microsoft-com:vml" Requires="v">
                <p:oleObj spid="_x0000_s5133" name="公式" r:id="rId6" imgW="1727200" imgH="685800" progId="Equation.3">
                  <p:embed/>
                </p:oleObj>
              </mc:Choice>
              <mc:Fallback>
                <p:oleObj name="公式" r:id="rId6" imgW="1727200" imgH="685800" progId="Equation.3">
                  <p:embed/>
                  <p:pic>
                    <p:nvPicPr>
                      <p:cNvPr id="4" name="对象 3">
                        <a:hlinkClick r:id="" action="ppaction://ole?verb=0"/>
                      </p:cNvPr>
                      <p:cNvPicPr/>
                      <p:nvPr/>
                    </p:nvPicPr>
                    <p:blipFill>
                      <a:blip r:embed="rId7"/>
                      <a:stretch>
                        <a:fillRect/>
                      </a:stretch>
                    </p:blipFill>
                    <p:spPr>
                      <a:xfrm>
                        <a:off x="182245" y="1001880"/>
                        <a:ext cx="2750185" cy="1092200"/>
                      </a:xfrm>
                      <a:prstGeom prst="rect">
                        <a:avLst/>
                      </a:prstGeom>
                      <a:solidFill>
                        <a:srgbClr val="FFFFFF"/>
                      </a:solidFill>
                    </p:spPr>
                  </p:pic>
                </p:oleObj>
              </mc:Fallback>
            </mc:AlternateContent>
          </a:graphicData>
        </a:graphic>
      </p:graphicFrame>
      <p:graphicFrame>
        <p:nvGraphicFramePr>
          <p:cNvPr id="32" name="对象 31">
            <a:hlinkClick r:id="" action="ppaction://ole?verb=0"/>
            <a:extLst>
              <a:ext uri="{FF2B5EF4-FFF2-40B4-BE49-F238E27FC236}">
                <a16:creationId xmlns:a16="http://schemas.microsoft.com/office/drawing/2014/main" id="{494A7DF9-21CA-44FF-86B8-EFA3D6B1216E}"/>
              </a:ext>
            </a:extLst>
          </p:cNvPr>
          <p:cNvGraphicFramePr>
            <a:graphicFrameLocks noChangeAspect="1"/>
          </p:cNvGraphicFramePr>
          <p:nvPr>
            <p:extLst>
              <p:ext uri="{D42A27DB-BD31-4B8C-83A1-F6EECF244321}">
                <p14:modId xmlns:p14="http://schemas.microsoft.com/office/powerpoint/2010/main" val="3411306048"/>
              </p:ext>
            </p:extLst>
          </p:nvPr>
        </p:nvGraphicFramePr>
        <p:xfrm>
          <a:off x="91122" y="2495423"/>
          <a:ext cx="2932430" cy="1092200"/>
        </p:xfrm>
        <a:graphic>
          <a:graphicData uri="http://schemas.openxmlformats.org/presentationml/2006/ole">
            <mc:AlternateContent xmlns:mc="http://schemas.openxmlformats.org/markup-compatibility/2006">
              <mc:Choice xmlns:v="urn:schemas-microsoft-com:vml" Requires="v">
                <p:oleObj spid="_x0000_s5134" name="公式" r:id="rId8" imgW="1841500" imgH="685800" progId="Equation.3">
                  <p:embed/>
                </p:oleObj>
              </mc:Choice>
              <mc:Fallback>
                <p:oleObj name="公式" r:id="rId8" imgW="1841500" imgH="685800" progId="Equation.3">
                  <p:embed/>
                  <p:pic>
                    <p:nvPicPr>
                      <p:cNvPr id="12" name="对象 11">
                        <a:hlinkClick r:id="" action="ppaction://ole?verb=0"/>
                      </p:cNvPr>
                      <p:cNvPicPr/>
                      <p:nvPr/>
                    </p:nvPicPr>
                    <p:blipFill>
                      <a:blip r:embed="rId9"/>
                      <a:stretch>
                        <a:fillRect/>
                      </a:stretch>
                    </p:blipFill>
                    <p:spPr>
                      <a:xfrm>
                        <a:off x="91122" y="2495423"/>
                        <a:ext cx="2932430" cy="1092200"/>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1446684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6"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23" name="文本框 22">
            <a:extLst>
              <a:ext uri="{FF2B5EF4-FFF2-40B4-BE49-F238E27FC236}">
                <a16:creationId xmlns:a16="http://schemas.microsoft.com/office/drawing/2014/main" id="{C854AF35-3A62-4227-807E-CF4D17E9FBEC}"/>
              </a:ext>
            </a:extLst>
          </p:cNvPr>
          <p:cNvSpPr txBox="1"/>
          <p:nvPr/>
        </p:nvSpPr>
        <p:spPr>
          <a:xfrm>
            <a:off x="645232" y="141752"/>
            <a:ext cx="4721086" cy="523220"/>
          </a:xfrm>
          <a:prstGeom prst="rect">
            <a:avLst/>
          </a:prstGeom>
          <a:noFill/>
        </p:spPr>
        <p:txBody>
          <a:bodyPr wrap="square">
            <a:spAutoFit/>
          </a:bodyPr>
          <a:lstStyle/>
          <a:p>
            <a:r>
              <a:rPr lang="zh-CN" altLang="en-US" sz="2800" b="1" dirty="0">
                <a:latin typeface="华文楷体" panose="02010600040101010101" pitchFamily="2" charset="-122"/>
                <a:ea typeface="华文楷体" panose="02010600040101010101" pitchFamily="2" charset="-122"/>
              </a:rPr>
              <a:t>衡量指标</a:t>
            </a:r>
            <a:endParaRPr lang="zh-CN" altLang="en-US" sz="1400" b="1" dirty="0">
              <a:latin typeface="华文楷体" panose="02010600040101010101" pitchFamily="2" charset="-122"/>
              <a:ea typeface="华文楷体" panose="02010600040101010101" pitchFamily="2" charset="-122"/>
            </a:endParaRPr>
          </a:p>
        </p:txBody>
      </p:sp>
      <p:sp>
        <p:nvSpPr>
          <p:cNvPr id="25" name="文本框 24">
            <a:extLst>
              <a:ext uri="{FF2B5EF4-FFF2-40B4-BE49-F238E27FC236}">
                <a16:creationId xmlns:a16="http://schemas.microsoft.com/office/drawing/2014/main" id="{F8A4F4AF-AE07-48DF-9FF8-E5A91D4B5B0F}"/>
              </a:ext>
            </a:extLst>
          </p:cNvPr>
          <p:cNvSpPr txBox="1"/>
          <p:nvPr/>
        </p:nvSpPr>
        <p:spPr>
          <a:xfrm>
            <a:off x="159892" y="636271"/>
            <a:ext cx="6360178"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cs typeface="仿宋" panose="02010609060101010101" charset="-122"/>
              </a:rPr>
              <a:t>（</a:t>
            </a:r>
            <a:r>
              <a:rPr lang="en-US" altLang="zh-CN" dirty="0">
                <a:latin typeface="华文楷体" panose="02010600040101010101" pitchFamily="2" charset="-122"/>
                <a:ea typeface="华文楷体" panose="02010600040101010101" pitchFamily="2" charset="-122"/>
                <a:cs typeface="仿宋" panose="02010609060101010101" charset="-122"/>
              </a:rPr>
              <a:t>4</a:t>
            </a:r>
            <a:r>
              <a:rPr lang="zh-CN" altLang="en-US" dirty="0">
                <a:latin typeface="华文楷体" panose="02010600040101010101" pitchFamily="2" charset="-122"/>
                <a:ea typeface="华文楷体" panose="02010600040101010101" pitchFamily="2" charset="-122"/>
                <a:cs typeface="仿宋" panose="02010609060101010101" charset="-122"/>
              </a:rPr>
              <a:t>）</a:t>
            </a:r>
            <a:r>
              <a:rPr lang="en-US" altLang="zh-CN" dirty="0">
                <a:latin typeface="华文楷体" panose="02010600040101010101" pitchFamily="2" charset="-122"/>
                <a:ea typeface="华文楷体" panose="02010600040101010101" pitchFamily="2" charset="-122"/>
                <a:cs typeface="仿宋" panose="02010609060101010101" charset="-122"/>
              </a:rPr>
              <a:t>ARI</a:t>
            </a:r>
            <a:r>
              <a:rPr lang="zh-CN" altLang="en-US" dirty="0">
                <a:latin typeface="华文楷体" panose="02010600040101010101" pitchFamily="2" charset="-122"/>
                <a:ea typeface="华文楷体" panose="02010600040101010101" pitchFamily="2" charset="-122"/>
                <a:cs typeface="仿宋" panose="02010609060101010101" charset="-122"/>
              </a:rPr>
              <a:t>：同类别样本被归类到同簇中，则满足完整性</a:t>
            </a:r>
          </a:p>
        </p:txBody>
      </p:sp>
      <p:pic>
        <p:nvPicPr>
          <p:cNvPr id="28" name="图片 27">
            <a:extLst>
              <a:ext uri="{FF2B5EF4-FFF2-40B4-BE49-F238E27FC236}">
                <a16:creationId xmlns:a16="http://schemas.microsoft.com/office/drawing/2014/main" id="{7298294B-AD45-475F-8501-829F6D769CC2}"/>
              </a:ext>
            </a:extLst>
          </p:cNvPr>
          <p:cNvPicPr>
            <a:picLocks noChangeAspect="1"/>
          </p:cNvPicPr>
          <p:nvPr/>
        </p:nvPicPr>
        <p:blipFill>
          <a:blip r:embed="rId4"/>
          <a:stretch>
            <a:fillRect/>
          </a:stretch>
        </p:blipFill>
        <p:spPr>
          <a:xfrm>
            <a:off x="2623863" y="886497"/>
            <a:ext cx="4206240" cy="1295400"/>
          </a:xfrm>
          <a:prstGeom prst="rect">
            <a:avLst/>
          </a:prstGeom>
        </p:spPr>
      </p:pic>
      <p:graphicFrame>
        <p:nvGraphicFramePr>
          <p:cNvPr id="29" name="对象 28">
            <a:hlinkClick r:id="" action="ppaction://ole?verb=0"/>
            <a:extLst>
              <a:ext uri="{FF2B5EF4-FFF2-40B4-BE49-F238E27FC236}">
                <a16:creationId xmlns:a16="http://schemas.microsoft.com/office/drawing/2014/main" id="{93D8581F-96F6-4DE2-9A43-2A61ECE62E64}"/>
              </a:ext>
            </a:extLst>
          </p:cNvPr>
          <p:cNvGraphicFramePr>
            <a:graphicFrameLocks noChangeAspect="1"/>
          </p:cNvGraphicFramePr>
          <p:nvPr>
            <p:extLst>
              <p:ext uri="{D42A27DB-BD31-4B8C-83A1-F6EECF244321}">
                <p14:modId xmlns:p14="http://schemas.microsoft.com/office/powerpoint/2010/main" val="690230870"/>
              </p:ext>
            </p:extLst>
          </p:nvPr>
        </p:nvGraphicFramePr>
        <p:xfrm>
          <a:off x="439463" y="1048740"/>
          <a:ext cx="2184400" cy="970915"/>
        </p:xfrm>
        <a:graphic>
          <a:graphicData uri="http://schemas.openxmlformats.org/presentationml/2006/ole">
            <mc:AlternateContent xmlns:mc="http://schemas.openxmlformats.org/markup-compatibility/2006">
              <mc:Choice xmlns:v="urn:schemas-microsoft-com:vml" Requires="v">
                <p:oleObj spid="_x0000_s6150" name="公式" r:id="rId5" imgW="1371600" imgH="609600" progId="Equation.3">
                  <p:embed/>
                </p:oleObj>
              </mc:Choice>
              <mc:Fallback>
                <p:oleObj name="公式" r:id="rId5" imgW="1371600" imgH="609600" progId="Equation.3">
                  <p:embed/>
                  <p:pic>
                    <p:nvPicPr>
                      <p:cNvPr id="29" name="对象 28">
                        <a:hlinkClick r:id="" action="ppaction://ole?verb=0"/>
                        <a:extLst>
                          <a:ext uri="{FF2B5EF4-FFF2-40B4-BE49-F238E27FC236}">
                            <a16:creationId xmlns:a16="http://schemas.microsoft.com/office/drawing/2014/main" id="{93D8581F-96F6-4DE2-9A43-2A61ECE62E64}"/>
                          </a:ext>
                        </a:extLst>
                      </p:cNvPr>
                      <p:cNvPicPr/>
                      <p:nvPr/>
                    </p:nvPicPr>
                    <p:blipFill>
                      <a:blip r:embed="rId6"/>
                      <a:stretch>
                        <a:fillRect/>
                      </a:stretch>
                    </p:blipFill>
                    <p:spPr>
                      <a:xfrm>
                        <a:off x="439463" y="1048740"/>
                        <a:ext cx="2184400" cy="970915"/>
                      </a:xfrm>
                      <a:prstGeom prst="rect">
                        <a:avLst/>
                      </a:prstGeom>
                      <a:solidFill>
                        <a:srgbClr val="FFFFFF"/>
                      </a:solidFill>
                    </p:spPr>
                  </p:pic>
                </p:oleObj>
              </mc:Fallback>
            </mc:AlternateContent>
          </a:graphicData>
        </a:graphic>
      </p:graphicFrame>
      <p:sp>
        <p:nvSpPr>
          <p:cNvPr id="21" name="文本框 20">
            <a:extLst>
              <a:ext uri="{FF2B5EF4-FFF2-40B4-BE49-F238E27FC236}">
                <a16:creationId xmlns:a16="http://schemas.microsoft.com/office/drawing/2014/main" id="{6E2B7FD6-8FF9-4CC7-BBA0-DC8AEACC9EB9}"/>
              </a:ext>
            </a:extLst>
          </p:cNvPr>
          <p:cNvSpPr txBox="1"/>
          <p:nvPr/>
        </p:nvSpPr>
        <p:spPr>
          <a:xfrm>
            <a:off x="219591" y="2445542"/>
            <a:ext cx="6240780" cy="368300"/>
          </a:xfrm>
          <a:prstGeom prst="rect">
            <a:avLst/>
          </a:prstGeom>
          <a:noFill/>
        </p:spPr>
        <p:txBody>
          <a:bodyPr wrap="none" rtlCol="0" anchor="t">
            <a:spAutoFit/>
          </a:bodyPr>
          <a:lstStyle/>
          <a:p>
            <a:pPr defTabSz="914400"/>
            <a:r>
              <a:rPr lang="zh-CN" altLang="en-US" dirty="0">
                <a:latin typeface="华文楷体" panose="02010600040101010101" pitchFamily="2" charset="-122"/>
                <a:ea typeface="华文楷体" panose="02010600040101010101" pitchFamily="2" charset="-122"/>
                <a:cs typeface="仿宋" panose="02010609060101010101" charset="-122"/>
                <a:sym typeface="+mn-ea"/>
              </a:rPr>
              <a:t>（</a:t>
            </a:r>
            <a:r>
              <a:rPr lang="en-US" altLang="zh-CN" dirty="0">
                <a:latin typeface="华文楷体" panose="02010600040101010101" pitchFamily="2" charset="-122"/>
                <a:ea typeface="华文楷体" panose="02010600040101010101" pitchFamily="2" charset="-122"/>
                <a:cs typeface="仿宋" panose="02010609060101010101" charset="-122"/>
                <a:sym typeface="+mn-ea"/>
              </a:rPr>
              <a:t>5</a:t>
            </a:r>
            <a:r>
              <a:rPr lang="zh-CN" altLang="en-US" dirty="0">
                <a:latin typeface="华文楷体" panose="02010600040101010101" pitchFamily="2" charset="-122"/>
                <a:ea typeface="华文楷体" panose="02010600040101010101" pitchFamily="2" charset="-122"/>
                <a:cs typeface="仿宋" panose="02010609060101010101" charset="-122"/>
                <a:sym typeface="+mn-ea"/>
              </a:rPr>
              <a:t>）轮廓系数：同类别样本被归类到同簇中，则满足完整性</a:t>
            </a:r>
            <a:endParaRPr lang="zh-CN" altLang="en-US" dirty="0">
              <a:latin typeface="华文楷体" panose="02010600040101010101" pitchFamily="2" charset="-122"/>
              <a:ea typeface="华文楷体" panose="02010600040101010101" pitchFamily="2" charset="-122"/>
            </a:endParaRPr>
          </a:p>
        </p:txBody>
      </p:sp>
      <p:graphicFrame>
        <p:nvGraphicFramePr>
          <p:cNvPr id="24" name="对象 23">
            <a:hlinkClick r:id="" action="ppaction://ole?verb=0"/>
            <a:extLst>
              <a:ext uri="{FF2B5EF4-FFF2-40B4-BE49-F238E27FC236}">
                <a16:creationId xmlns:a16="http://schemas.microsoft.com/office/drawing/2014/main" id="{374C06F7-8C79-4B6A-A30A-5FD612F7B152}"/>
              </a:ext>
            </a:extLst>
          </p:cNvPr>
          <p:cNvGraphicFramePr>
            <a:graphicFrameLocks noChangeAspect="1"/>
          </p:cNvGraphicFramePr>
          <p:nvPr>
            <p:extLst>
              <p:ext uri="{D42A27DB-BD31-4B8C-83A1-F6EECF244321}">
                <p14:modId xmlns:p14="http://schemas.microsoft.com/office/powerpoint/2010/main" val="1828049821"/>
              </p:ext>
            </p:extLst>
          </p:nvPr>
        </p:nvGraphicFramePr>
        <p:xfrm>
          <a:off x="439463" y="2813842"/>
          <a:ext cx="5693829" cy="2232697"/>
        </p:xfrm>
        <a:graphic>
          <a:graphicData uri="http://schemas.openxmlformats.org/presentationml/2006/ole">
            <mc:AlternateContent xmlns:mc="http://schemas.openxmlformats.org/markup-compatibility/2006">
              <mc:Choice xmlns:v="urn:schemas-microsoft-com:vml" Requires="v">
                <p:oleObj spid="_x0000_s6151" name="公式" r:id="rId7" imgW="2577960" imgH="1587240" progId="Equation.3">
                  <p:embed/>
                </p:oleObj>
              </mc:Choice>
              <mc:Fallback>
                <p:oleObj name="公式" r:id="rId7" imgW="2577960" imgH="1587240" progId="Equation.3">
                  <p:embed/>
                  <p:pic>
                    <p:nvPicPr>
                      <p:cNvPr id="9" name="对象 8">
                        <a:hlinkClick r:id="" action="ppaction://ole?verb=0"/>
                      </p:cNvPr>
                      <p:cNvPicPr/>
                      <p:nvPr/>
                    </p:nvPicPr>
                    <p:blipFill>
                      <a:blip r:embed="rId8"/>
                      <a:stretch>
                        <a:fillRect/>
                      </a:stretch>
                    </p:blipFill>
                    <p:spPr>
                      <a:xfrm>
                        <a:off x="439463" y="2813842"/>
                        <a:ext cx="5693829" cy="2232697"/>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3537353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6"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03</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sp>
        <p:nvSpPr>
          <p:cNvPr id="2" name="矩形 1"/>
          <p:cNvSpPr/>
          <p:nvPr/>
        </p:nvSpPr>
        <p:spPr>
          <a:xfrm>
            <a:off x="712909" y="1521205"/>
            <a:ext cx="4572000" cy="646331"/>
          </a:xfrm>
          <a:prstGeom prst="rect">
            <a:avLst/>
          </a:prstGeom>
        </p:spPr>
        <p:txBody>
          <a:bodyPr>
            <a:spAutoFit/>
          </a:bodyPr>
          <a:lstStyle/>
          <a:p>
            <a:r>
              <a:rPr lang="zh-CN" altLang="en-US" sz="3600" b="1" dirty="0">
                <a:solidFill>
                  <a:schemeClr val="accent4"/>
                </a:solidFill>
                <a:latin typeface="微软雅黑" panose="020B0503020204020204" pitchFamily="34" charset="-122"/>
                <a:ea typeface="微软雅黑" panose="020B0503020204020204" pitchFamily="34" charset="-122"/>
              </a:rPr>
              <a:t>层次聚类方法</a:t>
            </a:r>
            <a:endParaRPr lang="zh-CN" altLang="en-US" b="1" dirty="0">
              <a:solidFill>
                <a:schemeClr val="accent4"/>
              </a:solidFill>
              <a:latin typeface="微软雅黑" panose="020B0503020204020204" pitchFamily="34" charset="-122"/>
              <a:ea typeface="微软雅黑" panose="020B0503020204020204" pitchFamily="34" charset="-122"/>
            </a:endParaRPr>
          </a:p>
        </p:txBody>
      </p:sp>
      <p:pic>
        <p:nvPicPr>
          <p:cNvPr id="22" name="图片 21" descr="33af44c9fe23df8286f99d06e678fd1b">
            <a:extLst>
              <a:ext uri="{FF2B5EF4-FFF2-40B4-BE49-F238E27FC236}">
                <a16:creationId xmlns:a16="http://schemas.microsoft.com/office/drawing/2014/main" id="{58E77529-813F-4E67-8EA3-1813FEE55AA4}"/>
              </a:ext>
            </a:extLst>
          </p:cNvPr>
          <p:cNvPicPr>
            <a:picLocks noChangeAspect="1"/>
          </p:cNvPicPr>
          <p:nvPr/>
        </p:nvPicPr>
        <p:blipFill>
          <a:blip r:embed="rId3"/>
          <a:stretch>
            <a:fillRect/>
          </a:stretch>
        </p:blipFill>
        <p:spPr>
          <a:xfrm rot="13505325">
            <a:off x="6246011" y="1327153"/>
            <a:ext cx="6233981" cy="5988671"/>
          </a:xfrm>
          <a:prstGeom prst="rect">
            <a:avLst/>
          </a:prstGeom>
        </p:spPr>
      </p:pic>
    </p:spTree>
    <p:extLst>
      <p:ext uri="{BB962C8B-B14F-4D97-AF65-F5344CB8AC3E}">
        <p14:creationId xmlns:p14="http://schemas.microsoft.com/office/powerpoint/2010/main" val="2003215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1723549"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latin typeface="微软雅黑" panose="020B0503020204020204" pitchFamily="34" charset="-122"/>
                <a:ea typeface="微软雅黑" panose="020B0503020204020204" pitchFamily="34" charset="-122"/>
              </a:rPr>
              <a:t>簇间距离计算</a:t>
            </a:r>
            <a:endPar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18" name="图片 17" descr="20191202194231592">
            <a:extLst>
              <a:ext uri="{FF2B5EF4-FFF2-40B4-BE49-F238E27FC236}">
                <a16:creationId xmlns:a16="http://schemas.microsoft.com/office/drawing/2014/main" id="{30B8C32B-51E7-43C4-AB30-C1A96E7E0B7A}"/>
              </a:ext>
            </a:extLst>
          </p:cNvPr>
          <p:cNvPicPr>
            <a:picLocks noChangeAspect="1"/>
          </p:cNvPicPr>
          <p:nvPr/>
        </p:nvPicPr>
        <p:blipFill>
          <a:blip r:embed="rId3"/>
          <a:stretch>
            <a:fillRect/>
          </a:stretch>
        </p:blipFill>
        <p:spPr>
          <a:xfrm>
            <a:off x="74047" y="590505"/>
            <a:ext cx="6096000" cy="2743200"/>
          </a:xfrm>
          <a:prstGeom prst="rect">
            <a:avLst/>
          </a:prstGeom>
        </p:spPr>
      </p:pic>
      <p:sp>
        <p:nvSpPr>
          <p:cNvPr id="19" name="文本占位符 6">
            <a:extLst>
              <a:ext uri="{FF2B5EF4-FFF2-40B4-BE49-F238E27FC236}">
                <a16:creationId xmlns:a16="http://schemas.microsoft.com/office/drawing/2014/main" id="{0A55F70C-3F54-41B8-B05D-1149C691DD71}"/>
              </a:ext>
            </a:extLst>
          </p:cNvPr>
          <p:cNvSpPr txBox="1">
            <a:spLocks/>
          </p:cNvSpPr>
          <p:nvPr/>
        </p:nvSpPr>
        <p:spPr>
          <a:xfrm>
            <a:off x="138019" y="3586280"/>
            <a:ext cx="6838091" cy="2210173"/>
          </a:xfrm>
          <a:prstGeom prst="rect">
            <a:avLst/>
          </a:prstGeom>
        </p:spPr>
        <p:txBody>
          <a:bodyPr vert="horz" lIns="0" tIns="0" rIns="0" bIns="0" rtlCol="0">
            <a:normAutofit/>
          </a:bodyPr>
          <a:lstStyle>
            <a:lvl1pPr marL="215900" indent="-215900" algn="l" defTabSz="914400" rtl="0" eaLnBrk="1" latinLnBrk="0" hangingPunct="1">
              <a:lnSpc>
                <a:spcPct val="100000"/>
              </a:lnSpc>
              <a:spcBef>
                <a:spcPts val="600"/>
              </a:spcBef>
              <a:buClr>
                <a:schemeClr val="tx1"/>
              </a:buClr>
              <a:buFont typeface="Courier New" panose="02070309020205020404" pitchFamily="49" charset="0"/>
              <a:buChar char="o"/>
              <a:defRPr sz="1400" kern="1200">
                <a:solidFill>
                  <a:schemeClr val="tx2"/>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icrosoft YaHei UI" panose="020B0503020204020204" pitchFamily="34" charset="-122"/>
                <a:ea typeface="Microsoft YaHei UI" panose="020B0503020204020204" pitchFamily="3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
                <a:srgbClr val="00BBBB"/>
              </a:buClr>
              <a:buSzTx/>
              <a:buNone/>
              <a:tabLst/>
              <a:defRPr/>
            </a:pPr>
            <a:r>
              <a:rPr kumimoji="0" lang="en-US" altLang="zh-CN"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rPr>
              <a:t>1</a:t>
            </a:r>
            <a:r>
              <a:rPr kumimoji="0" lang="zh-CN" altLang="en-US"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rPr>
              <a:t>、</a:t>
            </a:r>
            <a:r>
              <a:rPr kumimoji="0" lang="en-US" altLang="zh-CN"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rPr>
              <a:t>AGNES</a:t>
            </a:r>
            <a:r>
              <a:rPr kumimoji="0" lang="zh-CN" altLang="en-US"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rPr>
              <a:t>算法</a:t>
            </a:r>
            <a:r>
              <a:rPr kumimoji="0" lang="en-US" altLang="zh-CN"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rPr>
              <a:t>(</a:t>
            </a:r>
            <a:r>
              <a:rPr kumimoji="0" lang="zh-CN" altLang="en-US"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rPr>
              <a:t>自底向上</a:t>
            </a:r>
            <a:r>
              <a:rPr kumimoji="0" lang="en-US" altLang="zh-CN"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rPr>
              <a:t>)</a:t>
            </a:r>
          </a:p>
          <a:p>
            <a:pPr marL="0" marR="0" lvl="0" indent="0" algn="l" defTabSz="914400" rtl="0" eaLnBrk="1" fontAlgn="auto" latinLnBrk="0" hangingPunct="1">
              <a:lnSpc>
                <a:spcPct val="100000"/>
              </a:lnSpc>
              <a:spcBef>
                <a:spcPts val="600"/>
              </a:spcBef>
              <a:spcAft>
                <a:spcPts val="0"/>
              </a:spcAft>
              <a:buClr>
                <a:srgbClr val="00BBBB"/>
              </a:buClr>
              <a:buSzTx/>
              <a:buNone/>
              <a:tabLst/>
              <a:defRPr/>
            </a:pPr>
            <a:r>
              <a:rPr lang="en-US" altLang="zh-CN" sz="1800" dirty="0">
                <a:solidFill>
                  <a:schemeClr val="tx1"/>
                </a:solidFill>
                <a:latin typeface="华文楷体" panose="02010600040101010101" pitchFamily="2" charset="-122"/>
                <a:ea typeface="华文楷体" panose="02010600040101010101" pitchFamily="2" charset="-122"/>
              </a:rPr>
              <a:t> </a:t>
            </a:r>
            <a:r>
              <a:rPr kumimoji="0" lang="en-US" altLang="zh-CN"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rPr>
              <a:t>2</a:t>
            </a:r>
            <a:r>
              <a:rPr kumimoji="0" lang="zh-CN" altLang="en-US"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rPr>
              <a:t>、</a:t>
            </a:r>
            <a:r>
              <a:rPr kumimoji="0" lang="en-US" altLang="zh-CN"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rPr>
              <a:t>DIANA</a:t>
            </a:r>
            <a:r>
              <a:rPr kumimoji="0" lang="zh-CN" altLang="en-US"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rPr>
              <a:t>算法</a:t>
            </a:r>
            <a:r>
              <a:rPr kumimoji="0" lang="en-US" altLang="zh-CN"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rPr>
              <a:t>(</a:t>
            </a:r>
            <a:r>
              <a:rPr kumimoji="0" lang="zh-CN" altLang="en-US"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rPr>
              <a:t>自顶向下</a:t>
            </a:r>
            <a:r>
              <a:rPr kumimoji="0" lang="en-US" altLang="zh-CN"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rPr>
              <a:t>)</a:t>
            </a:r>
          </a:p>
          <a:p>
            <a:pPr marL="0" marR="0" lvl="0" indent="0" algn="l" defTabSz="914400" rtl="0" eaLnBrk="1" fontAlgn="auto" latinLnBrk="0" hangingPunct="1">
              <a:lnSpc>
                <a:spcPct val="100000"/>
              </a:lnSpc>
              <a:spcBef>
                <a:spcPts val="600"/>
              </a:spcBef>
              <a:spcAft>
                <a:spcPts val="0"/>
              </a:spcAft>
              <a:buClr>
                <a:srgbClr val="00BBBB"/>
              </a:buClr>
              <a:buSzTx/>
              <a:buNone/>
              <a:tabLst/>
              <a:defRPr/>
            </a:pPr>
            <a:r>
              <a:rPr kumimoji="0" lang="zh-CN" altLang="en-US"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rPr>
              <a:t>常用自底向上，自顶向下时间复杂度较大</a:t>
            </a:r>
          </a:p>
        </p:txBody>
      </p:sp>
    </p:spTree>
    <p:extLst>
      <p:ext uri="{BB962C8B-B14F-4D97-AF65-F5344CB8AC3E}">
        <p14:creationId xmlns:p14="http://schemas.microsoft.com/office/powerpoint/2010/main" val="2540309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1087349"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AGNES</a:t>
            </a: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3074" name="Picture 2">
            <a:extLst>
              <a:ext uri="{FF2B5EF4-FFF2-40B4-BE49-F238E27FC236}">
                <a16:creationId xmlns:a16="http://schemas.microsoft.com/office/drawing/2014/main" id="{616880F9-0411-4988-9F3D-21EA35C316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1031"/>
            <a:ext cx="4472940" cy="219929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48DF206-1DE6-4744-B121-37A4BF19CE72}"/>
              </a:ext>
            </a:extLst>
          </p:cNvPr>
          <p:cNvSpPr txBox="1"/>
          <p:nvPr/>
        </p:nvSpPr>
        <p:spPr>
          <a:xfrm>
            <a:off x="247058" y="3150769"/>
            <a:ext cx="8208167" cy="1323439"/>
          </a:xfrm>
          <a:prstGeom prst="rect">
            <a:avLst/>
          </a:prstGeom>
          <a:noFill/>
        </p:spPr>
        <p:txBody>
          <a:bodyPr wrap="square" rtlCol="0">
            <a:spAutoFit/>
          </a:bodyPr>
          <a:lstStyle/>
          <a:p>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把每一个对象当成一个簇</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计算任意两个簇之间的距离，并找到最近的两个簇</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合并距离最近的两个簇，得到新的簇，</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直到得到的簇的个数达到限定簇的个数，则聚类终止，否则执行</a:t>
            </a:r>
            <a:r>
              <a:rPr lang="en-US" altLang="zh-CN" sz="2000" dirty="0">
                <a:latin typeface="华文楷体" panose="02010600040101010101" pitchFamily="2" charset="-122"/>
                <a:ea typeface="华文楷体" panose="02010600040101010101" pitchFamily="2" charset="-122"/>
              </a:rPr>
              <a:t>(2)(3)</a:t>
            </a:r>
            <a:endParaRPr lang="zh-CN" altLang="en-US" sz="2000" dirty="0">
              <a:latin typeface="华文楷体" panose="02010600040101010101" pitchFamily="2" charset="-122"/>
              <a:ea typeface="华文楷体" panose="02010600040101010101" pitchFamily="2" charset="-122"/>
            </a:endParaRPr>
          </a:p>
        </p:txBody>
      </p:sp>
      <p:sp>
        <p:nvSpPr>
          <p:cNvPr id="10" name="文本框 9">
            <a:extLst>
              <a:ext uri="{FF2B5EF4-FFF2-40B4-BE49-F238E27FC236}">
                <a16:creationId xmlns:a16="http://schemas.microsoft.com/office/drawing/2014/main" id="{DCB74772-C92C-4F46-B3C9-F3B135300175}"/>
              </a:ext>
            </a:extLst>
          </p:cNvPr>
          <p:cNvSpPr txBox="1"/>
          <p:nvPr/>
        </p:nvSpPr>
        <p:spPr>
          <a:xfrm>
            <a:off x="247058" y="4418456"/>
            <a:ext cx="3816626" cy="400110"/>
          </a:xfrm>
          <a:prstGeom prst="rect">
            <a:avLst/>
          </a:prstGeom>
          <a:noFill/>
        </p:spPr>
        <p:txBody>
          <a:bodyPr wrap="square" rtlCol="0">
            <a:spAutoFit/>
          </a:bodyPr>
          <a:lstStyle/>
          <a:p>
            <a:r>
              <a:rPr lang="en-US" altLang="zh-CN" sz="2000" dirty="0">
                <a:latin typeface="华文楷体" panose="02010600040101010101" pitchFamily="2" charset="-122"/>
                <a:ea typeface="华文楷体" panose="02010600040101010101" pitchFamily="2" charset="-122"/>
              </a:rPr>
              <a:t>DIANA</a:t>
            </a:r>
            <a:r>
              <a:rPr lang="zh-CN" altLang="en-US" sz="2000" dirty="0">
                <a:latin typeface="华文楷体" panose="02010600040101010101" pitchFamily="2" charset="-122"/>
                <a:ea typeface="华文楷体" panose="02010600040101010101" pitchFamily="2" charset="-122"/>
              </a:rPr>
              <a:t>为上述过程的反过程</a:t>
            </a:r>
          </a:p>
        </p:txBody>
      </p:sp>
    </p:spTree>
    <p:extLst>
      <p:ext uri="{BB962C8B-B14F-4D97-AF65-F5344CB8AC3E}">
        <p14:creationId xmlns:p14="http://schemas.microsoft.com/office/powerpoint/2010/main" val="214242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1723549"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latin typeface="微软雅黑" panose="020B0503020204020204" pitchFamily="34" charset="-122"/>
                <a:ea typeface="微软雅黑" panose="020B0503020204020204" pitchFamily="34" charset="-122"/>
              </a:rPr>
              <a:t>簇间距离计算</a:t>
            </a:r>
            <a:endPar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6" name="文本框 5">
            <a:extLst>
              <a:ext uri="{FF2B5EF4-FFF2-40B4-BE49-F238E27FC236}">
                <a16:creationId xmlns:a16="http://schemas.microsoft.com/office/drawing/2014/main" id="{348DF206-1DE6-4744-B121-37A4BF19CE72}"/>
              </a:ext>
            </a:extLst>
          </p:cNvPr>
          <p:cNvSpPr txBox="1"/>
          <p:nvPr/>
        </p:nvSpPr>
        <p:spPr>
          <a:xfrm>
            <a:off x="308135" y="1448365"/>
            <a:ext cx="8208167" cy="2246769"/>
          </a:xfrm>
          <a:prstGeom prst="rect">
            <a:avLst/>
          </a:prstGeom>
          <a:noFill/>
        </p:spPr>
        <p:txBody>
          <a:bodyPr wrap="square" rtlCol="0">
            <a:spAutoFit/>
          </a:bodyPr>
          <a:lstStyle/>
          <a:p>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最小距离</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两个集合中最近的两个样本的距离，容易形成链式结构</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最大距离</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两个集合中最远的两个样本的距离，若存在异常值则不稳定</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平均距离</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两个集合中样本间两两距离的平均值</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两个集合中样本间两两距离的平方和</a:t>
            </a:r>
            <a:endParaRPr lang="en-US" altLang="zh-CN"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98046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04</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887427" y="2529215"/>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研究目标</a:t>
            </a:r>
          </a:p>
        </p:txBody>
      </p:sp>
      <p:sp>
        <p:nvSpPr>
          <p:cNvPr id="20" name="文本框 19"/>
          <p:cNvSpPr txBox="1"/>
          <p:nvPr/>
        </p:nvSpPr>
        <p:spPr>
          <a:xfrm>
            <a:off x="1887427" y="3032356"/>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研究成果</a:t>
            </a:r>
          </a:p>
        </p:txBody>
      </p:sp>
      <p:sp>
        <p:nvSpPr>
          <p:cNvPr id="21" name="文本框 20"/>
          <p:cNvSpPr txBox="1"/>
          <p:nvPr/>
        </p:nvSpPr>
        <p:spPr>
          <a:xfrm>
            <a:off x="1887428" y="3535497"/>
            <a:ext cx="1893998"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应用前景</a:t>
            </a:r>
          </a:p>
        </p:txBody>
      </p:sp>
      <p:sp>
        <p:nvSpPr>
          <p:cNvPr id="15" name="矩形 14"/>
          <p:cNvSpPr/>
          <p:nvPr/>
        </p:nvSpPr>
        <p:spPr>
          <a:xfrm>
            <a:off x="1255072" y="1605885"/>
            <a:ext cx="3552876" cy="646331"/>
          </a:xfrm>
          <a:prstGeom prst="rect">
            <a:avLst/>
          </a:prstGeom>
        </p:spPr>
        <p:txBody>
          <a:bodyPr wrap="square">
            <a:spAutoFit/>
          </a:bodyPr>
          <a:lstStyle/>
          <a:p>
            <a:r>
              <a:rPr lang="zh-CN" altLang="en-US" sz="3600" b="1" dirty="0">
                <a:solidFill>
                  <a:schemeClr val="accent5"/>
                </a:solidFill>
                <a:latin typeface="微软雅黑" panose="020B0503020204020204" pitchFamily="34" charset="-122"/>
                <a:ea typeface="微软雅黑" panose="020B0503020204020204" pitchFamily="34" charset="-122"/>
              </a:rPr>
              <a:t>密度聚类</a:t>
            </a:r>
            <a:endParaRPr lang="zh-CN" altLang="en-US" b="1" dirty="0">
              <a:solidFill>
                <a:schemeClr val="accent5"/>
              </a:solidFill>
              <a:latin typeface="微软雅黑" panose="020B0503020204020204" pitchFamily="34" charset="-122"/>
              <a:ea typeface="微软雅黑" panose="020B0503020204020204" pitchFamily="34" charset="-122"/>
            </a:endParaRPr>
          </a:p>
        </p:txBody>
      </p:sp>
      <p:pic>
        <p:nvPicPr>
          <p:cNvPr id="22" name="图片 21" descr="33af44c9fe23df8286f99d06e678fd1b">
            <a:extLst>
              <a:ext uri="{FF2B5EF4-FFF2-40B4-BE49-F238E27FC236}">
                <a16:creationId xmlns:a16="http://schemas.microsoft.com/office/drawing/2014/main" id="{F431F8E2-6697-4C50-A422-A4CE2FD2455F}"/>
              </a:ext>
            </a:extLst>
          </p:cNvPr>
          <p:cNvPicPr>
            <a:picLocks noChangeAspect="1"/>
          </p:cNvPicPr>
          <p:nvPr/>
        </p:nvPicPr>
        <p:blipFill>
          <a:blip r:embed="rId3"/>
          <a:stretch>
            <a:fillRect/>
          </a:stretch>
        </p:blipFill>
        <p:spPr>
          <a:xfrm rot="13505325">
            <a:off x="6246011" y="1327153"/>
            <a:ext cx="6233981" cy="5988671"/>
          </a:xfrm>
          <a:prstGeom prst="rect">
            <a:avLst/>
          </a:prstGeom>
        </p:spPr>
      </p:pic>
    </p:spTree>
    <p:extLst>
      <p:ext uri="{BB962C8B-B14F-4D97-AF65-F5344CB8AC3E}">
        <p14:creationId xmlns:p14="http://schemas.microsoft.com/office/powerpoint/2010/main" val="1946924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1210588"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latin typeface="微软雅黑" panose="020B0503020204020204" pitchFamily="34" charset="-122"/>
                <a:ea typeface="微软雅黑" panose="020B0503020204020204" pitchFamily="34" charset="-122"/>
              </a:rPr>
              <a:t>密度聚类</a:t>
            </a:r>
            <a:endPar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48DF206-1DE6-4744-B121-37A4BF19CE72}"/>
                  </a:ext>
                </a:extLst>
              </p:cNvPr>
              <p:cNvSpPr txBox="1"/>
              <p:nvPr/>
            </p:nvSpPr>
            <p:spPr>
              <a:xfrm>
                <a:off x="99420" y="680323"/>
                <a:ext cx="8208167" cy="4093428"/>
              </a:xfrm>
              <a:prstGeom prst="rect">
                <a:avLst/>
              </a:prstGeom>
              <a:noFill/>
            </p:spPr>
            <p:txBody>
              <a:bodyPr wrap="square" rtlCol="0">
                <a:spAutoFit/>
              </a:bodyPr>
              <a:lstStyle/>
              <a:p>
                <a:r>
                  <a:rPr lang="zh-CN" altLang="en-US" sz="2000" b="0" i="0" dirty="0">
                    <a:effectLst/>
                    <a:latin typeface="华文楷体" panose="02010600040101010101" pitchFamily="2" charset="-122"/>
                    <a:ea typeface="华文楷体" panose="02010600040101010101" pitchFamily="2" charset="-122"/>
                  </a:rPr>
                  <a:t>基于密度的聚类算法假设聚类结构能够通过样本分布的紧密程度确定，以数据集在空间分布上的稠密程度为依据进行聚类，即只要一个区域中的样本密度大于某个阈值，就把它划入与之相近的簇中。</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密度聚类的主要特点：</a:t>
                </a:r>
                <a:endParaRPr lang="en-US" altLang="zh-CN" sz="2000" dirty="0">
                  <a:latin typeface="华文楷体" panose="02010600040101010101" pitchFamily="2" charset="-122"/>
                  <a:ea typeface="华文楷体" panose="02010600040101010101" pitchFamily="2" charset="-122"/>
                </a:endParaRPr>
              </a:p>
              <a:p>
                <a:r>
                  <a:rPr lang="zh-CN" altLang="zh-CN" sz="2000" dirty="0">
                    <a:latin typeface="华文楷体" panose="02010600040101010101" pitchFamily="2" charset="-122"/>
                    <a:ea typeface="华文楷体" panose="02010600040101010101" pitchFamily="2" charset="-122"/>
                  </a:rPr>
                  <a:t>①</a:t>
                </a:r>
                <a:r>
                  <a:rPr lang="zh-CN" altLang="en-US" sz="2000" dirty="0">
                    <a:latin typeface="华文楷体" panose="02010600040101010101" pitchFamily="2" charset="-122"/>
                    <a:ea typeface="华文楷体" panose="02010600040101010101" pitchFamily="2" charset="-122"/>
                  </a:rPr>
                  <a:t>发现任意形状的簇</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②对噪声数据不敏感</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③计算量大</a:t>
                </a:r>
                <a:endParaRPr lang="en-US" altLang="zh-CN" sz="20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对象的</a:t>
                </a:r>
                <a14:m>
                  <m:oMath xmlns:m="http://schemas.openxmlformats.org/officeDocument/2006/math">
                    <m:r>
                      <a:rPr lang="zh-CN" altLang="en-US" sz="2000" i="1" smtClean="0">
                        <a:latin typeface="Cambria Math" panose="02040503050406030204" pitchFamily="18" charset="0"/>
                        <a:ea typeface="华文楷体" panose="02010600040101010101" pitchFamily="2" charset="-122"/>
                      </a:rPr>
                      <m:t>𝜀</m:t>
                    </m:r>
                    <m:r>
                      <a:rPr lang="zh-CN" altLang="en-US" sz="2000" i="1">
                        <a:latin typeface="Cambria Math" panose="02040503050406030204" pitchFamily="18" charset="0"/>
                        <a:ea typeface="华文楷体" panose="02010600040101010101" pitchFamily="2" charset="-122"/>
                      </a:rPr>
                      <m:t>邻域</m:t>
                    </m:r>
                    <m:r>
                      <a:rPr lang="zh-CN" altLang="en-US" sz="2000" i="1" smtClean="0">
                        <a:latin typeface="Cambria Math" panose="02040503050406030204" pitchFamily="18" charset="0"/>
                        <a:ea typeface="华文楷体" panose="02010600040101010101" pitchFamily="2" charset="-122"/>
                      </a:rPr>
                      <m:t>：</m:t>
                    </m:r>
                  </m:oMath>
                </a14:m>
                <a:r>
                  <a:rPr lang="zh-CN" altLang="en-US" sz="2000" dirty="0">
                    <a:latin typeface="华文楷体" panose="02010600040101010101" pitchFamily="2" charset="-122"/>
                    <a:ea typeface="华文楷体" panose="02010600040101010101" pitchFamily="2" charset="-122"/>
                  </a:rPr>
                  <a:t>给定对象在半径</a:t>
                </a:r>
                <a14:m>
                  <m:oMath xmlns:m="http://schemas.openxmlformats.org/officeDocument/2006/math">
                    <m:r>
                      <a:rPr lang="zh-CN" altLang="en-US" sz="2000" i="1">
                        <a:latin typeface="Cambria Math" panose="02040503050406030204" pitchFamily="18" charset="0"/>
                        <a:ea typeface="华文楷体" panose="02010600040101010101" pitchFamily="2" charset="-122"/>
                      </a:rPr>
                      <m:t>𝜀</m:t>
                    </m:r>
                  </m:oMath>
                </a14:m>
                <a:r>
                  <a:rPr lang="zh-CN" altLang="en-US" sz="2000" dirty="0">
                    <a:latin typeface="华文楷体" panose="02010600040101010101" pitchFamily="2" charset="-122"/>
                    <a:ea typeface="华文楷体" panose="02010600040101010101" pitchFamily="2" charset="-122"/>
                  </a:rPr>
                  <a:t>的区域</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核心对象：对于给定的数目</a:t>
                </a:r>
                <a:r>
                  <a:rPr lang="en-US" altLang="zh-CN" sz="2000" dirty="0" err="1">
                    <a:latin typeface="华文楷体" panose="02010600040101010101" pitchFamily="2" charset="-122"/>
                    <a:ea typeface="华文楷体" panose="02010600040101010101" pitchFamily="2" charset="-122"/>
                  </a:rPr>
                  <a:t>minpts</a:t>
                </a:r>
                <a:r>
                  <a:rPr lang="zh-CN" altLang="en-US" sz="2000" dirty="0">
                    <a:latin typeface="华文楷体" panose="02010600040101010101" pitchFamily="2" charset="-122"/>
                    <a:ea typeface="华文楷体" panose="02010600040101010101" pitchFamily="2" charset="-122"/>
                  </a:rPr>
                  <a:t>，如果一个对象的</a:t>
                </a:r>
                <a14:m>
                  <m:oMath xmlns:m="http://schemas.openxmlformats.org/officeDocument/2006/math">
                    <m:r>
                      <a:rPr lang="zh-CN" altLang="en-US" sz="2000" i="1" smtClean="0">
                        <a:latin typeface="Cambria Math" panose="02040503050406030204" pitchFamily="18" charset="0"/>
                        <a:ea typeface="华文楷体" panose="02010600040101010101" pitchFamily="2" charset="-122"/>
                      </a:rPr>
                      <m:t>𝜀</m:t>
                    </m:r>
                    <m:r>
                      <a:rPr lang="zh-CN" altLang="en-US" sz="2000" i="1">
                        <a:latin typeface="Cambria Math" panose="02040503050406030204" pitchFamily="18" charset="0"/>
                        <a:ea typeface="华文楷体" panose="02010600040101010101" pitchFamily="2" charset="-122"/>
                      </a:rPr>
                      <m:t>邻域</m:t>
                    </m:r>
                  </m:oMath>
                </a14:m>
                <a:r>
                  <a:rPr lang="zh-CN" altLang="en-US" sz="2000" dirty="0">
                    <a:latin typeface="华文楷体" panose="02010600040101010101" pitchFamily="2" charset="-122"/>
                    <a:ea typeface="华文楷体" panose="02010600040101010101" pitchFamily="2" charset="-122"/>
                  </a:rPr>
                  <a:t>至少包含</a:t>
                </a:r>
                <a:r>
                  <a:rPr lang="en-US" altLang="zh-CN" sz="2000" dirty="0" err="1">
                    <a:latin typeface="华文楷体" panose="02010600040101010101" pitchFamily="2" charset="-122"/>
                    <a:ea typeface="华文楷体" panose="02010600040101010101" pitchFamily="2" charset="-122"/>
                  </a:rPr>
                  <a:t>minpts</a:t>
                </a:r>
                <a:r>
                  <a:rPr lang="zh-CN" altLang="en-US" sz="2000" dirty="0">
                    <a:latin typeface="华文楷体" panose="02010600040101010101" pitchFamily="2" charset="-122"/>
                    <a:ea typeface="华文楷体" panose="02010600040101010101" pitchFamily="2" charset="-122"/>
                  </a:rPr>
                  <a:t>个对象，则称该对象为核心对象</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直接密度可达：给定一个对象集合</a:t>
                </a:r>
                <a:r>
                  <a:rPr lang="en-US" altLang="zh-CN" sz="2000" dirty="0">
                    <a:latin typeface="华文楷体" panose="02010600040101010101" pitchFamily="2" charset="-122"/>
                    <a:ea typeface="华文楷体" panose="02010600040101010101" pitchFamily="2" charset="-122"/>
                  </a:rPr>
                  <a:t>D</a:t>
                </a:r>
                <a:r>
                  <a:rPr lang="zh-CN" altLang="en-US" sz="2000" dirty="0">
                    <a:latin typeface="华文楷体" panose="02010600040101010101" pitchFamily="2" charset="-122"/>
                    <a:ea typeface="华文楷体" panose="02010600040101010101" pitchFamily="2" charset="-122"/>
                  </a:rPr>
                  <a:t>，如果</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是在</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的</a:t>
                </a:r>
                <a14:m>
                  <m:oMath xmlns:m="http://schemas.openxmlformats.org/officeDocument/2006/math">
                    <m:r>
                      <a:rPr lang="zh-CN" altLang="en-US" sz="2000" i="1" smtClean="0">
                        <a:latin typeface="Cambria Math" panose="02040503050406030204" pitchFamily="18" charset="0"/>
                        <a:ea typeface="华文楷体" panose="02010600040101010101" pitchFamily="2" charset="-122"/>
                      </a:rPr>
                      <m:t>𝜀</m:t>
                    </m:r>
                    <m:r>
                      <a:rPr lang="zh-CN" altLang="en-US" sz="2000" i="1">
                        <a:latin typeface="Cambria Math" panose="02040503050406030204" pitchFamily="18" charset="0"/>
                        <a:ea typeface="华文楷体" panose="02010600040101010101" pitchFamily="2" charset="-122"/>
                      </a:rPr>
                      <m:t>邻域</m:t>
                    </m:r>
                  </m:oMath>
                </a14:m>
                <a:r>
                  <a:rPr lang="zh-CN" altLang="en-US" sz="2000" dirty="0">
                    <a:latin typeface="华文楷体" panose="02010600040101010101" pitchFamily="2" charset="-122"/>
                    <a:ea typeface="华文楷体" panose="02010600040101010101" pitchFamily="2" charset="-122"/>
                  </a:rPr>
                  <a:t>内，</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是一个核心对象，称对象</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从对象</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出发是直接密度可达的</a:t>
                </a:r>
                <a:endParaRPr lang="en-US" altLang="zh-CN" sz="2000" dirty="0">
                  <a:latin typeface="华文楷体" panose="02010600040101010101" pitchFamily="2" charset="-122"/>
                  <a:ea typeface="华文楷体" panose="02010600040101010101" pitchFamily="2" charset="-122"/>
                </a:endParaRPr>
              </a:p>
            </p:txBody>
          </p:sp>
        </mc:Choice>
        <mc:Fallback xmlns="">
          <p:sp>
            <p:nvSpPr>
              <p:cNvPr id="6" name="文本框 5">
                <a:extLst>
                  <a:ext uri="{FF2B5EF4-FFF2-40B4-BE49-F238E27FC236}">
                    <a16:creationId xmlns:a16="http://schemas.microsoft.com/office/drawing/2014/main" id="{348DF206-1DE6-4744-B121-37A4BF19CE72}"/>
                  </a:ext>
                </a:extLst>
              </p:cNvPr>
              <p:cNvSpPr txBox="1">
                <a:spLocks noRot="1" noChangeAspect="1" noMove="1" noResize="1" noEditPoints="1" noAdjustHandles="1" noChangeArrowheads="1" noChangeShapeType="1" noTextEdit="1"/>
              </p:cNvSpPr>
              <p:nvPr/>
            </p:nvSpPr>
            <p:spPr>
              <a:xfrm>
                <a:off x="99420" y="680323"/>
                <a:ext cx="8208167" cy="4093428"/>
              </a:xfrm>
              <a:prstGeom prst="rect">
                <a:avLst/>
              </a:prstGeom>
              <a:blipFill>
                <a:blip r:embed="rId3"/>
                <a:stretch>
                  <a:fillRect l="-742" t="-894" b="-17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8219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1210588"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latin typeface="微软雅黑" panose="020B0503020204020204" pitchFamily="34" charset="-122"/>
                <a:ea typeface="微软雅黑" panose="020B0503020204020204" pitchFamily="34" charset="-122"/>
              </a:rPr>
              <a:t>密度聚类</a:t>
            </a:r>
            <a:endPar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6" name="文本框 5">
            <a:extLst>
              <a:ext uri="{FF2B5EF4-FFF2-40B4-BE49-F238E27FC236}">
                <a16:creationId xmlns:a16="http://schemas.microsoft.com/office/drawing/2014/main" id="{348DF206-1DE6-4744-B121-37A4BF19CE72}"/>
              </a:ext>
            </a:extLst>
          </p:cNvPr>
          <p:cNvSpPr txBox="1"/>
          <p:nvPr/>
        </p:nvSpPr>
        <p:spPr>
          <a:xfrm>
            <a:off x="99420" y="680323"/>
            <a:ext cx="8945189" cy="2554545"/>
          </a:xfrm>
          <a:prstGeom prst="rect">
            <a:avLst/>
          </a:prstGeom>
          <a:noFill/>
        </p:spPr>
        <p:txBody>
          <a:bodyPr wrap="square" rtlCol="0">
            <a:spAutoFit/>
          </a:bodyPr>
          <a:lstStyle/>
          <a:p>
            <a:r>
              <a:rPr lang="zh-CN" altLang="en-US" sz="2000" b="0" i="0" dirty="0">
                <a:effectLst/>
                <a:latin typeface="华文楷体" panose="02010600040101010101" pitchFamily="2" charset="-122"/>
                <a:ea typeface="华文楷体" panose="02010600040101010101" pitchFamily="2" charset="-122"/>
              </a:rPr>
              <a:t>密度可达：对于</a:t>
            </a:r>
            <a:r>
              <a:rPr lang="en-US" altLang="zh-CN" sz="2000" b="0" i="0" dirty="0">
                <a:effectLst/>
                <a:latin typeface="华文楷体" panose="02010600040101010101" pitchFamily="2" charset="-122"/>
                <a:ea typeface="华文楷体" panose="02010600040101010101" pitchFamily="2" charset="-122"/>
              </a:rPr>
              <a:t>p</a:t>
            </a:r>
            <a:r>
              <a:rPr lang="zh-CN" altLang="en-US" sz="2000" b="0" i="0" dirty="0">
                <a:effectLst/>
                <a:latin typeface="华文楷体" panose="02010600040101010101" pitchFamily="2" charset="-122"/>
                <a:ea typeface="华文楷体" panose="02010600040101010101" pitchFamily="2" charset="-122"/>
              </a:rPr>
              <a:t>和</a:t>
            </a:r>
            <a:r>
              <a:rPr lang="en-US" altLang="zh-CN" sz="2000" b="0" i="0" dirty="0">
                <a:effectLst/>
                <a:latin typeface="华文楷体" panose="02010600040101010101" pitchFamily="2" charset="-122"/>
                <a:ea typeface="华文楷体" panose="02010600040101010101" pitchFamily="2" charset="-122"/>
              </a:rPr>
              <a:t>q</a:t>
            </a:r>
            <a:r>
              <a:rPr lang="zh-CN" altLang="en-US" sz="2000" b="0" i="0" dirty="0">
                <a:effectLst/>
                <a:latin typeface="华文楷体" panose="02010600040101010101" pitchFamily="2" charset="-122"/>
                <a:ea typeface="华文楷体" panose="02010600040101010101" pitchFamily="2" charset="-122"/>
              </a:rPr>
              <a:t>，若存在样本序列</a:t>
            </a:r>
            <a:r>
              <a:rPr lang="en-US" altLang="zh-CN" sz="2000" b="0" i="0" dirty="0">
                <a:effectLst/>
                <a:latin typeface="华文楷体" panose="02010600040101010101" pitchFamily="2" charset="-122"/>
                <a:ea typeface="华文楷体" panose="02010600040101010101" pitchFamily="2" charset="-122"/>
              </a:rPr>
              <a:t>x1</a:t>
            </a:r>
            <a:r>
              <a:rPr lang="en-US" altLang="zh-CN" sz="2000" dirty="0">
                <a:latin typeface="华文楷体" panose="02010600040101010101" pitchFamily="2" charset="-122"/>
                <a:ea typeface="华文楷体" panose="02010600040101010101" pitchFamily="2" charset="-122"/>
              </a:rPr>
              <a:t>,x2,…</a:t>
            </a:r>
            <a:r>
              <a:rPr lang="en-US" altLang="zh-CN" sz="2000" dirty="0" err="1">
                <a:latin typeface="华文楷体" panose="02010600040101010101" pitchFamily="2" charset="-122"/>
                <a:ea typeface="华文楷体" panose="02010600040101010101" pitchFamily="2" charset="-122"/>
              </a:rPr>
              <a:t>xn</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其中</a:t>
            </a:r>
            <a:r>
              <a:rPr lang="en-US" altLang="zh-CN" sz="2000" dirty="0">
                <a:latin typeface="华文楷体" panose="02010600040101010101" pitchFamily="2" charset="-122"/>
                <a:ea typeface="华文楷体" panose="02010600040101010101" pitchFamily="2" charset="-122"/>
              </a:rPr>
              <a:t>x1=p</a:t>
            </a:r>
            <a:r>
              <a:rPr lang="zh-CN" altLang="en-US"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xn</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，且</a:t>
            </a:r>
            <a:r>
              <a:rPr lang="en-US" altLang="zh-CN" sz="2000" dirty="0">
                <a:latin typeface="华文楷体" panose="02010600040101010101" pitchFamily="2" charset="-122"/>
                <a:ea typeface="华文楷体" panose="02010600040101010101" pitchFamily="2" charset="-122"/>
              </a:rPr>
              <a:t>Xi+1</a:t>
            </a:r>
            <a:r>
              <a:rPr lang="zh-CN" altLang="en-US" sz="2000" dirty="0">
                <a:latin typeface="华文楷体" panose="02010600040101010101" pitchFamily="2" charset="-122"/>
                <a:ea typeface="华文楷体" panose="02010600040101010101" pitchFamily="2" charset="-122"/>
              </a:rPr>
              <a:t>由</a:t>
            </a:r>
            <a:r>
              <a:rPr lang="en-US" altLang="zh-CN" sz="2000" dirty="0">
                <a:latin typeface="华文楷体" panose="02010600040101010101" pitchFamily="2" charset="-122"/>
                <a:ea typeface="华文楷体" panose="02010600040101010101" pitchFamily="2" charset="-122"/>
              </a:rPr>
              <a:t>Xi</a:t>
            </a:r>
            <a:r>
              <a:rPr lang="zh-CN" altLang="en-US" sz="2000" dirty="0">
                <a:latin typeface="华文楷体" panose="02010600040101010101" pitchFamily="2" charset="-122"/>
                <a:ea typeface="华文楷体" panose="02010600040101010101" pitchFamily="2" charset="-122"/>
              </a:rPr>
              <a:t>密度直达，则称</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由</a:t>
            </a:r>
            <a:r>
              <a:rPr lang="en-US" altLang="zh-CN" sz="2000" dirty="0" err="1">
                <a:latin typeface="华文楷体" panose="02010600040101010101" pitchFamily="2" charset="-122"/>
                <a:ea typeface="华文楷体" panose="02010600040101010101" pitchFamily="2" charset="-122"/>
              </a:rPr>
              <a:t>i</a:t>
            </a:r>
            <a:r>
              <a:rPr lang="zh-CN" altLang="en-US" sz="2000" dirty="0">
                <a:latin typeface="华文楷体" panose="02010600040101010101" pitchFamily="2" charset="-122"/>
                <a:ea typeface="华文楷体" panose="02010600040101010101" pitchFamily="2" charset="-122"/>
              </a:rPr>
              <a:t>密度可达</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密度相连：对于</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，若对象集合中存在一个对象</a:t>
            </a:r>
            <a:r>
              <a:rPr lang="en-US" altLang="zh-CN" sz="2000" dirty="0">
                <a:latin typeface="华文楷体" panose="02010600040101010101" pitchFamily="2" charset="-122"/>
                <a:ea typeface="华文楷体" panose="02010600040101010101" pitchFamily="2" charset="-122"/>
              </a:rPr>
              <a:t>m</a:t>
            </a:r>
            <a:r>
              <a:rPr lang="zh-CN" altLang="en-US" sz="2000" dirty="0">
                <a:latin typeface="华文楷体" panose="02010600040101010101" pitchFamily="2" charset="-122"/>
                <a:ea typeface="华文楷体" panose="02010600040101010101" pitchFamily="2" charset="-122"/>
              </a:rPr>
              <a:t>，使得</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与</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均由</a:t>
            </a:r>
            <a:r>
              <a:rPr lang="en-US" altLang="zh-CN" sz="2000" dirty="0">
                <a:latin typeface="华文楷体" panose="02010600040101010101" pitchFamily="2" charset="-122"/>
                <a:ea typeface="华文楷体" panose="02010600040101010101" pitchFamily="2" charset="-122"/>
              </a:rPr>
              <a:t>m</a:t>
            </a:r>
            <a:r>
              <a:rPr lang="zh-CN" altLang="en-US" sz="2000" dirty="0">
                <a:latin typeface="华文楷体" panose="02010600040101010101" pitchFamily="2" charset="-122"/>
                <a:ea typeface="华文楷体" panose="02010600040101010101" pitchFamily="2" charset="-122"/>
              </a:rPr>
              <a:t>密度可达，则称</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与</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密度相连</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簇：一个基于密度的簇是最大的密度相连对象的集合，由一个核心对象和其密度可达的所有对象构成一个聚类</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噪声：不包含在任何簇中的对象称为噪声</a:t>
            </a:r>
            <a:endParaRPr lang="en-US" altLang="zh-CN" sz="20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p:txBody>
      </p:sp>
      <p:pic>
        <p:nvPicPr>
          <p:cNvPr id="10" name="图片 9">
            <a:extLst>
              <a:ext uri="{FF2B5EF4-FFF2-40B4-BE49-F238E27FC236}">
                <a16:creationId xmlns:a16="http://schemas.microsoft.com/office/drawing/2014/main" id="{1BEB224B-9B68-45EB-AE5F-3B4FF51EE308}"/>
              </a:ext>
            </a:extLst>
          </p:cNvPr>
          <p:cNvPicPr>
            <a:picLocks noChangeAspect="1"/>
          </p:cNvPicPr>
          <p:nvPr/>
        </p:nvPicPr>
        <p:blipFill>
          <a:blip r:embed="rId3"/>
          <a:stretch>
            <a:fillRect/>
          </a:stretch>
        </p:blipFill>
        <p:spPr>
          <a:xfrm rot="16200000">
            <a:off x="3712636" y="1373534"/>
            <a:ext cx="1718728" cy="5143500"/>
          </a:xfrm>
          <a:prstGeom prst="rect">
            <a:avLst/>
          </a:prstGeom>
        </p:spPr>
      </p:pic>
    </p:spTree>
    <p:extLst>
      <p:ext uri="{BB962C8B-B14F-4D97-AF65-F5344CB8AC3E}">
        <p14:creationId xmlns:p14="http://schemas.microsoft.com/office/powerpoint/2010/main" val="706986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1210588"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latin typeface="微软雅黑" panose="020B0503020204020204" pitchFamily="34" charset="-122"/>
                <a:ea typeface="微软雅黑" panose="020B0503020204020204" pitchFamily="34" charset="-122"/>
              </a:rPr>
              <a:t>密度聚类</a:t>
            </a:r>
            <a:endPar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48DF206-1DE6-4744-B121-37A4BF19CE72}"/>
                  </a:ext>
                </a:extLst>
              </p:cNvPr>
              <p:cNvSpPr txBox="1"/>
              <p:nvPr/>
            </p:nvSpPr>
            <p:spPr>
              <a:xfrm>
                <a:off x="69603" y="680323"/>
                <a:ext cx="9074397" cy="3785652"/>
              </a:xfrm>
              <a:prstGeom prst="rect">
                <a:avLst/>
              </a:prstGeom>
              <a:noFill/>
            </p:spPr>
            <p:txBody>
              <a:bodyPr wrap="square" rtlCol="0">
                <a:spAutoFit/>
              </a:bodyPr>
              <a:lstStyle/>
              <a:p>
                <a:r>
                  <a:rPr lang="en-US" altLang="zh-CN" sz="2000" dirty="0" err="1">
                    <a:latin typeface="华文楷体" panose="02010600040101010101" pitchFamily="2" charset="-122"/>
                    <a:ea typeface="华文楷体" panose="02010600040101010101" pitchFamily="2" charset="-122"/>
                  </a:rPr>
                  <a:t>Eg</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假设半径</a:t>
                </a:r>
                <a14:m>
                  <m:oMath xmlns:m="http://schemas.openxmlformats.org/officeDocument/2006/math">
                    <m:r>
                      <a:rPr lang="zh-CN" altLang="en-US" sz="2000" i="1" smtClean="0">
                        <a:latin typeface="Cambria Math" panose="02040503050406030204" pitchFamily="18" charset="0"/>
                        <a:ea typeface="华文楷体" panose="02010600040101010101" pitchFamily="2" charset="-122"/>
                      </a:rPr>
                      <m:t>𝜀</m:t>
                    </m:r>
                  </m:oMath>
                </a14:m>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minpts</a:t>
                </a:r>
                <a:r>
                  <a:rPr lang="en-US" altLang="zh-CN" sz="2000" dirty="0">
                    <a:latin typeface="华文楷体" panose="02010600040101010101" pitchFamily="2" charset="-122"/>
                    <a:ea typeface="华文楷体" panose="02010600040101010101" pitchFamily="2" charset="-122"/>
                  </a:rPr>
                  <a:t>=3</a:t>
                </a:r>
              </a:p>
              <a:p>
                <a:r>
                  <a:rPr lang="zh-CN" altLang="en-US" sz="2000" dirty="0">
                    <a:latin typeface="华文楷体" panose="02010600040101010101" pitchFamily="2" charset="-122"/>
                    <a:ea typeface="华文楷体" panose="02010600040101010101" pitchFamily="2" charset="-122"/>
                  </a:rPr>
                  <a:t>点</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的</a:t>
                </a:r>
                <a14:m>
                  <m:oMath xmlns:m="http://schemas.openxmlformats.org/officeDocument/2006/math">
                    <m:r>
                      <a:rPr lang="zh-CN" altLang="en-US" sz="2000" i="1" smtClean="0">
                        <a:latin typeface="Cambria Math" panose="02040503050406030204" pitchFamily="18" charset="0"/>
                        <a:ea typeface="华文楷体" panose="02010600040101010101" pitchFamily="2" charset="-122"/>
                      </a:rPr>
                      <m:t>𝜀</m:t>
                    </m:r>
                  </m:oMath>
                </a14:m>
                <a:r>
                  <a:rPr lang="zh-CN" altLang="en-US" sz="2000" dirty="0">
                    <a:latin typeface="华文楷体" panose="02010600040101010101" pitchFamily="2" charset="-122"/>
                    <a:ea typeface="华文楷体" panose="02010600040101010101" pitchFamily="2" charset="-122"/>
                  </a:rPr>
                  <a:t>邻域中有点</a:t>
                </a:r>
                <a:r>
                  <a:rPr lang="en-US" altLang="zh-CN" sz="2000" dirty="0">
                    <a:latin typeface="华文楷体" panose="02010600040101010101" pitchFamily="2" charset="-122"/>
                    <a:ea typeface="华文楷体" panose="02010600040101010101" pitchFamily="2" charset="-122"/>
                  </a:rPr>
                  <a:t>{m,p,p1,p2,o},</a:t>
                </a:r>
                <a:r>
                  <a:rPr lang="zh-CN" altLang="en-US" sz="2000" dirty="0">
                    <a:latin typeface="华文楷体" panose="02010600040101010101" pitchFamily="2" charset="-122"/>
                    <a:ea typeface="华文楷体" panose="02010600040101010101" pitchFamily="2" charset="-122"/>
                  </a:rPr>
                  <a:t>点</a:t>
                </a:r>
                <a:r>
                  <a:rPr lang="en-US" altLang="zh-CN" sz="2000" dirty="0">
                    <a:latin typeface="华文楷体" panose="02010600040101010101" pitchFamily="2" charset="-122"/>
                    <a:ea typeface="华文楷体" panose="02010600040101010101" pitchFamily="2" charset="-122"/>
                  </a:rPr>
                  <a:t>m</a:t>
                </a:r>
                <a:r>
                  <a:rPr lang="zh-CN" altLang="en-US" sz="2000" dirty="0">
                    <a:latin typeface="华文楷体" panose="02010600040101010101" pitchFamily="2" charset="-122"/>
                    <a:ea typeface="华文楷体" panose="02010600040101010101" pitchFamily="2" charset="-122"/>
                  </a:rPr>
                  <a:t>的</a:t>
                </a:r>
                <a14:m>
                  <m:oMath xmlns:m="http://schemas.openxmlformats.org/officeDocument/2006/math">
                    <m:r>
                      <a:rPr lang="zh-CN" altLang="en-US" sz="2000" i="1">
                        <a:latin typeface="Cambria Math" panose="02040503050406030204" pitchFamily="18" charset="0"/>
                        <a:ea typeface="华文楷体" panose="02010600040101010101" pitchFamily="2" charset="-122"/>
                      </a:rPr>
                      <m:t>𝜀</m:t>
                    </m:r>
                  </m:oMath>
                </a14:m>
                <a:r>
                  <a:rPr lang="zh-CN" altLang="en-US" sz="2000" dirty="0">
                    <a:latin typeface="华文楷体" panose="02010600040101010101" pitchFamily="2" charset="-122"/>
                    <a:ea typeface="华文楷体" panose="02010600040101010101" pitchFamily="2" charset="-122"/>
                  </a:rPr>
                  <a:t>邻域中有点</a:t>
                </a:r>
                <a:r>
                  <a:rPr lang="en-US" altLang="zh-CN" sz="2000" dirty="0">
                    <a:latin typeface="华文楷体" panose="02010600040101010101" pitchFamily="2" charset="-122"/>
                    <a:ea typeface="华文楷体" panose="02010600040101010101" pitchFamily="2" charset="-122"/>
                  </a:rPr>
                  <a:t>{m,q,p,m1,m2},</a:t>
                </a:r>
                <a:r>
                  <a:rPr lang="zh-CN" altLang="en-US" sz="2000" dirty="0">
                    <a:latin typeface="华文楷体" panose="02010600040101010101" pitchFamily="2" charset="-122"/>
                    <a:ea typeface="华文楷体" panose="02010600040101010101" pitchFamily="2" charset="-122"/>
                  </a:rPr>
                  <a:t>点</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的</a:t>
                </a:r>
                <a14:m>
                  <m:oMath xmlns:m="http://schemas.openxmlformats.org/officeDocument/2006/math">
                    <m:r>
                      <a:rPr lang="zh-CN" altLang="en-US" sz="2000" i="1">
                        <a:latin typeface="Cambria Math" panose="02040503050406030204" pitchFamily="18" charset="0"/>
                        <a:ea typeface="华文楷体" panose="02010600040101010101" pitchFamily="2" charset="-122"/>
                      </a:rPr>
                      <m:t>𝜀</m:t>
                    </m:r>
                  </m:oMath>
                </a14:m>
                <a:r>
                  <a:rPr lang="zh-CN" altLang="en-US" sz="2000" dirty="0">
                    <a:latin typeface="华文楷体" panose="02010600040101010101" pitchFamily="2" charset="-122"/>
                    <a:ea typeface="华文楷体" panose="02010600040101010101" pitchFamily="2" charset="-122"/>
                  </a:rPr>
                  <a:t>邻域中有点</a:t>
                </a:r>
                <a:r>
                  <a:rPr lang="en-US" altLang="zh-CN"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q,m</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点</a:t>
                </a:r>
                <a:r>
                  <a:rPr lang="en-US" altLang="zh-CN" sz="2000" dirty="0">
                    <a:latin typeface="华文楷体" panose="02010600040101010101" pitchFamily="2" charset="-122"/>
                    <a:ea typeface="华文楷体" panose="02010600040101010101" pitchFamily="2" charset="-122"/>
                  </a:rPr>
                  <a:t>m</a:t>
                </a:r>
                <a:r>
                  <a:rPr lang="zh-CN" altLang="en-US" sz="2000" dirty="0">
                    <a:latin typeface="华文楷体" panose="02010600040101010101" pitchFamily="2" charset="-122"/>
                    <a:ea typeface="华文楷体" panose="02010600040101010101" pitchFamily="2" charset="-122"/>
                  </a:rPr>
                  <a:t>的</a:t>
                </a:r>
                <a14:m>
                  <m:oMath xmlns:m="http://schemas.openxmlformats.org/officeDocument/2006/math">
                    <m:r>
                      <a:rPr lang="zh-CN" altLang="en-US" sz="2000" i="1">
                        <a:latin typeface="Cambria Math" panose="02040503050406030204" pitchFamily="18" charset="0"/>
                        <a:ea typeface="华文楷体" panose="02010600040101010101" pitchFamily="2" charset="-122"/>
                      </a:rPr>
                      <m:t>𝜀</m:t>
                    </m:r>
                  </m:oMath>
                </a14:m>
                <a:r>
                  <a:rPr lang="zh-CN" altLang="en-US" sz="2000" dirty="0">
                    <a:latin typeface="华文楷体" panose="02010600040101010101" pitchFamily="2" charset="-122"/>
                    <a:ea typeface="华文楷体" panose="02010600040101010101" pitchFamily="2" charset="-122"/>
                  </a:rPr>
                  <a:t>邻域中有点</a:t>
                </a:r>
                <a:r>
                  <a:rPr lang="en-US" altLang="zh-CN"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o,p,s</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点</a:t>
                </a:r>
                <a:r>
                  <a:rPr lang="en-US" altLang="zh-CN" sz="2000" dirty="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的</a:t>
                </a:r>
                <a14:m>
                  <m:oMath xmlns:m="http://schemas.openxmlformats.org/officeDocument/2006/math">
                    <m:r>
                      <a:rPr lang="zh-CN" altLang="en-US" sz="2000" i="1">
                        <a:latin typeface="Cambria Math" panose="02040503050406030204" pitchFamily="18" charset="0"/>
                        <a:ea typeface="华文楷体" panose="02010600040101010101" pitchFamily="2" charset="-122"/>
                      </a:rPr>
                      <m:t>𝜀</m:t>
                    </m:r>
                  </m:oMath>
                </a14:m>
                <a:r>
                  <a:rPr lang="zh-CN" altLang="en-US" sz="2000" dirty="0">
                    <a:latin typeface="华文楷体" panose="02010600040101010101" pitchFamily="2" charset="-122"/>
                    <a:ea typeface="华文楷体" panose="02010600040101010101" pitchFamily="2" charset="-122"/>
                  </a:rPr>
                  <a:t>邻域中有点</a:t>
                </a:r>
                <a:r>
                  <a:rPr lang="en-US" altLang="zh-CN" sz="2000" dirty="0">
                    <a:latin typeface="华文楷体" panose="02010600040101010101" pitchFamily="2" charset="-122"/>
                    <a:ea typeface="华文楷体" panose="02010600040101010101" pitchFamily="2" charset="-122"/>
                  </a:rPr>
                  <a:t>{o,s,s1}</a:t>
                </a:r>
              </a:p>
              <a:p>
                <a:r>
                  <a:rPr lang="zh-CN" altLang="en-US" sz="2000" dirty="0">
                    <a:latin typeface="华文楷体" panose="02010600040101010101" pitchFamily="2" charset="-122"/>
                    <a:ea typeface="华文楷体" panose="02010600040101010101" pitchFamily="2" charset="-122"/>
                  </a:rPr>
                  <a:t>那么核心对象有</a:t>
                </a:r>
                <a:r>
                  <a:rPr lang="en-US" altLang="zh-CN" sz="2000" dirty="0" err="1">
                    <a:latin typeface="华文楷体" panose="02010600040101010101" pitchFamily="2" charset="-122"/>
                    <a:ea typeface="华文楷体" panose="02010600040101010101" pitchFamily="2" charset="-122"/>
                  </a:rPr>
                  <a:t>p,m,o,s</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不是核心对象，因为它所对应的</a:t>
                </a:r>
                <a14:m>
                  <m:oMath xmlns:m="http://schemas.openxmlformats.org/officeDocument/2006/math">
                    <m:r>
                      <a:rPr lang="zh-CN" altLang="en-US" sz="2000" i="1" smtClean="0">
                        <a:latin typeface="Cambria Math" panose="02040503050406030204" pitchFamily="18" charset="0"/>
                        <a:ea typeface="华文楷体" panose="02010600040101010101" pitchFamily="2" charset="-122"/>
                      </a:rPr>
                      <m:t>𝜀</m:t>
                    </m:r>
                  </m:oMath>
                </a14:m>
                <a:r>
                  <a:rPr lang="zh-CN" altLang="en-US" sz="2000" dirty="0">
                    <a:latin typeface="华文楷体" panose="02010600040101010101" pitchFamily="2" charset="-122"/>
                    <a:ea typeface="华文楷体" panose="02010600040101010101" pitchFamily="2" charset="-122"/>
                  </a:rPr>
                  <a:t>邻域中点数量等于</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，小于</a:t>
                </a:r>
                <a:r>
                  <a:rPr lang="en-US" altLang="zh-CN" sz="2000" dirty="0" err="1">
                    <a:latin typeface="华文楷体" panose="02010600040101010101" pitchFamily="2" charset="-122"/>
                    <a:ea typeface="华文楷体" panose="02010600040101010101" pitchFamily="2" charset="-122"/>
                  </a:rPr>
                  <a:t>minpts</a:t>
                </a:r>
                <a:r>
                  <a:rPr lang="en-US" altLang="zh-CN" sz="2000" dirty="0">
                    <a:latin typeface="华文楷体" panose="02010600040101010101" pitchFamily="2" charset="-122"/>
                    <a:ea typeface="华文楷体" panose="02010600040101010101" pitchFamily="2" charset="-122"/>
                  </a:rPr>
                  <a:t>=3 </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点</a:t>
                </a:r>
                <a:r>
                  <a:rPr lang="en-US" altLang="zh-CN" sz="2000" dirty="0">
                    <a:latin typeface="华文楷体" panose="02010600040101010101" pitchFamily="2" charset="-122"/>
                    <a:ea typeface="华文楷体" panose="02010600040101010101" pitchFamily="2" charset="-122"/>
                  </a:rPr>
                  <a:t>m</a:t>
                </a:r>
                <a:r>
                  <a:rPr lang="zh-CN" altLang="en-US" sz="2000" dirty="0">
                    <a:latin typeface="华文楷体" panose="02010600040101010101" pitchFamily="2" charset="-122"/>
                    <a:ea typeface="华文楷体" panose="02010600040101010101" pitchFamily="2" charset="-122"/>
                  </a:rPr>
                  <a:t>从点</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直接密度可达，因为</a:t>
                </a:r>
                <a:r>
                  <a:rPr lang="en-US" altLang="zh-CN" sz="2000" dirty="0">
                    <a:latin typeface="华文楷体" panose="02010600040101010101" pitchFamily="2" charset="-122"/>
                    <a:ea typeface="华文楷体" panose="02010600040101010101" pitchFamily="2" charset="-122"/>
                  </a:rPr>
                  <a:t>m</a:t>
                </a:r>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的</a:t>
                </a:r>
                <a14:m>
                  <m:oMath xmlns:m="http://schemas.openxmlformats.org/officeDocument/2006/math">
                    <m:r>
                      <a:rPr lang="zh-CN" altLang="en-US" sz="2000" i="1" smtClean="0">
                        <a:latin typeface="Cambria Math" panose="02040503050406030204" pitchFamily="18" charset="0"/>
                        <a:ea typeface="华文楷体" panose="02010600040101010101" pitchFamily="2" charset="-122"/>
                      </a:rPr>
                      <m:t>𝜀</m:t>
                    </m:r>
                  </m:oMath>
                </a14:m>
                <a:r>
                  <a:rPr lang="zh-CN" altLang="en-US" sz="2000" dirty="0">
                    <a:latin typeface="华文楷体" panose="02010600040101010101" pitchFamily="2" charset="-122"/>
                    <a:ea typeface="华文楷体" panose="02010600040101010101" pitchFamily="2" charset="-122"/>
                  </a:rPr>
                  <a:t>邻域内，并且</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为核心对象</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点</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从点</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密度可达，因为点</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从点</a:t>
                </a:r>
                <a:r>
                  <a:rPr lang="en-US" altLang="zh-CN" sz="2000" dirty="0">
                    <a:latin typeface="华文楷体" panose="02010600040101010101" pitchFamily="2" charset="-122"/>
                    <a:ea typeface="华文楷体" panose="02010600040101010101" pitchFamily="2" charset="-122"/>
                  </a:rPr>
                  <a:t>m</a:t>
                </a:r>
                <a:r>
                  <a:rPr lang="zh-CN" altLang="en-US" sz="2000" dirty="0">
                    <a:latin typeface="华文楷体" panose="02010600040101010101" pitchFamily="2" charset="-122"/>
                    <a:ea typeface="华文楷体" panose="02010600040101010101" pitchFamily="2" charset="-122"/>
                  </a:rPr>
                  <a:t>直接密度可达，并且点</a:t>
                </a:r>
                <a:r>
                  <a:rPr lang="en-US" altLang="zh-CN" sz="2000" dirty="0">
                    <a:latin typeface="华文楷体" panose="02010600040101010101" pitchFamily="2" charset="-122"/>
                    <a:ea typeface="华文楷体" panose="02010600040101010101" pitchFamily="2" charset="-122"/>
                  </a:rPr>
                  <a:t>m</a:t>
                </a:r>
                <a:r>
                  <a:rPr lang="zh-CN" altLang="en-US" sz="2000" dirty="0">
                    <a:latin typeface="华文楷体" panose="02010600040101010101" pitchFamily="2" charset="-122"/>
                    <a:ea typeface="华文楷体" panose="02010600040101010101" pitchFamily="2" charset="-122"/>
                  </a:rPr>
                  <a:t>从点</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直接密度可达</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点</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到点</a:t>
                </a:r>
                <a:r>
                  <a:rPr lang="en-US" altLang="zh-CN" sz="2000" dirty="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密度相连，因为点</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从点</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密度可达，并且</a:t>
                </a:r>
                <a:r>
                  <a:rPr lang="en-US" altLang="zh-CN" sz="2000" dirty="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从点</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密度可达</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假定核心对象</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，则</a:t>
                </a:r>
                <a:r>
                  <a:rPr lang="en-US" altLang="zh-CN" sz="2000" dirty="0">
                    <a:latin typeface="华文楷体" panose="02010600040101010101" pitchFamily="2" charset="-122"/>
                    <a:ea typeface="华文楷体" panose="02010600040101010101" pitchFamily="2" charset="-122"/>
                  </a:rPr>
                  <a:t>DBSCAN</a:t>
                </a:r>
                <a:r>
                  <a:rPr lang="zh-CN" altLang="en-US" sz="2000" dirty="0">
                    <a:latin typeface="华文楷体" panose="02010600040101010101" pitchFamily="2" charset="-122"/>
                    <a:ea typeface="华文楷体" panose="02010600040101010101" pitchFamily="2" charset="-122"/>
                  </a:rPr>
                  <a:t>生成的第一个聚类簇为</a:t>
                </a:r>
                <a:r>
                  <a:rPr lang="en-US" altLang="zh-CN" sz="2000" dirty="0">
                    <a:latin typeface="华文楷体" panose="02010600040101010101" pitchFamily="2" charset="-122"/>
                    <a:ea typeface="华文楷体" panose="02010600040101010101" pitchFamily="2" charset="-122"/>
                  </a:rPr>
                  <a:t>C1={</a:t>
                </a:r>
                <a:r>
                  <a:rPr lang="en-US" altLang="zh-CN" sz="2000" dirty="0" err="1">
                    <a:latin typeface="华文楷体" panose="02010600040101010101" pitchFamily="2" charset="-122"/>
                    <a:ea typeface="华文楷体" panose="02010600040101010101" pitchFamily="2" charset="-122"/>
                  </a:rPr>
                  <a:t>p,q</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，将</a:t>
                </a:r>
                <a:r>
                  <a:rPr lang="en-US" altLang="zh-CN" sz="2000" dirty="0">
                    <a:latin typeface="华文楷体" panose="02010600040101010101" pitchFamily="2" charset="-122"/>
                    <a:ea typeface="华文楷体" panose="02010600040101010101" pitchFamily="2" charset="-122"/>
                  </a:rPr>
                  <a:t>C1</a:t>
                </a:r>
                <a:r>
                  <a:rPr lang="zh-CN" altLang="en-US" sz="2000" dirty="0">
                    <a:latin typeface="华文楷体" panose="02010600040101010101" pitchFamily="2" charset="-122"/>
                    <a:ea typeface="华文楷体" panose="02010600040101010101" pitchFamily="2" charset="-122"/>
                  </a:rPr>
                  <a:t>中包含的核心对象从核心对象集中去除</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再从更新后的核心对象集</a:t>
                </a:r>
                <a:r>
                  <a:rPr lang="en-US" altLang="zh-CN"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m,o,s</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随机选取一个对象来生成下一个聚类簇，上述过程不断重复，直至核心对象集为空</a:t>
                </a:r>
                <a:endParaRPr lang="en-US" altLang="zh-CN" sz="2000" dirty="0">
                  <a:latin typeface="华文楷体" panose="02010600040101010101" pitchFamily="2" charset="-122"/>
                  <a:ea typeface="华文楷体" panose="02010600040101010101" pitchFamily="2" charset="-122"/>
                </a:endParaRPr>
              </a:p>
            </p:txBody>
          </p:sp>
        </mc:Choice>
        <mc:Fallback xmlns="">
          <p:sp>
            <p:nvSpPr>
              <p:cNvPr id="6" name="文本框 5">
                <a:extLst>
                  <a:ext uri="{FF2B5EF4-FFF2-40B4-BE49-F238E27FC236}">
                    <a16:creationId xmlns:a16="http://schemas.microsoft.com/office/drawing/2014/main" id="{348DF206-1DE6-4744-B121-37A4BF19CE72}"/>
                  </a:ext>
                </a:extLst>
              </p:cNvPr>
              <p:cNvSpPr txBox="1">
                <a:spLocks noRot="1" noChangeAspect="1" noMove="1" noResize="1" noEditPoints="1" noAdjustHandles="1" noChangeArrowheads="1" noChangeShapeType="1" noTextEdit="1"/>
              </p:cNvSpPr>
              <p:nvPr/>
            </p:nvSpPr>
            <p:spPr>
              <a:xfrm>
                <a:off x="69603" y="680323"/>
                <a:ext cx="9074397" cy="3785652"/>
              </a:xfrm>
              <a:prstGeom prst="rect">
                <a:avLst/>
              </a:prstGeom>
              <a:blipFill>
                <a:blip r:embed="rId3"/>
                <a:stretch>
                  <a:fillRect l="-672" t="-966" r="-3425" b="-19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6088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fontScale="92500"/>
          </a:bodyPr>
          <a:lstStyle/>
          <a:p>
            <a:pPr algn="ctr"/>
            <a:r>
              <a:rPr lang="en-US" altLang="zh-CN" sz="9600" b="1" dirty="0">
                <a:solidFill>
                  <a:schemeClr val="accent6"/>
                </a:solidFill>
                <a:latin typeface="微软雅黑" panose="020B0503020204020204" pitchFamily="34" charset="-122"/>
                <a:ea typeface="微软雅黑" panose="020B0503020204020204" pitchFamily="34" charset="-122"/>
              </a:rPr>
              <a:t>01</a:t>
            </a:r>
            <a:endParaRPr lang="zh-CN" altLang="en-US" sz="9600" b="1" dirty="0">
              <a:solidFill>
                <a:schemeClr val="accent6"/>
              </a:solidFill>
              <a:latin typeface="微软雅黑" panose="020B0503020204020204" pitchFamily="34" charset="-122"/>
              <a:ea typeface="微软雅黑" panose="020B0503020204020204" pitchFamily="34" charset="-122"/>
            </a:endParaRPr>
          </a:p>
        </p:txBody>
      </p:sp>
      <p:sp>
        <p:nvSpPr>
          <p:cNvPr id="18" name="TextBox 39"/>
          <p:cNvSpPr txBox="1"/>
          <p:nvPr/>
        </p:nvSpPr>
        <p:spPr>
          <a:xfrm>
            <a:off x="1412816" y="1713421"/>
            <a:ext cx="4051324" cy="622364"/>
          </a:xfrm>
          <a:prstGeom prst="rect">
            <a:avLst/>
          </a:prstGeom>
          <a:noFill/>
        </p:spPr>
        <p:txBody>
          <a:bodyPr wrap="none" lIns="360000" tIns="0" rIns="0" bIns="0" anchor="b" anchorCtr="0">
            <a:noAutofit/>
          </a:bodyPr>
          <a:lstStyle/>
          <a:p>
            <a:r>
              <a:rPr lang="zh-CN" altLang="en-US" sz="3600" b="1" dirty="0">
                <a:solidFill>
                  <a:schemeClr val="accent1"/>
                </a:solidFill>
                <a:latin typeface="微软雅黑" panose="020B0503020204020204" pitchFamily="34" charset="-122"/>
                <a:ea typeface="微软雅黑" panose="020B0503020204020204" pitchFamily="34" charset="-122"/>
              </a:rPr>
              <a:t>聚类</a:t>
            </a:r>
            <a:endParaRPr lang="zh-CN" altLang="en-US" b="1" dirty="0">
              <a:solidFill>
                <a:schemeClr val="accent1"/>
              </a:solidFill>
              <a:latin typeface="微软雅黑" panose="020B0503020204020204" pitchFamily="34" charset="-122"/>
              <a:ea typeface="微软雅黑" panose="020B0503020204020204" pitchFamily="34" charset="-122"/>
            </a:endParaRPr>
          </a:p>
        </p:txBody>
      </p:sp>
      <p:pic>
        <p:nvPicPr>
          <p:cNvPr id="22" name="图片 21" descr="33af44c9fe23df8286f99d06e678fd1b">
            <a:extLst>
              <a:ext uri="{FF2B5EF4-FFF2-40B4-BE49-F238E27FC236}">
                <a16:creationId xmlns:a16="http://schemas.microsoft.com/office/drawing/2014/main" id="{AD20C445-A640-4CA1-9EF6-1D0C77BE56E4}"/>
              </a:ext>
            </a:extLst>
          </p:cNvPr>
          <p:cNvPicPr>
            <a:picLocks noChangeAspect="1"/>
          </p:cNvPicPr>
          <p:nvPr/>
        </p:nvPicPr>
        <p:blipFill>
          <a:blip r:embed="rId3"/>
          <a:stretch>
            <a:fillRect/>
          </a:stretch>
        </p:blipFill>
        <p:spPr>
          <a:xfrm rot="13505325">
            <a:off x="6492319" y="1811664"/>
            <a:ext cx="5376448" cy="5164882"/>
          </a:xfrm>
          <a:prstGeom prst="rect">
            <a:avLst/>
          </a:prstGeom>
        </p:spPr>
      </p:pic>
    </p:spTree>
    <p:extLst>
      <p:ext uri="{BB962C8B-B14F-4D97-AF65-F5344CB8AC3E}">
        <p14:creationId xmlns:p14="http://schemas.microsoft.com/office/powerpoint/2010/main" val="4150615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1210588"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latin typeface="微软雅黑" panose="020B0503020204020204" pitchFamily="34" charset="-122"/>
                <a:ea typeface="微软雅黑" panose="020B0503020204020204" pitchFamily="34" charset="-122"/>
              </a:rPr>
              <a:t>密度聚类</a:t>
            </a:r>
            <a:endPar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48DF206-1DE6-4744-B121-37A4BF19CE72}"/>
                  </a:ext>
                </a:extLst>
              </p:cNvPr>
              <p:cNvSpPr txBox="1"/>
              <p:nvPr/>
            </p:nvSpPr>
            <p:spPr>
              <a:xfrm>
                <a:off x="69603" y="680323"/>
                <a:ext cx="9074397" cy="3785652"/>
              </a:xfrm>
              <a:prstGeom prst="rect">
                <a:avLst/>
              </a:prstGeom>
              <a:noFill/>
            </p:spPr>
            <p:txBody>
              <a:bodyPr wrap="square" rtlCol="0">
                <a:spAutoFit/>
              </a:bodyPr>
              <a:lstStyle/>
              <a:p>
                <a:r>
                  <a:rPr lang="en-US" altLang="zh-CN" sz="2000" dirty="0" err="1">
                    <a:latin typeface="华文楷体" panose="02010600040101010101" pitchFamily="2" charset="-122"/>
                    <a:ea typeface="华文楷体" panose="02010600040101010101" pitchFamily="2" charset="-122"/>
                  </a:rPr>
                  <a:t>Eg</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假设半径</a:t>
                </a:r>
                <a14:m>
                  <m:oMath xmlns:m="http://schemas.openxmlformats.org/officeDocument/2006/math">
                    <m:r>
                      <a:rPr lang="zh-CN" altLang="en-US" sz="2000" i="1" smtClean="0">
                        <a:latin typeface="Cambria Math" panose="02040503050406030204" pitchFamily="18" charset="0"/>
                        <a:ea typeface="华文楷体" panose="02010600040101010101" pitchFamily="2" charset="-122"/>
                      </a:rPr>
                      <m:t>𝜀</m:t>
                    </m:r>
                  </m:oMath>
                </a14:m>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minpts</a:t>
                </a:r>
                <a:r>
                  <a:rPr lang="en-US" altLang="zh-CN" sz="2000" dirty="0">
                    <a:latin typeface="华文楷体" panose="02010600040101010101" pitchFamily="2" charset="-122"/>
                    <a:ea typeface="华文楷体" panose="02010600040101010101" pitchFamily="2" charset="-122"/>
                  </a:rPr>
                  <a:t>=3</a:t>
                </a:r>
              </a:p>
              <a:p>
                <a:r>
                  <a:rPr lang="zh-CN" altLang="en-US" sz="2000" dirty="0">
                    <a:latin typeface="华文楷体" panose="02010600040101010101" pitchFamily="2" charset="-122"/>
                    <a:ea typeface="华文楷体" panose="02010600040101010101" pitchFamily="2" charset="-122"/>
                  </a:rPr>
                  <a:t>点</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的</a:t>
                </a:r>
                <a14:m>
                  <m:oMath xmlns:m="http://schemas.openxmlformats.org/officeDocument/2006/math">
                    <m:r>
                      <a:rPr lang="zh-CN" altLang="en-US" sz="2000" i="1" smtClean="0">
                        <a:latin typeface="Cambria Math" panose="02040503050406030204" pitchFamily="18" charset="0"/>
                        <a:ea typeface="华文楷体" panose="02010600040101010101" pitchFamily="2" charset="-122"/>
                      </a:rPr>
                      <m:t>𝜀</m:t>
                    </m:r>
                  </m:oMath>
                </a14:m>
                <a:r>
                  <a:rPr lang="zh-CN" altLang="en-US" sz="2000" dirty="0">
                    <a:latin typeface="华文楷体" panose="02010600040101010101" pitchFamily="2" charset="-122"/>
                    <a:ea typeface="华文楷体" panose="02010600040101010101" pitchFamily="2" charset="-122"/>
                  </a:rPr>
                  <a:t>邻域中有点</a:t>
                </a:r>
                <a:r>
                  <a:rPr lang="en-US" altLang="zh-CN" sz="2000" dirty="0">
                    <a:latin typeface="华文楷体" panose="02010600040101010101" pitchFamily="2" charset="-122"/>
                    <a:ea typeface="华文楷体" panose="02010600040101010101" pitchFamily="2" charset="-122"/>
                  </a:rPr>
                  <a:t>{m,p,p1,p2,o},</a:t>
                </a:r>
                <a:r>
                  <a:rPr lang="zh-CN" altLang="en-US" sz="2000" dirty="0">
                    <a:latin typeface="华文楷体" panose="02010600040101010101" pitchFamily="2" charset="-122"/>
                    <a:ea typeface="华文楷体" panose="02010600040101010101" pitchFamily="2" charset="-122"/>
                  </a:rPr>
                  <a:t>点</a:t>
                </a:r>
                <a:r>
                  <a:rPr lang="en-US" altLang="zh-CN" sz="2000" dirty="0">
                    <a:latin typeface="华文楷体" panose="02010600040101010101" pitchFamily="2" charset="-122"/>
                    <a:ea typeface="华文楷体" panose="02010600040101010101" pitchFamily="2" charset="-122"/>
                  </a:rPr>
                  <a:t>m</a:t>
                </a:r>
                <a:r>
                  <a:rPr lang="zh-CN" altLang="en-US" sz="2000" dirty="0">
                    <a:latin typeface="华文楷体" panose="02010600040101010101" pitchFamily="2" charset="-122"/>
                    <a:ea typeface="华文楷体" panose="02010600040101010101" pitchFamily="2" charset="-122"/>
                  </a:rPr>
                  <a:t>的</a:t>
                </a:r>
                <a14:m>
                  <m:oMath xmlns:m="http://schemas.openxmlformats.org/officeDocument/2006/math">
                    <m:r>
                      <a:rPr lang="zh-CN" altLang="en-US" sz="2000" i="1">
                        <a:latin typeface="Cambria Math" panose="02040503050406030204" pitchFamily="18" charset="0"/>
                        <a:ea typeface="华文楷体" panose="02010600040101010101" pitchFamily="2" charset="-122"/>
                      </a:rPr>
                      <m:t>𝜀</m:t>
                    </m:r>
                  </m:oMath>
                </a14:m>
                <a:r>
                  <a:rPr lang="zh-CN" altLang="en-US" sz="2000" dirty="0">
                    <a:latin typeface="华文楷体" panose="02010600040101010101" pitchFamily="2" charset="-122"/>
                    <a:ea typeface="华文楷体" panose="02010600040101010101" pitchFamily="2" charset="-122"/>
                  </a:rPr>
                  <a:t>邻域中有点</a:t>
                </a:r>
                <a:r>
                  <a:rPr lang="en-US" altLang="zh-CN" sz="2000" dirty="0">
                    <a:latin typeface="华文楷体" panose="02010600040101010101" pitchFamily="2" charset="-122"/>
                    <a:ea typeface="华文楷体" panose="02010600040101010101" pitchFamily="2" charset="-122"/>
                  </a:rPr>
                  <a:t>{m,q,p,m1,m2},</a:t>
                </a:r>
                <a:r>
                  <a:rPr lang="zh-CN" altLang="en-US" sz="2000" dirty="0">
                    <a:latin typeface="华文楷体" panose="02010600040101010101" pitchFamily="2" charset="-122"/>
                    <a:ea typeface="华文楷体" panose="02010600040101010101" pitchFamily="2" charset="-122"/>
                  </a:rPr>
                  <a:t>点</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的</a:t>
                </a:r>
                <a14:m>
                  <m:oMath xmlns:m="http://schemas.openxmlformats.org/officeDocument/2006/math">
                    <m:r>
                      <a:rPr lang="zh-CN" altLang="en-US" sz="2000" i="1">
                        <a:latin typeface="Cambria Math" panose="02040503050406030204" pitchFamily="18" charset="0"/>
                        <a:ea typeface="华文楷体" panose="02010600040101010101" pitchFamily="2" charset="-122"/>
                      </a:rPr>
                      <m:t>𝜀</m:t>
                    </m:r>
                  </m:oMath>
                </a14:m>
                <a:r>
                  <a:rPr lang="zh-CN" altLang="en-US" sz="2000" dirty="0">
                    <a:latin typeface="华文楷体" panose="02010600040101010101" pitchFamily="2" charset="-122"/>
                    <a:ea typeface="华文楷体" panose="02010600040101010101" pitchFamily="2" charset="-122"/>
                  </a:rPr>
                  <a:t>邻域中有点</a:t>
                </a:r>
                <a:r>
                  <a:rPr lang="en-US" altLang="zh-CN"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q,m</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点</a:t>
                </a:r>
                <a:r>
                  <a:rPr lang="en-US" altLang="zh-CN" sz="2000" dirty="0">
                    <a:latin typeface="华文楷体" panose="02010600040101010101" pitchFamily="2" charset="-122"/>
                    <a:ea typeface="华文楷体" panose="02010600040101010101" pitchFamily="2" charset="-122"/>
                  </a:rPr>
                  <a:t>m</a:t>
                </a:r>
                <a:r>
                  <a:rPr lang="zh-CN" altLang="en-US" sz="2000" dirty="0">
                    <a:latin typeface="华文楷体" panose="02010600040101010101" pitchFamily="2" charset="-122"/>
                    <a:ea typeface="华文楷体" panose="02010600040101010101" pitchFamily="2" charset="-122"/>
                  </a:rPr>
                  <a:t>的</a:t>
                </a:r>
                <a14:m>
                  <m:oMath xmlns:m="http://schemas.openxmlformats.org/officeDocument/2006/math">
                    <m:r>
                      <a:rPr lang="zh-CN" altLang="en-US" sz="2000" i="1">
                        <a:latin typeface="Cambria Math" panose="02040503050406030204" pitchFamily="18" charset="0"/>
                        <a:ea typeface="华文楷体" panose="02010600040101010101" pitchFamily="2" charset="-122"/>
                      </a:rPr>
                      <m:t>𝜀</m:t>
                    </m:r>
                  </m:oMath>
                </a14:m>
                <a:r>
                  <a:rPr lang="zh-CN" altLang="en-US" sz="2000" dirty="0">
                    <a:latin typeface="华文楷体" panose="02010600040101010101" pitchFamily="2" charset="-122"/>
                    <a:ea typeface="华文楷体" panose="02010600040101010101" pitchFamily="2" charset="-122"/>
                  </a:rPr>
                  <a:t>邻域中有点</a:t>
                </a:r>
                <a:r>
                  <a:rPr lang="en-US" altLang="zh-CN"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o,p,s</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点</a:t>
                </a:r>
                <a:r>
                  <a:rPr lang="en-US" altLang="zh-CN" sz="2000" dirty="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的</a:t>
                </a:r>
                <a14:m>
                  <m:oMath xmlns:m="http://schemas.openxmlformats.org/officeDocument/2006/math">
                    <m:r>
                      <a:rPr lang="zh-CN" altLang="en-US" sz="2000" i="1">
                        <a:latin typeface="Cambria Math" panose="02040503050406030204" pitchFamily="18" charset="0"/>
                        <a:ea typeface="华文楷体" panose="02010600040101010101" pitchFamily="2" charset="-122"/>
                      </a:rPr>
                      <m:t>𝜀</m:t>
                    </m:r>
                  </m:oMath>
                </a14:m>
                <a:r>
                  <a:rPr lang="zh-CN" altLang="en-US" sz="2000" dirty="0">
                    <a:latin typeface="华文楷体" panose="02010600040101010101" pitchFamily="2" charset="-122"/>
                    <a:ea typeface="华文楷体" panose="02010600040101010101" pitchFamily="2" charset="-122"/>
                  </a:rPr>
                  <a:t>邻域中有点</a:t>
                </a:r>
                <a:r>
                  <a:rPr lang="en-US" altLang="zh-CN" sz="2000" dirty="0">
                    <a:latin typeface="华文楷体" panose="02010600040101010101" pitchFamily="2" charset="-122"/>
                    <a:ea typeface="华文楷体" panose="02010600040101010101" pitchFamily="2" charset="-122"/>
                  </a:rPr>
                  <a:t>{o,s,s1}</a:t>
                </a:r>
              </a:p>
              <a:p>
                <a:r>
                  <a:rPr lang="zh-CN" altLang="en-US" sz="2000" dirty="0">
                    <a:latin typeface="华文楷体" panose="02010600040101010101" pitchFamily="2" charset="-122"/>
                    <a:ea typeface="华文楷体" panose="02010600040101010101" pitchFamily="2" charset="-122"/>
                  </a:rPr>
                  <a:t>那么核心对象有</a:t>
                </a:r>
                <a:r>
                  <a:rPr lang="en-US" altLang="zh-CN" sz="2000" dirty="0" err="1">
                    <a:latin typeface="华文楷体" panose="02010600040101010101" pitchFamily="2" charset="-122"/>
                    <a:ea typeface="华文楷体" panose="02010600040101010101" pitchFamily="2" charset="-122"/>
                  </a:rPr>
                  <a:t>p,m,o,s</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不是核心对象，因为它所对应的</a:t>
                </a:r>
                <a14:m>
                  <m:oMath xmlns:m="http://schemas.openxmlformats.org/officeDocument/2006/math">
                    <m:r>
                      <a:rPr lang="zh-CN" altLang="en-US" sz="2000" i="1" smtClean="0">
                        <a:latin typeface="Cambria Math" panose="02040503050406030204" pitchFamily="18" charset="0"/>
                        <a:ea typeface="华文楷体" panose="02010600040101010101" pitchFamily="2" charset="-122"/>
                      </a:rPr>
                      <m:t>𝜀</m:t>
                    </m:r>
                  </m:oMath>
                </a14:m>
                <a:r>
                  <a:rPr lang="zh-CN" altLang="en-US" sz="2000" dirty="0">
                    <a:latin typeface="华文楷体" panose="02010600040101010101" pitchFamily="2" charset="-122"/>
                    <a:ea typeface="华文楷体" panose="02010600040101010101" pitchFamily="2" charset="-122"/>
                  </a:rPr>
                  <a:t>邻域中点数量等于</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，小于</a:t>
                </a:r>
                <a:r>
                  <a:rPr lang="en-US" altLang="zh-CN" sz="2000" dirty="0" err="1">
                    <a:latin typeface="华文楷体" panose="02010600040101010101" pitchFamily="2" charset="-122"/>
                    <a:ea typeface="华文楷体" panose="02010600040101010101" pitchFamily="2" charset="-122"/>
                  </a:rPr>
                  <a:t>minpts</a:t>
                </a:r>
                <a:r>
                  <a:rPr lang="en-US" altLang="zh-CN" sz="2000" dirty="0">
                    <a:latin typeface="华文楷体" panose="02010600040101010101" pitchFamily="2" charset="-122"/>
                    <a:ea typeface="华文楷体" panose="02010600040101010101" pitchFamily="2" charset="-122"/>
                  </a:rPr>
                  <a:t>=3 </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点</a:t>
                </a:r>
                <a:r>
                  <a:rPr lang="en-US" altLang="zh-CN" sz="2000" dirty="0">
                    <a:latin typeface="华文楷体" panose="02010600040101010101" pitchFamily="2" charset="-122"/>
                    <a:ea typeface="华文楷体" panose="02010600040101010101" pitchFamily="2" charset="-122"/>
                  </a:rPr>
                  <a:t>m</a:t>
                </a:r>
                <a:r>
                  <a:rPr lang="zh-CN" altLang="en-US" sz="2000" dirty="0">
                    <a:latin typeface="华文楷体" panose="02010600040101010101" pitchFamily="2" charset="-122"/>
                    <a:ea typeface="华文楷体" panose="02010600040101010101" pitchFamily="2" charset="-122"/>
                  </a:rPr>
                  <a:t>从点</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直接密度可达，因为</a:t>
                </a:r>
                <a:r>
                  <a:rPr lang="en-US" altLang="zh-CN" sz="2000" dirty="0">
                    <a:latin typeface="华文楷体" panose="02010600040101010101" pitchFamily="2" charset="-122"/>
                    <a:ea typeface="华文楷体" panose="02010600040101010101" pitchFamily="2" charset="-122"/>
                  </a:rPr>
                  <a:t>m</a:t>
                </a:r>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的</a:t>
                </a:r>
                <a14:m>
                  <m:oMath xmlns:m="http://schemas.openxmlformats.org/officeDocument/2006/math">
                    <m:r>
                      <a:rPr lang="zh-CN" altLang="en-US" sz="2000" i="1" smtClean="0">
                        <a:latin typeface="Cambria Math" panose="02040503050406030204" pitchFamily="18" charset="0"/>
                        <a:ea typeface="华文楷体" panose="02010600040101010101" pitchFamily="2" charset="-122"/>
                      </a:rPr>
                      <m:t>𝜀</m:t>
                    </m:r>
                  </m:oMath>
                </a14:m>
                <a:r>
                  <a:rPr lang="zh-CN" altLang="en-US" sz="2000" dirty="0">
                    <a:latin typeface="华文楷体" panose="02010600040101010101" pitchFamily="2" charset="-122"/>
                    <a:ea typeface="华文楷体" panose="02010600040101010101" pitchFamily="2" charset="-122"/>
                  </a:rPr>
                  <a:t>邻域内，并且</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为核心对象</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点</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从点</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密度可达，因为点</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从点</a:t>
                </a:r>
                <a:r>
                  <a:rPr lang="en-US" altLang="zh-CN" sz="2000" dirty="0">
                    <a:latin typeface="华文楷体" panose="02010600040101010101" pitchFamily="2" charset="-122"/>
                    <a:ea typeface="华文楷体" panose="02010600040101010101" pitchFamily="2" charset="-122"/>
                  </a:rPr>
                  <a:t>m</a:t>
                </a:r>
                <a:r>
                  <a:rPr lang="zh-CN" altLang="en-US" sz="2000" dirty="0">
                    <a:latin typeface="华文楷体" panose="02010600040101010101" pitchFamily="2" charset="-122"/>
                    <a:ea typeface="华文楷体" panose="02010600040101010101" pitchFamily="2" charset="-122"/>
                  </a:rPr>
                  <a:t>直接密度可达，并且点</a:t>
                </a:r>
                <a:r>
                  <a:rPr lang="en-US" altLang="zh-CN" sz="2000" dirty="0">
                    <a:latin typeface="华文楷体" panose="02010600040101010101" pitchFamily="2" charset="-122"/>
                    <a:ea typeface="华文楷体" panose="02010600040101010101" pitchFamily="2" charset="-122"/>
                  </a:rPr>
                  <a:t>m</a:t>
                </a:r>
                <a:r>
                  <a:rPr lang="zh-CN" altLang="en-US" sz="2000" dirty="0">
                    <a:latin typeface="华文楷体" panose="02010600040101010101" pitchFamily="2" charset="-122"/>
                    <a:ea typeface="华文楷体" panose="02010600040101010101" pitchFamily="2" charset="-122"/>
                  </a:rPr>
                  <a:t>从点</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直接密度可达</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点</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到点</a:t>
                </a:r>
                <a:r>
                  <a:rPr lang="en-US" altLang="zh-CN" sz="2000" dirty="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密度相连，因为点</a:t>
                </a:r>
                <a:r>
                  <a:rPr lang="en-US" altLang="zh-CN" sz="2000" dirty="0">
                    <a:latin typeface="华文楷体" panose="02010600040101010101" pitchFamily="2" charset="-122"/>
                    <a:ea typeface="华文楷体" panose="02010600040101010101" pitchFamily="2" charset="-122"/>
                  </a:rPr>
                  <a:t>q</a:t>
                </a:r>
                <a:r>
                  <a:rPr lang="zh-CN" altLang="en-US" sz="2000" dirty="0">
                    <a:latin typeface="华文楷体" panose="02010600040101010101" pitchFamily="2" charset="-122"/>
                    <a:ea typeface="华文楷体" panose="02010600040101010101" pitchFamily="2" charset="-122"/>
                  </a:rPr>
                  <a:t>从点</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密度可达，并且</a:t>
                </a:r>
                <a:r>
                  <a:rPr lang="en-US" altLang="zh-CN" sz="2000" dirty="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从点</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密度可达</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假定核心对象</a:t>
                </a:r>
                <a:r>
                  <a:rPr lang="en-US" altLang="zh-CN" sz="2000" dirty="0">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，则</a:t>
                </a:r>
                <a:r>
                  <a:rPr lang="en-US" altLang="zh-CN" sz="2000" dirty="0">
                    <a:latin typeface="华文楷体" panose="02010600040101010101" pitchFamily="2" charset="-122"/>
                    <a:ea typeface="华文楷体" panose="02010600040101010101" pitchFamily="2" charset="-122"/>
                  </a:rPr>
                  <a:t>DBSCAN</a:t>
                </a:r>
                <a:r>
                  <a:rPr lang="zh-CN" altLang="en-US" sz="2000" dirty="0">
                    <a:latin typeface="华文楷体" panose="02010600040101010101" pitchFamily="2" charset="-122"/>
                    <a:ea typeface="华文楷体" panose="02010600040101010101" pitchFamily="2" charset="-122"/>
                  </a:rPr>
                  <a:t>生成的第一个聚类簇为</a:t>
                </a:r>
                <a:r>
                  <a:rPr lang="en-US" altLang="zh-CN" sz="2000" dirty="0">
                    <a:latin typeface="华文楷体" panose="02010600040101010101" pitchFamily="2" charset="-122"/>
                    <a:ea typeface="华文楷体" panose="02010600040101010101" pitchFamily="2" charset="-122"/>
                  </a:rPr>
                  <a:t>C1={</a:t>
                </a:r>
                <a:r>
                  <a:rPr lang="en-US" altLang="zh-CN" sz="2000" dirty="0" err="1">
                    <a:latin typeface="华文楷体" panose="02010600040101010101" pitchFamily="2" charset="-122"/>
                    <a:ea typeface="华文楷体" panose="02010600040101010101" pitchFamily="2" charset="-122"/>
                  </a:rPr>
                  <a:t>p,q</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，将</a:t>
                </a:r>
                <a:r>
                  <a:rPr lang="en-US" altLang="zh-CN" sz="2000" dirty="0">
                    <a:latin typeface="华文楷体" panose="02010600040101010101" pitchFamily="2" charset="-122"/>
                    <a:ea typeface="华文楷体" panose="02010600040101010101" pitchFamily="2" charset="-122"/>
                  </a:rPr>
                  <a:t>C1</a:t>
                </a:r>
                <a:r>
                  <a:rPr lang="zh-CN" altLang="en-US" sz="2000" dirty="0">
                    <a:latin typeface="华文楷体" panose="02010600040101010101" pitchFamily="2" charset="-122"/>
                    <a:ea typeface="华文楷体" panose="02010600040101010101" pitchFamily="2" charset="-122"/>
                  </a:rPr>
                  <a:t>中包含的核心对象从核心对象集中去除</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再从更新后的核心对象集</a:t>
                </a:r>
                <a:r>
                  <a:rPr lang="en-US" altLang="zh-CN"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m,o,s</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随机选取一个对象来生成下一个聚类簇，上述过程不断重复，直至核心对象集为空</a:t>
                </a:r>
                <a:endParaRPr lang="en-US" altLang="zh-CN" sz="2000" dirty="0">
                  <a:latin typeface="华文楷体" panose="02010600040101010101" pitchFamily="2" charset="-122"/>
                  <a:ea typeface="华文楷体" panose="02010600040101010101" pitchFamily="2" charset="-122"/>
                </a:endParaRPr>
              </a:p>
            </p:txBody>
          </p:sp>
        </mc:Choice>
        <mc:Fallback xmlns="">
          <p:sp>
            <p:nvSpPr>
              <p:cNvPr id="6" name="文本框 5">
                <a:extLst>
                  <a:ext uri="{FF2B5EF4-FFF2-40B4-BE49-F238E27FC236}">
                    <a16:creationId xmlns:a16="http://schemas.microsoft.com/office/drawing/2014/main" id="{348DF206-1DE6-4744-B121-37A4BF19CE72}"/>
                  </a:ext>
                </a:extLst>
              </p:cNvPr>
              <p:cNvSpPr txBox="1">
                <a:spLocks noRot="1" noChangeAspect="1" noMove="1" noResize="1" noEditPoints="1" noAdjustHandles="1" noChangeArrowheads="1" noChangeShapeType="1" noTextEdit="1"/>
              </p:cNvSpPr>
              <p:nvPr/>
            </p:nvSpPr>
            <p:spPr>
              <a:xfrm>
                <a:off x="69603" y="680323"/>
                <a:ext cx="9074397" cy="3785652"/>
              </a:xfrm>
              <a:prstGeom prst="rect">
                <a:avLst/>
              </a:prstGeom>
              <a:blipFill>
                <a:blip r:embed="rId3"/>
                <a:stretch>
                  <a:fillRect l="-672" t="-966" r="-3425" b="-19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9655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335B74"/>
                </a:solidFill>
                <a:latin typeface="微软雅黑" panose="020B0503020204020204" pitchFamily="34" charset="-122"/>
                <a:ea typeface="微软雅黑" panose="020B0503020204020204" pitchFamily="34" charset="-122"/>
              </a:rPr>
              <a:t>2</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1980029"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latin typeface="微软雅黑" panose="020B0503020204020204" pitchFamily="34" charset="-122"/>
                <a:ea typeface="微软雅黑" panose="020B0503020204020204" pitchFamily="34" charset="-122"/>
              </a:rPr>
              <a:t>密度最大值聚类</a:t>
            </a:r>
            <a:endPar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48DF206-1DE6-4744-B121-37A4BF19CE72}"/>
                  </a:ext>
                </a:extLst>
              </p:cNvPr>
              <p:cNvSpPr txBox="1"/>
              <p:nvPr/>
            </p:nvSpPr>
            <p:spPr>
              <a:xfrm>
                <a:off x="0" y="918862"/>
                <a:ext cx="8965067" cy="4192814"/>
              </a:xfrm>
              <a:prstGeom prst="rect">
                <a:avLst/>
              </a:prstGeom>
              <a:noFill/>
            </p:spPr>
            <p:txBody>
              <a:bodyPr wrap="square" rtlCol="0">
                <a:spAutoFit/>
              </a:bodyPr>
              <a:lstStyle/>
              <a:p>
                <a:r>
                  <a:rPr lang="zh-CN" altLang="en-US" sz="2000" dirty="0">
                    <a:latin typeface="华文楷体" panose="02010600040101010101" pitchFamily="2" charset="-122"/>
                    <a:ea typeface="华文楷体" panose="02010600040101010101" pitchFamily="2" charset="-122"/>
                  </a:rPr>
                  <a:t>密度最大值聚类是一种简洁优美的聚类算法，可以识别各种形状的类簇，并且参数很容易确定</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定义：局部密度</a:t>
                </a:r>
                <a14:m>
                  <m:oMath xmlns:m="http://schemas.openxmlformats.org/officeDocument/2006/math">
                    <m:r>
                      <a:rPr lang="zh-CN" altLang="en-US" sz="2000" i="1" smtClean="0">
                        <a:latin typeface="Cambria Math" panose="02040503050406030204" pitchFamily="18" charset="0"/>
                        <a:ea typeface="华文楷体" panose="02010600040101010101" pitchFamily="2" charset="-122"/>
                      </a:rPr>
                      <m:t>𝜌</m:t>
                    </m:r>
                    <m:r>
                      <m:rPr>
                        <m:sty m:val="p"/>
                      </m:rPr>
                      <a:rPr lang="en-US" altLang="zh-CN" sz="2000" i="1">
                        <a:latin typeface="Cambria Math" panose="02040503050406030204" pitchFamily="18" charset="0"/>
                        <a:ea typeface="华文楷体" panose="02010600040101010101" pitchFamily="2" charset="-122"/>
                      </a:rPr>
                      <m:t>i</m:t>
                    </m:r>
                    <m:r>
                      <a:rPr lang="en-US" altLang="zh-CN" sz="2000" b="0" i="0" smtClean="0">
                        <a:latin typeface="Cambria Math" panose="02040503050406030204" pitchFamily="18" charset="0"/>
                        <a:ea typeface="华文楷体" panose="02010600040101010101" pitchFamily="2" charset="-122"/>
                      </a:rPr>
                      <m:t>,</m:t>
                    </m:r>
                    <m:r>
                      <m:rPr>
                        <m:sty m:val="p"/>
                      </m:rPr>
                      <a:rPr lang="el-GR" altLang="zh-CN" sz="2000" b="0" i="1" smtClean="0">
                        <a:latin typeface="Cambria Math" panose="02040503050406030204" pitchFamily="18" charset="0"/>
                        <a:ea typeface="Cambria Math" panose="02040503050406030204" pitchFamily="18" charset="0"/>
                      </a:rPr>
                      <m:t>ρ</m:t>
                    </m:r>
                    <m:r>
                      <m:rPr>
                        <m:sty m:val="p"/>
                      </m:rPr>
                      <a:rPr lang="en-US" altLang="zh-CN" sz="2000" i="1">
                        <a:latin typeface="Cambria Math" panose="02040503050406030204" pitchFamily="18" charset="0"/>
                        <a:ea typeface="Cambria Math" panose="02040503050406030204" pitchFamily="18" charset="0"/>
                      </a:rPr>
                      <m:t>i</m:t>
                    </m:r>
                  </m:oMath>
                </a14:m>
                <a:r>
                  <a:rPr lang="en-US" altLang="zh-CN" sz="2000" dirty="0">
                    <a:latin typeface="华文楷体" panose="02010600040101010101" pitchFamily="2" charset="-122"/>
                    <a:ea typeface="华文楷体" panose="02010600040101010101" pitchFamily="2" charset="-122"/>
                  </a:rPr>
                  <a:t>=</a:t>
                </a:r>
                <a:r>
                  <a:rPr lang="en-US" altLang="zh-CN" sz="2000" dirty="0">
                    <a:ea typeface="Cambria Math" panose="02040503050406030204" pitchFamily="18" charset="0"/>
                  </a:rPr>
                  <a:t> </a:t>
                </a:r>
                <a14:m>
                  <m:oMath xmlns:m="http://schemas.openxmlformats.org/officeDocument/2006/math">
                    <m:nary>
                      <m:naryPr>
                        <m:chr m:val="∑"/>
                        <m:supHide m:val="on"/>
                        <m:ctrlPr>
                          <a:rPr lang="en-US" altLang="zh-CN" sz="2000" i="1" dirty="0">
                            <a:latin typeface="Cambria Math" panose="02040503050406030204" pitchFamily="18" charset="0"/>
                            <a:ea typeface="Cambria Math" panose="02040503050406030204" pitchFamily="18" charset="0"/>
                          </a:rPr>
                        </m:ctrlPr>
                      </m:naryPr>
                      <m:sub>
                        <m:r>
                          <m:rPr>
                            <m:sty m:val="p"/>
                            <m:brk m:alnAt="7"/>
                          </m:rPr>
                          <a:rPr lang="en-US" altLang="zh-CN" sz="2000" i="1" dirty="0">
                            <a:latin typeface="Cambria Math" panose="02040503050406030204" pitchFamily="18" charset="0"/>
                            <a:ea typeface="Cambria Math" panose="02040503050406030204" pitchFamily="18" charset="0"/>
                          </a:rPr>
                          <m:t>j</m:t>
                        </m:r>
                      </m:sub>
                      <m:sup/>
                      <m:e>
                        <m:r>
                          <a:rPr lang="zh-CN" altLang="el-GR" sz="2000" i="1" dirty="0">
                            <a:latin typeface="Cambria Math" panose="02040503050406030204" pitchFamily="18" charset="0"/>
                            <a:ea typeface="Cambria Math" panose="02040503050406030204" pitchFamily="18" charset="0"/>
                          </a:rPr>
                          <m:t>𝜒</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𝑑</m:t>
                        </m:r>
                        <m:r>
                          <m:rPr>
                            <m:nor/>
                          </m:rPr>
                          <a:rPr lang="en-US" altLang="zh-CN" sz="2000" dirty="0" err="1">
                            <a:latin typeface="华文楷体" panose="02010600040101010101" pitchFamily="2" charset="-122"/>
                            <a:ea typeface="华文楷体" panose="02010600040101010101" pitchFamily="2" charset="-122"/>
                          </a:rPr>
                          <m:t>ij</m:t>
                        </m:r>
                        <m:r>
                          <m:rPr>
                            <m:nor/>
                          </m:rPr>
                          <a:rPr lang="en-US" altLang="zh-CN" sz="2000" dirty="0">
                            <a:latin typeface="华文楷体" panose="02010600040101010101" pitchFamily="2" charset="-122"/>
                            <a:ea typeface="华文楷体" panose="02010600040101010101" pitchFamily="2" charset="-122"/>
                          </a:rPr>
                          <m:t>−</m:t>
                        </m:r>
                        <m:r>
                          <m:rPr>
                            <m:nor/>
                          </m:rPr>
                          <a:rPr lang="en-US" altLang="zh-CN" sz="2000" dirty="0">
                            <a:latin typeface="华文楷体" panose="02010600040101010101" pitchFamily="2" charset="-122"/>
                            <a:ea typeface="华文楷体" panose="02010600040101010101" pitchFamily="2" charset="-122"/>
                          </a:rPr>
                          <m:t>dc</m:t>
                        </m:r>
                        <m:r>
                          <m:rPr>
                            <m:nor/>
                          </m:rPr>
                          <a:rPr lang="en-US" altLang="zh-CN" sz="2000" dirty="0">
                            <a:latin typeface="华文楷体" panose="02010600040101010101" pitchFamily="2" charset="-122"/>
                            <a:ea typeface="华文楷体" panose="02010600040101010101" pitchFamily="2" charset="-122"/>
                          </a:rPr>
                          <m:t>),</m:t>
                        </m:r>
                      </m:e>
                    </m:nary>
                  </m:oMath>
                </a14:m>
                <a:r>
                  <a:rPr lang="zh-CN" altLang="en-US" sz="2000" b="0" dirty="0">
                    <a:latin typeface="华文楷体" panose="02010600040101010101" pitchFamily="2" charset="-122"/>
                    <a:ea typeface="华文楷体" panose="02010600040101010101" pitchFamily="2" charset="-122"/>
                  </a:rPr>
                  <a:t>其中</a:t>
                </a:r>
                <a14:m>
                  <m:oMath xmlns:m="http://schemas.openxmlformats.org/officeDocument/2006/math">
                    <m:r>
                      <a:rPr lang="zh-CN" altLang="el-GR" sz="2000" i="1" dirty="0">
                        <a:latin typeface="Cambria Math" panose="02040503050406030204" pitchFamily="18" charset="0"/>
                        <a:ea typeface="Cambria Math" panose="02040503050406030204" pitchFamily="18" charset="0"/>
                      </a:rPr>
                      <m:t>𝜒</m:t>
                    </m:r>
                    <m:r>
                      <a:rPr lang="en-US" altLang="zh-CN" sz="2000" b="0" i="0" dirty="0" smtClean="0">
                        <a:latin typeface="Cambria Math" panose="02040503050406030204" pitchFamily="18" charset="0"/>
                        <a:ea typeface="Cambria Math" panose="02040503050406030204" pitchFamily="18" charset="0"/>
                      </a:rPr>
                      <m:t>(</m:t>
                    </m:r>
                    <m:r>
                      <m:rPr>
                        <m:sty m:val="p"/>
                      </m:rPr>
                      <a:rPr lang="en-US" altLang="zh-CN" sz="2000" b="0" i="0" dirty="0" smtClean="0">
                        <a:latin typeface="Cambria Math" panose="02040503050406030204" pitchFamily="18" charset="0"/>
                        <a:ea typeface="Cambria Math" panose="02040503050406030204" pitchFamily="18" charset="0"/>
                      </a:rPr>
                      <m:t>x</m:t>
                    </m:r>
                    <m:r>
                      <a:rPr lang="en-US" altLang="zh-CN" sz="2000" b="0" i="0" dirty="0"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d>
                      <m:dPr>
                        <m:begChr m:val="{"/>
                        <m:endChr m:val=""/>
                        <m:ctrlPr>
                          <a:rPr lang="en-US" altLang="zh-CN" sz="2000" i="1" dirty="0" smtClean="0">
                            <a:latin typeface="Cambria Math" panose="02040503050406030204" pitchFamily="18" charset="0"/>
                            <a:ea typeface="Cambria Math" panose="02040503050406030204" pitchFamily="18" charset="0"/>
                          </a:rPr>
                        </m:ctrlPr>
                      </m:dPr>
                      <m:e>
                        <m:eqArr>
                          <m:eqArrPr>
                            <m:ctrlPr>
                              <a:rPr lang="en-US" altLang="zh-CN" sz="2000" i="1" dirty="0" smtClean="0">
                                <a:latin typeface="Cambria Math" panose="02040503050406030204" pitchFamily="18" charset="0"/>
                                <a:ea typeface="Cambria Math" panose="02040503050406030204" pitchFamily="18" charset="0"/>
                              </a:rPr>
                            </m:ctrlPr>
                          </m:eqArrPr>
                          <m:e>
                            <m:r>
                              <a:rPr lang="en-US" altLang="zh-CN" sz="2000" b="0" i="1" dirty="0" smtClean="0">
                                <a:latin typeface="Cambria Math" panose="02040503050406030204" pitchFamily="18" charset="0"/>
                                <a:ea typeface="Cambria Math" panose="02040503050406030204" pitchFamily="18" charset="0"/>
                              </a:rPr>
                              <m:t>1           </m:t>
                            </m:r>
                            <m:r>
                              <m:rPr>
                                <m:sty m:val="p"/>
                              </m:rPr>
                              <a:rPr lang="en-US" altLang="zh-CN" sz="2000" i="1" dirty="0">
                                <a:latin typeface="Cambria Math" panose="02040503050406030204" pitchFamily="18" charset="0"/>
                                <a:ea typeface="Cambria Math" panose="02040503050406030204" pitchFamily="18" charset="0"/>
                              </a:rPr>
                              <m:t>x</m:t>
                            </m:r>
                            <m:r>
                              <a:rPr lang="en-US" altLang="zh-CN" sz="2000" b="0" i="1" dirty="0" smtClean="0">
                                <a:latin typeface="Cambria Math" panose="02040503050406030204" pitchFamily="18" charset="0"/>
                                <a:ea typeface="Cambria Math" panose="02040503050406030204" pitchFamily="18" charset="0"/>
                              </a:rPr>
                              <m:t>&lt;0</m:t>
                            </m:r>
                          </m:e>
                          <m:e>
                            <m:r>
                              <a:rPr lang="en-US" altLang="zh-CN" sz="2000" b="0" i="1" dirty="0" smtClean="0">
                                <a:latin typeface="Cambria Math" panose="02040503050406030204" pitchFamily="18" charset="0"/>
                                <a:ea typeface="Cambria Math" panose="02040503050406030204" pitchFamily="18" charset="0"/>
                              </a:rPr>
                              <m:t>0  </m:t>
                            </m:r>
                            <m:r>
                              <a:rPr lang="en-US" altLang="zh-CN" sz="2000" b="0" i="1" dirty="0" smtClean="0">
                                <a:latin typeface="Cambria Math" panose="02040503050406030204" pitchFamily="18" charset="0"/>
                                <a:ea typeface="Cambria Math" panose="02040503050406030204" pitchFamily="18" charset="0"/>
                              </a:rPr>
                              <m:t>𝑜𝑡h𝑒𝑟𝑤𝑖𝑠𝑒</m:t>
                            </m:r>
                          </m:e>
                        </m:eqArr>
                      </m:e>
                    </m:d>
                  </m:oMath>
                </a14:m>
                <a:r>
                  <a:rPr lang="en-US" altLang="zh-CN" sz="2000" b="0" dirty="0">
                    <a:latin typeface="华文楷体" panose="02010600040101010101" pitchFamily="2" charset="-122"/>
                    <a:ea typeface="Cambria Math" panose="02040503050406030204" pitchFamily="18" charset="0"/>
                  </a:rPr>
                  <a:t> ,</a:t>
                </a:r>
                <a:r>
                  <a:rPr lang="en-US" altLang="zh-CN" sz="2000" b="0" dirty="0">
                    <a:latin typeface="华文楷体" panose="02010600040101010101" pitchFamily="2" charset="-122"/>
                    <a:ea typeface="华文楷体" panose="02010600040101010101" pitchFamily="2" charset="-122"/>
                  </a:rPr>
                  <a:t>dc</a:t>
                </a:r>
                <a:r>
                  <a:rPr lang="zh-CN" altLang="en-US" sz="2000" b="0" dirty="0">
                    <a:latin typeface="华文楷体" panose="02010600040101010101" pitchFamily="2" charset="-122"/>
                    <a:ea typeface="华文楷体" panose="02010600040101010101" pitchFamily="2" charset="-122"/>
                  </a:rPr>
                  <a:t>是一个截断距离，</a:t>
                </a:r>
                <a14:m>
                  <m:oMath xmlns:m="http://schemas.openxmlformats.org/officeDocument/2006/math">
                    <m:r>
                      <a:rPr lang="zh-CN" altLang="en-US" sz="2000" i="1">
                        <a:latin typeface="Cambria Math" panose="02040503050406030204" pitchFamily="18" charset="0"/>
                        <a:ea typeface="华文楷体" panose="02010600040101010101" pitchFamily="2" charset="-122"/>
                      </a:rPr>
                      <m:t>𝜌</m:t>
                    </m:r>
                    <m:r>
                      <m:rPr>
                        <m:sty m:val="p"/>
                      </m:rPr>
                      <a:rPr lang="en-US" altLang="zh-CN" sz="2000" i="1">
                        <a:latin typeface="Cambria Math" panose="02040503050406030204" pitchFamily="18" charset="0"/>
                        <a:ea typeface="华文楷体" panose="02010600040101010101" pitchFamily="2" charset="-122"/>
                      </a:rPr>
                      <m:t>i</m:t>
                    </m:r>
                  </m:oMath>
                </a14:m>
                <a:r>
                  <a:rPr lang="en-US" altLang="zh-CN" sz="2000" b="0" dirty="0">
                    <a:latin typeface="华文楷体" panose="02010600040101010101" pitchFamily="2" charset="-122"/>
                    <a:ea typeface="华文楷体" panose="02010600040101010101" pitchFamily="2" charset="-122"/>
                  </a:rPr>
                  <a:t>=</a:t>
                </a:r>
                <a:r>
                  <a:rPr lang="zh-CN" altLang="en-US" sz="2000" b="0" dirty="0">
                    <a:latin typeface="华文楷体" panose="02010600040101010101" pitchFamily="2" charset="-122"/>
                    <a:ea typeface="华文楷体" panose="02010600040101010101" pitchFamily="2" charset="-122"/>
                  </a:rPr>
                  <a:t>任何一个点以</a:t>
                </a:r>
                <a:r>
                  <a:rPr lang="en-US" altLang="zh-CN" sz="2000" b="0" dirty="0">
                    <a:latin typeface="华文楷体" panose="02010600040101010101" pitchFamily="2" charset="-122"/>
                    <a:ea typeface="华文楷体" panose="02010600040101010101" pitchFamily="2" charset="-122"/>
                  </a:rPr>
                  <a:t>dc</a:t>
                </a:r>
                <a:r>
                  <a:rPr lang="zh-CN" altLang="en-US" sz="2000" b="0" dirty="0">
                    <a:latin typeface="华文楷体" panose="02010600040101010101" pitchFamily="2" charset="-122"/>
                    <a:ea typeface="华文楷体" panose="02010600040101010101" pitchFamily="2" charset="-122"/>
                  </a:rPr>
                  <a:t>为半径的园内的样本点的数量</a:t>
                </a:r>
                <a:endParaRPr lang="en-US" altLang="zh-CN" sz="2000" b="0" dirty="0">
                  <a:latin typeface="华文楷体" panose="02010600040101010101" pitchFamily="2" charset="-122"/>
                  <a:ea typeface="华文楷体" panose="02010600040101010101" pitchFamily="2" charset="-122"/>
                </a:endParaRPr>
              </a:p>
              <a:p>
                <a:endParaRPr lang="en-US" altLang="zh-CN" sz="2000" b="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定义：高局部密度点距离</a:t>
                </a:r>
                <a14:m>
                  <m:oMath xmlns:m="http://schemas.openxmlformats.org/officeDocument/2006/math">
                    <m:r>
                      <a:rPr lang="zh-CN" altLang="en-US" sz="2000" i="1" smtClean="0">
                        <a:latin typeface="Cambria Math" panose="02040503050406030204" pitchFamily="18" charset="0"/>
                        <a:ea typeface="Cambria Math" panose="02040503050406030204" pitchFamily="18" charset="0"/>
                      </a:rPr>
                      <m:t>𝛿</m:t>
                    </m:r>
                    <m:r>
                      <m:rPr>
                        <m:sty m:val="p"/>
                      </m:rPr>
                      <a:rPr lang="en-US" altLang="zh-CN" sz="2000" i="1">
                        <a:latin typeface="Cambria Math" panose="02040503050406030204" pitchFamily="18" charset="0"/>
                        <a:ea typeface="Cambria Math" panose="02040503050406030204" pitchFamily="18" charset="0"/>
                      </a:rPr>
                      <m:t>i</m:t>
                    </m:r>
                  </m:oMath>
                </a14:m>
                <a:r>
                  <a:rPr lang="en-US" altLang="zh-CN" sz="2000" b="0" dirty="0">
                    <a:latin typeface="华文楷体" panose="02010600040101010101" pitchFamily="2" charset="-122"/>
                    <a:ea typeface="华文楷体" panose="02010600040101010101" pitchFamily="2" charset="-122"/>
                  </a:rPr>
                  <a:t>,</a:t>
                </a:r>
                <a14:m>
                  <m:oMath xmlns:m="http://schemas.openxmlformats.org/officeDocument/2006/math">
                    <m:r>
                      <a:rPr lang="zh-CN" altLang="en-US" sz="2000" i="1">
                        <a:latin typeface="Cambria Math" panose="02040503050406030204" pitchFamily="18" charset="0"/>
                        <a:ea typeface="Cambria Math" panose="02040503050406030204" pitchFamily="18" charset="0"/>
                      </a:rPr>
                      <m:t>𝛿</m:t>
                    </m:r>
                    <m:r>
                      <m:rPr>
                        <m:sty m:val="p"/>
                      </m:rPr>
                      <a:rPr lang="en-US" altLang="zh-CN" sz="2000" i="1">
                        <a:latin typeface="Cambria Math" panose="02040503050406030204" pitchFamily="18" charset="0"/>
                        <a:ea typeface="Cambria Math" panose="02040503050406030204" pitchFamily="18" charset="0"/>
                      </a:rPr>
                      <m:t>i</m:t>
                    </m:r>
                  </m:oMath>
                </a14:m>
                <a:r>
                  <a:rPr lang="en-US" altLang="zh-CN" sz="2000" b="0" dirty="0">
                    <a:latin typeface="华文楷体" panose="02010600040101010101" pitchFamily="2" charset="-122"/>
                    <a:ea typeface="华文楷体" panose="02010600040101010101" pitchFamily="2" charset="-122"/>
                  </a:rPr>
                  <a:t>=</a:t>
                </a:r>
                <a14:m>
                  <m:oMath xmlns:m="http://schemas.openxmlformats.org/officeDocument/2006/math">
                    <m:func>
                      <m:funcPr>
                        <m:ctrlPr>
                          <a:rPr lang="en-US" altLang="zh-CN" sz="2000" b="0" i="1" smtClean="0">
                            <a:latin typeface="Cambria Math" panose="02040503050406030204" pitchFamily="18" charset="0"/>
                            <a:ea typeface="Cambria Math" panose="02040503050406030204" pitchFamily="18" charset="0"/>
                          </a:rPr>
                        </m:ctrlPr>
                      </m:funcPr>
                      <m:fName>
                        <m:limLow>
                          <m:limLowPr>
                            <m:ctrlPr>
                              <a:rPr lang="en-US" altLang="zh-CN" sz="2000" b="0" i="1" smtClean="0">
                                <a:latin typeface="Cambria Math" panose="02040503050406030204" pitchFamily="18" charset="0"/>
                                <a:ea typeface="Cambria Math" panose="02040503050406030204" pitchFamily="18" charset="0"/>
                              </a:rPr>
                            </m:ctrlPr>
                          </m:limLowPr>
                          <m:e>
                            <m:r>
                              <m:rPr>
                                <m:sty m:val="p"/>
                              </m:rPr>
                              <a:rPr lang="en-US" altLang="zh-CN" sz="2000" b="0" i="0" smtClean="0">
                                <a:latin typeface="Cambria Math" panose="02040503050406030204" pitchFamily="18" charset="0"/>
                                <a:ea typeface="Cambria Math" panose="02040503050406030204" pitchFamily="18" charset="0"/>
                              </a:rPr>
                              <m:t>min</m:t>
                            </m:r>
                          </m:e>
                          <m:lim>
                            <m:r>
                              <m:rPr>
                                <m:sty m:val="p"/>
                              </m:rPr>
                              <a:rPr lang="en-US" altLang="zh-CN" sz="2000" i="1">
                                <a:latin typeface="Cambria Math" panose="02040503050406030204" pitchFamily="18" charset="0"/>
                                <a:ea typeface="Cambria Math" panose="02040503050406030204" pitchFamily="18" charset="0"/>
                              </a:rPr>
                              <m:t>j</m:t>
                            </m:r>
                            <m:r>
                              <a:rPr lang="en-US" altLang="zh-CN" sz="2000" b="0" i="1" smtClean="0">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华文楷体" panose="02010600040101010101" pitchFamily="2" charset="-122"/>
                              </a:rPr>
                              <m:t>𝜌</m:t>
                            </m:r>
                            <m:r>
                              <a:rPr lang="en-US" altLang="zh-CN" sz="2000" b="0" i="1" smtClean="0">
                                <a:latin typeface="Cambria Math" panose="02040503050406030204" pitchFamily="18" charset="0"/>
                                <a:ea typeface="华文楷体" panose="02010600040101010101" pitchFamily="2" charset="-122"/>
                              </a:rPr>
                              <m:t>𝑗</m:t>
                            </m:r>
                            <m:r>
                              <a:rPr lang="en-US" altLang="zh-CN" sz="2000" b="0" i="1" smtClean="0">
                                <a:latin typeface="Cambria Math" panose="02040503050406030204" pitchFamily="18" charset="0"/>
                                <a:ea typeface="华文楷体" panose="02010600040101010101" pitchFamily="2" charset="-122"/>
                              </a:rPr>
                              <m:t>&gt;</m:t>
                            </m:r>
                            <m:r>
                              <a:rPr lang="zh-CN" altLang="en-US" sz="2000" i="1">
                                <a:latin typeface="Cambria Math" panose="02040503050406030204" pitchFamily="18" charset="0"/>
                                <a:ea typeface="华文楷体" panose="02010600040101010101" pitchFamily="2" charset="-122"/>
                              </a:rPr>
                              <m:t>𝜌</m:t>
                            </m:r>
                            <m:r>
                              <m:rPr>
                                <m:sty m:val="p"/>
                              </m:rPr>
                              <a:rPr lang="en-US" altLang="zh-CN" sz="2000" i="1">
                                <a:latin typeface="Cambria Math" panose="02040503050406030204" pitchFamily="18" charset="0"/>
                                <a:ea typeface="华文楷体" panose="02010600040101010101" pitchFamily="2" charset="-122"/>
                              </a:rPr>
                              <m:t>i</m:t>
                            </m:r>
                          </m:lim>
                        </m:limLow>
                      </m:fName>
                      <m:e>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𝑑𝑖𝑗</m:t>
                        </m:r>
                        <m:r>
                          <a:rPr lang="en-US" altLang="zh-CN" sz="2000" b="0" i="1" smtClean="0">
                            <a:latin typeface="Cambria Math" panose="02040503050406030204" pitchFamily="18" charset="0"/>
                            <a:ea typeface="Cambria Math" panose="02040503050406030204" pitchFamily="18" charset="0"/>
                          </a:rPr>
                          <m:t>)</m:t>
                        </m:r>
                      </m:e>
                    </m:func>
                  </m:oMath>
                </a14:m>
                <a:r>
                  <a:rPr lang="en-US" altLang="zh-CN" sz="2000" b="0" dirty="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对于密度最大的对象，</a:t>
                </a:r>
                <a14:m>
                  <m:oMath xmlns:m="http://schemas.openxmlformats.org/officeDocument/2006/math">
                    <m:r>
                      <a:rPr lang="zh-CN" altLang="en-US" i="1">
                        <a:latin typeface="Cambria Math" panose="02040503050406030204" pitchFamily="18" charset="0"/>
                        <a:ea typeface="Cambria Math" panose="02040503050406030204" pitchFamily="18" charset="0"/>
                      </a:rPr>
                      <m:t>𝛿</m:t>
                    </m:r>
                    <m:r>
                      <m:rPr>
                        <m:sty m:val="p"/>
                      </m:rPr>
                      <a:rPr lang="en-US" altLang="zh-CN" i="1">
                        <a:latin typeface="Cambria Math" panose="02040503050406030204" pitchFamily="18" charset="0"/>
                        <a:ea typeface="Cambria Math" panose="02040503050406030204" pitchFamily="18" charset="0"/>
                      </a:rPr>
                      <m:t>i</m:t>
                    </m:r>
                  </m:oMath>
                </a14:m>
                <a:r>
                  <a:rPr lang="en-US" altLang="zh-CN" dirty="0">
                    <a:latin typeface="华文楷体" panose="02010600040101010101" pitchFamily="2" charset="-122"/>
                    <a:ea typeface="华文楷体" panose="02010600040101010101" pitchFamily="2" charset="-122"/>
                  </a:rPr>
                  <a:t>=</a:t>
                </a:r>
                <a14:m>
                  <m:oMath xmlns:m="http://schemas.openxmlformats.org/officeDocument/2006/math">
                    <m:func>
                      <m:funcPr>
                        <m:ctrlPr>
                          <a:rPr lang="en-US" altLang="zh-CN" i="1" dirty="0">
                            <a:latin typeface="Cambria Math" panose="02040503050406030204" pitchFamily="18" charset="0"/>
                            <a:ea typeface="Cambria Math" panose="02040503050406030204" pitchFamily="18" charset="0"/>
                          </a:rPr>
                        </m:ctrlPr>
                      </m:funcPr>
                      <m:fName>
                        <m:r>
                          <m:rPr>
                            <m:sty m:val="p"/>
                          </m:rPr>
                          <a:rPr lang="en-US" altLang="zh-CN" i="1" dirty="0">
                            <a:latin typeface="Cambria Math" panose="02040503050406030204" pitchFamily="18" charset="0"/>
                            <a:ea typeface="Cambria Math" panose="02040503050406030204" pitchFamily="18" charset="0"/>
                          </a:rPr>
                          <m:t>max</m:t>
                        </m:r>
                      </m:fName>
                      <m:e>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𝑑𝑖𝑗</m:t>
                        </m:r>
                        <m:r>
                          <a:rPr lang="en-US" altLang="zh-CN" i="1" dirty="0">
                            <a:latin typeface="Cambria Math" panose="02040503050406030204" pitchFamily="18" charset="0"/>
                            <a:ea typeface="Cambria Math" panose="02040503050406030204" pitchFamily="18" charset="0"/>
                          </a:rPr>
                          <m:t>)</m:t>
                        </m:r>
                      </m:e>
                    </m:func>
                  </m:oMath>
                </a14:m>
                <a:endParaRPr lang="en-US" altLang="zh-CN" sz="2000" dirty="0">
                  <a:latin typeface="华文楷体" panose="02010600040101010101" pitchFamily="2" charset="-122"/>
                  <a:ea typeface="华文楷体" panose="02010600040101010101" pitchFamily="2" charset="-122"/>
                </a:endParaRPr>
              </a:p>
              <a:p>
                <a:endParaRPr lang="en-US" altLang="zh-CN" sz="2000" b="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Eg</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对于第</a:t>
                </a:r>
                <a:r>
                  <a:rPr lang="en-US" altLang="zh-CN" sz="2000" dirty="0" err="1">
                    <a:latin typeface="华文楷体" panose="02010600040101010101" pitchFamily="2" charset="-122"/>
                    <a:ea typeface="华文楷体" panose="02010600040101010101" pitchFamily="2" charset="-122"/>
                  </a:rPr>
                  <a:t>i</a:t>
                </a:r>
                <a:r>
                  <a:rPr lang="zh-CN" altLang="en-US" sz="2000" dirty="0">
                    <a:latin typeface="华文楷体" panose="02010600040101010101" pitchFamily="2" charset="-122"/>
                    <a:ea typeface="华文楷体" panose="02010600040101010101" pitchFamily="2" charset="-122"/>
                  </a:rPr>
                  <a:t>个样本，假设其局部密度</a:t>
                </a:r>
                <a14:m>
                  <m:oMath xmlns:m="http://schemas.openxmlformats.org/officeDocument/2006/math">
                    <m:r>
                      <a:rPr lang="zh-CN" altLang="en-US" sz="2000" i="1" smtClean="0">
                        <a:latin typeface="Cambria Math" panose="02040503050406030204" pitchFamily="18" charset="0"/>
                        <a:ea typeface="华文楷体" panose="02010600040101010101" pitchFamily="2" charset="-122"/>
                      </a:rPr>
                      <m:t>𝜌</m:t>
                    </m:r>
                    <m:r>
                      <m:rPr>
                        <m:sty m:val="p"/>
                      </m:rPr>
                      <a:rPr lang="en-US" altLang="zh-CN" sz="2000" i="1">
                        <a:latin typeface="Cambria Math" panose="02040503050406030204" pitchFamily="18" charset="0"/>
                        <a:ea typeface="华文楷体" panose="02010600040101010101" pitchFamily="2" charset="-122"/>
                      </a:rPr>
                      <m:t>i</m:t>
                    </m:r>
                  </m:oMath>
                </a14:m>
                <a:r>
                  <a:rPr lang="en-US" altLang="zh-CN" sz="2000" b="0" dirty="0">
                    <a:latin typeface="华文楷体" panose="02010600040101010101" pitchFamily="2" charset="-122"/>
                    <a:ea typeface="华文楷体" panose="02010600040101010101" pitchFamily="2" charset="-122"/>
                  </a:rPr>
                  <a:t>=8</a:t>
                </a:r>
                <a:r>
                  <a:rPr lang="zh-CN" altLang="en-US" sz="2000" b="0" dirty="0">
                    <a:latin typeface="华文楷体" panose="02010600040101010101" pitchFamily="2" charset="-122"/>
                    <a:ea typeface="华文楷体" panose="02010600040101010101" pitchFamily="2" charset="-122"/>
                  </a:rPr>
                  <a:t>，同理得</a:t>
                </a:r>
                <a:r>
                  <a:rPr lang="el-GR" altLang="zh-CN" dirty="0">
                    <a:latin typeface="华文楷体" panose="02010600040101010101" pitchFamily="2" charset="-122"/>
                    <a:ea typeface="华文楷体" panose="02010600040101010101" pitchFamily="2" charset="-122"/>
                  </a:rPr>
                  <a:t>ρ1=9</a:t>
                </a:r>
                <a:r>
                  <a:rPr lang="zh-CN" altLang="el-GR" dirty="0">
                    <a:latin typeface="华文楷体" panose="02010600040101010101" pitchFamily="2" charset="-122"/>
                    <a:ea typeface="华文楷体" panose="02010600040101010101" pitchFamily="2" charset="-122"/>
                  </a:rPr>
                  <a:t>，</a:t>
                </a:r>
                <a:r>
                  <a:rPr lang="el-GR" altLang="zh-CN" dirty="0">
                    <a:latin typeface="华文楷体" panose="02010600040101010101" pitchFamily="2" charset="-122"/>
                    <a:ea typeface="华文楷体" panose="02010600040101010101" pitchFamily="2" charset="-122"/>
                  </a:rPr>
                  <a:t>ρ2=10</a:t>
                </a:r>
                <a:r>
                  <a:rPr lang="zh-CN" altLang="el-GR" dirty="0">
                    <a:latin typeface="华文楷体" panose="02010600040101010101" pitchFamily="2" charset="-122"/>
                    <a:ea typeface="华文楷体" panose="02010600040101010101" pitchFamily="2" charset="-122"/>
                  </a:rPr>
                  <a:t>，</a:t>
                </a:r>
                <a:r>
                  <a:rPr lang="el-GR" altLang="zh-CN" dirty="0">
                    <a:latin typeface="华文楷体" panose="02010600040101010101" pitchFamily="2" charset="-122"/>
                    <a:ea typeface="华文楷体" panose="02010600040101010101" pitchFamily="2" charset="-122"/>
                  </a:rPr>
                  <a:t>ρ3=4</a:t>
                </a:r>
                <a:r>
                  <a:rPr lang="zh-CN" altLang="el-GR" dirty="0">
                    <a:latin typeface="华文楷体" panose="02010600040101010101" pitchFamily="2" charset="-122"/>
                    <a:ea typeface="华文楷体" panose="02010600040101010101" pitchFamily="2" charset="-122"/>
                  </a:rPr>
                  <a:t>，</a:t>
                </a:r>
                <a:r>
                  <a:rPr lang="el-GR" altLang="zh-CN" dirty="0">
                    <a:latin typeface="华文楷体" panose="02010600040101010101" pitchFamily="2" charset="-122"/>
                    <a:ea typeface="华文楷体" panose="02010600040101010101" pitchFamily="2" charset="-122"/>
                  </a:rPr>
                  <a:t>ρ</a:t>
                </a:r>
                <a:r>
                  <a:rPr lang="en-US" altLang="zh-CN" dirty="0">
                    <a:latin typeface="华文楷体" panose="02010600040101010101" pitchFamily="2" charset="-122"/>
                    <a:ea typeface="华文楷体" panose="02010600040101010101" pitchFamily="2" charset="-122"/>
                  </a:rPr>
                  <a:t>j=20</a:t>
                </a:r>
                <a:r>
                  <a:rPr lang="zh-CN" altLang="en-US" dirty="0">
                    <a:latin typeface="华文楷体" panose="02010600040101010101" pitchFamily="2" charset="-122"/>
                    <a:ea typeface="华文楷体" panose="02010600040101010101" pitchFamily="2" charset="-122"/>
                  </a:rPr>
                  <a:t>，对于第</a:t>
                </a:r>
                <a:r>
                  <a:rPr lang="en-US" altLang="zh-CN" dirty="0" err="1">
                    <a:latin typeface="华文楷体" panose="02010600040101010101" pitchFamily="2" charset="-122"/>
                    <a:ea typeface="华文楷体" panose="02010600040101010101" pitchFamily="2" charset="-122"/>
                  </a:rPr>
                  <a:t>i</a:t>
                </a:r>
                <a:r>
                  <a:rPr lang="zh-CN" altLang="en-US" dirty="0">
                    <a:latin typeface="华文楷体" panose="02010600040101010101" pitchFamily="2" charset="-122"/>
                    <a:ea typeface="华文楷体" panose="02010600040101010101" pitchFamily="2" charset="-122"/>
                  </a:rPr>
                  <a:t>个样本，将其局部密度和其他所有样本的局部密度作比较，得</a:t>
                </a:r>
                <a14:m>
                  <m:oMath xmlns:m="http://schemas.openxmlformats.org/officeDocument/2006/math">
                    <m:r>
                      <a:rPr lang="zh-CN" altLang="en-US" sz="2000" i="1">
                        <a:latin typeface="Cambria Math" panose="02040503050406030204" pitchFamily="18" charset="0"/>
                        <a:ea typeface="华文楷体" panose="02010600040101010101" pitchFamily="2" charset="-122"/>
                      </a:rPr>
                      <m:t>𝜌</m:t>
                    </m:r>
                    <m:r>
                      <m:rPr>
                        <m:sty m:val="p"/>
                      </m:rPr>
                      <a:rPr lang="en-US" altLang="zh-CN" sz="2000" i="1" smtClean="0">
                        <a:latin typeface="Cambria Math" panose="02040503050406030204" pitchFamily="18" charset="0"/>
                        <a:ea typeface="华文楷体" panose="02010600040101010101" pitchFamily="2" charset="-122"/>
                      </a:rPr>
                      <m:t>i</m:t>
                    </m:r>
                    <m:r>
                      <a:rPr lang="en-US" altLang="zh-CN" sz="2000" b="0" i="1" smtClean="0">
                        <a:latin typeface="Cambria Math" panose="02040503050406030204" pitchFamily="18" charset="0"/>
                        <a:ea typeface="华文楷体" panose="02010600040101010101" pitchFamily="2" charset="-122"/>
                      </a:rPr>
                      <m:t>&lt;</m:t>
                    </m:r>
                    <m:r>
                      <a:rPr lang="zh-CN" altLang="en-US" sz="2000" i="1">
                        <a:latin typeface="Cambria Math" panose="02040503050406030204" pitchFamily="18" charset="0"/>
                        <a:ea typeface="华文楷体" panose="02010600040101010101" pitchFamily="2" charset="-122"/>
                      </a:rPr>
                      <m:t>𝜌</m:t>
                    </m:r>
                    <m:r>
                      <a:rPr lang="en-US" altLang="zh-CN" sz="2000" b="0" i="1" smtClean="0">
                        <a:latin typeface="Cambria Math" panose="02040503050406030204" pitchFamily="18" charset="0"/>
                        <a:ea typeface="华文楷体" panose="02010600040101010101" pitchFamily="2" charset="-122"/>
                      </a:rPr>
                      <m:t>1,</m:t>
                    </m:r>
                  </m:oMath>
                </a14:m>
                <a:r>
                  <a:rPr lang="zh-CN" altLang="en-US" sz="2000" b="0" dirty="0">
                    <a:latin typeface="华文楷体" panose="02010600040101010101" pitchFamily="2" charset="-122"/>
                    <a:ea typeface="华文楷体" panose="02010600040101010101" pitchFamily="2" charset="-122"/>
                  </a:rPr>
                  <a:t>算出</a:t>
                </a:r>
                <a:r>
                  <a:rPr lang="zh-CN" altLang="en-US" sz="2000" dirty="0">
                    <a:latin typeface="华文楷体" panose="02010600040101010101" pitchFamily="2" charset="-122"/>
                    <a:ea typeface="华文楷体" panose="02010600040101010101" pitchFamily="2" charset="-122"/>
                  </a:rPr>
                  <a:t>样本</a:t>
                </a:r>
                <a:r>
                  <a:rPr lang="en-US" altLang="zh-CN" sz="2000" dirty="0" err="1">
                    <a:latin typeface="华文楷体" panose="02010600040101010101" pitchFamily="2" charset="-122"/>
                    <a:ea typeface="华文楷体" panose="02010600040101010101" pitchFamily="2" charset="-122"/>
                  </a:rPr>
                  <a:t>i</a:t>
                </a:r>
                <a:r>
                  <a:rPr lang="zh-CN" altLang="en-US" sz="2000" dirty="0">
                    <a:latin typeface="华文楷体" panose="02010600040101010101" pitchFamily="2" charset="-122"/>
                    <a:ea typeface="华文楷体" panose="02010600040101010101" pitchFamily="2" charset="-122"/>
                  </a:rPr>
                  <a:t>和样本</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的距离</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同理，算出</a:t>
                </a:r>
                <a:r>
                  <a:rPr lang="en-US" altLang="zh-CN" sz="2000" dirty="0" err="1">
                    <a:latin typeface="华文楷体" panose="02010600040101010101" pitchFamily="2" charset="-122"/>
                    <a:ea typeface="华文楷体" panose="02010600040101010101" pitchFamily="2" charset="-122"/>
                  </a:rPr>
                  <a:t>i</a:t>
                </a:r>
                <a:r>
                  <a:rPr lang="zh-CN" altLang="en-US"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的距离，因为</a:t>
                </a:r>
                <a14:m>
                  <m:oMath xmlns:m="http://schemas.openxmlformats.org/officeDocument/2006/math">
                    <m:r>
                      <a:rPr lang="zh-CN" altLang="en-US" sz="2000" i="1">
                        <a:latin typeface="Cambria Math" panose="02040503050406030204" pitchFamily="18" charset="0"/>
                        <a:ea typeface="华文楷体" panose="02010600040101010101" pitchFamily="2" charset="-122"/>
                      </a:rPr>
                      <m:t>𝜌</m:t>
                    </m:r>
                    <m:r>
                      <m:rPr>
                        <m:sty m:val="p"/>
                      </m:rPr>
                      <a:rPr lang="en-US" altLang="zh-CN" sz="2000" i="1">
                        <a:latin typeface="Cambria Math" panose="02040503050406030204" pitchFamily="18" charset="0"/>
                        <a:ea typeface="华文楷体" panose="02010600040101010101" pitchFamily="2" charset="-122"/>
                      </a:rPr>
                      <m:t>i</m:t>
                    </m:r>
                  </m:oMath>
                </a14:m>
                <a:r>
                  <a:rPr lang="en-US" altLang="zh-CN" sz="2000" b="0" dirty="0">
                    <a:latin typeface="华文楷体" panose="02010600040101010101" pitchFamily="2" charset="-122"/>
                    <a:ea typeface="华文楷体" panose="02010600040101010101" pitchFamily="2" charset="-122"/>
                  </a:rPr>
                  <a:t>&gt;</a:t>
                </a:r>
                <a14:m>
                  <m:oMath xmlns:m="http://schemas.openxmlformats.org/officeDocument/2006/math">
                    <m:r>
                      <a:rPr lang="zh-CN" altLang="en-US" sz="2000" i="1">
                        <a:latin typeface="Cambria Math" panose="02040503050406030204" pitchFamily="18" charset="0"/>
                        <a:ea typeface="华文楷体" panose="02010600040101010101" pitchFamily="2" charset="-122"/>
                      </a:rPr>
                      <m:t>𝜌</m:t>
                    </m:r>
                    <m:r>
                      <a:rPr lang="en-US" altLang="zh-CN" sz="2000" b="0" i="1" smtClean="0">
                        <a:latin typeface="Cambria Math" panose="02040503050406030204" pitchFamily="18" charset="0"/>
                        <a:ea typeface="华文楷体" panose="02010600040101010101" pitchFamily="2" charset="-122"/>
                      </a:rPr>
                      <m:t>3,</m:t>
                    </m:r>
                    <m:r>
                      <a:rPr lang="zh-CN" altLang="en-US" sz="2000" i="1">
                        <a:latin typeface="Cambria Math" panose="02040503050406030204" pitchFamily="18" charset="0"/>
                        <a:ea typeface="华文楷体" panose="02010600040101010101" pitchFamily="2" charset="-122"/>
                      </a:rPr>
                      <m:t>所以</m:t>
                    </m:r>
                  </m:oMath>
                </a14:m>
                <a:r>
                  <a:rPr lang="en-US" altLang="zh-CN" sz="2000" b="0" dirty="0" err="1">
                    <a:latin typeface="华文楷体" panose="02010600040101010101" pitchFamily="2" charset="-122"/>
                    <a:ea typeface="华文楷体" panose="02010600040101010101" pitchFamily="2" charset="-122"/>
                  </a:rPr>
                  <a:t>i</a:t>
                </a:r>
                <a:r>
                  <a:rPr lang="zh-CN" altLang="en-US" sz="2000" b="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的距离不用算</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即对于第</a:t>
                </a:r>
                <a:r>
                  <a:rPr lang="en-US" altLang="zh-CN" sz="2000" dirty="0" err="1">
                    <a:latin typeface="华文楷体" panose="02010600040101010101" pitchFamily="2" charset="-122"/>
                    <a:ea typeface="华文楷体" panose="02010600040101010101" pitchFamily="2" charset="-122"/>
                  </a:rPr>
                  <a:t>i</a:t>
                </a:r>
                <a:r>
                  <a:rPr lang="zh-CN" altLang="en-US" sz="2000" dirty="0">
                    <a:latin typeface="华文楷体" panose="02010600040101010101" pitchFamily="2" charset="-122"/>
                    <a:ea typeface="华文楷体" panose="02010600040101010101" pitchFamily="2" charset="-122"/>
                  </a:rPr>
                  <a:t>个样本，计算出局部密度比它高的样本与其的距离，最后，在所有距离中，取其最小值，即为高局部密度点距离</a:t>
                </a:r>
                <a:endParaRPr lang="en-US" altLang="zh-CN" sz="2000" dirty="0">
                  <a:latin typeface="华文楷体" panose="02010600040101010101" pitchFamily="2" charset="-122"/>
                  <a:ea typeface="华文楷体" panose="02010600040101010101" pitchFamily="2" charset="-122"/>
                </a:endParaRPr>
              </a:p>
            </p:txBody>
          </p:sp>
        </mc:Choice>
        <mc:Fallback xmlns="">
          <p:sp>
            <p:nvSpPr>
              <p:cNvPr id="6" name="文本框 5">
                <a:extLst>
                  <a:ext uri="{FF2B5EF4-FFF2-40B4-BE49-F238E27FC236}">
                    <a16:creationId xmlns:a16="http://schemas.microsoft.com/office/drawing/2014/main" id="{348DF206-1DE6-4744-B121-37A4BF19CE72}"/>
                  </a:ext>
                </a:extLst>
              </p:cNvPr>
              <p:cNvSpPr txBox="1">
                <a:spLocks noRot="1" noChangeAspect="1" noMove="1" noResize="1" noEditPoints="1" noAdjustHandles="1" noChangeArrowheads="1" noChangeShapeType="1" noTextEdit="1"/>
              </p:cNvSpPr>
              <p:nvPr/>
            </p:nvSpPr>
            <p:spPr>
              <a:xfrm>
                <a:off x="0" y="918862"/>
                <a:ext cx="8965067" cy="4192814"/>
              </a:xfrm>
              <a:prstGeom prst="rect">
                <a:avLst/>
              </a:prstGeom>
              <a:blipFill>
                <a:blip r:embed="rId3"/>
                <a:stretch>
                  <a:fillRect l="-680" t="-872" b="-17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123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childTnLst>
                          </p:cTn>
                        </p:par>
                        <p:par>
                          <p:cTn id="17" fill="hold">
                            <p:stCondLst>
                              <p:cond delay="1500"/>
                            </p:stCondLst>
                            <p:childTnLst>
                              <p:par>
                                <p:cTn id="18" presetID="16" presetClass="entr" presetSubtype="26"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1210588"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latin typeface="微软雅黑" panose="020B0503020204020204" pitchFamily="34" charset="-122"/>
                <a:ea typeface="微软雅黑" panose="020B0503020204020204" pitchFamily="34" charset="-122"/>
              </a:rPr>
              <a:t>密度聚类</a:t>
            </a:r>
            <a:endPar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48DF206-1DE6-4744-B121-37A4BF19CE72}"/>
                  </a:ext>
                </a:extLst>
              </p:cNvPr>
              <p:cNvSpPr txBox="1"/>
              <p:nvPr/>
            </p:nvSpPr>
            <p:spPr>
              <a:xfrm>
                <a:off x="69603" y="680323"/>
                <a:ext cx="9074397" cy="1631216"/>
              </a:xfrm>
              <a:prstGeom prst="rect">
                <a:avLst/>
              </a:prstGeom>
              <a:noFill/>
            </p:spPr>
            <p:txBody>
              <a:bodyPr wrap="square" rtlCol="0">
                <a:spAutoFit/>
              </a:bodyPr>
              <a:lstStyle/>
              <a:p>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簇中心：那些有着比较大的局部密度</a:t>
                </a:r>
                <a14:m>
                  <m:oMath xmlns:m="http://schemas.openxmlformats.org/officeDocument/2006/math">
                    <m:r>
                      <a:rPr lang="zh-CN" altLang="en-US" sz="2000" i="1" smtClean="0">
                        <a:latin typeface="Cambria Math" panose="02040503050406030204" pitchFamily="18" charset="0"/>
                        <a:ea typeface="华文楷体" panose="02010600040101010101" pitchFamily="2" charset="-122"/>
                      </a:rPr>
                      <m:t>𝜌</m:t>
                    </m:r>
                    <m:r>
                      <m:rPr>
                        <m:sty m:val="p"/>
                      </m:rPr>
                      <a:rPr lang="en-US" altLang="zh-CN" sz="2000" i="1">
                        <a:latin typeface="Cambria Math" panose="02040503050406030204" pitchFamily="18" charset="0"/>
                        <a:ea typeface="华文楷体" panose="02010600040101010101" pitchFamily="2" charset="-122"/>
                      </a:rPr>
                      <m:t>i</m:t>
                    </m:r>
                  </m:oMath>
                </a14:m>
                <a:r>
                  <a:rPr lang="zh-CN" altLang="en-US" sz="2000" dirty="0">
                    <a:latin typeface="华文楷体" panose="02010600040101010101" pitchFamily="2" charset="-122"/>
                    <a:ea typeface="华文楷体" panose="02010600040101010101" pitchFamily="2" charset="-122"/>
                  </a:rPr>
                  <a:t>和很大的高密度</a:t>
                </a:r>
                <a14:m>
                  <m:oMath xmlns:m="http://schemas.openxmlformats.org/officeDocument/2006/math">
                    <m:r>
                      <a:rPr lang="zh-CN" altLang="en-US" sz="2000" i="1" smtClean="0">
                        <a:latin typeface="Cambria Math" panose="02040503050406030204" pitchFamily="18" charset="0"/>
                        <a:ea typeface="Cambria Math" panose="02040503050406030204" pitchFamily="18" charset="0"/>
                      </a:rPr>
                      <m:t>𝛿</m:t>
                    </m:r>
                    <m:r>
                      <m:rPr>
                        <m:sty m:val="p"/>
                      </m:rPr>
                      <a:rPr lang="en-US" altLang="zh-CN" sz="2000" i="1">
                        <a:latin typeface="Cambria Math" panose="02040503050406030204" pitchFamily="18" charset="0"/>
                        <a:ea typeface="Cambria Math" panose="02040503050406030204" pitchFamily="18" charset="0"/>
                      </a:rPr>
                      <m:t>i</m:t>
                    </m:r>
                    <m:r>
                      <a:rPr lang="zh-CN" altLang="en-US" sz="2000" i="1">
                        <a:latin typeface="Cambria Math" panose="02040503050406030204" pitchFamily="18" charset="0"/>
                        <a:ea typeface="Cambria Math" panose="02040503050406030204" pitchFamily="18" charset="0"/>
                      </a:rPr>
                      <m:t>的</m:t>
                    </m:r>
                  </m:oMath>
                </a14:m>
                <a:r>
                  <a:rPr lang="zh-CN" altLang="en-US" sz="2000" dirty="0">
                    <a:latin typeface="华文楷体" panose="02010600040101010101" pitchFamily="2" charset="-122"/>
                    <a:ea typeface="华文楷体" panose="02010600040101010101" pitchFamily="2" charset="-122"/>
                  </a:rPr>
                  <a:t>点被认为是簇的中心</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异常点：高局部密度点距离</a:t>
                </a:r>
                <a14:m>
                  <m:oMath xmlns:m="http://schemas.openxmlformats.org/officeDocument/2006/math">
                    <m:r>
                      <a:rPr lang="zh-CN" altLang="en-US" sz="2000" i="1" smtClean="0">
                        <a:latin typeface="Cambria Math" panose="02040503050406030204" pitchFamily="18" charset="0"/>
                        <a:ea typeface="Cambria Math" panose="02040503050406030204" pitchFamily="18" charset="0"/>
                      </a:rPr>
                      <m:t>𝛿</m:t>
                    </m:r>
                    <m:r>
                      <m:rPr>
                        <m:sty m:val="p"/>
                      </m:rPr>
                      <a:rPr lang="en-US" altLang="zh-CN" sz="2000" i="1">
                        <a:latin typeface="Cambria Math" panose="02040503050406030204" pitchFamily="18" charset="0"/>
                        <a:ea typeface="Cambria Math" panose="02040503050406030204" pitchFamily="18" charset="0"/>
                      </a:rPr>
                      <m:t>i</m:t>
                    </m:r>
                    <m:r>
                      <a:rPr lang="zh-CN" altLang="en-US" sz="2000" i="1">
                        <a:latin typeface="Cambria Math" panose="02040503050406030204" pitchFamily="18" charset="0"/>
                        <a:ea typeface="Cambria Math" panose="02040503050406030204" pitchFamily="18" charset="0"/>
                      </a:rPr>
                      <m:t>较大</m:t>
                    </m:r>
                  </m:oMath>
                </a14:m>
                <a:r>
                  <a:rPr lang="zh-CN" altLang="en-US" sz="2000" dirty="0">
                    <a:latin typeface="华文楷体" panose="02010600040101010101" pitchFamily="2" charset="-122"/>
                    <a:ea typeface="华文楷体" panose="02010600040101010101" pitchFamily="2" charset="-122"/>
                  </a:rPr>
                  <a:t>但局部密度</a:t>
                </a:r>
                <a14:m>
                  <m:oMath xmlns:m="http://schemas.openxmlformats.org/officeDocument/2006/math">
                    <m:r>
                      <a:rPr lang="zh-CN" altLang="en-US" sz="2000" i="1">
                        <a:latin typeface="Cambria Math" panose="02040503050406030204" pitchFamily="18" charset="0"/>
                        <a:ea typeface="华文楷体" panose="02010600040101010101" pitchFamily="2" charset="-122"/>
                      </a:rPr>
                      <m:t>𝜌</m:t>
                    </m:r>
                    <m:r>
                      <m:rPr>
                        <m:sty m:val="p"/>
                      </m:rPr>
                      <a:rPr lang="en-US" altLang="zh-CN" sz="2000" i="1">
                        <a:latin typeface="Cambria Math" panose="02040503050406030204" pitchFamily="18" charset="0"/>
                        <a:ea typeface="华文楷体" panose="02010600040101010101" pitchFamily="2" charset="-122"/>
                      </a:rPr>
                      <m:t>i</m:t>
                    </m:r>
                  </m:oMath>
                </a14:m>
                <a:r>
                  <a:rPr lang="zh-CN" altLang="en-US" sz="2000" dirty="0">
                    <a:latin typeface="华文楷体" panose="02010600040101010101" pitchFamily="2" charset="-122"/>
                    <a:ea typeface="华文楷体" panose="02010600040101010101" pitchFamily="2" charset="-122"/>
                  </a:rPr>
                  <a:t>较小的点是异常点</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10</a:t>
                </a:r>
                <a:r>
                  <a:rPr lang="zh-CN" altLang="en-US" sz="2000" dirty="0">
                    <a:latin typeface="华文楷体" panose="02010600040101010101" pitchFamily="2" charset="-122"/>
                    <a:ea typeface="华文楷体" panose="02010600040101010101" pitchFamily="2" charset="-122"/>
                  </a:rPr>
                  <a:t>的</a:t>
                </a:r>
                <a14:m>
                  <m:oMath xmlns:m="http://schemas.openxmlformats.org/officeDocument/2006/math">
                    <m:r>
                      <a:rPr lang="zh-CN" altLang="en-US" sz="2000" i="1" smtClean="0">
                        <a:latin typeface="Cambria Math" panose="02040503050406030204" pitchFamily="18" charset="0"/>
                        <a:ea typeface="华文楷体" panose="02010600040101010101" pitchFamily="2" charset="-122"/>
                      </a:rPr>
                      <m:t>𝜌</m:t>
                    </m:r>
                    <m:r>
                      <m:rPr>
                        <m:sty m:val="p"/>
                      </m:rPr>
                      <a:rPr lang="en-US" altLang="zh-CN" sz="2000" i="1">
                        <a:latin typeface="Cambria Math" panose="02040503050406030204" pitchFamily="18" charset="0"/>
                        <a:ea typeface="华文楷体" panose="02010600040101010101" pitchFamily="2" charset="-122"/>
                      </a:rPr>
                      <m:t>i</m:t>
                    </m:r>
                  </m:oMath>
                </a14:m>
                <a:r>
                  <a:rPr lang="zh-CN" altLang="en-US" sz="2000" dirty="0">
                    <a:latin typeface="华文楷体" panose="02010600040101010101" pitchFamily="2" charset="-122"/>
                    <a:ea typeface="华文楷体" panose="02010600040101010101" pitchFamily="2" charset="-122"/>
                  </a:rPr>
                  <a:t>和</a:t>
                </a:r>
                <a14:m>
                  <m:oMath xmlns:m="http://schemas.openxmlformats.org/officeDocument/2006/math">
                    <m:r>
                      <a:rPr lang="zh-CN" altLang="en-US" sz="2000" i="1">
                        <a:latin typeface="Cambria Math" panose="02040503050406030204" pitchFamily="18" charset="0"/>
                        <a:ea typeface="Cambria Math" panose="02040503050406030204" pitchFamily="18" charset="0"/>
                      </a:rPr>
                      <m:t>𝛿</m:t>
                    </m:r>
                    <m:r>
                      <m:rPr>
                        <m:sty m:val="p"/>
                      </m:rPr>
                      <a:rPr lang="en-US" altLang="zh-CN" sz="2000" i="1">
                        <a:latin typeface="Cambria Math" panose="02040503050406030204" pitchFamily="18" charset="0"/>
                        <a:ea typeface="Cambria Math" panose="02040503050406030204" pitchFamily="18" charset="0"/>
                      </a:rPr>
                      <m:t>i</m:t>
                    </m:r>
                  </m:oMath>
                </a14:m>
                <a:r>
                  <a:rPr lang="zh-CN" altLang="en-US" sz="2000" dirty="0">
                    <a:latin typeface="华文楷体" panose="02010600040101010101" pitchFamily="2" charset="-122"/>
                    <a:ea typeface="华文楷体" panose="02010600040101010101" pitchFamily="2" charset="-122"/>
                  </a:rPr>
                  <a:t>比较大，作为簇的中心点，</a:t>
                </a:r>
                <a:r>
                  <a:rPr lang="en-US" altLang="zh-CN" sz="2000" dirty="0">
                    <a:latin typeface="华文楷体" panose="02010600040101010101" pitchFamily="2" charset="-122"/>
                    <a:ea typeface="华文楷体" panose="02010600040101010101" pitchFamily="2" charset="-122"/>
                  </a:rPr>
                  <a:t>26</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27</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28</a:t>
                </a:r>
                <a:r>
                  <a:rPr lang="zh-CN" altLang="en-US" sz="2000" dirty="0">
                    <a:latin typeface="华文楷体" panose="02010600040101010101" pitchFamily="2" charset="-122"/>
                    <a:ea typeface="华文楷体" panose="02010600040101010101" pitchFamily="2" charset="-122"/>
                  </a:rPr>
                  <a:t>三个点的</a:t>
                </a:r>
                <a14:m>
                  <m:oMath xmlns:m="http://schemas.openxmlformats.org/officeDocument/2006/math">
                    <m:r>
                      <a:rPr lang="zh-CN" altLang="en-US" sz="2000" i="1">
                        <a:latin typeface="Cambria Math" panose="02040503050406030204" pitchFamily="18" charset="0"/>
                        <a:ea typeface="Cambria Math" panose="02040503050406030204" pitchFamily="18" charset="0"/>
                      </a:rPr>
                      <m:t>𝛿</m:t>
                    </m:r>
                    <m:r>
                      <m:rPr>
                        <m:sty m:val="p"/>
                      </m:rPr>
                      <a:rPr lang="en-US" altLang="zh-CN" sz="2000" i="1">
                        <a:latin typeface="Cambria Math" panose="02040503050406030204" pitchFamily="18" charset="0"/>
                        <a:ea typeface="Cambria Math" panose="02040503050406030204" pitchFamily="18" charset="0"/>
                      </a:rPr>
                      <m:t>i</m:t>
                    </m:r>
                  </m:oMath>
                </a14:m>
                <a:r>
                  <a:rPr lang="zh-CN" altLang="en-US" sz="2000" dirty="0">
                    <a:latin typeface="华文楷体" panose="02010600040101010101" pitchFamily="2" charset="-122"/>
                    <a:ea typeface="华文楷体" panose="02010600040101010101" pitchFamily="2" charset="-122"/>
                  </a:rPr>
                  <a:t>比较大，但是</a:t>
                </a:r>
                <a14:m>
                  <m:oMath xmlns:m="http://schemas.openxmlformats.org/officeDocument/2006/math">
                    <m:r>
                      <a:rPr lang="zh-CN" altLang="en-US" sz="2000" i="1">
                        <a:latin typeface="Cambria Math" panose="02040503050406030204" pitchFamily="18" charset="0"/>
                        <a:ea typeface="华文楷体" panose="02010600040101010101" pitchFamily="2" charset="-122"/>
                      </a:rPr>
                      <m:t>𝜌</m:t>
                    </m:r>
                    <m:r>
                      <m:rPr>
                        <m:sty m:val="p"/>
                      </m:rPr>
                      <a:rPr lang="en-US" altLang="zh-CN" sz="2000" i="1">
                        <a:latin typeface="Cambria Math" panose="02040503050406030204" pitchFamily="18" charset="0"/>
                        <a:ea typeface="华文楷体" panose="02010600040101010101" pitchFamily="2" charset="-122"/>
                      </a:rPr>
                      <m:t>i</m:t>
                    </m:r>
                  </m:oMath>
                </a14:m>
                <a:r>
                  <a:rPr lang="zh-CN" altLang="en-US" sz="2000" dirty="0">
                    <a:latin typeface="华文楷体" panose="02010600040101010101" pitchFamily="2" charset="-122"/>
                    <a:ea typeface="华文楷体" panose="02010600040101010101" pitchFamily="2" charset="-122"/>
                  </a:rPr>
                  <a:t>较小，所以是异常点</a:t>
                </a:r>
                <a:endParaRPr lang="en-US" altLang="zh-CN" sz="2000" dirty="0">
                  <a:latin typeface="华文楷体" panose="02010600040101010101" pitchFamily="2" charset="-122"/>
                  <a:ea typeface="华文楷体" panose="02010600040101010101" pitchFamily="2" charset="-122"/>
                </a:endParaRPr>
              </a:p>
            </p:txBody>
          </p:sp>
        </mc:Choice>
        <mc:Fallback xmlns="">
          <p:sp>
            <p:nvSpPr>
              <p:cNvPr id="6" name="文本框 5">
                <a:extLst>
                  <a:ext uri="{FF2B5EF4-FFF2-40B4-BE49-F238E27FC236}">
                    <a16:creationId xmlns:a16="http://schemas.microsoft.com/office/drawing/2014/main" id="{348DF206-1DE6-4744-B121-37A4BF19CE72}"/>
                  </a:ext>
                </a:extLst>
              </p:cNvPr>
              <p:cNvSpPr txBox="1">
                <a:spLocks noRot="1" noChangeAspect="1" noMove="1" noResize="1" noEditPoints="1" noAdjustHandles="1" noChangeArrowheads="1" noChangeShapeType="1" noTextEdit="1"/>
              </p:cNvSpPr>
              <p:nvPr/>
            </p:nvSpPr>
            <p:spPr>
              <a:xfrm>
                <a:off x="69603" y="680323"/>
                <a:ext cx="9074397" cy="1631216"/>
              </a:xfrm>
              <a:prstGeom prst="rect">
                <a:avLst/>
              </a:prstGeom>
              <a:blipFill>
                <a:blip r:embed="rId3"/>
                <a:stretch>
                  <a:fillRect l="-672" b="-5993"/>
                </a:stretch>
              </a:blipFill>
            </p:spPr>
            <p:txBody>
              <a:bodyPr/>
              <a:lstStyle/>
              <a:p>
                <a:r>
                  <a:rPr lang="zh-CN" altLang="en-US">
                    <a:noFill/>
                  </a:rPr>
                  <a:t> </a:t>
                </a:r>
              </a:p>
            </p:txBody>
          </p:sp>
        </mc:Fallback>
      </mc:AlternateContent>
      <p:pic>
        <p:nvPicPr>
          <p:cNvPr id="19" name="图片 18">
            <a:extLst>
              <a:ext uri="{FF2B5EF4-FFF2-40B4-BE49-F238E27FC236}">
                <a16:creationId xmlns:a16="http://schemas.microsoft.com/office/drawing/2014/main" id="{027B1DEC-2E31-433D-A98B-F9350511FB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55751"/>
            <a:ext cx="8249801" cy="2810267"/>
          </a:xfrm>
          <a:prstGeom prst="rect">
            <a:avLst/>
          </a:prstGeom>
        </p:spPr>
      </p:pic>
    </p:spTree>
    <p:extLst>
      <p:ext uri="{BB962C8B-B14F-4D97-AF65-F5344CB8AC3E}">
        <p14:creationId xmlns:p14="http://schemas.microsoft.com/office/powerpoint/2010/main" val="2685808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childTnLst>
                          </p:cTn>
                        </p:par>
                        <p:par>
                          <p:cTn id="17" fill="hold">
                            <p:stCondLst>
                              <p:cond delay="1500"/>
                            </p:stCondLst>
                            <p:childTnLst>
                              <p:par>
                                <p:cTn id="18" presetID="16" presetClass="entr" presetSubtype="26"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05</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sp>
        <p:nvSpPr>
          <p:cNvPr id="15" name="矩形 14"/>
          <p:cNvSpPr/>
          <p:nvPr/>
        </p:nvSpPr>
        <p:spPr>
          <a:xfrm>
            <a:off x="1255072" y="1605885"/>
            <a:ext cx="3552876" cy="646331"/>
          </a:xfrm>
          <a:prstGeom prst="rect">
            <a:avLst/>
          </a:prstGeom>
        </p:spPr>
        <p:txBody>
          <a:bodyPr wrap="square">
            <a:spAutoFit/>
          </a:bodyPr>
          <a:lstStyle/>
          <a:p>
            <a:r>
              <a:rPr lang="zh-CN" altLang="en-US" sz="3600" b="1" dirty="0">
                <a:solidFill>
                  <a:schemeClr val="accent5"/>
                </a:solidFill>
                <a:latin typeface="微软雅黑" panose="020B0503020204020204" pitchFamily="34" charset="-122"/>
                <a:ea typeface="微软雅黑" panose="020B0503020204020204" pitchFamily="34" charset="-122"/>
              </a:rPr>
              <a:t>谱聚类</a:t>
            </a:r>
            <a:endParaRPr lang="zh-CN" altLang="en-US" b="1" dirty="0">
              <a:solidFill>
                <a:schemeClr val="accent5"/>
              </a:solidFill>
              <a:latin typeface="微软雅黑" panose="020B0503020204020204" pitchFamily="34" charset="-122"/>
              <a:ea typeface="微软雅黑" panose="020B0503020204020204" pitchFamily="34" charset="-122"/>
            </a:endParaRPr>
          </a:p>
        </p:txBody>
      </p:sp>
      <p:pic>
        <p:nvPicPr>
          <p:cNvPr id="22" name="图片 21" descr="33af44c9fe23df8286f99d06e678fd1b">
            <a:extLst>
              <a:ext uri="{FF2B5EF4-FFF2-40B4-BE49-F238E27FC236}">
                <a16:creationId xmlns:a16="http://schemas.microsoft.com/office/drawing/2014/main" id="{F431F8E2-6697-4C50-A422-A4CE2FD2455F}"/>
              </a:ext>
            </a:extLst>
          </p:cNvPr>
          <p:cNvPicPr>
            <a:picLocks noChangeAspect="1"/>
          </p:cNvPicPr>
          <p:nvPr/>
        </p:nvPicPr>
        <p:blipFill>
          <a:blip r:embed="rId3"/>
          <a:stretch>
            <a:fillRect/>
          </a:stretch>
        </p:blipFill>
        <p:spPr>
          <a:xfrm rot="13505325">
            <a:off x="6246011" y="1327153"/>
            <a:ext cx="6233981" cy="5988671"/>
          </a:xfrm>
          <a:prstGeom prst="rect">
            <a:avLst/>
          </a:prstGeom>
        </p:spPr>
      </p:pic>
    </p:spTree>
    <p:extLst>
      <p:ext uri="{BB962C8B-B14F-4D97-AF65-F5344CB8AC3E}">
        <p14:creationId xmlns:p14="http://schemas.microsoft.com/office/powerpoint/2010/main" val="643250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4102" name="Picture 6">
            <a:extLst>
              <a:ext uri="{FF2B5EF4-FFF2-40B4-BE49-F238E27FC236}">
                <a16:creationId xmlns:a16="http://schemas.microsoft.com/office/drawing/2014/main" id="{E333FF6B-A127-4A72-84FD-69F839731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91" y="765313"/>
            <a:ext cx="20955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27DE8330-B11A-4546-857E-268745A391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5854" y="765313"/>
            <a:ext cx="18669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923F5BC8-A0B6-41F4-92BF-D9A80768F4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771384"/>
            <a:ext cx="1866900" cy="141922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F6E4D62B-1029-4C12-A118-E0A3EB814C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6852" y="933308"/>
            <a:ext cx="2095500" cy="1095375"/>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a16="http://schemas.microsoft.com/office/drawing/2014/main" id="{952614D5-1E9D-441D-953F-8A2DA7461415}"/>
              </a:ext>
            </a:extLst>
          </p:cNvPr>
          <p:cNvSpPr txBox="1"/>
          <p:nvPr/>
        </p:nvSpPr>
        <p:spPr>
          <a:xfrm>
            <a:off x="631868" y="2472359"/>
            <a:ext cx="1262270" cy="369332"/>
          </a:xfrm>
          <a:prstGeom prst="rect">
            <a:avLst/>
          </a:prstGeom>
          <a:noFill/>
        </p:spPr>
        <p:txBody>
          <a:bodyPr wrap="square" rtlCol="0">
            <a:spAutoFit/>
          </a:bodyPr>
          <a:lstStyle/>
          <a:p>
            <a:r>
              <a:rPr lang="zh-CN" altLang="en-US" dirty="0"/>
              <a:t>无向图</a:t>
            </a:r>
          </a:p>
        </p:txBody>
      </p:sp>
      <p:sp>
        <p:nvSpPr>
          <p:cNvPr id="20" name="文本框 19">
            <a:extLst>
              <a:ext uri="{FF2B5EF4-FFF2-40B4-BE49-F238E27FC236}">
                <a16:creationId xmlns:a16="http://schemas.microsoft.com/office/drawing/2014/main" id="{51E85775-C840-466C-9932-CD277F155ABB}"/>
              </a:ext>
            </a:extLst>
          </p:cNvPr>
          <p:cNvSpPr txBox="1"/>
          <p:nvPr/>
        </p:nvSpPr>
        <p:spPr>
          <a:xfrm>
            <a:off x="2445854" y="2494722"/>
            <a:ext cx="1866900" cy="369332"/>
          </a:xfrm>
          <a:prstGeom prst="rect">
            <a:avLst/>
          </a:prstGeom>
          <a:noFill/>
        </p:spPr>
        <p:txBody>
          <a:bodyPr wrap="square" rtlCol="0">
            <a:spAutoFit/>
          </a:bodyPr>
          <a:lstStyle/>
          <a:p>
            <a:r>
              <a:rPr lang="zh-CN" altLang="en-US" dirty="0"/>
              <a:t>度矩阵</a:t>
            </a:r>
          </a:p>
        </p:txBody>
      </p:sp>
      <p:sp>
        <p:nvSpPr>
          <p:cNvPr id="26" name="文本框 25">
            <a:extLst>
              <a:ext uri="{FF2B5EF4-FFF2-40B4-BE49-F238E27FC236}">
                <a16:creationId xmlns:a16="http://schemas.microsoft.com/office/drawing/2014/main" id="{EE163544-D93B-4C41-BF5E-AC3A5CCB45C2}"/>
              </a:ext>
            </a:extLst>
          </p:cNvPr>
          <p:cNvSpPr txBox="1"/>
          <p:nvPr/>
        </p:nvSpPr>
        <p:spPr>
          <a:xfrm>
            <a:off x="4831248" y="2477991"/>
            <a:ext cx="1866900" cy="369332"/>
          </a:xfrm>
          <a:prstGeom prst="rect">
            <a:avLst/>
          </a:prstGeom>
          <a:noFill/>
        </p:spPr>
        <p:txBody>
          <a:bodyPr wrap="square" rtlCol="0">
            <a:spAutoFit/>
          </a:bodyPr>
          <a:lstStyle/>
          <a:p>
            <a:r>
              <a:rPr lang="zh-CN" altLang="en-US" dirty="0"/>
              <a:t>邻接矩阵</a:t>
            </a:r>
          </a:p>
        </p:txBody>
      </p:sp>
      <p:sp>
        <p:nvSpPr>
          <p:cNvPr id="27" name="文本框 26">
            <a:extLst>
              <a:ext uri="{FF2B5EF4-FFF2-40B4-BE49-F238E27FC236}">
                <a16:creationId xmlns:a16="http://schemas.microsoft.com/office/drawing/2014/main" id="{35CE533F-36F7-48A3-8314-378A1887EF90}"/>
              </a:ext>
            </a:extLst>
          </p:cNvPr>
          <p:cNvSpPr txBox="1"/>
          <p:nvPr/>
        </p:nvSpPr>
        <p:spPr>
          <a:xfrm>
            <a:off x="6797039" y="2488346"/>
            <a:ext cx="1866900" cy="369332"/>
          </a:xfrm>
          <a:prstGeom prst="rect">
            <a:avLst/>
          </a:prstGeom>
          <a:noFill/>
        </p:spPr>
        <p:txBody>
          <a:bodyPr wrap="square" rtlCol="0">
            <a:spAutoFit/>
          </a:bodyPr>
          <a:lstStyle/>
          <a:p>
            <a:r>
              <a:rPr lang="zh-CN" altLang="en-US" dirty="0"/>
              <a:t>拉普拉斯矩阵</a:t>
            </a:r>
          </a:p>
        </p:txBody>
      </p:sp>
      <p:sp>
        <p:nvSpPr>
          <p:cNvPr id="22" name="文本框 21">
            <a:extLst>
              <a:ext uri="{FF2B5EF4-FFF2-40B4-BE49-F238E27FC236}">
                <a16:creationId xmlns:a16="http://schemas.microsoft.com/office/drawing/2014/main" id="{50A6319C-8750-42CE-A774-D21AF784EE21}"/>
              </a:ext>
            </a:extLst>
          </p:cNvPr>
          <p:cNvSpPr txBox="1"/>
          <p:nvPr/>
        </p:nvSpPr>
        <p:spPr>
          <a:xfrm>
            <a:off x="99391" y="3011557"/>
            <a:ext cx="1987826" cy="1477328"/>
          </a:xfrm>
          <a:prstGeom prst="rect">
            <a:avLst/>
          </a:prstGeom>
          <a:noFill/>
        </p:spPr>
        <p:txBody>
          <a:bodyPr wrap="square" rtlCol="0">
            <a:spAutoFit/>
          </a:bodyPr>
          <a:lstStyle/>
          <a:p>
            <a:r>
              <a:rPr lang="en-US" altLang="zh-CN" dirty="0">
                <a:solidFill>
                  <a:srgbClr val="4D4D4D"/>
                </a:solidFill>
                <a:latin typeface="-apple-system"/>
              </a:rPr>
              <a:t>G=&lt;V,E&gt;</a:t>
            </a:r>
            <a:r>
              <a:rPr lang="zh-CN" altLang="en-US" dirty="0">
                <a:solidFill>
                  <a:srgbClr val="4D4D4D"/>
                </a:solidFill>
                <a:latin typeface="-apple-system"/>
              </a:rPr>
              <a:t>，</a:t>
            </a:r>
            <a:r>
              <a:rPr lang="en-US" altLang="zh-CN" dirty="0">
                <a:solidFill>
                  <a:srgbClr val="4D4D4D"/>
                </a:solidFill>
                <a:latin typeface="-apple-system"/>
              </a:rPr>
              <a:t>V={1,2,3,4,5,6}</a:t>
            </a:r>
          </a:p>
          <a:p>
            <a:r>
              <a:rPr lang="en-US" altLang="zh-CN" dirty="0">
                <a:solidFill>
                  <a:srgbClr val="4D4D4D"/>
                </a:solidFill>
                <a:latin typeface="-apple-system"/>
              </a:rPr>
              <a:t>E={(1,2),(1,5),(2,3),(2,5),(3,4),(4,5),(4,6)}</a:t>
            </a:r>
            <a:endParaRPr lang="zh-CN" altLang="en-US" dirty="0"/>
          </a:p>
        </p:txBody>
      </p:sp>
      <p:sp>
        <p:nvSpPr>
          <p:cNvPr id="23" name="文本框 22">
            <a:extLst>
              <a:ext uri="{FF2B5EF4-FFF2-40B4-BE49-F238E27FC236}">
                <a16:creationId xmlns:a16="http://schemas.microsoft.com/office/drawing/2014/main" id="{CA4179EC-86B8-4B09-BBD6-943F2172C08D}"/>
              </a:ext>
            </a:extLst>
          </p:cNvPr>
          <p:cNvSpPr txBox="1"/>
          <p:nvPr/>
        </p:nvSpPr>
        <p:spPr>
          <a:xfrm>
            <a:off x="2324928" y="3001618"/>
            <a:ext cx="2107924" cy="2308324"/>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的邻居点有</a:t>
            </a:r>
            <a:r>
              <a:rPr lang="en-US" altLang="zh-CN" dirty="0">
                <a:latin typeface="华文楷体" panose="02010600040101010101" pitchFamily="2" charset="-122"/>
                <a:ea typeface="华文楷体" panose="02010600040101010101" pitchFamily="2" charset="-122"/>
              </a:rPr>
              <a:t>2,5</a:t>
            </a:r>
          </a:p>
          <a:p>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的邻居点有</a:t>
            </a:r>
            <a:r>
              <a:rPr lang="en-US" altLang="zh-CN" dirty="0">
                <a:latin typeface="华文楷体" panose="02010600040101010101" pitchFamily="2" charset="-122"/>
                <a:ea typeface="华文楷体" panose="02010600040101010101" pitchFamily="2" charset="-122"/>
              </a:rPr>
              <a:t>1,3,5</a:t>
            </a:r>
            <a:endParaRPr lang="zh-CN" altLang="en-US"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的邻居点有</a:t>
            </a:r>
            <a:r>
              <a:rPr lang="en-US" altLang="zh-CN" dirty="0">
                <a:latin typeface="华文楷体" panose="02010600040101010101" pitchFamily="2" charset="-122"/>
                <a:ea typeface="华文楷体" panose="02010600040101010101" pitchFamily="2" charset="-122"/>
              </a:rPr>
              <a:t>2,4</a:t>
            </a:r>
            <a:endParaRPr lang="zh-CN" altLang="en-US"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的邻居点有</a:t>
            </a:r>
            <a:r>
              <a:rPr lang="en-US" altLang="zh-CN" dirty="0">
                <a:latin typeface="华文楷体" panose="02010600040101010101" pitchFamily="2" charset="-122"/>
                <a:ea typeface="华文楷体" panose="02010600040101010101" pitchFamily="2" charset="-122"/>
              </a:rPr>
              <a:t>3,5</a:t>
            </a:r>
            <a:endParaRPr lang="zh-CN" altLang="en-US"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的邻居点有</a:t>
            </a:r>
            <a:r>
              <a:rPr lang="en-US" altLang="zh-CN" dirty="0">
                <a:latin typeface="华文楷体" panose="02010600040101010101" pitchFamily="2" charset="-122"/>
                <a:ea typeface="华文楷体" panose="02010600040101010101" pitchFamily="2" charset="-122"/>
              </a:rPr>
              <a:t>1,2,4</a:t>
            </a:r>
          </a:p>
          <a:p>
            <a:r>
              <a:rPr lang="en-US" altLang="zh-CN" dirty="0">
                <a:latin typeface="华文楷体" panose="02010600040101010101" pitchFamily="2" charset="-122"/>
                <a:ea typeface="华文楷体" panose="02010600040101010101" pitchFamily="2" charset="-122"/>
              </a:rPr>
              <a:t>6</a:t>
            </a:r>
            <a:r>
              <a:rPr lang="zh-CN" altLang="en-US" dirty="0">
                <a:latin typeface="华文楷体" panose="02010600040101010101" pitchFamily="2" charset="-122"/>
                <a:ea typeface="华文楷体" panose="02010600040101010101" pitchFamily="2" charset="-122"/>
              </a:rPr>
              <a:t>的邻居点有</a:t>
            </a:r>
            <a:r>
              <a:rPr lang="en-US" altLang="zh-CN" dirty="0">
                <a:latin typeface="华文楷体" panose="02010600040101010101" pitchFamily="2" charset="-122"/>
                <a:ea typeface="华文楷体" panose="02010600040101010101" pitchFamily="2" charset="-122"/>
              </a:rPr>
              <a:t>4</a:t>
            </a:r>
            <a:endParaRPr lang="zh-CN" altLang="en-US" dirty="0">
              <a:latin typeface="华文楷体" panose="02010600040101010101" pitchFamily="2" charset="-122"/>
              <a:ea typeface="华文楷体" panose="02010600040101010101" pitchFamily="2" charset="-122"/>
            </a:endParaRPr>
          </a:p>
          <a:p>
            <a:endParaRPr lang="zh-CN" altLang="en-US" dirty="0"/>
          </a:p>
          <a:p>
            <a:endParaRPr lang="zh-CN" altLang="en-US" dirty="0"/>
          </a:p>
        </p:txBody>
      </p:sp>
      <p:sp>
        <p:nvSpPr>
          <p:cNvPr id="24" name="文本框 23">
            <a:extLst>
              <a:ext uri="{FF2B5EF4-FFF2-40B4-BE49-F238E27FC236}">
                <a16:creationId xmlns:a16="http://schemas.microsoft.com/office/drawing/2014/main" id="{FDA9E618-332E-41D9-AA0E-245DBAE047D6}"/>
              </a:ext>
            </a:extLst>
          </p:cNvPr>
          <p:cNvSpPr txBox="1"/>
          <p:nvPr/>
        </p:nvSpPr>
        <p:spPr>
          <a:xfrm>
            <a:off x="4572000" y="3001618"/>
            <a:ext cx="1866900" cy="2031325"/>
          </a:xfrm>
          <a:prstGeom prst="rect">
            <a:avLst/>
          </a:prstGeom>
          <a:noFill/>
        </p:spPr>
        <p:txBody>
          <a:bodyPr wrap="square" rtlCol="0">
            <a:spAutoFit/>
          </a:bodyPr>
          <a:lstStyle/>
          <a:p>
            <a:r>
              <a:rPr lang="zh-CN" altLang="en-US" b="0" i="0" dirty="0">
                <a:effectLst/>
                <a:latin typeface="华文楷体" panose="02010600040101010101" pitchFamily="2" charset="-122"/>
                <a:ea typeface="华文楷体" panose="02010600040101010101" pitchFamily="2" charset="-122"/>
              </a:rPr>
              <a:t>邻接矩阵表示顶点间关系，是</a:t>
            </a:r>
            <a:r>
              <a:rPr lang="en-US" altLang="zh-CN" b="0" i="0" dirty="0">
                <a:effectLst/>
                <a:latin typeface="华文楷体" panose="02010600040101010101" pitchFamily="2" charset="-122"/>
                <a:ea typeface="华文楷体" panose="02010600040101010101" pitchFamily="2" charset="-122"/>
              </a:rPr>
              <a:t>n</a:t>
            </a:r>
            <a:r>
              <a:rPr lang="zh-CN" altLang="en-US" b="0" i="0" dirty="0">
                <a:effectLst/>
                <a:latin typeface="华文楷体" panose="02010600040101010101" pitchFamily="2" charset="-122"/>
                <a:ea typeface="华文楷体" panose="02010600040101010101" pitchFamily="2" charset="-122"/>
              </a:rPr>
              <a:t>阶方阵（</a:t>
            </a:r>
            <a:r>
              <a:rPr lang="en-US" altLang="zh-CN" b="0" i="0" dirty="0">
                <a:effectLst/>
                <a:latin typeface="华文楷体" panose="02010600040101010101" pitchFamily="2" charset="-122"/>
                <a:ea typeface="华文楷体" panose="02010600040101010101" pitchFamily="2" charset="-122"/>
              </a:rPr>
              <a:t>n</a:t>
            </a:r>
            <a:r>
              <a:rPr lang="zh-CN" altLang="en-US" b="0" i="0" dirty="0">
                <a:effectLst/>
                <a:latin typeface="华文楷体" panose="02010600040101010101" pitchFamily="2" charset="-122"/>
                <a:ea typeface="华文楷体" panose="02010600040101010101" pitchFamily="2" charset="-122"/>
              </a:rPr>
              <a:t>为顶点数量）</a:t>
            </a:r>
            <a:endParaRPr lang="en-US" altLang="zh-CN" b="0" i="0" dirty="0">
              <a:effectLst/>
              <a:latin typeface="华文楷体" panose="02010600040101010101" pitchFamily="2" charset="-122"/>
              <a:ea typeface="华文楷体" panose="02010600040101010101" pitchFamily="2" charset="-122"/>
            </a:endParaRPr>
          </a:p>
          <a:p>
            <a:r>
              <a:rPr lang="zh-CN" altLang="en-US" b="0" i="0" dirty="0">
                <a:effectLst/>
                <a:latin typeface="华文楷体" panose="02010600040101010101" pitchFamily="2" charset="-122"/>
                <a:ea typeface="华文楷体" panose="02010600040101010101" pitchFamily="2" charset="-122"/>
              </a:rPr>
              <a:t>如果两个点相邻，则用</a:t>
            </a:r>
            <a:r>
              <a:rPr lang="en-US" altLang="zh-CN" b="0" i="0" dirty="0">
                <a:effectLst/>
                <a:latin typeface="华文楷体" panose="02010600040101010101" pitchFamily="2" charset="-122"/>
                <a:ea typeface="华文楷体" panose="02010600040101010101" pitchFamily="2" charset="-122"/>
              </a:rPr>
              <a:t>1</a:t>
            </a:r>
            <a:r>
              <a:rPr lang="zh-CN" altLang="en-US" b="0" i="0" dirty="0">
                <a:effectLst/>
                <a:latin typeface="华文楷体" panose="02010600040101010101" pitchFamily="2" charset="-122"/>
                <a:ea typeface="华文楷体" panose="02010600040101010101" pitchFamily="2" charset="-122"/>
              </a:rPr>
              <a:t>表示，否则用</a:t>
            </a:r>
            <a:r>
              <a:rPr lang="en-US" altLang="zh-CN" b="0" i="0" dirty="0">
                <a:effectLst/>
                <a:latin typeface="华文楷体" panose="02010600040101010101" pitchFamily="2" charset="-122"/>
                <a:ea typeface="华文楷体" panose="02010600040101010101" pitchFamily="2" charset="-122"/>
              </a:rPr>
              <a:t>0</a:t>
            </a:r>
            <a:r>
              <a:rPr lang="zh-CN" altLang="en-US" b="0" i="0" dirty="0">
                <a:effectLst/>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25" name="文本框 24">
            <a:extLst>
              <a:ext uri="{FF2B5EF4-FFF2-40B4-BE49-F238E27FC236}">
                <a16:creationId xmlns:a16="http://schemas.microsoft.com/office/drawing/2014/main" id="{33C3FA41-4959-404B-8B1E-3BFE4119B1D8}"/>
              </a:ext>
            </a:extLst>
          </p:cNvPr>
          <p:cNvSpPr txBox="1"/>
          <p:nvPr/>
        </p:nvSpPr>
        <p:spPr>
          <a:xfrm>
            <a:off x="6734629" y="3001618"/>
            <a:ext cx="2095500" cy="923330"/>
          </a:xfrm>
          <a:prstGeom prst="rect">
            <a:avLst/>
          </a:prstGeom>
          <a:noFill/>
        </p:spPr>
        <p:txBody>
          <a:bodyPr wrap="square" rtlCol="0">
            <a:spAutoFit/>
          </a:bodyPr>
          <a:lstStyle/>
          <a:p>
            <a:r>
              <a:rPr lang="en-US" altLang="zh-CN" b="0" i="0" dirty="0">
                <a:effectLst/>
                <a:latin typeface="华文楷体" panose="02010600040101010101" pitchFamily="2" charset="-122"/>
                <a:ea typeface="华文楷体" panose="02010600040101010101" pitchFamily="2" charset="-122"/>
              </a:rPr>
              <a:t>L=D-A</a:t>
            </a:r>
            <a:r>
              <a:rPr lang="zh-CN" altLang="en-US" b="0" i="0" dirty="0">
                <a:effectLst/>
                <a:latin typeface="华文楷体" panose="02010600040101010101" pitchFamily="2" charset="-122"/>
                <a:ea typeface="华文楷体" panose="02010600040101010101" pitchFamily="2" charset="-122"/>
              </a:rPr>
              <a:t>，其中</a:t>
            </a:r>
            <a:r>
              <a:rPr lang="en-US" altLang="zh-CN" b="0" i="0" dirty="0">
                <a:effectLst/>
                <a:latin typeface="华文楷体" panose="02010600040101010101" pitchFamily="2" charset="-122"/>
                <a:ea typeface="华文楷体" panose="02010600040101010101" pitchFamily="2" charset="-122"/>
              </a:rPr>
              <a:t>D</a:t>
            </a:r>
            <a:r>
              <a:rPr lang="zh-CN" altLang="en-US" b="0" i="0" dirty="0">
                <a:effectLst/>
                <a:latin typeface="华文楷体" panose="02010600040101010101" pitchFamily="2" charset="-122"/>
                <a:ea typeface="华文楷体" panose="02010600040101010101" pitchFamily="2" charset="-122"/>
              </a:rPr>
              <a:t>为图的度矩阵，</a:t>
            </a:r>
            <a:r>
              <a:rPr lang="en-US" altLang="zh-CN" b="0" i="0" dirty="0">
                <a:effectLst/>
                <a:latin typeface="华文楷体" panose="02010600040101010101" pitchFamily="2" charset="-122"/>
                <a:ea typeface="华文楷体" panose="02010600040101010101" pitchFamily="2" charset="-122"/>
              </a:rPr>
              <a:t>A</a:t>
            </a:r>
            <a:r>
              <a:rPr lang="zh-CN" altLang="en-US" b="0" i="0" dirty="0">
                <a:effectLst/>
                <a:latin typeface="华文楷体" panose="02010600040101010101" pitchFamily="2" charset="-122"/>
                <a:ea typeface="华文楷体" panose="02010600040101010101" pitchFamily="2" charset="-122"/>
              </a:rPr>
              <a:t>为图的</a:t>
            </a:r>
            <a:r>
              <a:rPr lang="zh-CN" altLang="en-US" b="0" i="0" strike="noStrike" dirty="0">
                <a:effectLst/>
                <a:latin typeface="华文楷体" panose="02010600040101010101" pitchFamily="2" charset="-122"/>
                <a:ea typeface="华文楷体" panose="02010600040101010101" pitchFamily="2" charset="-122"/>
                <a:hlinkClick r:id="rId7">
                  <a:extLst>
                    <a:ext uri="{A12FA001-AC4F-418D-AE19-62706E023703}">
                      <ahyp:hlinkClr xmlns:ahyp="http://schemas.microsoft.com/office/drawing/2018/hyperlinkcolor" val="tx"/>
                    </a:ext>
                  </a:extLst>
                </a:hlinkClick>
              </a:rPr>
              <a:t>邻接矩阵</a:t>
            </a:r>
            <a:r>
              <a:rPr lang="zh-CN" altLang="en-US" b="0" i="0" dirty="0">
                <a:effectLst/>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68750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6"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CB719E4F-1294-40CA-8DD0-D5BA9379BDEB}"/>
              </a:ext>
            </a:extLst>
          </p:cNvPr>
          <p:cNvSpPr txBox="1"/>
          <p:nvPr/>
        </p:nvSpPr>
        <p:spPr>
          <a:xfrm>
            <a:off x="99391" y="765313"/>
            <a:ext cx="8915400" cy="4801314"/>
          </a:xfrm>
          <a:prstGeom prst="rect">
            <a:avLst/>
          </a:prstGeom>
          <a:noFill/>
        </p:spPr>
        <p:txBody>
          <a:bodyPr wrap="square" rtlCol="0">
            <a:spAutoFit/>
          </a:bodyPr>
          <a:lstStyle/>
          <a:p>
            <a:r>
              <a:rPr lang="zh-CN" altLang="en-US" b="0" i="0" dirty="0">
                <a:effectLst/>
                <a:latin typeface="华文楷体" panose="02010600040101010101" pitchFamily="2" charset="-122"/>
                <a:ea typeface="华文楷体" panose="02010600040101010101" pitchFamily="2" charset="-122"/>
              </a:rPr>
              <a:t>方阵作为线性算子，它的所有特征值的全体统称为方阵的谱。方阵的谱半径为最大的特征值。矩阵</a:t>
            </a:r>
            <a:r>
              <a:rPr lang="en-US" altLang="zh-CN" b="0" i="0" dirty="0">
                <a:effectLst/>
                <a:latin typeface="华文楷体" panose="02010600040101010101" pitchFamily="2" charset="-122"/>
                <a:ea typeface="华文楷体" panose="02010600040101010101" pitchFamily="2" charset="-122"/>
              </a:rPr>
              <a:t>A</a:t>
            </a:r>
            <a:r>
              <a:rPr lang="zh-CN" altLang="en-US" b="0" i="0" dirty="0">
                <a:effectLst/>
                <a:latin typeface="华文楷体" panose="02010600040101010101" pitchFamily="2" charset="-122"/>
                <a:ea typeface="华文楷体" panose="02010600040101010101" pitchFamily="2" charset="-122"/>
              </a:rPr>
              <a:t>的谱半径是矩阵</a:t>
            </a:r>
            <a:r>
              <a:rPr lang="en-US" altLang="zh-CN" b="0" i="0" dirty="0">
                <a:effectLst/>
                <a:latin typeface="华文楷体" panose="02010600040101010101" pitchFamily="2" charset="-122"/>
                <a:ea typeface="华文楷体" panose="02010600040101010101" pitchFamily="2" charset="-122"/>
              </a:rPr>
              <a:t>A</a:t>
            </a:r>
            <a:r>
              <a:rPr lang="en-US" altLang="zh-CN" b="0" i="0" baseline="30000" dirty="0">
                <a:effectLst/>
                <a:latin typeface="华文楷体" panose="02010600040101010101" pitchFamily="2" charset="-122"/>
                <a:ea typeface="华文楷体" panose="02010600040101010101" pitchFamily="2" charset="-122"/>
              </a:rPr>
              <a:t>T</a:t>
            </a:r>
            <a:r>
              <a:rPr lang="en-US" altLang="zh-CN" b="0" i="0" dirty="0">
                <a:effectLst/>
                <a:latin typeface="华文楷体" panose="02010600040101010101" pitchFamily="2" charset="-122"/>
                <a:ea typeface="华文楷体" panose="02010600040101010101" pitchFamily="2" charset="-122"/>
              </a:rPr>
              <a:t> A</a:t>
            </a:r>
            <a:r>
              <a:rPr lang="zh-CN" altLang="en-US" b="0" i="0" dirty="0">
                <a:effectLst/>
                <a:latin typeface="华文楷体" panose="02010600040101010101" pitchFamily="2" charset="-122"/>
                <a:ea typeface="华文楷体" panose="02010600040101010101" pitchFamily="2" charset="-122"/>
              </a:rPr>
              <a:t>的最大特征值</a:t>
            </a:r>
            <a:endParaRPr lang="en-US" altLang="zh-CN" b="0" i="0" dirty="0">
              <a:effectLst/>
              <a:latin typeface="华文楷体" panose="02010600040101010101" pitchFamily="2" charset="-122"/>
              <a:ea typeface="华文楷体" panose="02010600040101010101" pitchFamily="2" charset="-122"/>
            </a:endParaRPr>
          </a:p>
          <a:p>
            <a:endParaRPr lang="en-US" altLang="zh-CN" b="0" i="0" dirty="0">
              <a:effectLst/>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无向图</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边没有方向的图</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无向图</a:t>
            </a:r>
            <a:r>
              <a:rPr lang="en-US" altLang="zh-CN" dirty="0">
                <a:latin typeface="华文楷体" panose="02010600040101010101" pitchFamily="2" charset="-122"/>
                <a:ea typeface="华文楷体" panose="02010600040101010101" pitchFamily="2" charset="-122"/>
              </a:rPr>
              <a:t>G=&lt;V,E&gt;</a:t>
            </a:r>
            <a:r>
              <a:rPr lang="zh-CN" altLang="en-US" dirty="0">
                <a:latin typeface="华文楷体" panose="02010600040101010101" pitchFamily="2" charset="-122"/>
                <a:ea typeface="华文楷体" panose="02010600040101010101" pitchFamily="2" charset="-122"/>
              </a:rPr>
              <a:t>，其中，</a:t>
            </a:r>
            <a:r>
              <a:rPr lang="en-US" altLang="zh-CN" dirty="0">
                <a:latin typeface="华文楷体" panose="02010600040101010101" pitchFamily="2" charset="-122"/>
                <a:ea typeface="华文楷体" panose="02010600040101010101" pitchFamily="2" charset="-122"/>
              </a:rPr>
              <a:t>V</a:t>
            </a:r>
            <a:r>
              <a:rPr lang="zh-CN" altLang="en-US" dirty="0">
                <a:latin typeface="华文楷体" panose="02010600040101010101" pitchFamily="2" charset="-122"/>
                <a:ea typeface="华文楷体" panose="02010600040101010101" pitchFamily="2" charset="-122"/>
              </a:rPr>
              <a:t>是非空集合，称为顶点集；</a:t>
            </a:r>
            <a:r>
              <a:rPr lang="en-US" altLang="zh-CN" dirty="0">
                <a:latin typeface="华文楷体" panose="02010600040101010101" pitchFamily="2" charset="-122"/>
                <a:ea typeface="华文楷体" panose="02010600040101010101" pitchFamily="2" charset="-122"/>
              </a:rPr>
              <a:t>E</a:t>
            </a:r>
            <a:r>
              <a:rPr lang="zh-CN" altLang="en-US" dirty="0">
                <a:latin typeface="华文楷体" panose="02010600040101010101" pitchFamily="2" charset="-122"/>
                <a:ea typeface="华文楷体" panose="02010600040101010101" pitchFamily="2" charset="-122"/>
              </a:rPr>
              <a:t>是</a:t>
            </a:r>
            <a:r>
              <a:rPr lang="en-US" altLang="zh-CN" dirty="0">
                <a:latin typeface="华文楷体" panose="02010600040101010101" pitchFamily="2" charset="-122"/>
                <a:ea typeface="华文楷体" panose="02010600040101010101" pitchFamily="2" charset="-122"/>
              </a:rPr>
              <a:t>V</a:t>
            </a:r>
            <a:r>
              <a:rPr lang="zh-CN" altLang="en-US" dirty="0">
                <a:latin typeface="华文楷体" panose="02010600040101010101" pitchFamily="2" charset="-122"/>
                <a:ea typeface="华文楷体" panose="02010600040101010101" pitchFamily="2" charset="-122"/>
              </a:rPr>
              <a:t>中元素构成的无序二元组的集合，称为边集</a:t>
            </a:r>
            <a:endParaRPr lang="en-US" altLang="zh-CN"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度矩阵</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度矩阵是对角阵，对角上的元素为各个顶点的度</a:t>
            </a:r>
            <a:r>
              <a:rPr lang="en-US" altLang="zh-CN" dirty="0">
                <a:latin typeface="华文楷体" panose="02010600040101010101" pitchFamily="2" charset="-122"/>
                <a:ea typeface="华文楷体" panose="02010600040101010101" pitchFamily="2" charset="-122"/>
              </a:rPr>
              <a:t>,</a:t>
            </a:r>
            <a:r>
              <a:rPr lang="zh-CN" altLang="en-US" b="0" i="0" dirty="0">
                <a:effectLst/>
                <a:latin typeface="华文楷体" panose="02010600040101010101" pitchFamily="2" charset="-122"/>
                <a:ea typeface="华文楷体" panose="02010600040101010101" pitchFamily="2" charset="-122"/>
              </a:rPr>
              <a:t>顶点</a:t>
            </a:r>
            <a:r>
              <a:rPr lang="en-US" altLang="zh-CN" b="0" i="0" dirty="0">
                <a:effectLst/>
                <a:latin typeface="华文楷体" panose="02010600040101010101" pitchFamily="2" charset="-122"/>
                <a:ea typeface="华文楷体" panose="02010600040101010101" pitchFamily="2" charset="-122"/>
              </a:rPr>
              <a:t>vi</a:t>
            </a:r>
            <a:r>
              <a:rPr lang="zh-CN" altLang="en-US" b="0" i="0" dirty="0">
                <a:effectLst/>
                <a:latin typeface="华文楷体" panose="02010600040101010101" pitchFamily="2" charset="-122"/>
                <a:ea typeface="华文楷体" panose="02010600040101010101" pitchFamily="2" charset="-122"/>
              </a:rPr>
              <a:t>的度表示和该顶点相关联的边的数量。无向图中顶点</a:t>
            </a:r>
            <a:r>
              <a:rPr lang="en-US" altLang="zh-CN" b="0" i="0" dirty="0">
                <a:effectLst/>
                <a:latin typeface="华文楷体" panose="02010600040101010101" pitchFamily="2" charset="-122"/>
                <a:ea typeface="华文楷体" panose="02010600040101010101" pitchFamily="2" charset="-122"/>
              </a:rPr>
              <a:t>vi</a:t>
            </a:r>
            <a:r>
              <a:rPr lang="zh-CN" altLang="en-US" b="0" i="0" dirty="0">
                <a:effectLst/>
                <a:latin typeface="华文楷体" panose="02010600040101010101" pitchFamily="2" charset="-122"/>
                <a:ea typeface="华文楷体" panose="02010600040101010101" pitchFamily="2" charset="-122"/>
              </a:rPr>
              <a:t>的度</a:t>
            </a:r>
            <a:r>
              <a:rPr lang="en-US" altLang="zh-CN" b="0" i="0" dirty="0">
                <a:effectLst/>
                <a:latin typeface="华文楷体" panose="02010600040101010101" pitchFamily="2" charset="-122"/>
                <a:ea typeface="华文楷体" panose="02010600040101010101" pitchFamily="2" charset="-122"/>
              </a:rPr>
              <a:t>d(vi)=N(</a:t>
            </a:r>
            <a:r>
              <a:rPr lang="en-US" altLang="zh-CN" b="0" i="0" dirty="0" err="1">
                <a:effectLst/>
                <a:latin typeface="华文楷体" panose="02010600040101010101" pitchFamily="2" charset="-122"/>
                <a:ea typeface="华文楷体" panose="02010600040101010101" pitchFamily="2" charset="-122"/>
              </a:rPr>
              <a:t>i</a:t>
            </a:r>
            <a:r>
              <a:rPr lang="en-US" altLang="zh-CN" b="0" i="0" dirty="0">
                <a:effectLst/>
                <a:latin typeface="华文楷体" panose="02010600040101010101" pitchFamily="2" charset="-122"/>
                <a:ea typeface="华文楷体" panose="02010600040101010101" pitchFamily="2" charset="-122"/>
              </a:rPr>
              <a:t>)</a:t>
            </a:r>
          </a:p>
          <a:p>
            <a:endParaRPr lang="en-US" altLang="zh-CN" dirty="0">
              <a:latin typeface="华文楷体" panose="02010600040101010101" pitchFamily="2" charset="-122"/>
              <a:ea typeface="华文楷体" panose="02010600040101010101" pitchFamily="2" charset="-122"/>
            </a:endParaRPr>
          </a:p>
          <a:p>
            <a:r>
              <a:rPr lang="zh-CN" altLang="en-US" b="0" i="0" dirty="0">
                <a:effectLst/>
                <a:latin typeface="华文楷体" panose="02010600040101010101" pitchFamily="2" charset="-122"/>
                <a:ea typeface="华文楷体" panose="02010600040101010101" pitchFamily="2" charset="-122"/>
              </a:rPr>
              <a:t>邻接</a:t>
            </a:r>
            <a:r>
              <a:rPr lang="zh-CN" altLang="en-US" b="0" i="0" u="none" strike="noStrike" dirty="0">
                <a:effectLst/>
                <a:latin typeface="华文楷体" panose="02010600040101010101" pitchFamily="2" charset="-122"/>
                <a:ea typeface="华文楷体" panose="02010600040101010101" pitchFamily="2" charset="-122"/>
                <a:hlinkClick r:id="rId3">
                  <a:extLst>
                    <a:ext uri="{A12FA001-AC4F-418D-AE19-62706E023703}">
                      <ahyp:hlinkClr xmlns:ahyp="http://schemas.microsoft.com/office/drawing/2018/hyperlinkcolor" val="tx"/>
                    </a:ext>
                  </a:extLst>
                </a:hlinkClick>
              </a:rPr>
              <a:t>矩阵</a:t>
            </a:r>
            <a:r>
              <a:rPr lang="zh-CN" altLang="en-US" b="0" i="0" dirty="0">
                <a:effectLst/>
                <a:latin typeface="华文楷体" panose="02010600040101010101" pitchFamily="2" charset="-122"/>
                <a:ea typeface="华文楷体" panose="02010600040101010101" pitchFamily="2" charset="-122"/>
              </a:rPr>
              <a:t>（</a:t>
            </a:r>
            <a:r>
              <a:rPr lang="en-US" altLang="zh-CN" b="0" i="0" dirty="0">
                <a:effectLst/>
                <a:latin typeface="华文楷体" panose="02010600040101010101" pitchFamily="2" charset="-122"/>
                <a:ea typeface="华文楷体" panose="02010600040101010101" pitchFamily="2" charset="-122"/>
              </a:rPr>
              <a:t>Adjacency Matrix</a:t>
            </a:r>
            <a:r>
              <a:rPr lang="zh-CN" altLang="en-US" b="0" i="0" dirty="0">
                <a:effectLst/>
                <a:latin typeface="华文楷体" panose="02010600040101010101" pitchFamily="2" charset="-122"/>
                <a:ea typeface="华文楷体" panose="02010600040101010101" pitchFamily="2" charset="-122"/>
              </a:rPr>
              <a:t>）是表示顶点之间相邻关系的矩阵</a:t>
            </a:r>
            <a:endParaRPr lang="en-US" altLang="zh-CN" b="0" i="0" dirty="0">
              <a:effectLst/>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pPr algn="l"/>
            <a:r>
              <a:rPr lang="zh-CN" altLang="en-US" b="0" i="0" dirty="0">
                <a:effectLst/>
                <a:latin typeface="华文楷体" panose="02010600040101010101" pitchFamily="2" charset="-122"/>
                <a:ea typeface="华文楷体" panose="02010600040101010101" pitchFamily="2" charset="-122"/>
              </a:rPr>
              <a:t>给定一个有</a:t>
            </a:r>
            <a:r>
              <a:rPr lang="en-US" altLang="zh-CN" b="0" i="0" dirty="0">
                <a:effectLst/>
                <a:latin typeface="华文楷体" panose="02010600040101010101" pitchFamily="2" charset="-122"/>
                <a:ea typeface="华文楷体" panose="02010600040101010101" pitchFamily="2" charset="-122"/>
              </a:rPr>
              <a:t>n</a:t>
            </a:r>
            <a:r>
              <a:rPr lang="zh-CN" altLang="en-US" b="0" i="0" dirty="0">
                <a:effectLst/>
                <a:latin typeface="华文楷体" panose="02010600040101010101" pitchFamily="2" charset="-122"/>
                <a:ea typeface="华文楷体" panose="02010600040101010101" pitchFamily="2" charset="-122"/>
              </a:rPr>
              <a:t>个顶点的图</a:t>
            </a:r>
            <a:r>
              <a:rPr lang="en-US" altLang="zh-CN" b="0" i="0" dirty="0">
                <a:effectLst/>
                <a:latin typeface="华文楷体" panose="02010600040101010101" pitchFamily="2" charset="-122"/>
                <a:ea typeface="华文楷体" panose="02010600040101010101" pitchFamily="2" charset="-122"/>
              </a:rPr>
              <a:t>G</a:t>
            </a:r>
            <a:r>
              <a:rPr lang="zh-CN" altLang="en-US" b="0" i="0" dirty="0">
                <a:effectLst/>
                <a:latin typeface="华文楷体" panose="02010600040101010101" pitchFamily="2" charset="-122"/>
                <a:ea typeface="华文楷体" panose="02010600040101010101" pitchFamily="2" charset="-122"/>
              </a:rPr>
              <a:t>，它的拉普拉斯矩阵定义为</a:t>
            </a:r>
            <a:r>
              <a:rPr lang="en-US" altLang="zh-CN" b="0" i="0" dirty="0">
                <a:effectLst/>
                <a:latin typeface="华文楷体" panose="02010600040101010101" pitchFamily="2" charset="-122"/>
                <a:ea typeface="华文楷体" panose="02010600040101010101" pitchFamily="2" charset="-122"/>
              </a:rPr>
              <a:t>:L=D-A</a:t>
            </a:r>
          </a:p>
          <a:p>
            <a:endParaRPr lang="en-US" altLang="zh-CN" b="0" i="0" dirty="0">
              <a:effectLst/>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87128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6"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B719E4F-1294-40CA-8DD0-D5BA9379BDEB}"/>
                  </a:ext>
                </a:extLst>
              </p:cNvPr>
              <p:cNvSpPr txBox="1"/>
              <p:nvPr/>
            </p:nvSpPr>
            <p:spPr>
              <a:xfrm>
                <a:off x="0" y="648867"/>
                <a:ext cx="8915400" cy="1200329"/>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相似度矩阵就是样本点中的任意两个点之间的距离度量，</a:t>
                </a:r>
                <a:r>
                  <a:rPr lang="zh-CN" altLang="en-US" b="0" i="0" dirty="0">
                    <a:effectLst/>
                    <a:latin typeface="华文楷体" panose="02010600040101010101" pitchFamily="2" charset="-122"/>
                    <a:ea typeface="华文楷体" panose="02010600040101010101" pitchFamily="2" charset="-122"/>
                  </a:rPr>
                  <a:t>在聚类算法中可以表示为距离近的点它们之间的相似度比较高，而距离较远的点它们的相似度比较低，三种方式可以表示相似度矩阵：</a:t>
                </a:r>
                <a:endParaRPr lang="en-US" altLang="zh-CN" b="0" i="0" dirty="0">
                  <a:effectLst/>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(1):</a:t>
                </a:r>
                <a14:m>
                  <m:oMath xmlns:m="http://schemas.openxmlformats.org/officeDocument/2006/math">
                    <m:r>
                      <a:rPr lang="zh-CN" altLang="en-US" i="1" smtClean="0">
                        <a:latin typeface="Cambria Math" panose="02040503050406030204" pitchFamily="18" charset="0"/>
                        <a:ea typeface="华文楷体" panose="02010600040101010101" pitchFamily="2" charset="-122"/>
                      </a:rPr>
                      <m:t>𝜀</m:t>
                    </m:r>
                    <m:r>
                      <a:rPr lang="en-US" altLang="zh-CN" i="1">
                        <a:latin typeface="Cambria Math" panose="02040503050406030204" pitchFamily="18" charset="0"/>
                        <a:ea typeface="华文楷体" panose="02010600040101010101" pitchFamily="2" charset="-122"/>
                      </a:rPr>
                      <m:t>−</m:t>
                    </m:r>
                  </m:oMath>
                </a14:m>
                <a:r>
                  <a:rPr lang="zh-CN" altLang="en-US" b="0" i="0" dirty="0">
                    <a:effectLst/>
                    <a:latin typeface="华文楷体" panose="02010600040101010101" pitchFamily="2" charset="-122"/>
                    <a:ea typeface="华文楷体" panose="02010600040101010101" pitchFamily="2" charset="-122"/>
                  </a:rPr>
                  <a:t>近邻法</a:t>
                </a:r>
                <a:endParaRPr lang="en-US" altLang="zh-CN" b="0" i="0" dirty="0">
                  <a:effectLst/>
                  <a:latin typeface="华文楷体" panose="02010600040101010101" pitchFamily="2" charset="-122"/>
                  <a:ea typeface="华文楷体" panose="02010600040101010101" pitchFamily="2" charset="-122"/>
                </a:endParaRPr>
              </a:p>
            </p:txBody>
          </p:sp>
        </mc:Choice>
        <mc:Fallback xmlns="">
          <p:sp>
            <p:nvSpPr>
              <p:cNvPr id="9" name="文本框 8">
                <a:extLst>
                  <a:ext uri="{FF2B5EF4-FFF2-40B4-BE49-F238E27FC236}">
                    <a16:creationId xmlns:a16="http://schemas.microsoft.com/office/drawing/2014/main" id="{CB719E4F-1294-40CA-8DD0-D5BA9379BDEB}"/>
                  </a:ext>
                </a:extLst>
              </p:cNvPr>
              <p:cNvSpPr txBox="1">
                <a:spLocks noRot="1" noChangeAspect="1" noMove="1" noResize="1" noEditPoints="1" noAdjustHandles="1" noChangeArrowheads="1" noChangeShapeType="1" noTextEdit="1"/>
              </p:cNvSpPr>
              <p:nvPr/>
            </p:nvSpPr>
            <p:spPr>
              <a:xfrm>
                <a:off x="0" y="648867"/>
                <a:ext cx="8915400" cy="1200329"/>
              </a:xfrm>
              <a:prstGeom prst="rect">
                <a:avLst/>
              </a:prstGeom>
              <a:blipFill>
                <a:blip r:embed="rId3"/>
                <a:stretch>
                  <a:fillRect l="-547" t="-2030" r="-205" b="-7614"/>
                </a:stretch>
              </a:blipFill>
            </p:spPr>
            <p:txBody>
              <a:bodyPr/>
              <a:lstStyle/>
              <a:p>
                <a:r>
                  <a:rPr lang="zh-CN" altLang="en-US">
                    <a:noFill/>
                  </a:rPr>
                  <a:t> </a:t>
                </a:r>
              </a:p>
            </p:txBody>
          </p:sp>
        </mc:Fallback>
      </mc:AlternateContent>
      <p:pic>
        <p:nvPicPr>
          <p:cNvPr id="8194" name="Picture 2" descr="s{_{ij}}=||x{_{i}}-x{_{j}}||^2">
            <a:extLst>
              <a:ext uri="{FF2B5EF4-FFF2-40B4-BE49-F238E27FC236}">
                <a16:creationId xmlns:a16="http://schemas.microsoft.com/office/drawing/2014/main" id="{C5E3EBBF-DDAC-4CAE-B8B1-8BD89DD68B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91" y="1821421"/>
            <a:ext cx="1797909" cy="31898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4A5511BE-BE67-4FE2-B3DA-46E7390BB718}"/>
              </a:ext>
            </a:extLst>
          </p:cNvPr>
          <p:cNvSpPr txBox="1"/>
          <p:nvPr/>
        </p:nvSpPr>
        <p:spPr>
          <a:xfrm>
            <a:off x="236166" y="1843880"/>
            <a:ext cx="8830035" cy="369332"/>
          </a:xfrm>
          <a:prstGeom prst="rect">
            <a:avLst/>
          </a:prstGeom>
          <a:noFill/>
        </p:spPr>
        <p:txBody>
          <a:bodyPr wrap="square" rtlCol="0">
            <a:spAutoFit/>
          </a:bodyPr>
          <a:lstStyle/>
          <a:p>
            <a:r>
              <a:rPr lang="en-US" altLang="zh-CN" dirty="0"/>
              <a:t>                              </a:t>
            </a:r>
            <a:r>
              <a:rPr lang="zh-CN" altLang="en-US" dirty="0"/>
              <a:t>表示样本中任意两点的欧氏距离，构造的相似度矩阵为</a:t>
            </a:r>
            <a:endParaRPr lang="en-US" altLang="zh-CN" dirty="0"/>
          </a:p>
        </p:txBody>
      </p:sp>
      <p:pic>
        <p:nvPicPr>
          <p:cNvPr id="8196" name="Picture 4" descr="W{_{ij}}=\begin{cases} 0&amp; \text{ if } s{_{ij}}&gt;\epsilon \\ \epsilon &amp; \text{ if } s{_{ij}}\leq \epsilon \end{cases}">
            <a:extLst>
              <a:ext uri="{FF2B5EF4-FFF2-40B4-BE49-F238E27FC236}">
                <a16:creationId xmlns:a16="http://schemas.microsoft.com/office/drawing/2014/main" id="{0411B1C3-909E-4FAA-9E06-59A5C1D9DC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5066" y="1766609"/>
            <a:ext cx="1609725" cy="52387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epsilon">
            <a:extLst>
              <a:ext uri="{FF2B5EF4-FFF2-40B4-BE49-F238E27FC236}">
                <a16:creationId xmlns:a16="http://schemas.microsoft.com/office/drawing/2014/main" id="{03ED73BD-DF44-4898-A1D9-E7AE1DC709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6875" y="-92075"/>
            <a:ext cx="66675" cy="762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97A2C6DF-7D9F-4ED6-BA0C-75E7C8CF6D42}"/>
              </a:ext>
            </a:extLst>
          </p:cNvPr>
          <p:cNvSpPr txBox="1"/>
          <p:nvPr/>
        </p:nvSpPr>
        <p:spPr>
          <a:xfrm>
            <a:off x="99391" y="2289028"/>
            <a:ext cx="9014791" cy="923330"/>
          </a:xfrm>
          <a:prstGeom prst="rect">
            <a:avLst/>
          </a:prstGeom>
          <a:noFill/>
        </p:spPr>
        <p:txBody>
          <a:bodyPr wrap="square" rtlCol="0">
            <a:spAutoFit/>
          </a:bodyPr>
          <a:lstStyle/>
          <a:p>
            <a:r>
              <a:rPr lang="en-US" altLang="zh-CN" dirty="0"/>
              <a:t>(2)K</a:t>
            </a:r>
            <a:r>
              <a:rPr lang="zh-CN" altLang="en-US" dirty="0"/>
              <a:t>近邻法</a:t>
            </a:r>
            <a:endParaRPr lang="en-US" altLang="zh-CN" dirty="0"/>
          </a:p>
          <a:p>
            <a:endParaRPr lang="en-US" altLang="zh-CN" dirty="0"/>
          </a:p>
          <a:p>
            <a:endParaRPr lang="zh-CN" altLang="en-US" dirty="0"/>
          </a:p>
        </p:txBody>
      </p:sp>
      <p:pic>
        <p:nvPicPr>
          <p:cNvPr id="8202" name="Picture 10" descr="W{_{ij}}=W{_{ji}}=\begin{cases} 0 &amp; \text{ if } x{_{i}} \notin KNN(x{_{j}})\&amp;x{_{j}} \in KNN(x{_{i}}) \\ exp(-\frac{||x{_{i}}-x{_{j}}||^2}{2\sigma ^2}) &amp; \text{ if } x{_{i}} \in KNN(x{_{j}}) |x{_{j}} \in KNN(x{_{i}}) \\ \end{cases}">
            <a:extLst>
              <a:ext uri="{FF2B5EF4-FFF2-40B4-BE49-F238E27FC236}">
                <a16:creationId xmlns:a16="http://schemas.microsoft.com/office/drawing/2014/main" id="{DD4254E2-057D-45C5-96FA-0DBA23CDB5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209" y="2639430"/>
            <a:ext cx="5019675" cy="523875"/>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a:extLst>
              <a:ext uri="{FF2B5EF4-FFF2-40B4-BE49-F238E27FC236}">
                <a16:creationId xmlns:a16="http://schemas.microsoft.com/office/drawing/2014/main" id="{017343A2-6D98-42EF-91B2-91119FA1C194}"/>
              </a:ext>
            </a:extLst>
          </p:cNvPr>
          <p:cNvSpPr txBox="1"/>
          <p:nvPr/>
        </p:nvSpPr>
        <p:spPr>
          <a:xfrm>
            <a:off x="64604" y="3288174"/>
            <a:ext cx="9014791" cy="923330"/>
          </a:xfrm>
          <a:prstGeom prst="rect">
            <a:avLst/>
          </a:prstGeom>
          <a:noFill/>
        </p:spPr>
        <p:txBody>
          <a:bodyPr wrap="square" rtlCol="0">
            <a:spAutoFit/>
          </a:bodyPr>
          <a:lstStyle/>
          <a:p>
            <a:r>
              <a:rPr lang="en-US" altLang="zh-CN" dirty="0"/>
              <a:t>(2)</a:t>
            </a:r>
            <a:r>
              <a:rPr lang="zh-CN" altLang="en-US" dirty="0"/>
              <a:t>全连接法</a:t>
            </a:r>
            <a:endParaRPr lang="en-US" altLang="zh-CN" dirty="0"/>
          </a:p>
          <a:p>
            <a:endParaRPr lang="en-US" altLang="zh-CN" dirty="0"/>
          </a:p>
          <a:p>
            <a:endParaRPr lang="zh-CN" altLang="en-US" dirty="0"/>
          </a:p>
        </p:txBody>
      </p:sp>
      <p:pic>
        <p:nvPicPr>
          <p:cNvPr id="8204" name="Picture 12" descr="W{_{ij}}=W{_{ji}}=\sum_{i=1,j=1}^{n}exp\frac{-||x{_{i}}-x{_{j}}||^2}{2\sigma ^2}">
            <a:extLst>
              <a:ext uri="{FF2B5EF4-FFF2-40B4-BE49-F238E27FC236}">
                <a16:creationId xmlns:a16="http://schemas.microsoft.com/office/drawing/2014/main" id="{A5DB30FF-4AAE-48CC-8376-31DC667AB6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463" y="3838883"/>
            <a:ext cx="2724150" cy="50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448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6"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CB719E4F-1294-40CA-8DD0-D5BA9379BDEB}"/>
              </a:ext>
            </a:extLst>
          </p:cNvPr>
          <p:cNvSpPr txBox="1"/>
          <p:nvPr/>
        </p:nvSpPr>
        <p:spPr>
          <a:xfrm>
            <a:off x="58707" y="680323"/>
            <a:ext cx="9144000" cy="3970318"/>
          </a:xfrm>
          <a:prstGeom prst="rect">
            <a:avLst/>
          </a:prstGeom>
          <a:noFill/>
        </p:spPr>
        <p:txBody>
          <a:bodyPr wrap="square" rtlCol="0">
            <a:spAutoFit/>
          </a:bodyPr>
          <a:lstStyle/>
          <a:p>
            <a:r>
              <a:rPr lang="zh-CN" altLang="en-US" b="0" i="0" dirty="0">
                <a:effectLst/>
                <a:latin typeface="华文楷体" panose="02010600040101010101" pitchFamily="2" charset="-122"/>
                <a:ea typeface="华文楷体" panose="02010600040101010101" pitchFamily="2" charset="-122"/>
              </a:rPr>
              <a:t>谱聚类是一种基于图论的聚类方法，通过对样本数据的拉普拉斯矩阵的特征向量进行聚类，从而达到对样本数据聚类的目的。谱聚类可以理解为将高维空间的数据映射到低维，然后在低维空间用其它聚类算法（如</a:t>
            </a:r>
            <a:r>
              <a:rPr lang="en-US" altLang="zh-CN" b="0" i="0" dirty="0" err="1">
                <a:effectLst/>
                <a:latin typeface="华文楷体" panose="02010600040101010101" pitchFamily="2" charset="-122"/>
                <a:ea typeface="华文楷体" panose="02010600040101010101" pitchFamily="2" charset="-122"/>
              </a:rPr>
              <a:t>KMeans</a:t>
            </a:r>
            <a:r>
              <a:rPr lang="zh-CN" altLang="en-US" b="0" i="0" dirty="0">
                <a:effectLst/>
                <a:latin typeface="华文楷体" panose="02010600040101010101" pitchFamily="2" charset="-122"/>
                <a:ea typeface="华文楷体" panose="02010600040101010101" pitchFamily="2" charset="-122"/>
              </a:rPr>
              <a:t>）进行聚类。</a:t>
            </a:r>
            <a:endParaRPr lang="en-US" altLang="zh-CN" b="0" i="0" dirty="0">
              <a:effectLst/>
              <a:latin typeface="华文楷体" panose="02010600040101010101" pitchFamily="2" charset="-122"/>
              <a:ea typeface="华文楷体" panose="02010600040101010101" pitchFamily="2" charset="-122"/>
            </a:endParaRPr>
          </a:p>
          <a:p>
            <a:r>
              <a:rPr lang="zh-CN" altLang="en-US" b="0" i="0" dirty="0">
                <a:effectLst/>
                <a:latin typeface="华文楷体" panose="02010600040101010101" pitchFamily="2" charset="-122"/>
                <a:ea typeface="华文楷体" panose="02010600040101010101" pitchFamily="2" charset="-122"/>
              </a:rPr>
              <a:t>输入：</a:t>
            </a:r>
            <a:r>
              <a:rPr lang="en-US" altLang="zh-CN" b="0" i="0" dirty="0">
                <a:effectLst/>
                <a:latin typeface="华文楷体" panose="02010600040101010101" pitchFamily="2" charset="-122"/>
                <a:ea typeface="华文楷体" panose="02010600040101010101" pitchFamily="2" charset="-122"/>
              </a:rPr>
              <a:t>n</a:t>
            </a:r>
            <a:r>
              <a:rPr lang="zh-CN" altLang="en-US" b="0" i="0" dirty="0">
                <a:effectLst/>
                <a:latin typeface="华文楷体" panose="02010600040101010101" pitchFamily="2" charset="-122"/>
                <a:ea typeface="华文楷体" panose="02010600040101010101" pitchFamily="2" charset="-122"/>
              </a:rPr>
              <a:t>个样本点</a:t>
            </a:r>
            <a:r>
              <a:rPr lang="en-US" altLang="zh-CN" dirty="0">
                <a:latin typeface="华文楷体" panose="02010600040101010101" pitchFamily="2" charset="-122"/>
                <a:ea typeface="华文楷体" panose="02010600040101010101" pitchFamily="2" charset="-122"/>
              </a:rPr>
              <a:t>X={x1,x2…</a:t>
            </a:r>
            <a:r>
              <a:rPr lang="en-US" altLang="zh-CN" dirty="0" err="1">
                <a:latin typeface="华文楷体" panose="02010600040101010101" pitchFamily="2" charset="-122"/>
                <a:ea typeface="华文楷体" panose="02010600040101010101" pitchFamily="2" charset="-122"/>
              </a:rPr>
              <a:t>xn</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和聚类簇的数目</a:t>
            </a:r>
            <a:r>
              <a:rPr lang="en-US" altLang="zh-CN" dirty="0">
                <a:latin typeface="华文楷体" panose="02010600040101010101" pitchFamily="2" charset="-122"/>
                <a:ea typeface="华文楷体" panose="02010600040101010101" pitchFamily="2" charset="-122"/>
              </a:rPr>
              <a:t>k</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zh-CN" altLang="en-US" b="0" i="0" dirty="0">
                <a:effectLst/>
                <a:latin typeface="华文楷体" panose="02010600040101010101" pitchFamily="2" charset="-122"/>
                <a:ea typeface="华文楷体" panose="02010600040101010101" pitchFamily="2" charset="-122"/>
              </a:rPr>
              <a:t>输出：聚类簇</a:t>
            </a:r>
            <a:r>
              <a:rPr lang="en-US" altLang="zh-CN" b="0" i="0" dirty="0">
                <a:effectLst/>
                <a:latin typeface="华文楷体" panose="02010600040101010101" pitchFamily="2" charset="-122"/>
                <a:ea typeface="华文楷体" panose="02010600040101010101" pitchFamily="2" charset="-122"/>
              </a:rPr>
              <a:t>A1,A2</a:t>
            </a:r>
            <a:r>
              <a:rPr lang="en-US" altLang="zh-CN" dirty="0">
                <a:latin typeface="华文楷体" panose="02010600040101010101" pitchFamily="2" charset="-122"/>
                <a:ea typeface="华文楷体" panose="02010600040101010101" pitchFamily="2" charset="-122"/>
              </a:rPr>
              <a:t>,…Ak</a:t>
            </a:r>
          </a:p>
          <a:p>
            <a:r>
              <a:rPr lang="en-US" altLang="zh-CN" b="0" i="0" dirty="0">
                <a:effectLst/>
                <a:latin typeface="华文楷体" panose="02010600040101010101" pitchFamily="2" charset="-122"/>
                <a:ea typeface="华文楷体" panose="02010600040101010101" pitchFamily="2" charset="-122"/>
              </a:rPr>
              <a:t>(1)</a:t>
            </a:r>
            <a:r>
              <a:rPr lang="zh-CN" altLang="en-US" b="0" i="0" dirty="0">
                <a:effectLst/>
                <a:latin typeface="华文楷体" panose="02010600040101010101" pitchFamily="2" charset="-122"/>
                <a:ea typeface="华文楷体" panose="02010600040101010101" pitchFamily="2" charset="-122"/>
              </a:rPr>
              <a:t>使用高斯相似度公式来计算</a:t>
            </a:r>
            <a:r>
              <a:rPr lang="en-US" altLang="zh-CN" b="0" i="0" dirty="0">
                <a:effectLst/>
                <a:latin typeface="华文楷体" panose="02010600040101010101" pitchFamily="2" charset="-122"/>
                <a:ea typeface="华文楷体" panose="02010600040101010101" pitchFamily="2" charset="-122"/>
              </a:rPr>
              <a:t>n</a:t>
            </a:r>
            <a:r>
              <a:rPr lang="zh-CN" altLang="en-US" b="0" i="0" dirty="0">
                <a:effectLst/>
                <a:latin typeface="华文楷体" panose="02010600040101010101" pitchFamily="2" charset="-122"/>
                <a:ea typeface="华文楷体" panose="02010600040101010101" pitchFamily="2" charset="-122"/>
              </a:rPr>
              <a:t>*</a:t>
            </a:r>
            <a:r>
              <a:rPr lang="en-US" altLang="zh-CN" b="0" i="0" dirty="0">
                <a:effectLst/>
                <a:latin typeface="华文楷体" panose="02010600040101010101" pitchFamily="2" charset="-122"/>
                <a:ea typeface="华文楷体" panose="02010600040101010101" pitchFamily="2" charset="-122"/>
              </a:rPr>
              <a:t>n</a:t>
            </a:r>
            <a:r>
              <a:rPr lang="zh-CN" altLang="en-US" b="0" i="0" dirty="0">
                <a:effectLst/>
                <a:latin typeface="华文楷体" panose="02010600040101010101" pitchFamily="2" charset="-122"/>
                <a:ea typeface="华文楷体" panose="02010600040101010101" pitchFamily="2" charset="-122"/>
              </a:rPr>
              <a:t>的相似度矩阵</a:t>
            </a:r>
            <a:r>
              <a:rPr lang="en-US" altLang="zh-CN" b="0" i="0" dirty="0">
                <a:effectLst/>
                <a:latin typeface="华文楷体" panose="02010600040101010101" pitchFamily="2" charset="-122"/>
                <a:ea typeface="华文楷体" panose="02010600040101010101" pitchFamily="2" charset="-122"/>
              </a:rPr>
              <a:t>W</a:t>
            </a:r>
          </a:p>
          <a:p>
            <a:r>
              <a:rPr lang="en-US" altLang="zh-CN" b="0" i="0" dirty="0">
                <a:effectLst/>
                <a:latin typeface="华文楷体" panose="02010600040101010101" pitchFamily="2" charset="-122"/>
                <a:ea typeface="华文楷体" panose="02010600040101010101" pitchFamily="2" charset="-122"/>
              </a:rPr>
              <a:t>(2)</a:t>
            </a:r>
            <a:r>
              <a:rPr lang="zh-CN" altLang="en-US" b="0" i="0" dirty="0">
                <a:effectLst/>
                <a:latin typeface="华文楷体" panose="02010600040101010101" pitchFamily="2" charset="-122"/>
                <a:ea typeface="华文楷体" panose="02010600040101010101" pitchFamily="2" charset="-122"/>
              </a:rPr>
              <a:t> 计算度矩阵</a:t>
            </a:r>
            <a:r>
              <a:rPr lang="en-US" altLang="zh-CN" dirty="0">
                <a:latin typeface="华文楷体" panose="02010600040101010101" pitchFamily="2" charset="-122"/>
                <a:ea typeface="华文楷体" panose="02010600040101010101" pitchFamily="2" charset="-122"/>
              </a:rPr>
              <a:t>D                     </a:t>
            </a:r>
            <a:r>
              <a:rPr lang="zh-CN" altLang="en-US" b="0" i="0" dirty="0">
                <a:solidFill>
                  <a:srgbClr val="4D4D4D"/>
                </a:solidFill>
                <a:effectLst/>
                <a:latin typeface="-apple-system"/>
              </a:rPr>
              <a:t>即相似度矩阵</a:t>
            </a:r>
            <a:r>
              <a:rPr lang="en-US" altLang="zh-CN" b="0" i="0" dirty="0">
                <a:solidFill>
                  <a:srgbClr val="4D4D4D"/>
                </a:solidFill>
                <a:effectLst/>
                <a:latin typeface="-apple-system"/>
              </a:rPr>
              <a:t>W</a:t>
            </a:r>
            <a:r>
              <a:rPr lang="zh-CN" altLang="en-US" b="0" i="0" dirty="0">
                <a:solidFill>
                  <a:srgbClr val="4D4D4D"/>
                </a:solidFill>
                <a:effectLst/>
                <a:latin typeface="-apple-system"/>
              </a:rPr>
              <a:t>的每一行元素之和</a:t>
            </a:r>
            <a:endParaRPr lang="en-US" altLang="zh-CN" b="0" i="0" dirty="0">
              <a:solidFill>
                <a:srgbClr val="4D4D4D"/>
              </a:solidFill>
              <a:effectLst/>
              <a:latin typeface="-apple-system"/>
            </a:endParaRPr>
          </a:p>
          <a:p>
            <a:r>
              <a:rPr lang="en-US" altLang="zh-CN" b="0" i="0" dirty="0">
                <a:effectLst/>
                <a:latin typeface="华文楷体" panose="02010600040101010101" pitchFamily="2" charset="-122"/>
                <a:ea typeface="华文楷体" panose="02010600040101010101" pitchFamily="2" charset="-122"/>
              </a:rPr>
              <a:t>(3)</a:t>
            </a:r>
            <a:r>
              <a:rPr lang="zh-CN" altLang="en-US" b="0" i="0" dirty="0">
                <a:effectLst/>
                <a:latin typeface="华文楷体" panose="02010600040101010101" pitchFamily="2" charset="-122"/>
                <a:ea typeface="华文楷体" panose="02010600040101010101" pitchFamily="2" charset="-122"/>
              </a:rPr>
              <a:t> 计算拉普拉斯矩阵</a:t>
            </a:r>
            <a:r>
              <a:rPr lang="en-US" altLang="zh-CN" b="0" i="0" dirty="0">
                <a:effectLst/>
                <a:latin typeface="华文楷体" panose="02010600040101010101" pitchFamily="2" charset="-122"/>
                <a:ea typeface="华文楷体" panose="02010600040101010101" pitchFamily="2" charset="-122"/>
              </a:rPr>
              <a:t>L=D-W</a:t>
            </a:r>
          </a:p>
          <a:p>
            <a:r>
              <a:rPr lang="en-US" altLang="zh-CN" b="0" i="0" dirty="0">
                <a:effectLst/>
                <a:latin typeface="华文楷体" panose="02010600040101010101" pitchFamily="2" charset="-122"/>
                <a:ea typeface="华文楷体" panose="02010600040101010101" pitchFamily="2" charset="-122"/>
              </a:rPr>
              <a:t>(4)</a:t>
            </a:r>
            <a:r>
              <a:rPr lang="zh-CN" altLang="en-US" b="0" i="0" dirty="0">
                <a:effectLst/>
                <a:latin typeface="华文楷体" panose="02010600040101010101" pitchFamily="2" charset="-122"/>
                <a:ea typeface="华文楷体" panose="02010600040101010101" pitchFamily="2" charset="-122"/>
              </a:rPr>
              <a:t>计算</a:t>
            </a:r>
            <a:r>
              <a:rPr lang="en-US" altLang="zh-CN" b="0" i="0" dirty="0">
                <a:effectLst/>
                <a:latin typeface="华文楷体" panose="02010600040101010101" pitchFamily="2" charset="-122"/>
                <a:ea typeface="华文楷体" panose="02010600040101010101" pitchFamily="2" charset="-122"/>
              </a:rPr>
              <a:t>L</a:t>
            </a:r>
            <a:r>
              <a:rPr lang="zh-CN" altLang="en-US" b="0" i="0" dirty="0">
                <a:effectLst/>
                <a:latin typeface="华文楷体" panose="02010600040101010101" pitchFamily="2" charset="-122"/>
                <a:ea typeface="华文楷体" panose="02010600040101010101" pitchFamily="2" charset="-122"/>
              </a:rPr>
              <a:t>的特征值，将特征值从小到大排序，取前</a:t>
            </a:r>
            <a:r>
              <a:rPr lang="en-US" altLang="zh-CN" b="0" i="0" dirty="0">
                <a:effectLst/>
                <a:latin typeface="华文楷体" panose="02010600040101010101" pitchFamily="2" charset="-122"/>
                <a:ea typeface="华文楷体" panose="02010600040101010101" pitchFamily="2" charset="-122"/>
              </a:rPr>
              <a:t>k</a:t>
            </a:r>
            <a:r>
              <a:rPr lang="zh-CN" altLang="en-US" b="0" i="0" dirty="0">
                <a:effectLst/>
                <a:latin typeface="华文楷体" panose="02010600040101010101" pitchFamily="2" charset="-122"/>
                <a:ea typeface="华文楷体" panose="02010600040101010101" pitchFamily="2" charset="-122"/>
              </a:rPr>
              <a:t>个特征值，并计算前</a:t>
            </a:r>
            <a:r>
              <a:rPr lang="en-US" altLang="zh-CN" b="0" i="0" dirty="0">
                <a:effectLst/>
                <a:latin typeface="华文楷体" panose="02010600040101010101" pitchFamily="2" charset="-122"/>
                <a:ea typeface="华文楷体" panose="02010600040101010101" pitchFamily="2" charset="-122"/>
              </a:rPr>
              <a:t>k</a:t>
            </a:r>
            <a:r>
              <a:rPr lang="zh-CN" altLang="en-US" b="0" i="0" dirty="0">
                <a:effectLst/>
                <a:latin typeface="华文楷体" panose="02010600040101010101" pitchFamily="2" charset="-122"/>
                <a:ea typeface="华文楷体" panose="02010600040101010101" pitchFamily="2" charset="-122"/>
              </a:rPr>
              <a:t>个特征值的特征向量</a:t>
            </a:r>
            <a:endParaRPr lang="en-US" altLang="zh-CN" b="0" i="0" dirty="0">
              <a:effectLst/>
              <a:latin typeface="华文楷体" panose="02010600040101010101" pitchFamily="2" charset="-122"/>
              <a:ea typeface="华文楷体" panose="02010600040101010101" pitchFamily="2" charset="-122"/>
            </a:endParaRPr>
          </a:p>
          <a:p>
            <a:r>
              <a:rPr lang="en-US" altLang="zh-CN" b="0" i="0" dirty="0">
                <a:effectLst/>
                <a:latin typeface="华文楷体" panose="02010600040101010101" pitchFamily="2" charset="-122"/>
                <a:ea typeface="华文楷体" panose="02010600040101010101" pitchFamily="2" charset="-122"/>
              </a:rPr>
              <a:t>(5)</a:t>
            </a:r>
            <a:r>
              <a:rPr lang="zh-CN" altLang="en-US" b="0" i="0" dirty="0">
                <a:effectLst/>
                <a:latin typeface="华文楷体" panose="02010600040101010101" pitchFamily="2" charset="-122"/>
                <a:ea typeface="华文楷体" panose="02010600040101010101" pitchFamily="2" charset="-122"/>
              </a:rPr>
              <a:t>将上面的</a:t>
            </a:r>
            <a:r>
              <a:rPr lang="en-US" altLang="zh-CN" b="0" i="0" dirty="0">
                <a:effectLst/>
                <a:latin typeface="华文楷体" panose="02010600040101010101" pitchFamily="2" charset="-122"/>
                <a:ea typeface="华文楷体" panose="02010600040101010101" pitchFamily="2" charset="-122"/>
              </a:rPr>
              <a:t>k</a:t>
            </a:r>
            <a:r>
              <a:rPr lang="zh-CN" altLang="en-US" b="0" i="0" dirty="0">
                <a:effectLst/>
                <a:latin typeface="华文楷体" panose="02010600040101010101" pitchFamily="2" charset="-122"/>
                <a:ea typeface="华文楷体" panose="02010600040101010101" pitchFamily="2" charset="-122"/>
              </a:rPr>
              <a:t>个列向量组成矩阵</a:t>
            </a:r>
            <a:endParaRPr lang="en-US" altLang="zh-CN" b="0" i="0" dirty="0">
              <a:effectLst/>
              <a:latin typeface="华文楷体" panose="02010600040101010101" pitchFamily="2" charset="-122"/>
              <a:ea typeface="华文楷体" panose="02010600040101010101" pitchFamily="2" charset="-122"/>
            </a:endParaRPr>
          </a:p>
          <a:p>
            <a:r>
              <a:rPr lang="en-US" altLang="zh-CN" b="0" i="0" dirty="0">
                <a:effectLst/>
                <a:latin typeface="华文楷体" panose="02010600040101010101" pitchFamily="2" charset="-122"/>
                <a:ea typeface="华文楷体" panose="02010600040101010101" pitchFamily="2" charset="-122"/>
              </a:rPr>
              <a:t>(6)</a:t>
            </a:r>
            <a:r>
              <a:rPr lang="zh-CN" altLang="en-US" b="0" i="0" dirty="0">
                <a:effectLst/>
                <a:latin typeface="华文楷体" panose="02010600040101010101" pitchFamily="2" charset="-122"/>
                <a:ea typeface="华文楷体" panose="02010600040101010101" pitchFamily="2" charset="-122"/>
              </a:rPr>
              <a:t>令            是</a:t>
            </a:r>
            <a:r>
              <a:rPr lang="en-US" altLang="zh-CN" b="0" i="0" dirty="0">
                <a:effectLst/>
                <a:latin typeface="华文楷体" panose="02010600040101010101" pitchFamily="2" charset="-122"/>
                <a:ea typeface="华文楷体" panose="02010600040101010101" pitchFamily="2" charset="-122"/>
              </a:rPr>
              <a:t>U</a:t>
            </a:r>
            <a:r>
              <a:rPr lang="zh-CN" altLang="en-US" b="0" i="0" dirty="0">
                <a:effectLst/>
                <a:latin typeface="华文楷体" panose="02010600040101010101" pitchFamily="2" charset="-122"/>
                <a:ea typeface="华文楷体" panose="02010600040101010101" pitchFamily="2" charset="-122"/>
              </a:rPr>
              <a:t>的第</a:t>
            </a:r>
            <a:r>
              <a:rPr lang="en-US" altLang="zh-CN" b="0" i="0" dirty="0" err="1">
                <a:effectLst/>
                <a:latin typeface="华文楷体" panose="02010600040101010101" pitchFamily="2" charset="-122"/>
                <a:ea typeface="华文楷体" panose="02010600040101010101" pitchFamily="2" charset="-122"/>
              </a:rPr>
              <a:t>i</a:t>
            </a:r>
            <a:r>
              <a:rPr lang="zh-CN" altLang="en-US" b="0" i="0" dirty="0">
                <a:effectLst/>
                <a:latin typeface="华文楷体" panose="02010600040101010101" pitchFamily="2" charset="-122"/>
                <a:ea typeface="华文楷体" panose="02010600040101010101" pitchFamily="2" charset="-122"/>
              </a:rPr>
              <a:t>行的向量，其中</a:t>
            </a:r>
            <a:endParaRPr lang="en-US" altLang="zh-CN" b="0" i="0" dirty="0">
              <a:effectLst/>
              <a:latin typeface="华文楷体" panose="02010600040101010101" pitchFamily="2" charset="-122"/>
              <a:ea typeface="华文楷体" panose="02010600040101010101" pitchFamily="2" charset="-122"/>
            </a:endParaRPr>
          </a:p>
          <a:p>
            <a:r>
              <a:rPr lang="en-US" altLang="zh-CN" b="0" i="0" dirty="0">
                <a:effectLst/>
                <a:latin typeface="华文楷体" panose="02010600040101010101" pitchFamily="2" charset="-122"/>
                <a:ea typeface="华文楷体" panose="02010600040101010101" pitchFamily="2" charset="-122"/>
              </a:rPr>
              <a:t>(7)</a:t>
            </a:r>
            <a:r>
              <a:rPr lang="zh-CN" altLang="en-US" b="0" i="0" dirty="0">
                <a:effectLst/>
                <a:latin typeface="华文楷体" panose="02010600040101010101" pitchFamily="2" charset="-122"/>
                <a:ea typeface="华文楷体" panose="02010600040101010101" pitchFamily="2" charset="-122"/>
              </a:rPr>
              <a:t>使用</a:t>
            </a:r>
            <a:r>
              <a:rPr lang="en-US" altLang="zh-CN" b="0" i="0" dirty="0">
                <a:effectLst/>
                <a:latin typeface="华文楷体" panose="02010600040101010101" pitchFamily="2" charset="-122"/>
                <a:ea typeface="华文楷体" panose="02010600040101010101" pitchFamily="2" charset="-122"/>
              </a:rPr>
              <a:t>k-means</a:t>
            </a:r>
            <a:r>
              <a:rPr lang="zh-CN" altLang="en-US" b="0" i="0" dirty="0">
                <a:effectLst/>
                <a:latin typeface="华文楷体" panose="02010600040101010101" pitchFamily="2" charset="-122"/>
                <a:ea typeface="华文楷体" panose="02010600040101010101" pitchFamily="2" charset="-122"/>
              </a:rPr>
              <a:t>算法将新样本点                           聚类成簇</a:t>
            </a:r>
            <a:r>
              <a:rPr lang="en-US" altLang="zh-CN" b="0" i="0" dirty="0">
                <a:effectLst/>
                <a:latin typeface="华文楷体" panose="02010600040101010101" pitchFamily="2" charset="-122"/>
                <a:ea typeface="华文楷体" panose="02010600040101010101" pitchFamily="2" charset="-122"/>
              </a:rPr>
              <a:t>C1</a:t>
            </a:r>
            <a:r>
              <a:rPr lang="zh-CN" altLang="en-US" b="0" i="0" dirty="0">
                <a:effectLst/>
                <a:latin typeface="华文楷体" panose="02010600040101010101" pitchFamily="2" charset="-122"/>
                <a:ea typeface="华文楷体" panose="02010600040101010101" pitchFamily="2" charset="-122"/>
              </a:rPr>
              <a:t>，</a:t>
            </a:r>
            <a:r>
              <a:rPr lang="en-US" altLang="zh-CN" b="0" i="0" dirty="0">
                <a:effectLst/>
                <a:latin typeface="华文楷体" panose="02010600040101010101" pitchFamily="2" charset="-122"/>
                <a:ea typeface="华文楷体" panose="02010600040101010101" pitchFamily="2" charset="-122"/>
              </a:rPr>
              <a:t>C2…Ck;</a:t>
            </a:r>
            <a:endParaRPr lang="en-US" altLang="zh-CN" dirty="0">
              <a:latin typeface="华文楷体" panose="02010600040101010101" pitchFamily="2" charset="-122"/>
              <a:ea typeface="华文楷体" panose="02010600040101010101" pitchFamily="2" charset="-122"/>
            </a:endParaRPr>
          </a:p>
          <a:p>
            <a:r>
              <a:rPr lang="en-US" altLang="zh-CN" b="0" i="0" dirty="0">
                <a:effectLst/>
                <a:latin typeface="华文楷体" panose="02010600040101010101" pitchFamily="2" charset="-122"/>
                <a:ea typeface="华文楷体" panose="02010600040101010101" pitchFamily="2" charset="-122"/>
              </a:rPr>
              <a:t>(8)</a:t>
            </a:r>
            <a:r>
              <a:rPr lang="zh-CN" altLang="en-US" b="0" i="0" dirty="0">
                <a:effectLst/>
                <a:latin typeface="华文楷体" panose="02010600040101010101" pitchFamily="2" charset="-122"/>
                <a:ea typeface="华文楷体" panose="02010600040101010101" pitchFamily="2" charset="-122"/>
              </a:rPr>
              <a:t>输出簇</a:t>
            </a:r>
            <a:r>
              <a:rPr lang="en-US" altLang="zh-CN" b="0" i="0" dirty="0">
                <a:effectLst/>
                <a:latin typeface="华文楷体" panose="02010600040101010101" pitchFamily="2" charset="-122"/>
                <a:ea typeface="华文楷体" panose="02010600040101010101" pitchFamily="2" charset="-122"/>
              </a:rPr>
              <a:t>A1,A2</a:t>
            </a:r>
            <a:r>
              <a:rPr lang="zh-CN" altLang="en-US" b="0" i="0" dirty="0">
                <a:effectLst/>
                <a:latin typeface="华文楷体" panose="02010600040101010101" pitchFamily="2" charset="-122"/>
                <a:ea typeface="华文楷体" panose="02010600040101010101" pitchFamily="2" charset="-122"/>
              </a:rPr>
              <a:t>，</a:t>
            </a:r>
            <a:r>
              <a:rPr lang="en-US" altLang="zh-CN" b="0" i="0" dirty="0">
                <a:effectLst/>
                <a:latin typeface="华文楷体" panose="02010600040101010101" pitchFamily="2" charset="-122"/>
                <a:ea typeface="华文楷体" panose="02010600040101010101" pitchFamily="2" charset="-122"/>
              </a:rPr>
              <a:t>…Ak</a:t>
            </a:r>
            <a:r>
              <a:rPr lang="zh-CN" altLang="en-US" b="0" i="0" dirty="0">
                <a:effectLst/>
                <a:latin typeface="华文楷体" panose="02010600040101010101" pitchFamily="2" charset="-122"/>
                <a:ea typeface="华文楷体" panose="02010600040101010101" pitchFamily="2" charset="-122"/>
              </a:rPr>
              <a:t>，其中，</a:t>
            </a:r>
            <a:endParaRPr lang="en-US" altLang="zh-CN" b="0" i="0" dirty="0">
              <a:effectLst/>
              <a:latin typeface="华文楷体" panose="02010600040101010101" pitchFamily="2" charset="-122"/>
              <a:ea typeface="华文楷体" panose="02010600040101010101" pitchFamily="2" charset="-122"/>
            </a:endParaRPr>
          </a:p>
        </p:txBody>
      </p:sp>
      <p:pic>
        <p:nvPicPr>
          <p:cNvPr id="18" name="图片 17">
            <a:extLst>
              <a:ext uri="{FF2B5EF4-FFF2-40B4-BE49-F238E27FC236}">
                <a16:creationId xmlns:a16="http://schemas.microsoft.com/office/drawing/2014/main" id="{2565DE7D-CC36-4E3E-8588-2A080028D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483" y="1858819"/>
            <a:ext cx="2543530" cy="552527"/>
          </a:xfrm>
          <a:prstGeom prst="rect">
            <a:avLst/>
          </a:prstGeom>
        </p:spPr>
      </p:pic>
      <p:pic>
        <p:nvPicPr>
          <p:cNvPr id="22" name="图片 21">
            <a:extLst>
              <a:ext uri="{FF2B5EF4-FFF2-40B4-BE49-F238E27FC236}">
                <a16:creationId xmlns:a16="http://schemas.microsoft.com/office/drawing/2014/main" id="{632A66BE-2CC0-4FD4-89EE-3B922D6739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8275" y="2337024"/>
            <a:ext cx="968386" cy="328458"/>
          </a:xfrm>
          <a:prstGeom prst="rect">
            <a:avLst/>
          </a:prstGeom>
        </p:spPr>
      </p:pic>
      <p:pic>
        <p:nvPicPr>
          <p:cNvPr id="6152" name="Picture 8">
            <a:extLst>
              <a:ext uri="{FF2B5EF4-FFF2-40B4-BE49-F238E27FC236}">
                <a16:creationId xmlns:a16="http://schemas.microsoft.com/office/drawing/2014/main" id="{E7747F88-ECF1-4F5E-AADE-A898387C48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1350" y="3455298"/>
            <a:ext cx="1390650" cy="18097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F8BE52AF-523B-4244-A347-919BD5A598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6068" y="3450031"/>
            <a:ext cx="666750" cy="161925"/>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y{_{i}}\in R^k">
            <a:extLst>
              <a:ext uri="{FF2B5EF4-FFF2-40B4-BE49-F238E27FC236}">
                <a16:creationId xmlns:a16="http://schemas.microsoft.com/office/drawing/2014/main" id="{673DB842-EA5C-418E-B048-C844990DF9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868" y="3802660"/>
            <a:ext cx="5524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0" descr="i=1,2,...,n">
            <a:extLst>
              <a:ext uri="{FF2B5EF4-FFF2-40B4-BE49-F238E27FC236}">
                <a16:creationId xmlns:a16="http://schemas.microsoft.com/office/drawing/2014/main" id="{49FE141D-B9CD-4AE2-8CF2-E237BAA8A6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6675" y="3816948"/>
            <a:ext cx="933450" cy="161925"/>
          </a:xfrm>
          <a:prstGeom prst="rect">
            <a:avLst/>
          </a:prstGeom>
          <a:noFill/>
          <a:extLst>
            <a:ext uri="{909E8E84-426E-40DD-AFC4-6F175D3DCCD1}">
              <a14:hiddenFill xmlns:a14="http://schemas.microsoft.com/office/drawing/2010/main">
                <a:solidFill>
                  <a:srgbClr val="FFFFFF"/>
                </a:solidFill>
              </a14:hiddenFill>
            </a:ext>
          </a:extLst>
        </p:spPr>
      </p:pic>
      <p:pic>
        <p:nvPicPr>
          <p:cNvPr id="6166" name="Picture 22" descr="Y=\left \{ y{_{1}},y{_{2}},...,y{_{n}} \right \}">
            <a:extLst>
              <a:ext uri="{FF2B5EF4-FFF2-40B4-BE49-F238E27FC236}">
                <a16:creationId xmlns:a16="http://schemas.microsoft.com/office/drawing/2014/main" id="{505D22A1-C759-4C47-9F1D-C5CC14B0B0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1350" y="4093377"/>
            <a:ext cx="1390650" cy="180975"/>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descr="A{_{i}}=\left \{ j|y{_{j}} \in C{_{i}}\right \}">
            <a:extLst>
              <a:ext uri="{FF2B5EF4-FFF2-40B4-BE49-F238E27FC236}">
                <a16:creationId xmlns:a16="http://schemas.microsoft.com/office/drawing/2014/main" id="{47D55605-F39B-40D8-899C-F68D0F9BB9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81350" y="4340727"/>
            <a:ext cx="1247775"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518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6"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706327" y="833971"/>
            <a:ext cx="3372534" cy="3372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428052" y="522468"/>
            <a:ext cx="3929085" cy="3929085"/>
          </a:xfrm>
          <a:prstGeom prst="ellipse">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565114" y="642916"/>
            <a:ext cx="3675730" cy="3675729"/>
          </a:xfrm>
          <a:prstGeom prst="ellipse">
            <a:avLst/>
          </a:prstGeom>
          <a:noFill/>
          <a:ln w="22225">
            <a:solidFill>
              <a:schemeClr val="accent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03450" y="397867"/>
            <a:ext cx="4174132" cy="4174132"/>
          </a:xfrm>
          <a:prstGeom prst="ellipse">
            <a:avLst/>
          </a:prstGeom>
          <a:noFill/>
          <a:ln w="22225">
            <a:solidFill>
              <a:schemeClr val="accent2">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244974" y="1580451"/>
            <a:ext cx="2394442" cy="1323439"/>
          </a:xfrm>
          <a:prstGeom prst="rect">
            <a:avLst/>
          </a:prstGeom>
          <a:noFill/>
        </p:spPr>
        <p:txBody>
          <a:bodyPr wrap="square" rtlCol="0">
            <a:spAutoFit/>
          </a:bodyPr>
          <a:lstStyle/>
          <a:p>
            <a:r>
              <a:rPr lang="zh-CN" altLang="en-US" sz="8000" b="1" dirty="0">
                <a:solidFill>
                  <a:schemeClr val="bg1"/>
                </a:solidFill>
                <a:latin typeface="微软雅黑" panose="020B0503020204020204" pitchFamily="34" charset="-122"/>
                <a:ea typeface="微软雅黑" panose="020B0503020204020204" pitchFamily="34" charset="-122"/>
              </a:rPr>
              <a:t>谢谢</a:t>
            </a:r>
          </a:p>
        </p:txBody>
      </p:sp>
      <p:sp>
        <p:nvSpPr>
          <p:cNvPr id="11" name="椭圆 10"/>
          <p:cNvSpPr/>
          <p:nvPr/>
        </p:nvSpPr>
        <p:spPr>
          <a:xfrm>
            <a:off x="4087537" y="4143113"/>
            <a:ext cx="709316" cy="709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微软雅黑" panose="020B0503020204020204" pitchFamily="34" charset="-122"/>
                <a:ea typeface="微软雅黑" panose="020B0503020204020204" pitchFamily="34" charset="-122"/>
              </a:rPr>
              <a:t>过</a:t>
            </a:r>
          </a:p>
        </p:txBody>
      </p:sp>
      <p:pic>
        <p:nvPicPr>
          <p:cNvPr id="37" name="图片 36" descr="33af44c9fe23df8286f99d06e678fd1b">
            <a:extLst>
              <a:ext uri="{FF2B5EF4-FFF2-40B4-BE49-F238E27FC236}">
                <a16:creationId xmlns:a16="http://schemas.microsoft.com/office/drawing/2014/main" id="{C28C8A30-836B-4920-8166-FE9FE4F05CA4}"/>
              </a:ext>
            </a:extLst>
          </p:cNvPr>
          <p:cNvPicPr>
            <a:picLocks noChangeAspect="1"/>
          </p:cNvPicPr>
          <p:nvPr/>
        </p:nvPicPr>
        <p:blipFill>
          <a:blip r:embed="rId3"/>
          <a:stretch>
            <a:fillRect/>
          </a:stretch>
        </p:blipFill>
        <p:spPr>
          <a:xfrm rot="14011773">
            <a:off x="7241597" y="-385775"/>
            <a:ext cx="3148958" cy="3025045"/>
          </a:xfrm>
          <a:prstGeom prst="rect">
            <a:avLst/>
          </a:prstGeom>
        </p:spPr>
      </p:pic>
      <p:pic>
        <p:nvPicPr>
          <p:cNvPr id="38" name="图片 37" descr="33af44c9fe23df8286f99d06e678fd1b">
            <a:extLst>
              <a:ext uri="{FF2B5EF4-FFF2-40B4-BE49-F238E27FC236}">
                <a16:creationId xmlns:a16="http://schemas.microsoft.com/office/drawing/2014/main" id="{E5043FFE-0EFC-4FFF-886D-ED30E511D33E}"/>
              </a:ext>
            </a:extLst>
          </p:cNvPr>
          <p:cNvPicPr>
            <a:picLocks noChangeAspect="1"/>
          </p:cNvPicPr>
          <p:nvPr/>
        </p:nvPicPr>
        <p:blipFill>
          <a:blip r:embed="rId3"/>
          <a:stretch>
            <a:fillRect/>
          </a:stretch>
        </p:blipFill>
        <p:spPr>
          <a:xfrm rot="3046168">
            <a:off x="-972041" y="3005485"/>
            <a:ext cx="3148958" cy="3025045"/>
          </a:xfrm>
          <a:prstGeom prst="rect">
            <a:avLst/>
          </a:prstGeom>
        </p:spPr>
      </p:pic>
    </p:spTree>
    <p:extLst>
      <p:ext uri="{BB962C8B-B14F-4D97-AF65-F5344CB8AC3E}">
        <p14:creationId xmlns:p14="http://schemas.microsoft.com/office/powerpoint/2010/main" val="1479910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45"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500"/>
                                        <p:tgtEl>
                                          <p:spTgt spid="8"/>
                                        </p:tgtEl>
                                      </p:cBhvr>
                                    </p:animEffect>
                                    <p:anim calcmode="lin" valueType="num">
                                      <p:cBhvr>
                                        <p:cTn id="18" dur="1500" fill="hold"/>
                                        <p:tgtEl>
                                          <p:spTgt spid="8"/>
                                        </p:tgtEl>
                                        <p:attrNameLst>
                                          <p:attrName>ppt_w</p:attrName>
                                        </p:attrNameLst>
                                      </p:cBhvr>
                                      <p:tavLst>
                                        <p:tav tm="0" fmla="#ppt_w*sin(2.5*pi*$)">
                                          <p:val>
                                            <p:fltVal val="0"/>
                                          </p:val>
                                        </p:tav>
                                        <p:tav tm="100000">
                                          <p:val>
                                            <p:fltVal val="1"/>
                                          </p:val>
                                        </p:tav>
                                      </p:tavLst>
                                    </p:anim>
                                    <p:anim calcmode="lin" valueType="num">
                                      <p:cBhvr>
                                        <p:cTn id="19" dur="1500" fill="hold"/>
                                        <p:tgtEl>
                                          <p:spTgt spid="8"/>
                                        </p:tgtEl>
                                        <p:attrNameLst>
                                          <p:attrName>ppt_h</p:attrName>
                                        </p:attrNameLst>
                                      </p:cBhvr>
                                      <p:tavLst>
                                        <p:tav tm="0">
                                          <p:val>
                                            <p:strVal val="#ppt_h"/>
                                          </p:val>
                                        </p:tav>
                                        <p:tav tm="100000">
                                          <p:val>
                                            <p:strVal val="#ppt_h"/>
                                          </p:val>
                                        </p:tav>
                                      </p:tavLst>
                                    </p:anim>
                                  </p:childTnLst>
                                </p:cTn>
                              </p:par>
                              <p:par>
                                <p:cTn id="20" presetID="25" presetClass="entr" presetSubtype="0" fill="hold" grpId="0" nodeType="withEffect">
                                  <p:stCondLst>
                                    <p:cond delay="125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5" dur="1000" fill="hold"/>
                                        <p:tgtEl>
                                          <p:spTgt spid="6"/>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6"/>
                                        </p:tgtEl>
                                      </p:cBhvr>
                                    </p:animEffect>
                                  </p:childTnLst>
                                </p:cTn>
                              </p:par>
                            </p:childTnLst>
                          </p:cTn>
                        </p:par>
                        <p:par>
                          <p:cTn id="30" fill="hold">
                            <p:stCondLst>
                              <p:cond delay="2250"/>
                            </p:stCondLst>
                            <p:childTnLst>
                              <p:par>
                                <p:cTn id="31" presetID="38" presetClass="entr" presetSubtype="0" accel="50000" fill="hold" grpId="0" nodeType="afterEffect">
                                  <p:stCondLst>
                                    <p:cond delay="0"/>
                                  </p:stCondLst>
                                  <p:iterate type="lt">
                                    <p:tmPct val="30000"/>
                                  </p:iterate>
                                  <p:childTnLst>
                                    <p:set>
                                      <p:cBhvr>
                                        <p:cTn id="32" dur="1" fill="hold">
                                          <p:stCondLst>
                                            <p:cond delay="0"/>
                                          </p:stCondLst>
                                        </p:cTn>
                                        <p:tgtEl>
                                          <p:spTgt spid="14"/>
                                        </p:tgtEl>
                                        <p:attrNameLst>
                                          <p:attrName>style.visibility</p:attrName>
                                        </p:attrNameLst>
                                      </p:cBhvr>
                                      <p:to>
                                        <p:strVal val="visible"/>
                                      </p:to>
                                    </p:set>
                                    <p:set>
                                      <p:cBhvr>
                                        <p:cTn id="33" dur="455" fill="hold">
                                          <p:stCondLst>
                                            <p:cond delay="0"/>
                                          </p:stCondLst>
                                        </p:cTn>
                                        <p:tgtEl>
                                          <p:spTgt spid="14"/>
                                        </p:tgtEl>
                                        <p:attrNameLst>
                                          <p:attrName>style.rotation</p:attrName>
                                        </p:attrNameLst>
                                      </p:cBhvr>
                                      <p:to>
                                        <p:strVal val="-45.0"/>
                                      </p:to>
                                    </p:set>
                                    <p:anim calcmode="lin" valueType="num">
                                      <p:cBhvr>
                                        <p:cTn id="34" dur="455" fill="hold">
                                          <p:stCondLst>
                                            <p:cond delay="455"/>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35" dur="455"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36" dur="156" decel="50000" autoRev="1" fill="hold">
                                          <p:stCondLst>
                                            <p:cond delay="455"/>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37" dur="136" fill="hold">
                                          <p:stCondLst>
                                            <p:cond delay="864"/>
                                          </p:stCondLst>
                                        </p:cTn>
                                        <p:tgtEl>
                                          <p:spTgt spid="14"/>
                                        </p:tgtEl>
                                        <p:attrNameLst>
                                          <p:attrName>ppt_y</p:attrName>
                                        </p:attrNameLst>
                                      </p:cBhvr>
                                      <p:tavLst>
                                        <p:tav tm="0">
                                          <p:val>
                                            <p:strVal val="#ppt_y-(0.354*#ppt_w-0.172*#ppt_h)"/>
                                          </p:val>
                                        </p:tav>
                                        <p:tav tm="100000">
                                          <p:val>
                                            <p:strVal val="#ppt_y"/>
                                          </p:val>
                                        </p:tav>
                                      </p:tavLst>
                                    </p:anim>
                                  </p:childTnLst>
                                </p:cTn>
                              </p:par>
                            </p:childTnLst>
                          </p:cTn>
                        </p:par>
                        <p:par>
                          <p:cTn id="38" fill="hold">
                            <p:stCondLst>
                              <p:cond delay="3550"/>
                            </p:stCondLst>
                            <p:childTnLst>
                              <p:par>
                                <p:cTn id="39" presetID="1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4050"/>
                            </p:stCondLst>
                            <p:childTnLst>
                              <p:par>
                                <p:cTn id="43" presetID="1" presetClass="path" presetSubtype="0" accel="50000" decel="50000" fill="hold" grpId="1" nodeType="afterEffect">
                                  <p:stCondLst>
                                    <p:cond delay="0"/>
                                  </p:stCondLst>
                                  <p:childTnLst>
                                    <p:animMotion origin="layout" path="M -1.11111E-6 -2.71605E-6 C 0.11823 -2.71605E-6 0.21476 -0.17284 0.21476 -0.38642 C 0.21476 -0.60031 0.11823 -0.77284 -1.11111E-6 -0.77284 C -0.11823 -0.77284 -0.21441 -0.60031 -0.21441 -0.38642 C -0.21441 -0.17284 -0.11823 -2.71605E-6 -1.11111E-6 -2.71605E-6 Z " pathEditMode="relative" rAng="0" ptsTypes="AAAAA">
                                      <p:cBhvr>
                                        <p:cTn id="44" dur="2000" fill="hold"/>
                                        <p:tgtEl>
                                          <p:spTgt spid="11"/>
                                        </p:tgtEl>
                                        <p:attrNameLst>
                                          <p:attrName>ppt_x</p:attrName>
                                          <p:attrName>ppt_y</p:attrName>
                                        </p:attrNameLst>
                                      </p:cBhvr>
                                      <p:rCtr x="17" y="-386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p:bldP spid="11" grpId="0" animBg="1"/>
      <p:bldP spid="1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1</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2101857"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相似度</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距离计算</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602980" y="4764643"/>
              <a:ext cx="541020" cy="369332"/>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247058" y="705621"/>
            <a:ext cx="303285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dirty="0">
                <a:latin typeface="华文楷体" panose="02010600040101010101" pitchFamily="2" charset="-122"/>
                <a:ea typeface="华文楷体" panose="02010600040101010101" pitchFamily="2" charset="-122"/>
              </a:rPr>
              <a:t>聚类是无监督学习</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sp>
        <p:nvSpPr>
          <p:cNvPr id="28" name="Rectangle 25"/>
          <p:cNvSpPr/>
          <p:nvPr/>
        </p:nvSpPr>
        <p:spPr>
          <a:xfrm>
            <a:off x="456064" y="1525120"/>
            <a:ext cx="7703886" cy="574425"/>
          </a:xfrm>
          <a:prstGeom prst="rect">
            <a:avLst/>
          </a:prstGeom>
        </p:spPr>
        <p:txBody>
          <a:bodyPr wrap="square" lIns="144000" rIns="144000">
            <a:noAutofit/>
          </a:bodyPr>
          <a:lstStyle/>
          <a:p>
            <a:pPr algn="ctr" fontAlgn="ct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956C117C-1331-4427-8D22-4F5F28BFE5A3}"/>
              </a:ext>
            </a:extLst>
          </p:cNvPr>
          <p:cNvSpPr txBox="1"/>
          <p:nvPr/>
        </p:nvSpPr>
        <p:spPr>
          <a:xfrm>
            <a:off x="149087" y="1176215"/>
            <a:ext cx="8905461" cy="707886"/>
          </a:xfrm>
          <a:prstGeom prst="rect">
            <a:avLst/>
          </a:prstGeom>
          <a:noFill/>
        </p:spPr>
        <p:txBody>
          <a:bodyPr wrap="square" rtlCol="0">
            <a:spAutoFit/>
          </a:bodyPr>
          <a:lstStyle/>
          <a:p>
            <a:r>
              <a:rPr lang="zh-CN" altLang="en-US" sz="2000" dirty="0">
                <a:latin typeface="华文楷体" panose="02010600040101010101" pitchFamily="2" charset="-122"/>
                <a:ea typeface="华文楷体" panose="02010600040101010101" pitchFamily="2" charset="-122"/>
              </a:rPr>
              <a:t>有监督学习：通过已有的训练样本去训练得到一个最优的模型，再利用这个模型将所有的输入映射为先相应的输出，对输出进行简单的判断实现预测和分类</a:t>
            </a:r>
            <a:endParaRPr lang="zh-CN" altLang="en-US" sz="1600" dirty="0"/>
          </a:p>
        </p:txBody>
      </p:sp>
      <p:sp>
        <p:nvSpPr>
          <p:cNvPr id="21" name="文本框 20">
            <a:extLst>
              <a:ext uri="{FF2B5EF4-FFF2-40B4-BE49-F238E27FC236}">
                <a16:creationId xmlns:a16="http://schemas.microsoft.com/office/drawing/2014/main" id="{DA5F3014-B780-46FC-B736-A39E3843DEEC}"/>
              </a:ext>
            </a:extLst>
          </p:cNvPr>
          <p:cNvSpPr txBox="1"/>
          <p:nvPr/>
        </p:nvSpPr>
        <p:spPr>
          <a:xfrm>
            <a:off x="119269" y="1863864"/>
            <a:ext cx="8905461" cy="707886"/>
          </a:xfrm>
          <a:prstGeom prst="rect">
            <a:avLst/>
          </a:prstGeom>
          <a:noFill/>
        </p:spPr>
        <p:txBody>
          <a:bodyPr wrap="square" rtlCol="0">
            <a:spAutoFit/>
          </a:bodyPr>
          <a:lstStyle/>
          <a:p>
            <a:r>
              <a:rPr lang="zh-CN" altLang="en-US" sz="2000" dirty="0">
                <a:latin typeface="华文楷体" panose="02010600040101010101" pitchFamily="2" charset="-122"/>
                <a:ea typeface="华文楷体" panose="02010600040101010101" pitchFamily="2" charset="-122"/>
              </a:rPr>
              <a:t>无监督学习：训练样本的标记信息未知，也没有确定的结果，根据样本间的相似性对样本集进行分类使类内差距最小化，类间差距最大化</a:t>
            </a:r>
            <a:endParaRPr lang="zh-CN" altLang="en-US" sz="1600" dirty="0"/>
          </a:p>
        </p:txBody>
      </p:sp>
      <p:sp>
        <p:nvSpPr>
          <p:cNvPr id="20" name="文本框 19">
            <a:extLst>
              <a:ext uri="{FF2B5EF4-FFF2-40B4-BE49-F238E27FC236}">
                <a16:creationId xmlns:a16="http://schemas.microsoft.com/office/drawing/2014/main" id="{DC6083E2-FAF0-4A12-A3AE-93217BC2EF7F}"/>
              </a:ext>
            </a:extLst>
          </p:cNvPr>
          <p:cNvSpPr txBox="1"/>
          <p:nvPr/>
        </p:nvSpPr>
        <p:spPr>
          <a:xfrm>
            <a:off x="272553" y="2555294"/>
            <a:ext cx="303285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dirty="0">
                <a:latin typeface="华文楷体" panose="02010600040101010101" pitchFamily="2" charset="-122"/>
                <a:ea typeface="华文楷体" panose="02010600040101010101" pitchFamily="2" charset="-122"/>
              </a:rPr>
              <a:t>相似度</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距离计算</a:t>
            </a:r>
            <a:endParaRPr lang="zh-CN" altLang="en-US" sz="2400" b="1" dirty="0">
              <a:solidFill>
                <a:schemeClr val="accent4"/>
              </a:solidFill>
              <a:latin typeface="微软雅黑" panose="020B0503020204020204" pitchFamily="34" charset="-122"/>
              <a:ea typeface="微软雅黑" panose="020B0503020204020204" pitchFamily="34" charset="-122"/>
            </a:endParaRPr>
          </a:p>
        </p:txBody>
      </p:sp>
      <p:pic>
        <p:nvPicPr>
          <p:cNvPr id="25" name="图片 24">
            <a:extLst>
              <a:ext uri="{FF2B5EF4-FFF2-40B4-BE49-F238E27FC236}">
                <a16:creationId xmlns:a16="http://schemas.microsoft.com/office/drawing/2014/main" id="{83B63C63-CF76-4A90-AF52-8061B6D80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87" y="2982712"/>
            <a:ext cx="4307116" cy="1801933"/>
          </a:xfrm>
          <a:prstGeom prst="rect">
            <a:avLst/>
          </a:prstGeom>
        </p:spPr>
      </p:pic>
      <p:pic>
        <p:nvPicPr>
          <p:cNvPr id="27" name="图片 26">
            <a:extLst>
              <a:ext uri="{FF2B5EF4-FFF2-40B4-BE49-F238E27FC236}">
                <a16:creationId xmlns:a16="http://schemas.microsoft.com/office/drawing/2014/main" id="{C29C18C9-2FFC-41E8-8CB1-D471CEF0C9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9567" y="3259399"/>
            <a:ext cx="4665163" cy="1487809"/>
          </a:xfrm>
          <a:prstGeom prst="rect">
            <a:avLst/>
          </a:prstGeom>
        </p:spPr>
      </p:pic>
    </p:spTree>
    <p:extLst>
      <p:ext uri="{BB962C8B-B14F-4D97-AF65-F5344CB8AC3E}">
        <p14:creationId xmlns:p14="http://schemas.microsoft.com/office/powerpoint/2010/main" val="1308433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eelOff"/>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nodePh="1">
                                  <p:stCondLst>
                                    <p:cond delay="0"/>
                                  </p:stCondLst>
                                  <p:endCondLst>
                                    <p:cond evt="begin" delay="0">
                                      <p:tn val="30"/>
                                    </p:cond>
                                  </p:end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249"/>
                                          </p:stCondLst>
                                        </p:cTn>
                                        <p:tgtEl>
                                          <p:spTgt spid="23">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249"/>
                                          </p:stCondLst>
                                        </p:cTn>
                                        <p:tgtEl>
                                          <p:spTgt spid="21">
                                            <p:txEl>
                                              <p:pRg st="0" end="0"/>
                                            </p:txEl>
                                          </p:spTgt>
                                        </p:tgtEl>
                                        <p:attrNameLst>
                                          <p:attrName>style.visibility</p:attrName>
                                        </p:attrNameLst>
                                      </p:cBhvr>
                                      <p:to>
                                        <p:strVal val="visible"/>
                                      </p:to>
                                    </p:set>
                                  </p:childTnLst>
                                </p:cTn>
                              </p:par>
                            </p:childTnLst>
                          </p:cTn>
                        </p:par>
                        <p:par>
                          <p:cTn id="41" fill="hold">
                            <p:stCondLst>
                              <p:cond delay="250"/>
                            </p:stCondLst>
                            <p:childTnLst>
                              <p:par>
                                <p:cTn id="42" presetID="2" presetClass="entr" presetSubtype="8"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fill="hold"/>
                                        <p:tgtEl>
                                          <p:spTgt spid="20"/>
                                        </p:tgtEl>
                                        <p:attrNameLst>
                                          <p:attrName>ppt_x</p:attrName>
                                        </p:attrNameLst>
                                      </p:cBhvr>
                                      <p:tavLst>
                                        <p:tav tm="0">
                                          <p:val>
                                            <p:strVal val="0-#ppt_w/2"/>
                                          </p:val>
                                        </p:tav>
                                        <p:tav tm="100000">
                                          <p:val>
                                            <p:strVal val="#ppt_x"/>
                                          </p:val>
                                        </p:tav>
                                      </p:tavLst>
                                    </p:anim>
                                    <p:anim calcmode="lin" valueType="num">
                                      <p:cBhvr additive="base">
                                        <p:cTn id="45"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10" grpId="0"/>
      <p:bldP spid="28"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1</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2101857"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相似度</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距离计算</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5621" y="640679"/>
            <a:ext cx="3629203" cy="461665"/>
          </a:xfrm>
          <a:prstGeom prst="rect">
            <a:avLst/>
          </a:prstGeom>
          <a:noFill/>
        </p:spPr>
        <p:txBody>
          <a:bodyPr wrap="square" rtlCol="0">
            <a:spAutoFit/>
          </a:bodyPr>
          <a:lstStyle/>
          <a:p>
            <a:r>
              <a:rPr lang="zh-CN" altLang="en-US" sz="2400" b="1" dirty="0">
                <a:solidFill>
                  <a:schemeClr val="accent4"/>
                </a:solidFill>
                <a:latin typeface="微软雅黑" panose="020B0503020204020204" pitchFamily="34" charset="-122"/>
                <a:ea typeface="微软雅黑" panose="020B0503020204020204" pitchFamily="34" charset="-122"/>
              </a:rPr>
              <a:t>闵可夫斯基</a:t>
            </a:r>
          </a:p>
        </p:txBody>
      </p:sp>
      <p:sp>
        <p:nvSpPr>
          <p:cNvPr id="28" name="Rectangle 25"/>
          <p:cNvSpPr/>
          <p:nvPr/>
        </p:nvSpPr>
        <p:spPr>
          <a:xfrm>
            <a:off x="53513" y="1152473"/>
            <a:ext cx="7703886" cy="574425"/>
          </a:xfrm>
          <a:prstGeom prst="rect">
            <a:avLst/>
          </a:prstGeom>
        </p:spPr>
        <p:txBody>
          <a:bodyPr wrap="square" lIns="144000" rIns="144000">
            <a:noAutofit/>
          </a:bodyPr>
          <a:lstStyle/>
          <a:p>
            <a:pPr algn="ctr" fontAlgn="ct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E6DB1A65-6269-405D-B4BD-F0D517354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337" y="497474"/>
            <a:ext cx="2657846" cy="743054"/>
          </a:xfrm>
          <a:prstGeom prst="rect">
            <a:avLst/>
          </a:prstGeom>
        </p:spPr>
      </p:pic>
      <p:sp>
        <p:nvSpPr>
          <p:cNvPr id="2" name="文本框 1">
            <a:extLst>
              <a:ext uri="{FF2B5EF4-FFF2-40B4-BE49-F238E27FC236}">
                <a16:creationId xmlns:a16="http://schemas.microsoft.com/office/drawing/2014/main" id="{F7BAE8FF-FA60-47CB-B3EB-B4A0FF5A1F7A}"/>
              </a:ext>
            </a:extLst>
          </p:cNvPr>
          <p:cNvSpPr txBox="1"/>
          <p:nvPr/>
        </p:nvSpPr>
        <p:spPr>
          <a:xfrm>
            <a:off x="53513" y="1152473"/>
            <a:ext cx="9036974"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p</a:t>
            </a:r>
            <a:r>
              <a:rPr lang="zh-CN" altLang="en-US" dirty="0">
                <a:latin typeface="华文楷体" panose="02010600040101010101" pitchFamily="2" charset="-122"/>
                <a:ea typeface="华文楷体" panose="02010600040101010101" pitchFamily="2" charset="-122"/>
              </a:rPr>
              <a:t>取值不同时</a:t>
            </a:r>
            <a:r>
              <a:rPr lang="zh-CN" altLang="en-US" dirty="0"/>
              <a:t>：</a:t>
            </a:r>
          </a:p>
        </p:txBody>
      </p:sp>
      <p:pic>
        <p:nvPicPr>
          <p:cNvPr id="20" name="图片 19">
            <a:extLst>
              <a:ext uri="{FF2B5EF4-FFF2-40B4-BE49-F238E27FC236}">
                <a16:creationId xmlns:a16="http://schemas.microsoft.com/office/drawing/2014/main" id="{411705B4-B88F-4E26-9608-EEE17139DD12}"/>
              </a:ext>
            </a:extLst>
          </p:cNvPr>
          <p:cNvPicPr>
            <a:picLocks noChangeAspect="1"/>
          </p:cNvPicPr>
          <p:nvPr/>
        </p:nvPicPr>
        <p:blipFill>
          <a:blip r:embed="rId4"/>
          <a:stretch>
            <a:fillRect/>
          </a:stretch>
        </p:blipFill>
        <p:spPr>
          <a:xfrm>
            <a:off x="53513" y="1454837"/>
            <a:ext cx="9036974" cy="749215"/>
          </a:xfrm>
          <a:prstGeom prst="rect">
            <a:avLst/>
          </a:prstGeom>
        </p:spPr>
      </p:pic>
      <p:sp>
        <p:nvSpPr>
          <p:cNvPr id="21" name="文本框 20">
            <a:extLst>
              <a:ext uri="{FF2B5EF4-FFF2-40B4-BE49-F238E27FC236}">
                <a16:creationId xmlns:a16="http://schemas.microsoft.com/office/drawing/2014/main" id="{14E0D110-87CA-492C-900E-51DD78BC6A66}"/>
              </a:ext>
            </a:extLst>
          </p:cNvPr>
          <p:cNvSpPr txBox="1"/>
          <p:nvPr/>
        </p:nvSpPr>
        <p:spPr>
          <a:xfrm>
            <a:off x="-25621" y="2190535"/>
            <a:ext cx="9036974" cy="2862322"/>
          </a:xfrm>
          <a:prstGeom prst="rect">
            <a:avLst/>
          </a:prstGeom>
          <a:noFill/>
        </p:spPr>
        <p:txBody>
          <a:bodyPr wrap="square" rtlCol="0" anchor="t">
            <a:spAutoFit/>
          </a:bodyPr>
          <a:lstStyle/>
          <a:p>
            <a:r>
              <a:rPr lang="zh-CN" altLang="en-US" kern="100" dirty="0">
                <a:effectLst/>
                <a:latin typeface="华文楷体" panose="02010600040101010101" pitchFamily="2" charset="-122"/>
                <a:ea typeface="华文楷体" panose="02010600040101010101" pitchFamily="2" charset="-122"/>
                <a:cs typeface="Times New Roman" panose="02020603050405020304" pitchFamily="18" charset="0"/>
              </a:rPr>
              <a:t>各向同性，各向异性：</a:t>
            </a:r>
            <a:endParaRPr lang="zh-CN" altLang="en-US"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cs typeface="仿宋" panose="02010609060101010101" charset="-122"/>
              </a:rPr>
              <a:t>由上图可以看出，对于欧式距离而言，各个点呈现中心对称，即对于各个维度的权衡标准是相同的。这个性质在某些条件下会存在一定的问题，例如：</a:t>
            </a:r>
          </a:p>
          <a:p>
            <a:r>
              <a:rPr lang="zh-CN" altLang="en-US" dirty="0">
                <a:latin typeface="华文楷体" panose="02010600040101010101" pitchFamily="2" charset="-122"/>
                <a:ea typeface="华文楷体" panose="02010600040101010101" pitchFamily="2" charset="-122"/>
                <a:cs typeface="仿宋" panose="02010609060101010101" charset="-122"/>
              </a:rPr>
              <a:t>如果我们以厘米为单位来测量人的身高，以克（g）为单位测量人的体重。每个人被表示为一个两维向量。我们已知小明（160,60000）；小王（160,59000）；小李（170，60000）。根据常识可以知道小明和小王体型相似。但是如果根据欧几里得距离来判断，小明和小王的距离要远远大于小明和小李之间的距离，即小明和小李体型相似。这是因为不同特征的度量标准之间存在差异而导致判断出错。</a:t>
            </a:r>
          </a:p>
          <a:p>
            <a:r>
              <a:rPr lang="zh-CN" altLang="en-US" dirty="0">
                <a:latin typeface="华文楷体" panose="02010600040101010101" pitchFamily="2" charset="-122"/>
                <a:ea typeface="华文楷体" panose="02010600040101010101" pitchFamily="2" charset="-122"/>
                <a:cs typeface="仿宋" panose="02010609060101010101" charset="-122"/>
              </a:rPr>
              <a:t>而马氏距离的目的就是把方差归一化，使得特征之间的关系更加符合实际情况。</a:t>
            </a:r>
          </a:p>
        </p:txBody>
      </p:sp>
    </p:spTree>
    <p:extLst>
      <p:ext uri="{BB962C8B-B14F-4D97-AF65-F5344CB8AC3E}">
        <p14:creationId xmlns:p14="http://schemas.microsoft.com/office/powerpoint/2010/main" val="4155770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eelOff"/>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childTnLst>
                          </p:cTn>
                        </p:par>
                        <p:par>
                          <p:cTn id="17" fill="hold">
                            <p:stCondLst>
                              <p:cond delay="1500"/>
                            </p:stCondLst>
                            <p:childTnLst>
                              <p:par>
                                <p:cTn id="18" presetID="16" presetClass="entr" presetSubtype="26"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Horizontal)">
                                      <p:cBhvr>
                                        <p:cTn id="20" dur="500"/>
                                        <p:tgtEl>
                                          <p:spTgt spid="7"/>
                                        </p:tgtEl>
                                      </p:cBhvr>
                                    </p:animEffect>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nodePh="1">
                                  <p:stCondLst>
                                    <p:cond delay="0"/>
                                  </p:stCondLst>
                                  <p:endCondLst>
                                    <p:cond evt="begin" delay="0">
                                      <p:tn val="27"/>
                                    </p:cond>
                                  </p:end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10"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4"/>
                </a:solidFill>
                <a:latin typeface="微软雅黑" panose="020B0503020204020204" pitchFamily="34" charset="-122"/>
                <a:ea typeface="微软雅黑" panose="020B0503020204020204" pitchFamily="34" charset="-122"/>
              </a:rPr>
              <a:t>1</a:t>
            </a: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
        <p:nvSpPr>
          <p:cNvPr id="5" name="矩形 4"/>
          <p:cNvSpPr/>
          <p:nvPr/>
        </p:nvSpPr>
        <p:spPr>
          <a:xfrm>
            <a:off x="738053" y="163831"/>
            <a:ext cx="2101857"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相似度</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距离计算</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5621" y="640679"/>
            <a:ext cx="3629203" cy="461665"/>
          </a:xfrm>
          <a:prstGeom prst="rect">
            <a:avLst/>
          </a:prstGeom>
          <a:noFill/>
        </p:spPr>
        <p:txBody>
          <a:bodyPr wrap="square" rtlCol="0">
            <a:spAutoFit/>
          </a:bodyPr>
          <a:lstStyle/>
          <a:p>
            <a:r>
              <a:rPr lang="zh-CN" altLang="en-US" sz="2400" b="1" dirty="0">
                <a:solidFill>
                  <a:schemeClr val="accent4"/>
                </a:solidFill>
                <a:latin typeface="微软雅黑" panose="020B0503020204020204" pitchFamily="34" charset="-122"/>
                <a:ea typeface="微软雅黑" panose="020B0503020204020204" pitchFamily="34" charset="-122"/>
              </a:rPr>
              <a:t>闵可夫斯基</a:t>
            </a:r>
          </a:p>
        </p:txBody>
      </p:sp>
      <p:sp>
        <p:nvSpPr>
          <p:cNvPr id="28" name="Rectangle 25"/>
          <p:cNvSpPr/>
          <p:nvPr/>
        </p:nvSpPr>
        <p:spPr>
          <a:xfrm>
            <a:off x="53513" y="1152473"/>
            <a:ext cx="7703886" cy="574425"/>
          </a:xfrm>
          <a:prstGeom prst="rect">
            <a:avLst/>
          </a:prstGeom>
        </p:spPr>
        <p:txBody>
          <a:bodyPr wrap="square" lIns="144000" rIns="144000">
            <a:noAutofit/>
          </a:bodyPr>
          <a:lstStyle/>
          <a:p>
            <a:pPr algn="ctr" fontAlgn="ct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C8B4AE2-9773-4288-9A5C-6701D05930C1}"/>
              </a:ext>
            </a:extLst>
          </p:cNvPr>
          <p:cNvSpPr txBox="1"/>
          <p:nvPr/>
        </p:nvSpPr>
        <p:spPr>
          <a:xfrm>
            <a:off x="53513" y="1170804"/>
            <a:ext cx="9036974"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闵式距离不是一种距离，而是一组距离的定义，是对多个距离度量公式的概括性的表述</a:t>
            </a:r>
          </a:p>
        </p:txBody>
      </p:sp>
      <p:pic>
        <p:nvPicPr>
          <p:cNvPr id="19" name="图片 18">
            <a:extLst>
              <a:ext uri="{FF2B5EF4-FFF2-40B4-BE49-F238E27FC236}">
                <a16:creationId xmlns:a16="http://schemas.microsoft.com/office/drawing/2014/main" id="{E6DB1A65-6269-405D-B4BD-F0D517354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78" y="1451238"/>
            <a:ext cx="2657846" cy="743054"/>
          </a:xfrm>
          <a:prstGeom prst="rect">
            <a:avLst/>
          </a:prstGeom>
        </p:spPr>
      </p:pic>
      <p:sp>
        <p:nvSpPr>
          <p:cNvPr id="24" name="文本框 23">
            <a:extLst>
              <a:ext uri="{FF2B5EF4-FFF2-40B4-BE49-F238E27FC236}">
                <a16:creationId xmlns:a16="http://schemas.microsoft.com/office/drawing/2014/main" id="{5213288B-4A97-4DF5-B23E-B0E739CCE9EC}"/>
              </a:ext>
            </a:extLst>
          </p:cNvPr>
          <p:cNvSpPr txBox="1"/>
          <p:nvPr/>
        </p:nvSpPr>
        <p:spPr>
          <a:xfrm>
            <a:off x="53513" y="2387978"/>
            <a:ext cx="5766993" cy="1015663"/>
          </a:xfrm>
          <a:prstGeom prst="rect">
            <a:avLst/>
          </a:prstGeom>
          <a:noFill/>
        </p:spPr>
        <p:txBody>
          <a:bodyPr wrap="square" rtlCol="0">
            <a:spAutoFit/>
          </a:bodyPr>
          <a:lstStyle/>
          <a:p>
            <a:r>
              <a:rPr lang="en-US" altLang="zh-CN" sz="2000" dirty="0">
                <a:latin typeface="华文楷体" panose="02010600040101010101" pitchFamily="2" charset="-122"/>
                <a:ea typeface="华文楷体" panose="02010600040101010101" pitchFamily="2" charset="-122"/>
              </a:rPr>
              <a:t>p=1</a:t>
            </a:r>
            <a:r>
              <a:rPr lang="zh-CN" altLang="en-US" sz="2000" dirty="0">
                <a:latin typeface="华文楷体" panose="02010600040101010101" pitchFamily="2" charset="-122"/>
                <a:ea typeface="华文楷体" panose="02010600040101010101" pitchFamily="2" charset="-122"/>
              </a:rPr>
              <a:t>时为曼哈顿距离，二维平面两点</a:t>
            </a:r>
            <a:r>
              <a:rPr lang="en-US" altLang="zh-CN" sz="2000" dirty="0">
                <a:latin typeface="华文楷体" panose="02010600040101010101" pitchFamily="2" charset="-122"/>
                <a:ea typeface="华文楷体" panose="02010600040101010101" pitchFamily="2" charset="-122"/>
              </a:rPr>
              <a:t>a(x1,x2)</a:t>
            </a:r>
            <a:r>
              <a:rPr lang="zh-CN" altLang="en-US" sz="2000" dirty="0">
                <a:latin typeface="华文楷体" panose="02010600040101010101" pitchFamily="2" charset="-122"/>
                <a:ea typeface="华文楷体" panose="02010600040101010101" pitchFamily="2" charset="-122"/>
              </a:rPr>
              <a:t>与</a:t>
            </a:r>
            <a:r>
              <a:rPr lang="en-US" altLang="zh-CN" sz="2000" dirty="0">
                <a:latin typeface="华文楷体" panose="02010600040101010101" pitchFamily="2" charset="-122"/>
                <a:ea typeface="华文楷体" panose="02010600040101010101" pitchFamily="2" charset="-122"/>
              </a:rPr>
              <a:t>b(y1,y2)</a:t>
            </a:r>
            <a:r>
              <a:rPr lang="zh-CN" altLang="en-US" sz="2000" dirty="0">
                <a:latin typeface="华文楷体" panose="02010600040101010101" pitchFamily="2" charset="-122"/>
                <a:ea typeface="华文楷体" panose="02010600040101010101" pitchFamily="2" charset="-122"/>
              </a:rPr>
              <a:t>间的曼哈顿距离为</a:t>
            </a:r>
            <a:r>
              <a:rPr lang="en-US" altLang="zh-CN" sz="2000" dirty="0">
                <a:latin typeface="华文楷体" panose="02010600040101010101" pitchFamily="2" charset="-122"/>
                <a:ea typeface="华文楷体" panose="02010600040101010101" pitchFamily="2" charset="-122"/>
              </a:rPr>
              <a:t>d=|x1-x2|+|y1-y2|</a:t>
            </a:r>
          </a:p>
          <a:p>
            <a:r>
              <a:rPr lang="en-US" altLang="zh-CN" sz="2000" dirty="0">
                <a:latin typeface="华文楷体" panose="02010600040101010101" pitchFamily="2" charset="-122"/>
                <a:ea typeface="华文楷体" panose="02010600040101010101" pitchFamily="2" charset="-122"/>
              </a:rPr>
              <a:t>p=2</a:t>
            </a:r>
            <a:r>
              <a:rPr lang="zh-CN" altLang="en-US" sz="2000" dirty="0">
                <a:latin typeface="华文楷体" panose="02010600040101010101" pitchFamily="2" charset="-122"/>
                <a:ea typeface="华文楷体" panose="02010600040101010101" pitchFamily="2" charset="-122"/>
              </a:rPr>
              <a:t>时为欧氏距离</a:t>
            </a:r>
            <a:endParaRPr lang="en-US" altLang="zh-CN" sz="2000" dirty="0">
              <a:latin typeface="华文楷体" panose="02010600040101010101" pitchFamily="2" charset="-122"/>
              <a:ea typeface="华文楷体" panose="02010600040101010101" pitchFamily="2" charset="-122"/>
            </a:endParaRPr>
          </a:p>
        </p:txBody>
      </p:sp>
      <p:pic>
        <p:nvPicPr>
          <p:cNvPr id="1026" name="Picture 2">
            <a:extLst>
              <a:ext uri="{FF2B5EF4-FFF2-40B4-BE49-F238E27FC236}">
                <a16:creationId xmlns:a16="http://schemas.microsoft.com/office/drawing/2014/main" id="{70A24C95-0755-4AC1-B38A-46F61F941E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4803" y="3111885"/>
            <a:ext cx="1898265" cy="1898265"/>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D7BAC50E-01BE-4858-9763-148CC8919A93}"/>
              </a:ext>
            </a:extLst>
          </p:cNvPr>
          <p:cNvSpPr txBox="1"/>
          <p:nvPr/>
        </p:nvSpPr>
        <p:spPr>
          <a:xfrm>
            <a:off x="0" y="3597328"/>
            <a:ext cx="5939783" cy="1200329"/>
          </a:xfrm>
          <a:prstGeom prst="rect">
            <a:avLst/>
          </a:prstGeom>
          <a:noFill/>
        </p:spPr>
        <p:txBody>
          <a:bodyPr wrap="square" rtlCol="0">
            <a:spAutoFit/>
          </a:bodyPr>
          <a:lstStyle/>
          <a:p>
            <a:r>
              <a:rPr lang="zh-CN" altLang="en-US" sz="2400" b="0" i="0" dirty="0">
                <a:solidFill>
                  <a:srgbClr val="333333"/>
                </a:solidFill>
                <a:effectLst/>
                <a:latin typeface="华文楷体" panose="02010600040101010101" pitchFamily="2" charset="-122"/>
                <a:ea typeface="华文楷体" panose="02010600040101010101" pitchFamily="2" charset="-122"/>
              </a:rPr>
              <a:t>图中红线代表曼哈顿距离，绿色代表</a:t>
            </a:r>
            <a:r>
              <a:rPr lang="zh-CN" altLang="en-US" sz="2400" b="0" i="0" u="none" strike="noStrike" dirty="0">
                <a:solidFill>
                  <a:srgbClr val="136EC2"/>
                </a:solidFill>
                <a:effectLst/>
                <a:latin typeface="华文楷体" panose="02010600040101010101" pitchFamily="2" charset="-122"/>
                <a:ea typeface="华文楷体" panose="02010600040101010101" pitchFamily="2" charset="-122"/>
                <a:hlinkClick r:id="rId5"/>
              </a:rPr>
              <a:t>欧氏距离</a:t>
            </a:r>
            <a:r>
              <a:rPr lang="zh-CN" altLang="en-US" sz="2400" b="0" i="0" dirty="0">
                <a:solidFill>
                  <a:srgbClr val="333333"/>
                </a:solidFill>
                <a:effectLst/>
                <a:latin typeface="华文楷体" panose="02010600040101010101" pitchFamily="2" charset="-122"/>
                <a:ea typeface="华文楷体" panose="02010600040101010101" pitchFamily="2" charset="-122"/>
              </a:rPr>
              <a:t>，也就是</a:t>
            </a:r>
            <a:r>
              <a:rPr lang="zh-CN" altLang="en-US" sz="2400" b="0" i="0" u="none" strike="noStrike" dirty="0">
                <a:solidFill>
                  <a:srgbClr val="136EC2"/>
                </a:solidFill>
                <a:effectLst/>
                <a:latin typeface="华文楷体" panose="02010600040101010101" pitchFamily="2" charset="-122"/>
                <a:ea typeface="华文楷体" panose="02010600040101010101" pitchFamily="2" charset="-122"/>
                <a:hlinkClick r:id="rId6"/>
              </a:rPr>
              <a:t>直线距离</a:t>
            </a:r>
            <a:r>
              <a:rPr lang="zh-CN" altLang="en-US" sz="2400" b="0" i="0" dirty="0">
                <a:solidFill>
                  <a:srgbClr val="333333"/>
                </a:solidFill>
                <a:effectLst/>
                <a:latin typeface="华文楷体" panose="02010600040101010101" pitchFamily="2" charset="-122"/>
                <a:ea typeface="华文楷体" panose="02010600040101010101" pitchFamily="2" charset="-122"/>
              </a:rPr>
              <a:t>，而蓝色和黄色代表等价的曼哈顿距离。</a:t>
            </a: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92119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eelOff"/>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childTnLst>
                          </p:cTn>
                        </p:par>
                        <p:par>
                          <p:cTn id="17" fill="hold">
                            <p:stCondLst>
                              <p:cond delay="1500"/>
                            </p:stCondLst>
                            <p:childTnLst>
                              <p:par>
                                <p:cTn id="18" presetID="16" presetClass="entr" presetSubtype="26"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Horizontal)">
                                      <p:cBhvr>
                                        <p:cTn id="20" dur="500"/>
                                        <p:tgtEl>
                                          <p:spTgt spid="7"/>
                                        </p:tgtEl>
                                      </p:cBhvr>
                                    </p:animEffect>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0-#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nodePh="1">
                                  <p:stCondLst>
                                    <p:cond delay="0"/>
                                  </p:stCondLst>
                                  <p:endCondLst>
                                    <p:cond evt="begin" delay="0">
                                      <p:tn val="27"/>
                                    </p:cond>
                                  </p:end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10"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5"/>
          <p:cNvSpPr/>
          <p:nvPr/>
        </p:nvSpPr>
        <p:spPr>
          <a:xfrm>
            <a:off x="53513" y="1152473"/>
            <a:ext cx="7703886" cy="574425"/>
          </a:xfrm>
          <a:prstGeom prst="rect">
            <a:avLst/>
          </a:prstGeom>
        </p:spPr>
        <p:txBody>
          <a:bodyPr wrap="square" lIns="144000" rIns="144000">
            <a:noAutofit/>
          </a:bodyPr>
          <a:lstStyle/>
          <a:p>
            <a:pPr algn="ctr" fontAlgn="ct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fontAlgn="ct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E6DB1A65-6269-405D-B4BD-F0D517354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315"/>
            <a:ext cx="2657846" cy="743054"/>
          </a:xfrm>
          <a:prstGeom prst="rect">
            <a:avLst/>
          </a:prstGeom>
        </p:spPr>
      </p:pic>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5213288B-4A97-4DF5-B23E-B0E739CCE9EC}"/>
                  </a:ext>
                </a:extLst>
              </p:cNvPr>
              <p:cNvSpPr txBox="1"/>
              <p:nvPr/>
            </p:nvSpPr>
            <p:spPr>
              <a:xfrm>
                <a:off x="-25622" y="1075579"/>
                <a:ext cx="5961801" cy="286232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p</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时</m:t>
                    </m:r>
                  </m:oMath>
                </a14:m>
                <a:r>
                  <a:rPr lang="zh-CN" altLang="en-US" dirty="0">
                    <a:latin typeface="华文楷体" panose="02010600040101010101" pitchFamily="2" charset="-122"/>
                    <a:ea typeface="华文楷体" panose="02010600040101010101" pitchFamily="2" charset="-122"/>
                  </a:rPr>
                  <a:t>为切比雪夫距离</a:t>
                </a:r>
                <a:endParaRPr lang="en-US" altLang="zh-CN" dirty="0">
                  <a:latin typeface="华文楷体" panose="02010600040101010101" pitchFamily="2" charset="-122"/>
                  <a:ea typeface="华文楷体" panose="02010600040101010101" pitchFamily="2" charset="-122"/>
                </a:endParaRPr>
              </a:p>
              <a:p>
                <a:r>
                  <a:rPr lang="en-US" altLang="zh-CN" dirty="0" err="1">
                    <a:latin typeface="华文楷体" panose="02010600040101010101" pitchFamily="2" charset="-122"/>
                    <a:ea typeface="华文楷体" panose="02010600040101010101" pitchFamily="2" charset="-122"/>
                  </a:rPr>
                  <a:t>Eg</a:t>
                </a:r>
                <a:r>
                  <a:rPr lang="zh-CN" altLang="en-US" dirty="0">
                    <a:latin typeface="华文楷体" panose="02010600040101010101" pitchFamily="2" charset="-122"/>
                    <a:ea typeface="华文楷体" panose="02010600040101010101" pitchFamily="2" charset="-122"/>
                  </a:rPr>
                  <a:t>：</a:t>
                </a:r>
                <a:r>
                  <a:rPr lang="zh-CN" altLang="en-US" b="0" i="0" dirty="0">
                    <a:solidFill>
                      <a:srgbClr val="4D4D4D"/>
                    </a:solidFill>
                    <a:effectLst/>
                    <a:latin typeface="华文楷体" panose="02010600040101010101" pitchFamily="2" charset="-122"/>
                    <a:ea typeface="华文楷体" panose="02010600040101010101" pitchFamily="2" charset="-122"/>
                  </a:rPr>
                  <a:t> 国际象棋中国王走一步能够移动到相邻的</a:t>
                </a:r>
                <a:r>
                  <a:rPr lang="en-US" altLang="zh-CN" b="0" i="0" dirty="0">
                    <a:solidFill>
                      <a:srgbClr val="4D4D4D"/>
                    </a:solidFill>
                    <a:effectLst/>
                    <a:latin typeface="华文楷体" panose="02010600040101010101" pitchFamily="2" charset="-122"/>
                    <a:ea typeface="华文楷体" panose="02010600040101010101" pitchFamily="2" charset="-122"/>
                  </a:rPr>
                  <a:t>8</a:t>
                </a:r>
                <a:r>
                  <a:rPr lang="zh-CN" altLang="en-US" b="0" i="0" dirty="0">
                    <a:solidFill>
                      <a:srgbClr val="4D4D4D"/>
                    </a:solidFill>
                    <a:effectLst/>
                    <a:latin typeface="华文楷体" panose="02010600040101010101" pitchFamily="2" charset="-122"/>
                    <a:ea typeface="华文楷体" panose="02010600040101010101" pitchFamily="2" charset="-122"/>
                  </a:rPr>
                  <a:t>个方格中的任意一个。那么国王从格子</a:t>
                </a:r>
                <a:r>
                  <a:rPr lang="en-US" altLang="zh-CN" b="0" i="0" dirty="0">
                    <a:solidFill>
                      <a:srgbClr val="4D4D4D"/>
                    </a:solidFill>
                    <a:effectLst/>
                    <a:latin typeface="华文楷体" panose="02010600040101010101" pitchFamily="2" charset="-122"/>
                    <a:ea typeface="华文楷体" panose="02010600040101010101" pitchFamily="2" charset="-122"/>
                  </a:rPr>
                  <a:t>(x1,y1)</a:t>
                </a:r>
                <a:r>
                  <a:rPr lang="zh-CN" altLang="en-US" b="0" i="0" dirty="0">
                    <a:solidFill>
                      <a:srgbClr val="4D4D4D"/>
                    </a:solidFill>
                    <a:effectLst/>
                    <a:latin typeface="华文楷体" panose="02010600040101010101" pitchFamily="2" charset="-122"/>
                    <a:ea typeface="华文楷体" panose="02010600040101010101" pitchFamily="2" charset="-122"/>
                  </a:rPr>
                  <a:t>走到格子</a:t>
                </a:r>
                <a:r>
                  <a:rPr lang="en-US" altLang="zh-CN" b="0" i="0" dirty="0">
                    <a:solidFill>
                      <a:srgbClr val="4D4D4D"/>
                    </a:solidFill>
                    <a:effectLst/>
                    <a:latin typeface="华文楷体" panose="02010600040101010101" pitchFamily="2" charset="-122"/>
                    <a:ea typeface="华文楷体" panose="02010600040101010101" pitchFamily="2" charset="-122"/>
                  </a:rPr>
                  <a:t>(x2,y2)</a:t>
                </a:r>
                <a:r>
                  <a:rPr lang="zh-CN" altLang="en-US" b="0" i="0" dirty="0">
                    <a:solidFill>
                      <a:srgbClr val="4D4D4D"/>
                    </a:solidFill>
                    <a:effectLst/>
                    <a:latin typeface="华文楷体" panose="02010600040101010101" pitchFamily="2" charset="-122"/>
                    <a:ea typeface="华文楷体" panose="02010600040101010101" pitchFamily="2" charset="-122"/>
                  </a:rPr>
                  <a:t>最少最少步数总是</a:t>
                </a:r>
                <a:r>
                  <a:rPr lang="en-US" altLang="zh-CN" b="0" i="0" dirty="0">
                    <a:solidFill>
                      <a:srgbClr val="4D4D4D"/>
                    </a:solidFill>
                    <a:effectLst/>
                    <a:latin typeface="华文楷体" panose="02010600040101010101" pitchFamily="2" charset="-122"/>
                    <a:ea typeface="华文楷体" panose="02010600040101010101" pitchFamily="2" charset="-122"/>
                  </a:rPr>
                  <a:t>max(| x2-x1 | , | y2-y1 | ) </a:t>
                </a:r>
                <a:r>
                  <a:rPr lang="zh-CN" altLang="en-US" b="0" i="0" dirty="0">
                    <a:solidFill>
                      <a:srgbClr val="4D4D4D"/>
                    </a:solidFill>
                    <a:effectLst/>
                    <a:latin typeface="华文楷体" panose="02010600040101010101" pitchFamily="2" charset="-122"/>
                    <a:ea typeface="华文楷体" panose="02010600040101010101" pitchFamily="2" charset="-122"/>
                  </a:rPr>
                  <a:t>步。这种类似的距离度量方法叫切比雪夫距离。</a:t>
                </a:r>
                <a:endParaRPr lang="en-US" altLang="zh-CN" b="0" i="0" dirty="0">
                  <a:solidFill>
                    <a:srgbClr val="4D4D4D"/>
                  </a:solidFill>
                  <a:effectLst/>
                  <a:latin typeface="华文楷体" panose="02010600040101010101" pitchFamily="2" charset="-122"/>
                  <a:ea typeface="华文楷体" panose="02010600040101010101" pitchFamily="2" charset="-122"/>
                </a:endParaRPr>
              </a:p>
              <a:p>
                <a:r>
                  <a:rPr lang="zh-CN" altLang="en-US" b="0" i="0" dirty="0">
                    <a:solidFill>
                      <a:srgbClr val="4D4D4D"/>
                    </a:solidFill>
                    <a:effectLst/>
                    <a:latin typeface="华文楷体" panose="02010600040101010101" pitchFamily="2" charset="-122"/>
                    <a:ea typeface="华文楷体" panose="02010600040101010101" pitchFamily="2" charset="-122"/>
                  </a:rPr>
                  <a:t>二维平面两点</a:t>
                </a:r>
                <a:r>
                  <a:rPr lang="en-US" altLang="zh-CN" b="0" i="0" dirty="0">
                    <a:solidFill>
                      <a:srgbClr val="4D4D4D"/>
                    </a:solidFill>
                    <a:effectLst/>
                    <a:latin typeface="华文楷体" panose="02010600040101010101" pitchFamily="2" charset="-122"/>
                    <a:ea typeface="华文楷体" panose="02010600040101010101" pitchFamily="2" charset="-122"/>
                  </a:rPr>
                  <a:t>a(x1,y1)</a:t>
                </a:r>
                <a:r>
                  <a:rPr lang="zh-CN" altLang="en-US" b="0" i="0" dirty="0">
                    <a:solidFill>
                      <a:srgbClr val="4D4D4D"/>
                    </a:solidFill>
                    <a:effectLst/>
                    <a:latin typeface="华文楷体" panose="02010600040101010101" pitchFamily="2" charset="-122"/>
                    <a:ea typeface="华文楷体" panose="02010600040101010101" pitchFamily="2" charset="-122"/>
                  </a:rPr>
                  <a:t>与</a:t>
                </a:r>
                <a:r>
                  <a:rPr lang="en-US" altLang="zh-CN" b="0" i="0" dirty="0">
                    <a:solidFill>
                      <a:srgbClr val="4D4D4D"/>
                    </a:solidFill>
                    <a:effectLst/>
                    <a:latin typeface="华文楷体" panose="02010600040101010101" pitchFamily="2" charset="-122"/>
                    <a:ea typeface="华文楷体" panose="02010600040101010101" pitchFamily="2" charset="-122"/>
                  </a:rPr>
                  <a:t>b(x2,y2)</a:t>
                </a:r>
                <a:r>
                  <a:rPr lang="zh-CN" altLang="en-US" b="0" i="0" dirty="0">
                    <a:solidFill>
                      <a:srgbClr val="4D4D4D"/>
                    </a:solidFill>
                    <a:effectLst/>
                    <a:latin typeface="华文楷体" panose="02010600040101010101" pitchFamily="2" charset="-122"/>
                    <a:ea typeface="华文楷体" panose="02010600040101010101" pitchFamily="2" charset="-122"/>
                  </a:rPr>
                  <a:t>间的切比雪夫距离</a:t>
                </a:r>
                <a:endParaRPr lang="en-US" altLang="zh-CN" b="0" i="0" dirty="0">
                  <a:solidFill>
                    <a:srgbClr val="4D4D4D"/>
                  </a:solidFill>
                  <a:effectLst/>
                  <a:latin typeface="华文楷体" panose="02010600040101010101" pitchFamily="2" charset="-122"/>
                  <a:ea typeface="华文楷体" panose="02010600040101010101" pitchFamily="2" charset="-122"/>
                </a:endParaRPr>
              </a:p>
              <a:p>
                <a:endParaRPr lang="en-US" altLang="zh-CN" b="0" i="0" dirty="0">
                  <a:solidFill>
                    <a:srgbClr val="4D4D4D"/>
                  </a:solidFill>
                  <a:effectLst/>
                  <a:latin typeface="华文楷体" panose="02010600040101010101" pitchFamily="2" charset="-122"/>
                  <a:ea typeface="华文楷体" panose="02010600040101010101" pitchFamily="2" charset="-122"/>
                </a:endParaRPr>
              </a:p>
              <a:p>
                <a:endParaRPr lang="en-US" altLang="zh-CN" b="0" i="0" dirty="0">
                  <a:solidFill>
                    <a:srgbClr val="4D4D4D"/>
                  </a:solidFill>
                  <a:effectLst/>
                  <a:latin typeface="华文楷体" panose="02010600040101010101" pitchFamily="2" charset="-122"/>
                  <a:ea typeface="华文楷体" panose="02010600040101010101" pitchFamily="2" charset="-122"/>
                </a:endParaRPr>
              </a:p>
              <a:p>
                <a:r>
                  <a:rPr lang="zh-CN" altLang="en-US" b="0" i="0" dirty="0">
                    <a:solidFill>
                      <a:srgbClr val="4D4D4D"/>
                    </a:solidFill>
                    <a:effectLst/>
                    <a:latin typeface="华文楷体" panose="02010600040101010101" pitchFamily="2" charset="-122"/>
                    <a:ea typeface="华文楷体" panose="02010600040101010101" pitchFamily="2" charset="-122"/>
                  </a:rPr>
                  <a:t>两个</a:t>
                </a:r>
                <a:r>
                  <a:rPr lang="en-US" altLang="zh-CN" b="0" i="0" dirty="0">
                    <a:solidFill>
                      <a:srgbClr val="4D4D4D"/>
                    </a:solidFill>
                    <a:effectLst/>
                    <a:latin typeface="华文楷体" panose="02010600040101010101" pitchFamily="2" charset="-122"/>
                    <a:ea typeface="华文楷体" panose="02010600040101010101" pitchFamily="2" charset="-122"/>
                  </a:rPr>
                  <a:t>n</a:t>
                </a:r>
                <a:r>
                  <a:rPr lang="zh-CN" altLang="en-US" b="0" i="0" dirty="0">
                    <a:solidFill>
                      <a:srgbClr val="4D4D4D"/>
                    </a:solidFill>
                    <a:effectLst/>
                    <a:latin typeface="华文楷体" panose="02010600040101010101" pitchFamily="2" charset="-122"/>
                    <a:ea typeface="华文楷体" panose="02010600040101010101" pitchFamily="2" charset="-122"/>
                  </a:rPr>
                  <a:t>维向量</a:t>
                </a:r>
                <a:r>
                  <a:rPr lang="en-US" altLang="zh-CN" b="0" i="0" dirty="0">
                    <a:solidFill>
                      <a:srgbClr val="4D4D4D"/>
                    </a:solidFill>
                    <a:effectLst/>
                    <a:latin typeface="华文楷体" panose="02010600040101010101" pitchFamily="2" charset="-122"/>
                    <a:ea typeface="华文楷体" panose="02010600040101010101" pitchFamily="2" charset="-122"/>
                  </a:rPr>
                  <a:t>a(x11,x12,…,x1n)</a:t>
                </a:r>
                <a:r>
                  <a:rPr lang="zh-CN" altLang="en-US" b="0" i="0" dirty="0">
                    <a:solidFill>
                      <a:srgbClr val="4D4D4D"/>
                    </a:solidFill>
                    <a:effectLst/>
                    <a:latin typeface="华文楷体" panose="02010600040101010101" pitchFamily="2" charset="-122"/>
                    <a:ea typeface="华文楷体" panose="02010600040101010101" pitchFamily="2" charset="-122"/>
                  </a:rPr>
                  <a:t>与</a:t>
                </a:r>
                <a:r>
                  <a:rPr lang="en-US" altLang="zh-CN" b="0" i="0" dirty="0">
                    <a:solidFill>
                      <a:srgbClr val="4D4D4D"/>
                    </a:solidFill>
                    <a:effectLst/>
                    <a:latin typeface="华文楷体" panose="02010600040101010101" pitchFamily="2" charset="-122"/>
                    <a:ea typeface="华文楷体" panose="02010600040101010101" pitchFamily="2" charset="-122"/>
                  </a:rPr>
                  <a:t>b(x21,x22,…,x2n)</a:t>
                </a:r>
                <a:r>
                  <a:rPr lang="zh-CN" altLang="en-US" b="0" i="0" dirty="0">
                    <a:solidFill>
                      <a:srgbClr val="4D4D4D"/>
                    </a:solidFill>
                    <a:effectLst/>
                    <a:latin typeface="华文楷体" panose="02010600040101010101" pitchFamily="2" charset="-122"/>
                    <a:ea typeface="华文楷体" panose="02010600040101010101" pitchFamily="2" charset="-122"/>
                  </a:rPr>
                  <a:t>间的切比雪夫距离</a:t>
                </a:r>
                <a:endParaRPr lang="en-US" altLang="zh-CN" b="0" i="0" dirty="0">
                  <a:solidFill>
                    <a:srgbClr val="4D4D4D"/>
                  </a:solidFill>
                  <a:effectLst/>
                  <a:latin typeface="华文楷体" panose="02010600040101010101" pitchFamily="2" charset="-122"/>
                  <a:ea typeface="华文楷体" panose="02010600040101010101" pitchFamily="2" charset="-122"/>
                </a:endParaRPr>
              </a:p>
            </p:txBody>
          </p:sp>
        </mc:Choice>
        <mc:Fallback xmlns="">
          <p:sp>
            <p:nvSpPr>
              <p:cNvPr id="24" name="文本框 23">
                <a:extLst>
                  <a:ext uri="{FF2B5EF4-FFF2-40B4-BE49-F238E27FC236}">
                    <a16:creationId xmlns:a16="http://schemas.microsoft.com/office/drawing/2014/main" id="{5213288B-4A97-4DF5-B23E-B0E739CCE9EC}"/>
                  </a:ext>
                </a:extLst>
              </p:cNvPr>
              <p:cNvSpPr txBox="1">
                <a:spLocks noRot="1" noChangeAspect="1" noMove="1" noResize="1" noEditPoints="1" noAdjustHandles="1" noChangeArrowheads="1" noChangeShapeType="1" noTextEdit="1"/>
              </p:cNvSpPr>
              <p:nvPr/>
            </p:nvSpPr>
            <p:spPr>
              <a:xfrm>
                <a:off x="-25622" y="1075579"/>
                <a:ext cx="5961801" cy="2862322"/>
              </a:xfrm>
              <a:prstGeom prst="rect">
                <a:avLst/>
              </a:prstGeom>
              <a:blipFill>
                <a:blip r:embed="rId4"/>
                <a:stretch>
                  <a:fillRect l="-920" t="-851" r="-818" b="-2553"/>
                </a:stretch>
              </a:blipFill>
            </p:spPr>
            <p:txBody>
              <a:bodyPr/>
              <a:lstStyle/>
              <a:p>
                <a:r>
                  <a:rPr lang="zh-CN" altLang="en-US">
                    <a:noFill/>
                  </a:rPr>
                  <a:t> </a:t>
                </a:r>
              </a:p>
            </p:txBody>
          </p:sp>
        </mc:Fallback>
      </mc:AlternateContent>
      <p:pic>
        <p:nvPicPr>
          <p:cNvPr id="1037" name="Picture 13">
            <a:extLst>
              <a:ext uri="{FF2B5EF4-FFF2-40B4-BE49-F238E27FC236}">
                <a16:creationId xmlns:a16="http://schemas.microsoft.com/office/drawing/2014/main" id="{80A1729C-DAB9-4ECE-94CB-61638F6976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0942" y="4224585"/>
            <a:ext cx="2110161" cy="550477"/>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a:extLst>
              <a:ext uri="{FF2B5EF4-FFF2-40B4-BE49-F238E27FC236}">
                <a16:creationId xmlns:a16="http://schemas.microsoft.com/office/drawing/2014/main" id="{E14EBE47-BAAE-40E9-A0F9-9B541E43DB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788" y="2734673"/>
            <a:ext cx="2900121" cy="550832"/>
          </a:xfrm>
          <a:prstGeom prst="rect">
            <a:avLst/>
          </a:prstGeom>
          <a:noFill/>
          <a:extLst>
            <a:ext uri="{909E8E84-426E-40DD-AFC4-6F175D3DCCD1}">
              <a14:hiddenFill xmlns:a14="http://schemas.microsoft.com/office/drawing/2010/main">
                <a:solidFill>
                  <a:srgbClr val="FFFFFF"/>
                </a:solidFill>
              </a14:hiddenFill>
            </a:ext>
          </a:extLst>
        </p:spPr>
      </p:pic>
      <p:pic>
        <p:nvPicPr>
          <p:cNvPr id="29" name="图片 28">
            <a:extLst>
              <a:ext uri="{FF2B5EF4-FFF2-40B4-BE49-F238E27FC236}">
                <a16:creationId xmlns:a16="http://schemas.microsoft.com/office/drawing/2014/main" id="{2E24CE1D-9D0A-440E-A209-499817CA11DB}"/>
              </a:ext>
            </a:extLst>
          </p:cNvPr>
          <p:cNvPicPr>
            <a:picLocks noChangeAspect="1"/>
          </p:cNvPicPr>
          <p:nvPr/>
        </p:nvPicPr>
        <p:blipFill>
          <a:blip r:embed="rId7"/>
          <a:stretch>
            <a:fillRect/>
          </a:stretch>
        </p:blipFill>
        <p:spPr>
          <a:xfrm>
            <a:off x="1031357" y="3585659"/>
            <a:ext cx="1906733" cy="501372"/>
          </a:xfrm>
          <a:prstGeom prst="rect">
            <a:avLst/>
          </a:prstGeom>
        </p:spPr>
      </p:pic>
      <p:sp>
        <p:nvSpPr>
          <p:cNvPr id="30" name="文本框 29">
            <a:extLst>
              <a:ext uri="{FF2B5EF4-FFF2-40B4-BE49-F238E27FC236}">
                <a16:creationId xmlns:a16="http://schemas.microsoft.com/office/drawing/2014/main" id="{4B2EA744-288E-4DAD-B2F3-061D08B34596}"/>
              </a:ext>
            </a:extLst>
          </p:cNvPr>
          <p:cNvSpPr txBox="1"/>
          <p:nvPr/>
        </p:nvSpPr>
        <p:spPr>
          <a:xfrm>
            <a:off x="2290040" y="4293280"/>
            <a:ext cx="4279576" cy="369332"/>
          </a:xfrm>
          <a:prstGeom prst="rect">
            <a:avLst/>
          </a:prstGeom>
          <a:noFill/>
        </p:spPr>
        <p:txBody>
          <a:bodyPr wrap="square" rtlCol="0">
            <a:spAutoFit/>
          </a:bodyPr>
          <a:lstStyle/>
          <a:p>
            <a:r>
              <a:rPr lang="zh-CN" altLang="en-US" dirty="0"/>
              <a:t>与                                            等价</a:t>
            </a:r>
          </a:p>
        </p:txBody>
      </p:sp>
      <p:pic>
        <p:nvPicPr>
          <p:cNvPr id="1043" name="Picture 19">
            <a:extLst>
              <a:ext uri="{FF2B5EF4-FFF2-40B4-BE49-F238E27FC236}">
                <a16:creationId xmlns:a16="http://schemas.microsoft.com/office/drawing/2014/main" id="{C2CE4B7E-2749-44FF-8B3F-2923589419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83" y="4102850"/>
            <a:ext cx="2276757" cy="650502"/>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a:extLst>
              <a:ext uri="{FF2B5EF4-FFF2-40B4-BE49-F238E27FC236}">
                <a16:creationId xmlns:a16="http://schemas.microsoft.com/office/drawing/2014/main" id="{B2F1A30F-4B64-4F8E-834A-F5A948949AC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62486" y="680323"/>
            <a:ext cx="1990188" cy="1990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266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eelOff"/>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par>
                          <p:cTn id="8" fill="hold">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Horizontal)">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9" name="文本框 18">
            <a:extLst>
              <a:ext uri="{FF2B5EF4-FFF2-40B4-BE49-F238E27FC236}">
                <a16:creationId xmlns:a16="http://schemas.microsoft.com/office/drawing/2014/main" id="{D0F1EE70-8E02-487F-9415-340C9091D7F3}"/>
              </a:ext>
            </a:extLst>
          </p:cNvPr>
          <p:cNvSpPr txBox="1"/>
          <p:nvPr/>
        </p:nvSpPr>
        <p:spPr>
          <a:xfrm>
            <a:off x="5439927" y="708928"/>
            <a:ext cx="5735320" cy="2030095"/>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cs typeface="仿宋" panose="02010609060101010101" charset="-122"/>
              </a:rPr>
              <a:t>假如顾客A喜欢的商品集是：</a:t>
            </a:r>
          </a:p>
          <a:p>
            <a:pPr algn="l">
              <a:buClrTx/>
              <a:buSzTx/>
              <a:buNone/>
            </a:pPr>
            <a:r>
              <a:rPr lang="zh-CN" altLang="en-US" dirty="0">
                <a:latin typeface="楷体" panose="02010609060101010101" pitchFamily="49" charset="-122"/>
                <a:ea typeface="楷体" panose="02010609060101010101" pitchFamily="49" charset="-122"/>
                <a:cs typeface="仿宋" panose="02010609060101010101" charset="-122"/>
              </a:rPr>
              <a:t>{1，2，3，4，5}</a:t>
            </a:r>
          </a:p>
          <a:p>
            <a:pPr algn="l">
              <a:buClrTx/>
              <a:buSzTx/>
              <a:buNone/>
            </a:pPr>
            <a:r>
              <a:rPr lang="zh-CN" altLang="en-US" dirty="0">
                <a:latin typeface="楷体" panose="02010609060101010101" pitchFamily="49" charset="-122"/>
                <a:ea typeface="楷体" panose="02010609060101010101" pitchFamily="49" charset="-122"/>
                <a:cs typeface="仿宋" panose="02010609060101010101" charset="-122"/>
              </a:rPr>
              <a:t>TB预测A喜欢的商品集是：</a:t>
            </a:r>
          </a:p>
          <a:p>
            <a:pPr algn="l">
              <a:buClrTx/>
              <a:buSzTx/>
              <a:buNone/>
            </a:pPr>
            <a:r>
              <a:rPr lang="zh-CN" altLang="en-US" dirty="0">
                <a:latin typeface="楷体" panose="02010609060101010101" pitchFamily="49" charset="-122"/>
                <a:ea typeface="楷体" panose="02010609060101010101" pitchFamily="49" charset="-122"/>
                <a:cs typeface="仿宋" panose="02010609060101010101" charset="-122"/>
              </a:rPr>
              <a:t>{1，2，3}</a:t>
            </a:r>
          </a:p>
          <a:p>
            <a:pPr algn="l">
              <a:buClrTx/>
              <a:buSzTx/>
              <a:buNone/>
            </a:pPr>
            <a:r>
              <a:rPr lang="zh-CN" altLang="en-US" dirty="0">
                <a:latin typeface="楷体" panose="02010609060101010101" pitchFamily="49" charset="-122"/>
                <a:ea typeface="楷体" panose="02010609060101010101" pitchFamily="49" charset="-122"/>
                <a:cs typeface="仿宋" panose="02010609060101010101" charset="-122"/>
              </a:rPr>
              <a:t>JD预测A喜欢的商品集是：</a:t>
            </a:r>
          </a:p>
          <a:p>
            <a:pPr algn="l">
              <a:buClrTx/>
              <a:buSzTx/>
              <a:buNone/>
            </a:pPr>
            <a:r>
              <a:rPr lang="zh-CN" altLang="en-US" dirty="0">
                <a:latin typeface="楷体" panose="02010609060101010101" pitchFamily="49" charset="-122"/>
                <a:ea typeface="楷体" panose="02010609060101010101" pitchFamily="49" charset="-122"/>
                <a:cs typeface="仿宋" panose="02010609060101010101" charset="-122"/>
              </a:rPr>
              <a:t>{1，2，3，4，5， 6，7，8，9，10}</a:t>
            </a:r>
          </a:p>
          <a:p>
            <a:pPr algn="l">
              <a:buClrTx/>
              <a:buSzTx/>
              <a:buNone/>
            </a:pPr>
            <a:r>
              <a:rPr lang="zh-CN" altLang="en-US" dirty="0">
                <a:latin typeface="楷体" panose="02010609060101010101" pitchFamily="49" charset="-122"/>
                <a:ea typeface="楷体" panose="02010609060101010101" pitchFamily="49" charset="-122"/>
                <a:cs typeface="仿宋" panose="02010609060101010101" charset="-122"/>
              </a:rPr>
              <a:t>问：TB和JD谁预测的更准？</a:t>
            </a:r>
          </a:p>
        </p:txBody>
      </p:sp>
      <p:sp>
        <p:nvSpPr>
          <p:cNvPr id="21" name="文本框 20">
            <a:extLst>
              <a:ext uri="{FF2B5EF4-FFF2-40B4-BE49-F238E27FC236}">
                <a16:creationId xmlns:a16="http://schemas.microsoft.com/office/drawing/2014/main" id="{180D4613-AC86-4741-80C5-66FCEA07F44C}"/>
              </a:ext>
            </a:extLst>
          </p:cNvPr>
          <p:cNvSpPr txBox="1"/>
          <p:nvPr/>
        </p:nvSpPr>
        <p:spPr>
          <a:xfrm>
            <a:off x="1542007" y="2828121"/>
            <a:ext cx="6617943" cy="2585323"/>
          </a:xfrm>
          <a:prstGeom prst="rect">
            <a:avLst/>
          </a:prstGeom>
          <a:noFill/>
        </p:spPr>
        <p:txBody>
          <a:bodyPr wrap="square" rtlCol="0">
            <a:spAutoFit/>
          </a:bodyPr>
          <a:lstStyle/>
          <a:p>
            <a:pPr algn="l">
              <a:buClrTx/>
              <a:buSzTx/>
              <a:buNone/>
            </a:pPr>
            <a:r>
              <a:rPr lang="zh-CN" altLang="en-US" dirty="0">
                <a:latin typeface="华文楷体" panose="02010600040101010101" pitchFamily="2" charset="-122"/>
                <a:ea typeface="华文楷体" panose="02010600040101010101" pitchFamily="2" charset="-122"/>
                <a:cs typeface="仿宋" panose="02010609060101010101" charset="-122"/>
                <a:sym typeface="+mn-ea"/>
              </a:rPr>
              <a:t>在这里重点需要理解的重点是</a:t>
            </a:r>
            <a:r>
              <a:rPr lang="zh-CN" altLang="en-US" b="1" dirty="0">
                <a:latin typeface="华文楷体" panose="02010600040101010101" pitchFamily="2" charset="-122"/>
                <a:ea typeface="华文楷体" panose="02010600040101010101" pitchFamily="2" charset="-122"/>
                <a:sym typeface="+mn-ea"/>
              </a:rPr>
              <a:t>准确率与召回率。</a:t>
            </a:r>
          </a:p>
          <a:p>
            <a:pPr algn="l">
              <a:buClrTx/>
              <a:buSzTx/>
              <a:buNone/>
            </a:pPr>
            <a:endParaRPr lang="zh-CN" altLang="en-US" dirty="0">
              <a:latin typeface="华文楷体" panose="02010600040101010101" pitchFamily="2" charset="-122"/>
              <a:ea typeface="华文楷体" panose="02010600040101010101" pitchFamily="2" charset="-122"/>
              <a:cs typeface="仿宋" panose="02010609060101010101" charset="-122"/>
              <a:sym typeface="+mn-ea"/>
            </a:endParaRPr>
          </a:p>
          <a:p>
            <a:pPr algn="l">
              <a:buClrTx/>
              <a:buSzTx/>
              <a:buNone/>
            </a:pPr>
            <a:r>
              <a:rPr lang="zh-CN" altLang="en-US" dirty="0">
                <a:latin typeface="华文楷体" panose="02010600040101010101" pitchFamily="2" charset="-122"/>
                <a:ea typeface="华文楷体" panose="02010600040101010101" pitchFamily="2" charset="-122"/>
                <a:cs typeface="仿宋" panose="02010609060101010101" charset="-122"/>
                <a:sym typeface="+mn-ea"/>
              </a:rPr>
              <a:t>如果以准确率为评价指标，TB的准确率为60%，而JD的准确率为100%。</a:t>
            </a:r>
            <a:endParaRPr lang="zh-CN" altLang="en-US" dirty="0">
              <a:latin typeface="华文楷体" panose="02010600040101010101" pitchFamily="2" charset="-122"/>
              <a:ea typeface="华文楷体" panose="02010600040101010101" pitchFamily="2" charset="-122"/>
              <a:cs typeface="仿宋" panose="02010609060101010101" charset="-122"/>
            </a:endParaRPr>
          </a:p>
          <a:p>
            <a:pPr algn="l">
              <a:buClrTx/>
              <a:buSzTx/>
              <a:buNone/>
            </a:pPr>
            <a:r>
              <a:rPr lang="zh-CN" altLang="en-US" dirty="0">
                <a:latin typeface="华文楷体" panose="02010600040101010101" pitchFamily="2" charset="-122"/>
                <a:ea typeface="华文楷体" panose="02010600040101010101" pitchFamily="2" charset="-122"/>
                <a:cs typeface="仿宋" panose="02010609060101010101" charset="-122"/>
                <a:sym typeface="+mn-ea"/>
              </a:rPr>
              <a:t>而如果以召回率为评价指标，TB的召回率为100%，JD的召回率为50%。</a:t>
            </a:r>
            <a:endParaRPr lang="zh-CN" altLang="en-US" dirty="0">
              <a:latin typeface="华文楷体" panose="02010600040101010101" pitchFamily="2" charset="-122"/>
              <a:ea typeface="华文楷体" panose="02010600040101010101" pitchFamily="2" charset="-122"/>
              <a:cs typeface="仿宋" panose="02010609060101010101" charset="-122"/>
            </a:endParaRPr>
          </a:p>
          <a:p>
            <a:pPr algn="l">
              <a:buClrTx/>
              <a:buSzTx/>
              <a:buNone/>
            </a:pPr>
            <a:endParaRPr lang="zh-CN" altLang="en-US" dirty="0">
              <a:latin typeface="华文楷体" panose="02010600040101010101" pitchFamily="2" charset="-122"/>
              <a:ea typeface="华文楷体" panose="02010600040101010101" pitchFamily="2" charset="-122"/>
              <a:cs typeface="仿宋" panose="02010609060101010101" charset="-122"/>
            </a:endParaRPr>
          </a:p>
          <a:p>
            <a:pPr algn="l">
              <a:buClrTx/>
              <a:buSzTx/>
              <a:buNone/>
            </a:pPr>
            <a:r>
              <a:rPr lang="zh-CN" altLang="en-US" dirty="0">
                <a:latin typeface="华文楷体" panose="02010600040101010101" pitchFamily="2" charset="-122"/>
                <a:ea typeface="华文楷体" panose="02010600040101010101" pitchFamily="2" charset="-122"/>
                <a:cs typeface="仿宋" panose="02010609060101010101" charset="-122"/>
                <a:sym typeface="+mn-ea"/>
              </a:rPr>
              <a:t>而杰卡德相似系数实际上就是对准确率和召回率的一个综合考虑。</a:t>
            </a:r>
            <a:endParaRPr lang="zh-CN" altLang="en-US" dirty="0">
              <a:latin typeface="华文楷体" panose="02010600040101010101" pitchFamily="2" charset="-122"/>
              <a:ea typeface="华文楷体" panose="02010600040101010101" pitchFamily="2" charset="-122"/>
            </a:endParaRPr>
          </a:p>
          <a:p>
            <a:endParaRPr lang="zh-CN" altLang="en-US" dirty="0"/>
          </a:p>
        </p:txBody>
      </p:sp>
      <p:sp>
        <p:nvSpPr>
          <p:cNvPr id="23" name="文本框 22">
            <a:extLst>
              <a:ext uri="{FF2B5EF4-FFF2-40B4-BE49-F238E27FC236}">
                <a16:creationId xmlns:a16="http://schemas.microsoft.com/office/drawing/2014/main" id="{E0D1C9FD-8AFB-406E-9975-3AE98069C1C3}"/>
              </a:ext>
            </a:extLst>
          </p:cNvPr>
          <p:cNvSpPr txBox="1"/>
          <p:nvPr/>
        </p:nvSpPr>
        <p:spPr>
          <a:xfrm>
            <a:off x="631868" y="188243"/>
            <a:ext cx="8928392" cy="369332"/>
          </a:xfrm>
          <a:prstGeom prst="rect">
            <a:avLst/>
          </a:prstGeom>
          <a:noFill/>
        </p:spPr>
        <p:txBody>
          <a:bodyPr wrap="square" rtlCol="0">
            <a:spAutoFit/>
          </a:bodyPr>
          <a:lstStyle/>
          <a:p>
            <a:r>
              <a:rPr lang="zh-CN" altLang="en-US" b="1" dirty="0">
                <a:latin typeface="华文楷体" panose="02010600040101010101" pitchFamily="2" charset="-122"/>
                <a:ea typeface="华文楷体" panose="02010600040101010101" pitchFamily="2" charset="-122"/>
              </a:rPr>
              <a:t>杰卡德系数</a:t>
            </a:r>
          </a:p>
        </p:txBody>
      </p:sp>
      <p:pic>
        <p:nvPicPr>
          <p:cNvPr id="24" name="图片 23">
            <a:extLst>
              <a:ext uri="{FF2B5EF4-FFF2-40B4-BE49-F238E27FC236}">
                <a16:creationId xmlns:a16="http://schemas.microsoft.com/office/drawing/2014/main" id="{213BC1C8-55D7-4EE4-9A35-80DEECDF0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633" y="111204"/>
            <a:ext cx="1648055" cy="591264"/>
          </a:xfrm>
          <a:prstGeom prst="rect">
            <a:avLst/>
          </a:prstGeom>
        </p:spPr>
      </p:pic>
      <p:sp>
        <p:nvSpPr>
          <p:cNvPr id="25" name="文本框 24">
            <a:extLst>
              <a:ext uri="{FF2B5EF4-FFF2-40B4-BE49-F238E27FC236}">
                <a16:creationId xmlns:a16="http://schemas.microsoft.com/office/drawing/2014/main" id="{E928A3F3-273B-46B2-86BC-E58DA0FE1D21}"/>
              </a:ext>
            </a:extLst>
          </p:cNvPr>
          <p:cNvSpPr txBox="1"/>
          <p:nvPr/>
        </p:nvSpPr>
        <p:spPr>
          <a:xfrm>
            <a:off x="1442" y="645443"/>
            <a:ext cx="4035287" cy="2031325"/>
          </a:xfrm>
          <a:prstGeom prst="rect">
            <a:avLst/>
          </a:prstGeom>
          <a:noFill/>
        </p:spPr>
        <p:txBody>
          <a:bodyPr wrap="square" rtlCol="0">
            <a:spAutoFit/>
          </a:bodyPr>
          <a:lstStyle/>
          <a:p>
            <a:r>
              <a:rPr lang="zh-CN" altLang="en-US" b="0" i="0" dirty="0">
                <a:solidFill>
                  <a:srgbClr val="000000"/>
                </a:solidFill>
                <a:effectLst/>
                <a:latin typeface="华文楷体" panose="02010600040101010101" pitchFamily="2" charset="-122"/>
                <a:ea typeface="华文楷体" panose="02010600040101010101" pitchFamily="2" charset="-122"/>
              </a:rPr>
              <a:t>杰卡德系数是对样本进行简单的处理为</a:t>
            </a:r>
            <a:r>
              <a:rPr lang="en-US" altLang="zh-CN" b="0" i="0" dirty="0">
                <a:solidFill>
                  <a:srgbClr val="000000"/>
                </a:solidFill>
                <a:effectLst/>
                <a:latin typeface="华文楷体" panose="02010600040101010101" pitchFamily="2" charset="-122"/>
                <a:ea typeface="华文楷体" panose="02010600040101010101" pitchFamily="2" charset="-122"/>
              </a:rPr>
              <a:t>0</a:t>
            </a:r>
            <a:r>
              <a:rPr lang="zh-CN" altLang="en-US" b="0" i="0" dirty="0">
                <a:solidFill>
                  <a:srgbClr val="000000"/>
                </a:solidFill>
                <a:effectLst/>
                <a:latin typeface="华文楷体" panose="02010600040101010101" pitchFamily="2" charset="-122"/>
                <a:ea typeface="华文楷体" panose="02010600040101010101" pitchFamily="2" charset="-122"/>
              </a:rPr>
              <a:t>和</a:t>
            </a:r>
            <a:r>
              <a:rPr lang="en-US" altLang="zh-CN" b="0" i="0" dirty="0">
                <a:solidFill>
                  <a:srgbClr val="000000"/>
                </a:solidFill>
                <a:effectLst/>
                <a:latin typeface="华文楷体" panose="02010600040101010101" pitchFamily="2" charset="-122"/>
                <a:ea typeface="华文楷体" panose="02010600040101010101" pitchFamily="2" charset="-122"/>
              </a:rPr>
              <a:t>1</a:t>
            </a:r>
          </a:p>
          <a:p>
            <a:r>
              <a:rPr lang="zh-CN" altLang="en-US" b="0" i="0" dirty="0">
                <a:solidFill>
                  <a:srgbClr val="000000"/>
                </a:solidFill>
                <a:effectLst/>
                <a:latin typeface="华文楷体" panose="02010600040101010101" pitchFamily="2" charset="-122"/>
                <a:ea typeface="华文楷体" panose="02010600040101010101" pitchFamily="2" charset="-122"/>
              </a:rPr>
              <a:t>假设样本</a:t>
            </a:r>
            <a:r>
              <a:rPr lang="en-US" altLang="zh-CN" b="0" i="0" dirty="0">
                <a:solidFill>
                  <a:srgbClr val="000000"/>
                </a:solidFill>
                <a:effectLst/>
                <a:latin typeface="华文楷体" panose="02010600040101010101" pitchFamily="2" charset="-122"/>
                <a:ea typeface="华文楷体" panose="02010600040101010101" pitchFamily="2" charset="-122"/>
              </a:rPr>
              <a:t>A</a:t>
            </a:r>
            <a:r>
              <a:rPr lang="zh-CN" altLang="en-US" b="0" i="0" dirty="0">
                <a:solidFill>
                  <a:srgbClr val="000000"/>
                </a:solidFill>
                <a:effectLst/>
                <a:latin typeface="华文楷体" panose="02010600040101010101" pitchFamily="2" charset="-122"/>
                <a:ea typeface="华文楷体" panose="02010600040101010101" pitchFamily="2" charset="-122"/>
              </a:rPr>
              <a:t>和样本</a:t>
            </a:r>
            <a:r>
              <a:rPr lang="en-US" altLang="zh-CN" b="0" i="0" dirty="0">
                <a:solidFill>
                  <a:srgbClr val="000000"/>
                </a:solidFill>
                <a:effectLst/>
                <a:latin typeface="华文楷体" panose="02010600040101010101" pitchFamily="2" charset="-122"/>
                <a:ea typeface="华文楷体" panose="02010600040101010101" pitchFamily="2" charset="-122"/>
              </a:rPr>
              <a:t>B</a:t>
            </a:r>
            <a:r>
              <a:rPr lang="zh-CN" altLang="en-US" b="0" i="0" dirty="0">
                <a:solidFill>
                  <a:srgbClr val="000000"/>
                </a:solidFill>
                <a:effectLst/>
                <a:latin typeface="华文楷体" panose="02010600040101010101" pitchFamily="2" charset="-122"/>
                <a:ea typeface="华文楷体" panose="02010600040101010101" pitchFamily="2" charset="-122"/>
              </a:rPr>
              <a:t>是两个</a:t>
            </a:r>
            <a:r>
              <a:rPr lang="en-US" altLang="zh-CN" b="0" i="0" dirty="0">
                <a:solidFill>
                  <a:srgbClr val="000000"/>
                </a:solidFill>
                <a:effectLst/>
                <a:latin typeface="华文楷体" panose="02010600040101010101" pitchFamily="2" charset="-122"/>
                <a:ea typeface="华文楷体" panose="02010600040101010101" pitchFamily="2" charset="-122"/>
              </a:rPr>
              <a:t>n</a:t>
            </a:r>
            <a:r>
              <a:rPr lang="zh-CN" altLang="en-US" b="0" i="0" dirty="0">
                <a:solidFill>
                  <a:srgbClr val="000000"/>
                </a:solidFill>
                <a:effectLst/>
                <a:latin typeface="华文楷体" panose="02010600040101010101" pitchFamily="2" charset="-122"/>
                <a:ea typeface="华文楷体" panose="02010600040101010101" pitchFamily="2" charset="-122"/>
              </a:rPr>
              <a:t>维向量，而且所有维度的取值都是</a:t>
            </a:r>
            <a:r>
              <a:rPr lang="en-US" altLang="zh-CN" b="0" i="0" dirty="0">
                <a:solidFill>
                  <a:srgbClr val="000000"/>
                </a:solidFill>
                <a:effectLst/>
                <a:latin typeface="华文楷体" panose="02010600040101010101" pitchFamily="2" charset="-122"/>
                <a:ea typeface="华文楷体" panose="02010600040101010101" pitchFamily="2" charset="-122"/>
              </a:rPr>
              <a:t>0</a:t>
            </a:r>
            <a:r>
              <a:rPr lang="zh-CN" altLang="en-US" b="0" i="0" dirty="0">
                <a:solidFill>
                  <a:srgbClr val="000000"/>
                </a:solidFill>
                <a:effectLst/>
                <a:latin typeface="华文楷体" panose="02010600040101010101" pitchFamily="2" charset="-122"/>
                <a:ea typeface="华文楷体" panose="02010600040101010101" pitchFamily="2" charset="-122"/>
              </a:rPr>
              <a:t>或</a:t>
            </a:r>
            <a:r>
              <a:rPr lang="en-US" altLang="zh-CN" b="0" i="0" dirty="0">
                <a:solidFill>
                  <a:srgbClr val="000000"/>
                </a:solidFill>
                <a:effectLst/>
                <a:latin typeface="华文楷体" panose="02010600040101010101" pitchFamily="2" charset="-122"/>
                <a:ea typeface="华文楷体" panose="02010600040101010101" pitchFamily="2" charset="-122"/>
              </a:rPr>
              <a:t>1</a:t>
            </a:r>
            <a:r>
              <a:rPr lang="zh-CN" altLang="en-US" b="0" i="0" dirty="0">
                <a:solidFill>
                  <a:srgbClr val="000000"/>
                </a:solidFill>
                <a:effectLst/>
                <a:latin typeface="华文楷体" panose="02010600040101010101" pitchFamily="2" charset="-122"/>
                <a:ea typeface="华文楷体" panose="02010600040101010101" pitchFamily="2" charset="-122"/>
              </a:rPr>
              <a:t>。例如，</a:t>
            </a:r>
            <a:r>
              <a:rPr lang="en-US" altLang="zh-CN" b="0" i="0" dirty="0">
                <a:solidFill>
                  <a:srgbClr val="000000"/>
                </a:solidFill>
                <a:effectLst/>
                <a:latin typeface="华文楷体" panose="02010600040101010101" pitchFamily="2" charset="-122"/>
                <a:ea typeface="华文楷体" panose="02010600040101010101" pitchFamily="2" charset="-122"/>
              </a:rPr>
              <a:t>A</a:t>
            </a:r>
            <a:r>
              <a:rPr lang="zh-CN" altLang="en-US" b="0" i="0" dirty="0">
                <a:solidFill>
                  <a:srgbClr val="000000"/>
                </a:solidFill>
                <a:effectLst/>
                <a:latin typeface="华文楷体" panose="02010600040101010101" pitchFamily="2" charset="-122"/>
                <a:ea typeface="华文楷体" panose="02010600040101010101" pitchFamily="2" charset="-122"/>
              </a:rPr>
              <a:t>（</a:t>
            </a:r>
            <a:r>
              <a:rPr lang="en-US" altLang="zh-CN" b="0" i="0" dirty="0">
                <a:solidFill>
                  <a:srgbClr val="000000"/>
                </a:solidFill>
                <a:effectLst/>
                <a:latin typeface="华文楷体" panose="02010600040101010101" pitchFamily="2" charset="-122"/>
                <a:ea typeface="华文楷体" panose="02010600040101010101" pitchFamily="2" charset="-122"/>
              </a:rPr>
              <a:t>0,1,1,0</a:t>
            </a:r>
            <a:r>
              <a:rPr lang="zh-CN" altLang="en-US" b="0" i="0" dirty="0">
                <a:solidFill>
                  <a:srgbClr val="000000"/>
                </a:solidFill>
                <a:effectLst/>
                <a:latin typeface="华文楷体" panose="02010600040101010101" pitchFamily="2" charset="-122"/>
                <a:ea typeface="华文楷体" panose="02010600040101010101" pitchFamily="2" charset="-122"/>
              </a:rPr>
              <a:t>）和</a:t>
            </a:r>
            <a:r>
              <a:rPr lang="en-US" altLang="zh-CN" b="0" i="0" dirty="0">
                <a:solidFill>
                  <a:srgbClr val="000000"/>
                </a:solidFill>
                <a:effectLst/>
                <a:latin typeface="华文楷体" panose="02010600040101010101" pitchFamily="2" charset="-122"/>
                <a:ea typeface="华文楷体" panose="02010600040101010101" pitchFamily="2" charset="-122"/>
              </a:rPr>
              <a:t>B</a:t>
            </a:r>
            <a:r>
              <a:rPr lang="zh-CN" altLang="en-US" b="0" i="0" dirty="0">
                <a:solidFill>
                  <a:srgbClr val="000000"/>
                </a:solidFill>
                <a:effectLst/>
                <a:latin typeface="华文楷体" panose="02010600040101010101" pitchFamily="2" charset="-122"/>
                <a:ea typeface="华文楷体" panose="02010600040101010101" pitchFamily="2" charset="-122"/>
              </a:rPr>
              <a:t>（</a:t>
            </a:r>
            <a:r>
              <a:rPr lang="en-US" altLang="zh-CN" b="0" i="0" dirty="0">
                <a:solidFill>
                  <a:srgbClr val="000000"/>
                </a:solidFill>
                <a:effectLst/>
                <a:latin typeface="华文楷体" panose="02010600040101010101" pitchFamily="2" charset="-122"/>
                <a:ea typeface="华文楷体" panose="02010600040101010101" pitchFamily="2" charset="-122"/>
              </a:rPr>
              <a:t>1,0,1,1</a:t>
            </a:r>
            <a:r>
              <a:rPr lang="zh-CN" altLang="en-US" b="0" i="0" dirty="0">
                <a:solidFill>
                  <a:srgbClr val="000000"/>
                </a:solidFill>
                <a:effectLst/>
                <a:latin typeface="华文楷体" panose="02010600040101010101" pitchFamily="2" charset="-122"/>
                <a:ea typeface="华文楷体" panose="02010600040101010101" pitchFamily="2" charset="-122"/>
              </a:rPr>
              <a:t>）。我们将样本看成一个集合，</a:t>
            </a:r>
            <a:r>
              <a:rPr lang="en-US" altLang="zh-CN" b="0" i="0" dirty="0">
                <a:solidFill>
                  <a:srgbClr val="000000"/>
                </a:solidFill>
                <a:effectLst/>
                <a:latin typeface="华文楷体" panose="02010600040101010101" pitchFamily="2" charset="-122"/>
                <a:ea typeface="华文楷体" panose="02010600040101010101" pitchFamily="2" charset="-122"/>
              </a:rPr>
              <a:t>1</a:t>
            </a:r>
            <a:r>
              <a:rPr lang="zh-CN" altLang="en-US" b="0" i="0" dirty="0">
                <a:solidFill>
                  <a:srgbClr val="000000"/>
                </a:solidFill>
                <a:effectLst/>
                <a:latin typeface="华文楷体" panose="02010600040101010101" pitchFamily="2" charset="-122"/>
                <a:ea typeface="华文楷体" panose="02010600040101010101" pitchFamily="2" charset="-122"/>
              </a:rPr>
              <a:t>表示集合包含该元素，</a:t>
            </a:r>
            <a:r>
              <a:rPr lang="en-US" altLang="zh-CN" b="0" i="0" dirty="0">
                <a:solidFill>
                  <a:srgbClr val="000000"/>
                </a:solidFill>
                <a:effectLst/>
                <a:latin typeface="华文楷体" panose="02010600040101010101" pitchFamily="2" charset="-122"/>
                <a:ea typeface="华文楷体" panose="02010600040101010101" pitchFamily="2" charset="-122"/>
              </a:rPr>
              <a:t>0</a:t>
            </a:r>
            <a:r>
              <a:rPr lang="zh-CN" altLang="en-US" b="0" i="0" dirty="0">
                <a:solidFill>
                  <a:srgbClr val="000000"/>
                </a:solidFill>
                <a:effectLst/>
                <a:latin typeface="华文楷体" panose="02010600040101010101" pitchFamily="2" charset="-122"/>
                <a:ea typeface="华文楷体" panose="02010600040101010101" pitchFamily="2" charset="-122"/>
              </a:rPr>
              <a:t>表示集合不包含该元素。</a:t>
            </a:r>
            <a:endParaRPr lang="en-US" altLang="zh-CN" b="0" i="0" dirty="0">
              <a:solidFill>
                <a:srgbClr val="000000"/>
              </a:solidFill>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38084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6"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文本框 1">
            <a:extLst>
              <a:ext uri="{FF2B5EF4-FFF2-40B4-BE49-F238E27FC236}">
                <a16:creationId xmlns:a16="http://schemas.microsoft.com/office/drawing/2014/main" id="{F70D4669-DAE0-4737-A3D2-9B8BE7C7D9E6}"/>
              </a:ext>
            </a:extLst>
          </p:cNvPr>
          <p:cNvSpPr txBox="1"/>
          <p:nvPr/>
        </p:nvSpPr>
        <p:spPr>
          <a:xfrm>
            <a:off x="-29894" y="590550"/>
            <a:ext cx="8189844" cy="646331"/>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是用向量空间中两个向量夹角的余弦值来作为衡量两个个体差异的大小的度量。如果两个向量的方向一致，即夹角越接近</a:t>
            </a:r>
            <a:r>
              <a:rPr lang="en-US" altLang="zh-CN" dirty="0">
                <a:latin typeface="华文楷体" panose="02010600040101010101" pitchFamily="2" charset="-122"/>
                <a:ea typeface="华文楷体" panose="02010600040101010101" pitchFamily="2" charset="-122"/>
              </a:rPr>
              <a:t>0</a:t>
            </a:r>
            <a:r>
              <a:rPr lang="zh-CN" altLang="en-US" dirty="0">
                <a:latin typeface="华文楷体" panose="02010600040101010101" pitchFamily="2" charset="-122"/>
                <a:ea typeface="华文楷体" panose="02010600040101010101" pitchFamily="2" charset="-122"/>
              </a:rPr>
              <a:t>，那么这两个向量就越相近</a:t>
            </a:r>
          </a:p>
        </p:txBody>
      </p:sp>
      <p:pic>
        <p:nvPicPr>
          <p:cNvPr id="10" name="图片 9">
            <a:extLst>
              <a:ext uri="{FF2B5EF4-FFF2-40B4-BE49-F238E27FC236}">
                <a16:creationId xmlns:a16="http://schemas.microsoft.com/office/drawing/2014/main" id="{27C83BD4-F427-45A6-88E9-EE3006EC8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795" y="56912"/>
            <a:ext cx="1457528" cy="598885"/>
          </a:xfrm>
          <a:prstGeom prst="rect">
            <a:avLst/>
          </a:prstGeom>
        </p:spPr>
      </p:pic>
      <p:sp>
        <p:nvSpPr>
          <p:cNvPr id="23" name="文本框 22">
            <a:extLst>
              <a:ext uri="{FF2B5EF4-FFF2-40B4-BE49-F238E27FC236}">
                <a16:creationId xmlns:a16="http://schemas.microsoft.com/office/drawing/2014/main" id="{7781663D-ED19-47A0-99FC-44413A2C4B3E}"/>
              </a:ext>
            </a:extLst>
          </p:cNvPr>
          <p:cNvSpPr txBox="1"/>
          <p:nvPr/>
        </p:nvSpPr>
        <p:spPr>
          <a:xfrm>
            <a:off x="622132" y="198359"/>
            <a:ext cx="4721086" cy="369332"/>
          </a:xfrm>
          <a:prstGeom prst="rect">
            <a:avLst/>
          </a:prstGeom>
          <a:noFill/>
        </p:spPr>
        <p:txBody>
          <a:bodyPr wrap="square">
            <a:spAutoFit/>
          </a:bodyPr>
          <a:lstStyle/>
          <a:p>
            <a:r>
              <a:rPr lang="zh-CN" altLang="en-US" b="1" dirty="0">
                <a:latin typeface="华文楷体" panose="02010600040101010101" pitchFamily="2" charset="-122"/>
                <a:ea typeface="华文楷体" panose="02010600040101010101" pitchFamily="2" charset="-122"/>
              </a:rPr>
              <a:t>余弦相似度</a:t>
            </a:r>
            <a:endParaRPr lang="zh-CN" altLang="en-US" b="1" dirty="0"/>
          </a:p>
        </p:txBody>
      </p:sp>
      <p:pic>
        <p:nvPicPr>
          <p:cNvPr id="24" name="图片 23">
            <a:extLst>
              <a:ext uri="{FF2B5EF4-FFF2-40B4-BE49-F238E27FC236}">
                <a16:creationId xmlns:a16="http://schemas.microsoft.com/office/drawing/2014/main" id="{2F47345F-EAA0-4899-A73F-5C2092B2913F}"/>
              </a:ext>
            </a:extLst>
          </p:cNvPr>
          <p:cNvPicPr>
            <a:picLocks noChangeAspect="1"/>
          </p:cNvPicPr>
          <p:nvPr/>
        </p:nvPicPr>
        <p:blipFill>
          <a:blip r:embed="rId4"/>
          <a:srcRect l="2440" t="6964" r="8626" b="139"/>
          <a:stretch>
            <a:fillRect/>
          </a:stretch>
        </p:blipFill>
        <p:spPr>
          <a:xfrm>
            <a:off x="6146289" y="1908532"/>
            <a:ext cx="2744470" cy="2820035"/>
          </a:xfrm>
          <a:prstGeom prst="rect">
            <a:avLst/>
          </a:prstGeom>
        </p:spPr>
      </p:pic>
      <p:sp>
        <p:nvSpPr>
          <p:cNvPr id="25" name="文本框 24">
            <a:extLst>
              <a:ext uri="{FF2B5EF4-FFF2-40B4-BE49-F238E27FC236}">
                <a16:creationId xmlns:a16="http://schemas.microsoft.com/office/drawing/2014/main" id="{B360DF7F-18D9-44EE-A622-51A48B84C5E6}"/>
              </a:ext>
            </a:extLst>
          </p:cNvPr>
          <p:cNvSpPr txBox="1"/>
          <p:nvPr/>
        </p:nvSpPr>
        <p:spPr>
          <a:xfrm>
            <a:off x="-49696" y="1694081"/>
            <a:ext cx="6208395" cy="3138170"/>
          </a:xfrm>
          <a:prstGeom prst="rect">
            <a:avLst/>
          </a:prstGeom>
          <a:noFill/>
        </p:spPr>
        <p:txBody>
          <a:bodyPr wrap="square" rtlCol="0">
            <a:spAutoFit/>
          </a:bodyPr>
          <a:lstStyle/>
          <a:p>
            <a:pPr algn="l">
              <a:buClrTx/>
              <a:buSzTx/>
              <a:buNone/>
            </a:pPr>
            <a:r>
              <a:rPr lang="zh-CN" altLang="en-US" dirty="0">
                <a:latin typeface="华文楷体" panose="02010600040101010101" pitchFamily="2" charset="-122"/>
                <a:ea typeface="华文楷体" panose="02010600040101010101" pitchFamily="2" charset="-122"/>
                <a:cs typeface="仿宋" panose="02010609060101010101" charset="-122"/>
              </a:rPr>
              <a:t>余弦相似度实际上就是通过计算两个向量的夹角余弦值来评估他们的相似度。</a:t>
            </a:r>
          </a:p>
          <a:p>
            <a:pPr algn="l">
              <a:buClrTx/>
              <a:buSzTx/>
              <a:buNone/>
            </a:pPr>
            <a:endParaRPr lang="zh-CN" altLang="en-US" dirty="0">
              <a:latin typeface="华文楷体" panose="02010600040101010101" pitchFamily="2" charset="-122"/>
              <a:ea typeface="华文楷体" panose="02010600040101010101" pitchFamily="2" charset="-122"/>
              <a:cs typeface="仿宋" panose="02010609060101010101" charset="-122"/>
            </a:endParaRPr>
          </a:p>
          <a:p>
            <a:pPr algn="l">
              <a:buClrTx/>
              <a:buSzTx/>
              <a:buNone/>
            </a:pPr>
            <a:r>
              <a:rPr lang="zh-CN" altLang="en-US" dirty="0">
                <a:latin typeface="华文楷体" panose="02010600040101010101" pitchFamily="2" charset="-122"/>
                <a:ea typeface="华文楷体" panose="02010600040101010101" pitchFamily="2" charset="-122"/>
                <a:cs typeface="仿宋" panose="02010609060101010101" charset="-122"/>
              </a:rPr>
              <a:t>为什么文本语义相似度可以用余弦相速度呢？如向量的维度是3，有三段文本a、b、c,文本向量化之后的结果假如如下：a=(1,0,0)、b=(0,1,0)、c=(10,0,0)。</a:t>
            </a:r>
          </a:p>
          <a:p>
            <a:pPr algn="l">
              <a:buClrTx/>
              <a:buSzTx/>
              <a:buNone/>
            </a:pPr>
            <a:r>
              <a:rPr lang="zh-CN" altLang="en-US" dirty="0">
                <a:latin typeface="华文楷体" panose="02010600040101010101" pitchFamily="2" charset="-122"/>
                <a:ea typeface="华文楷体" panose="02010600040101010101" pitchFamily="2" charset="-122"/>
                <a:cs typeface="仿宋" panose="02010609060101010101" charset="-122"/>
              </a:rPr>
              <a:t>我们知道</a:t>
            </a:r>
            <a:r>
              <a:rPr lang="en-US" altLang="zh-CN" dirty="0">
                <a:latin typeface="华文楷体" panose="02010600040101010101" pitchFamily="2" charset="-122"/>
                <a:ea typeface="华文楷体" panose="02010600040101010101" pitchFamily="2" charset="-122"/>
                <a:cs typeface="仿宋" panose="02010609060101010101" charset="-122"/>
              </a:rPr>
              <a:t>word</a:t>
            </a:r>
            <a:r>
              <a:rPr lang="zh-CN" altLang="en-US" dirty="0">
                <a:latin typeface="华文楷体" panose="02010600040101010101" pitchFamily="2" charset="-122"/>
                <a:ea typeface="华文楷体" panose="02010600040101010101" pitchFamily="2" charset="-122"/>
                <a:cs typeface="仿宋" panose="02010609060101010101" charset="-122"/>
              </a:rPr>
              <a:t>2vec的每一个维度都代表一个特征,观察向量的数字，主观看来a和c说的意思应该相似，阐述的都是第一个维度上的含义，a和b语义应该不相似。那么如果用欧式距离计算相似度，a和b的相似度就比a和c的相似度高，而如果用余弦计算，则答案反之。</a:t>
            </a:r>
          </a:p>
        </p:txBody>
      </p:sp>
    </p:spTree>
    <p:extLst>
      <p:ext uri="{BB962C8B-B14F-4D97-AF65-F5344CB8AC3E}">
        <p14:creationId xmlns:p14="http://schemas.microsoft.com/office/powerpoint/2010/main" val="1596513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6" presetClass="entr" presetSubtype="2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Horizont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严谨学术报告论文答辩毕业论文PPT"/>
</p:tagLst>
</file>

<file path=ppt/theme/theme1.xml><?xml version="1.0" encoding="utf-8"?>
<a:theme xmlns:a="http://schemas.openxmlformats.org/drawingml/2006/main" name="Office Theme">
  <a:themeElements>
    <a:clrScheme name="自定义 4">
      <a:dk1>
        <a:sysClr val="windowText" lastClr="000000"/>
      </a:dk1>
      <a:lt1>
        <a:sysClr val="window" lastClr="FFFFFF"/>
      </a:lt1>
      <a:dk2>
        <a:srgbClr val="335B74"/>
      </a:dk2>
      <a:lt2>
        <a:srgbClr val="DFE3E5"/>
      </a:lt2>
      <a:accent1>
        <a:srgbClr val="335B74"/>
      </a:accent1>
      <a:accent2>
        <a:srgbClr val="335B74"/>
      </a:accent2>
      <a:accent3>
        <a:srgbClr val="335B74"/>
      </a:accent3>
      <a:accent4>
        <a:srgbClr val="335B74"/>
      </a:accent4>
      <a:accent5>
        <a:srgbClr val="335B74"/>
      </a:accent5>
      <a:accent6>
        <a:srgbClr val="335B74"/>
      </a:accent6>
      <a:hlink>
        <a:srgbClr val="335B74"/>
      </a:hlink>
      <a:folHlink>
        <a:srgbClr val="335B74"/>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发光边缘">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3157</TotalTime>
  <Words>4614</Words>
  <Application>Microsoft Office PowerPoint</Application>
  <PresentationFormat>全屏显示(16:9)</PresentationFormat>
  <Paragraphs>307</Paragraphs>
  <Slides>38</Slides>
  <Notes>38</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54" baseType="lpstr">
      <vt:lpstr>-apple-system</vt:lpstr>
      <vt:lpstr>Microsoft YaHei UI</vt:lpstr>
      <vt:lpstr>等线</vt:lpstr>
      <vt:lpstr>方正正大黑简体</vt:lpstr>
      <vt:lpstr>华文楷体</vt:lpstr>
      <vt:lpstr>楷体</vt:lpstr>
      <vt:lpstr>宋体</vt:lpstr>
      <vt:lpstr>微软雅黑</vt:lpstr>
      <vt:lpstr>Arial</vt:lpstr>
      <vt:lpstr>Calibri</vt:lpstr>
      <vt:lpstr>Calibri Light</vt:lpstr>
      <vt:lpstr>Cambria Math</vt:lpstr>
      <vt:lpstr>Courier New</vt:lpstr>
      <vt:lpstr>Wingdings</vt:lpstr>
      <vt:lpstr>Office Theme</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Pearson相关系数</vt:lpstr>
      <vt:lpstr>PowerPoint 演示文稿</vt:lpstr>
      <vt:lpstr>Hellinger距离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简约严谨学术报告论文答辩毕业论文PPT</dc:title>
  <dc:creator>Administrator</dc:creator>
  <cp:lastModifiedBy>王 晓娟</cp:lastModifiedBy>
  <cp:revision>244</cp:revision>
  <dcterms:created xsi:type="dcterms:W3CDTF">2017-05-19T12:55:31Z</dcterms:created>
  <dcterms:modified xsi:type="dcterms:W3CDTF">2020-11-24T08:44:52Z</dcterms:modified>
</cp:coreProperties>
</file>