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notesMasterIdLst>
    <p:notesMasterId r:id="rId24"/>
  </p:notesMasterIdLst>
  <p:sldIdLst>
    <p:sldId id="286" r:id="rId2"/>
    <p:sldId id="258" r:id="rId3"/>
    <p:sldId id="260" r:id="rId4"/>
    <p:sldId id="334" r:id="rId5"/>
    <p:sldId id="329" r:id="rId6"/>
    <p:sldId id="330" r:id="rId7"/>
    <p:sldId id="333" r:id="rId8"/>
    <p:sldId id="331" r:id="rId9"/>
    <p:sldId id="340" r:id="rId10"/>
    <p:sldId id="298" r:id="rId11"/>
    <p:sldId id="335" r:id="rId12"/>
    <p:sldId id="341" r:id="rId13"/>
    <p:sldId id="336" r:id="rId14"/>
    <p:sldId id="265" r:id="rId15"/>
    <p:sldId id="339" r:id="rId16"/>
    <p:sldId id="338" r:id="rId17"/>
    <p:sldId id="342" r:id="rId18"/>
    <p:sldId id="326" r:id="rId19"/>
    <p:sldId id="345" r:id="rId20"/>
    <p:sldId id="344" r:id="rId21"/>
    <p:sldId id="282" r:id="rId22"/>
    <p:sldId id="327" r:id="rId23"/>
  </p:sldIdLst>
  <p:sldSz cx="9144000" cy="5143500" type="screen16x9"/>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晓娟" initials="王" lastIdx="15" clrIdx="0">
    <p:extLst>
      <p:ext uri="{19B8F6BF-5375-455C-9EA6-DF929625EA0E}">
        <p15:presenceInfo xmlns:p15="http://schemas.microsoft.com/office/powerpoint/2012/main" userId="c3a40449e8baf0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718D"/>
    <a:srgbClr val="335B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5" autoAdjust="0"/>
    <p:restoredTop sz="91794" autoAdjust="0"/>
  </p:normalViewPr>
  <p:slideViewPr>
    <p:cSldViewPr snapToGrid="0">
      <p:cViewPr varScale="1">
        <p:scale>
          <a:sx n="96" d="100"/>
          <a:sy n="96"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0T19:08:58.529" idx="14">
    <p:pos x="2058" y="945"/>
    <p:text>也就是知道他们是男生还是女生</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696E4-E96D-4B3D-BECE-4E0846A49964}" type="datetimeFigureOut">
              <a:rPr lang="zh-CN" altLang="en-US" smtClean="0"/>
              <a:t>2020/12/14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F86CB-CDC0-4E06-A333-C2E5844E769C}" type="slidenum">
              <a:rPr lang="zh-CN" altLang="en-US" smtClean="0"/>
              <a:t>‹#›</a:t>
            </a:fld>
            <a:endParaRPr lang="zh-CN" altLang="en-US"/>
          </a:p>
        </p:txBody>
      </p:sp>
    </p:spTree>
    <p:extLst>
      <p:ext uri="{BB962C8B-B14F-4D97-AF65-F5344CB8AC3E}">
        <p14:creationId xmlns:p14="http://schemas.microsoft.com/office/powerpoint/2010/main" val="17744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a:t>
            </a:fld>
            <a:endParaRPr lang="zh-CN" altLang="en-US"/>
          </a:p>
        </p:txBody>
      </p:sp>
    </p:spTree>
    <p:extLst>
      <p:ext uri="{BB962C8B-B14F-4D97-AF65-F5344CB8AC3E}">
        <p14:creationId xmlns:p14="http://schemas.microsoft.com/office/powerpoint/2010/main" val="77254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r>
              <a:rPr lang="zh-CN" altLang="en-US" dirty="0">
                <a:latin typeface="楷体" panose="02010609060101010101" pitchFamily="49" charset="-122"/>
                <a:ea typeface="楷体" panose="02010609060101010101" pitchFamily="49" charset="-122"/>
              </a:rPr>
              <a:t>绝对收敛         最大值＜</a:t>
            </a:r>
            <a:r>
              <a:rPr lang="en-US" altLang="zh-CN" dirty="0">
                <a:latin typeface="楷体" panose="02010609060101010101" pitchFamily="49" charset="-122"/>
                <a:ea typeface="楷体" panose="02010609060101010101" pitchFamily="49" charset="-122"/>
              </a:rPr>
              <a:t>0</a:t>
            </a:r>
          </a:p>
        </p:txBody>
      </p:sp>
    </p:spTree>
    <p:extLst>
      <p:ext uri="{BB962C8B-B14F-4D97-AF65-F5344CB8AC3E}">
        <p14:creationId xmlns:p14="http://schemas.microsoft.com/office/powerpoint/2010/main" val="233365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00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E2F327D-512C-400D-8980-4A3C3A14E312}"/>
              </a:ext>
            </a:extLst>
          </p:cNvPr>
          <p:cNvSpPr>
            <a:spLocks noGrp="1"/>
          </p:cNvSpPr>
          <p:nvPr>
            <p:ph type="body" idx="1"/>
          </p:nvPr>
        </p:nvSpPr>
        <p:spPr/>
        <p:txBody>
          <a:bodyPr/>
          <a:lstStyle/>
          <a:p>
            <a:r>
              <a:rPr lang="zh-CN" altLang="en-US" dirty="0"/>
              <a:t>然后分别对</a:t>
            </a:r>
            <a:r>
              <a:rPr lang="en-US" altLang="zh-CN" dirty="0"/>
              <a:t>φ</a:t>
            </a:r>
            <a:r>
              <a:rPr lang="zh-CN" altLang="en-US" dirty="0"/>
              <a:t>，</a:t>
            </a:r>
            <a:r>
              <a:rPr lang="en-US" altLang="zh-CN" dirty="0"/>
              <a:t>μ</a:t>
            </a:r>
            <a:r>
              <a:rPr lang="zh-CN" altLang="en-US" dirty="0"/>
              <a:t>，∑求偏导</a:t>
            </a:r>
          </a:p>
        </p:txBody>
      </p:sp>
    </p:spTree>
    <p:extLst>
      <p:ext uri="{BB962C8B-B14F-4D97-AF65-F5344CB8AC3E}">
        <p14:creationId xmlns:p14="http://schemas.microsoft.com/office/powerpoint/2010/main" val="1894806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442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14</a:t>
            </a:fld>
            <a:endParaRPr lang="zh-CN" altLang="en-US"/>
          </a:p>
        </p:txBody>
      </p:sp>
    </p:spTree>
    <p:extLst>
      <p:ext uri="{BB962C8B-B14F-4D97-AF65-F5344CB8AC3E}">
        <p14:creationId xmlns:p14="http://schemas.microsoft.com/office/powerpoint/2010/main" val="259677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备注占位符 1">
                <a:extLst>
                  <a:ext uri="{FF2B5EF4-FFF2-40B4-BE49-F238E27FC236}">
                    <a16:creationId xmlns:a16="http://schemas.microsoft.com/office/drawing/2014/main" id="{3143B9AF-417A-45B9-8907-57AD2A92E6B8}"/>
                  </a:ext>
                </a:extLst>
              </p:cNvPr>
              <p:cNvSpPr>
                <a:spLocks noGrp="1"/>
              </p:cNvSpPr>
              <p:nvPr>
                <p:ph type="body" idx="1"/>
              </p:nvPr>
            </p:nvSpPr>
            <p:spPr/>
            <p:txBody>
              <a:bodyPr/>
              <a:lstStyle/>
              <a:p>
                <a:r>
                  <a:rPr lang="zh-CN" altLang="en-US" dirty="0"/>
                  <a:t>贝叶斯公式</a:t>
                </a:r>
                <a:r>
                  <a:rPr lang="en-US" altLang="zh-CN" dirty="0"/>
                  <a:t>=</a:t>
                </a:r>
                <a:r>
                  <a:rPr lang="zh-CN" altLang="en-US" dirty="0"/>
                  <a:t>似然函数</a:t>
                </a:r>
                <a:r>
                  <a:rPr lang="en-US" altLang="zh-CN" dirty="0"/>
                  <a:t>×</a:t>
                </a:r>
                <a:r>
                  <a:rPr lang="zh-CN" altLang="en-US" dirty="0"/>
                  <a:t>先验概率</a:t>
                </a:r>
                <a:r>
                  <a:rPr lang="en-US" altLang="zh-CN" dirty="0"/>
                  <a:t>/p</a:t>
                </a:r>
                <a:r>
                  <a:rPr lang="zh-CN" altLang="en-US" dirty="0"/>
                  <a:t>（</a:t>
                </a:r>
                <a:r>
                  <a:rPr lang="en-US" altLang="zh-CN" dirty="0"/>
                  <a:t>x</a:t>
                </a:r>
                <a:r>
                  <a:rPr lang="zh-CN" altLang="en-US" dirty="0"/>
                  <a:t>）</a:t>
                </a:r>
                <a:endParaRPr lang="en-US" altLang="zh-CN" dirty="0"/>
              </a:p>
              <a:p>
                <a:r>
                  <a:rPr lang="en-US" altLang="zh-CN" dirty="0"/>
                  <a:t>p</a:t>
                </a:r>
                <a:r>
                  <a:rPr lang="zh-CN" altLang="en-US" dirty="0"/>
                  <a:t>（</a:t>
                </a:r>
                <a14:m>
                  <m:oMath xmlns:m="http://schemas.openxmlformats.org/officeDocument/2006/math">
                    <m:r>
                      <a:rPr lang="zh-CN" altLang="en-US" i="1" smtClean="0">
                        <a:latin typeface="Cambria Math" panose="02040503050406030204" pitchFamily="18" charset="0"/>
                      </a:rPr>
                      <m:t>𝜃</m:t>
                    </m:r>
                    <m:r>
                      <a:rPr lang="en-US" altLang="zh-CN" i="1" smtClean="0">
                        <a:latin typeface="Cambria Math" panose="02040503050406030204" pitchFamily="18" charset="0"/>
                      </a:rPr>
                      <m:t>|</m:t>
                    </m:r>
                  </m:oMath>
                </a14:m>
                <a:r>
                  <a:rPr lang="en-US" altLang="zh-CN" dirty="0"/>
                  <a:t>x</a:t>
                </a:r>
                <a:r>
                  <a:rPr lang="zh-CN" altLang="en-US" dirty="0"/>
                  <a:t>）</a:t>
                </a:r>
                <a:r>
                  <a:rPr lang="en-US" altLang="zh-CN" dirty="0"/>
                  <a:t>=p</a:t>
                </a:r>
                <a:r>
                  <a:rPr lang="zh-CN" altLang="en-US" dirty="0"/>
                  <a:t>（</a:t>
                </a:r>
                <a14:m>
                  <m:oMath xmlns:m="http://schemas.openxmlformats.org/officeDocument/2006/math">
                    <m:r>
                      <m:rPr>
                        <m:sty m:val="p"/>
                      </m:rPr>
                      <a:rPr lang="en-US" altLang="zh-CN" i="1" dirty="0">
                        <a:latin typeface="Cambria Math" panose="02040503050406030204" pitchFamily="18" charset="0"/>
                      </a:rPr>
                      <m:t>x</m:t>
                    </m:r>
                    <m:r>
                      <a:rPr lang="en-US" altLang="zh-CN" i="1" dirty="0">
                        <a:latin typeface="Cambria Math" panose="02040503050406030204" pitchFamily="18" charset="0"/>
                      </a:rPr>
                      <m:t>|</m:t>
                    </m:r>
                    <m:r>
                      <a:rPr lang="zh-CN" altLang="en-US" i="1" smtClean="0">
                        <a:latin typeface="Cambria Math" panose="02040503050406030204" pitchFamily="18" charset="0"/>
                      </a:rPr>
                      <m:t>𝜃</m:t>
                    </m:r>
                  </m:oMath>
                </a14:m>
                <a:r>
                  <a:rPr lang="zh-CN" altLang="en-US" dirty="0"/>
                  <a:t>）*</a:t>
                </a:r>
                <a:r>
                  <a:rPr lang="en-US" altLang="zh-CN" dirty="0"/>
                  <a:t>p</a:t>
                </a:r>
                <a:r>
                  <a:rPr lang="zh-CN" altLang="en-US" dirty="0"/>
                  <a:t>（</a:t>
                </a:r>
                <a14:m>
                  <m:oMath xmlns:m="http://schemas.openxmlformats.org/officeDocument/2006/math">
                    <m:r>
                      <a:rPr lang="zh-CN" altLang="en-US" i="1" smtClean="0">
                        <a:latin typeface="Cambria Math" panose="02040503050406030204" pitchFamily="18" charset="0"/>
                      </a:rPr>
                      <m:t>𝜃</m:t>
                    </m:r>
                  </m:oMath>
                </a14:m>
                <a:r>
                  <a:rPr lang="zh-CN" altLang="en-US" dirty="0"/>
                  <a:t>）</a:t>
                </a:r>
                <a:r>
                  <a:rPr lang="en-US" altLang="zh-CN" dirty="0"/>
                  <a:t>/p(x)</a:t>
                </a:r>
              </a:p>
            </p:txBody>
          </p:sp>
        </mc:Choice>
        <mc:Fallback>
          <p:sp>
            <p:nvSpPr>
              <p:cNvPr id="2" name="备注占位符 1">
                <a:extLst>
                  <a:ext uri="{FF2B5EF4-FFF2-40B4-BE49-F238E27FC236}">
                    <a16:creationId xmlns:a16="http://schemas.microsoft.com/office/drawing/2014/main" id="{3143B9AF-417A-45B9-8907-57AD2A92E6B8}"/>
                  </a:ext>
                </a:extLst>
              </p:cNvPr>
              <p:cNvSpPr>
                <a:spLocks noGrp="1"/>
              </p:cNvSpPr>
              <p:nvPr>
                <p:ph type="body" idx="1"/>
              </p:nvPr>
            </p:nvSpPr>
            <p:spPr/>
            <p:txBody>
              <a:bodyPr/>
              <a:lstStyle/>
              <a:p>
                <a:r>
                  <a:rPr lang="zh-CN" altLang="en-US" dirty="0"/>
                  <a:t>贝叶斯公式</a:t>
                </a:r>
                <a:r>
                  <a:rPr lang="en-US" altLang="zh-CN" dirty="0"/>
                  <a:t>=</a:t>
                </a:r>
                <a:r>
                  <a:rPr lang="zh-CN" altLang="en-US" dirty="0"/>
                  <a:t>似然函数</a:t>
                </a:r>
                <a:r>
                  <a:rPr lang="en-US" altLang="zh-CN" dirty="0"/>
                  <a:t>×</a:t>
                </a:r>
                <a:r>
                  <a:rPr lang="zh-CN" altLang="en-US" dirty="0"/>
                  <a:t>先验概率</a:t>
                </a:r>
                <a:r>
                  <a:rPr lang="en-US" altLang="zh-CN" dirty="0"/>
                  <a:t>/p</a:t>
                </a:r>
                <a:r>
                  <a:rPr lang="zh-CN" altLang="en-US" dirty="0"/>
                  <a:t>（</a:t>
                </a:r>
                <a:r>
                  <a:rPr lang="en-US" altLang="zh-CN" dirty="0"/>
                  <a:t>x</a:t>
                </a:r>
                <a:r>
                  <a:rPr lang="zh-CN" altLang="en-US" dirty="0"/>
                  <a:t>）</a:t>
                </a:r>
                <a:endParaRPr lang="en-US" altLang="zh-CN" dirty="0"/>
              </a:p>
              <a:p>
                <a:r>
                  <a:rPr lang="en-US" altLang="zh-CN" dirty="0"/>
                  <a:t>p</a:t>
                </a:r>
                <a:r>
                  <a:rPr lang="zh-CN" altLang="en-US" dirty="0"/>
                  <a:t>（</a:t>
                </a:r>
                <a:r>
                  <a:rPr lang="zh-CN" altLang="en-US" i="0">
                    <a:latin typeface="Cambria Math" panose="02040503050406030204" pitchFamily="18" charset="0"/>
                  </a:rPr>
                  <a:t>𝜃</a:t>
                </a:r>
                <a:r>
                  <a:rPr lang="en-US" altLang="zh-CN" i="0">
                    <a:latin typeface="Cambria Math" panose="02040503050406030204" pitchFamily="18" charset="0"/>
                  </a:rPr>
                  <a:t>|</a:t>
                </a:r>
                <a:r>
                  <a:rPr lang="en-US" altLang="zh-CN" dirty="0"/>
                  <a:t>x</a:t>
                </a:r>
                <a:r>
                  <a:rPr lang="zh-CN" altLang="en-US" dirty="0"/>
                  <a:t>）</a:t>
                </a:r>
                <a:r>
                  <a:rPr lang="en-US" altLang="zh-CN" dirty="0"/>
                  <a:t>=p</a:t>
                </a:r>
                <a:r>
                  <a:rPr lang="zh-CN" altLang="en-US" dirty="0"/>
                  <a:t>（</a:t>
                </a:r>
                <a:r>
                  <a:rPr lang="en-US" altLang="zh-CN" i="0" dirty="0">
                    <a:latin typeface="Cambria Math" panose="02040503050406030204" pitchFamily="18" charset="0"/>
                  </a:rPr>
                  <a:t>x|</a:t>
                </a:r>
                <a:r>
                  <a:rPr lang="zh-CN" altLang="en-US" i="0">
                    <a:latin typeface="Cambria Math" panose="02040503050406030204" pitchFamily="18" charset="0"/>
                  </a:rPr>
                  <a:t>𝜃</a:t>
                </a:r>
                <a:r>
                  <a:rPr lang="zh-CN" altLang="en-US" dirty="0"/>
                  <a:t>）*</a:t>
                </a:r>
                <a:r>
                  <a:rPr lang="en-US" altLang="zh-CN" dirty="0"/>
                  <a:t>p</a:t>
                </a:r>
                <a:r>
                  <a:rPr lang="zh-CN" altLang="en-US" dirty="0"/>
                  <a:t>（</a:t>
                </a:r>
                <a:r>
                  <a:rPr lang="zh-CN" altLang="en-US" i="0">
                    <a:latin typeface="Cambria Math" panose="02040503050406030204" pitchFamily="18" charset="0"/>
                  </a:rPr>
                  <a:t>𝜃</a:t>
                </a:r>
                <a:r>
                  <a:rPr lang="zh-CN" altLang="en-US" dirty="0"/>
                  <a:t>）</a:t>
                </a:r>
                <a:r>
                  <a:rPr lang="en-US" altLang="zh-CN" dirty="0"/>
                  <a:t>/p(x)</a:t>
                </a:r>
              </a:p>
            </p:txBody>
          </p:sp>
        </mc:Fallback>
      </mc:AlternateContent>
    </p:spTree>
    <p:extLst>
      <p:ext uri="{BB962C8B-B14F-4D97-AF65-F5344CB8AC3E}">
        <p14:creationId xmlns:p14="http://schemas.microsoft.com/office/powerpoint/2010/main" val="58509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B5864AC-ED0A-4B30-9E07-3BC23B14159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4D4D"/>
                </a:solidFill>
                <a:effectLst/>
                <a:latin typeface="-apple-system"/>
              </a:rPr>
              <a:t>就好比这么个道理，你在街上看到一个黑人，我问你你猜这哥们哪里来的，你十有八九猜非洲。为什么呢？因为黑人中非洲人的比率最高，当然人家也可能是美洲人或亚洲人，但在没有其它可用信息下，我们会选择条件概率最大的类别，这就是朴素贝叶斯的思想基础</a:t>
            </a:r>
            <a:endParaRPr lang="zh-CN" altLang="en-US" dirty="0"/>
          </a:p>
        </p:txBody>
      </p:sp>
    </p:spTree>
    <p:extLst>
      <p:ext uri="{BB962C8B-B14F-4D97-AF65-F5344CB8AC3E}">
        <p14:creationId xmlns:p14="http://schemas.microsoft.com/office/powerpoint/2010/main" val="3701298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136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66B38C6-2A13-4F89-8C2A-CEDB637204A8}"/>
              </a:ext>
            </a:extLst>
          </p:cNvPr>
          <p:cNvSpPr>
            <a:spLocks noGrp="1"/>
          </p:cNvSpPr>
          <p:nvPr>
            <p:ph type="body" idx="1"/>
          </p:nvPr>
        </p:nvSpPr>
        <p:spPr/>
        <p:txBody>
          <a:bodyPr/>
          <a:lstStyle/>
          <a:p>
            <a:r>
              <a:rPr lang="zh-CN" altLang="en-US" dirty="0"/>
              <a:t>参数使用极大似然估计得到</a:t>
            </a:r>
          </a:p>
        </p:txBody>
      </p:sp>
    </p:spTree>
    <p:extLst>
      <p:ext uri="{BB962C8B-B14F-4D97-AF65-F5344CB8AC3E}">
        <p14:creationId xmlns:p14="http://schemas.microsoft.com/office/powerpoint/2010/main" val="2736268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66B38C6-2A13-4F89-8C2A-CEDB637204A8}"/>
              </a:ext>
            </a:extLst>
          </p:cNvPr>
          <p:cNvSpPr>
            <a:spLocks noGrp="1"/>
          </p:cNvSpPr>
          <p:nvPr>
            <p:ph type="body" idx="1"/>
          </p:nvPr>
        </p:nvSpPr>
        <p:spPr/>
        <p:txBody>
          <a:bodyPr/>
          <a:lstStyle/>
          <a:p>
            <a:r>
              <a:rPr lang="zh-CN" altLang="en-US" dirty="0"/>
              <a:t>参数使用极大似然估计得到</a:t>
            </a:r>
          </a:p>
        </p:txBody>
      </p:sp>
    </p:spTree>
    <p:extLst>
      <p:ext uri="{BB962C8B-B14F-4D97-AF65-F5344CB8AC3E}">
        <p14:creationId xmlns:p14="http://schemas.microsoft.com/office/powerpoint/2010/main" val="381557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a:t>
            </a:fld>
            <a:endParaRPr lang="zh-CN" altLang="en-US"/>
          </a:p>
        </p:txBody>
      </p:sp>
    </p:spTree>
    <p:extLst>
      <p:ext uri="{BB962C8B-B14F-4D97-AF65-F5344CB8AC3E}">
        <p14:creationId xmlns:p14="http://schemas.microsoft.com/office/powerpoint/2010/main" val="2737439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F66B38C6-2A13-4F89-8C2A-CEDB637204A8}"/>
              </a:ext>
            </a:extLst>
          </p:cNvPr>
          <p:cNvSpPr>
            <a:spLocks noGrp="1"/>
          </p:cNvSpPr>
          <p:nvPr>
            <p:ph type="body" idx="1"/>
          </p:nvPr>
        </p:nvSpPr>
        <p:spPr/>
        <p:txBody>
          <a:bodyPr/>
          <a:lstStyle/>
          <a:p>
            <a:r>
              <a:rPr lang="zh-CN" altLang="en-US" dirty="0"/>
              <a:t>参数使用极大似然估计得到</a:t>
            </a:r>
          </a:p>
        </p:txBody>
      </p:sp>
    </p:spTree>
    <p:extLst>
      <p:ext uri="{BB962C8B-B14F-4D97-AF65-F5344CB8AC3E}">
        <p14:creationId xmlns:p14="http://schemas.microsoft.com/office/powerpoint/2010/main" val="1826248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21</a:t>
            </a:fld>
            <a:endParaRPr lang="zh-CN" altLang="en-US"/>
          </a:p>
        </p:txBody>
      </p:sp>
    </p:spTree>
    <p:extLst>
      <p:ext uri="{BB962C8B-B14F-4D97-AF65-F5344CB8AC3E}">
        <p14:creationId xmlns:p14="http://schemas.microsoft.com/office/powerpoint/2010/main" val="1949245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5424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21F86CB-CDC0-4E06-A333-C2E5844E769C}" type="slidenum">
              <a:rPr lang="zh-CN" altLang="en-US" smtClean="0"/>
              <a:t>3</a:t>
            </a:fld>
            <a:endParaRPr lang="zh-CN" altLang="en-US"/>
          </a:p>
        </p:txBody>
      </p:sp>
    </p:spTree>
    <p:extLst>
      <p:ext uri="{BB962C8B-B14F-4D97-AF65-F5344CB8AC3E}">
        <p14:creationId xmlns:p14="http://schemas.microsoft.com/office/powerpoint/2010/main" val="24914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知道样本集的不同分布，也就是知道他们是男生还是女生</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9629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10005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3151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4070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830958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4B8DDE-D4FC-4737-98F6-F22408AB112C}"/>
              </a:ext>
            </a:extLst>
          </p:cNvPr>
          <p:cNvSpPr>
            <a:spLocks noGrp="1"/>
          </p:cNvSpPr>
          <p:nvPr>
            <p:ph type="body" idx="1"/>
          </p:nvPr>
        </p:nvSpPr>
        <p:spPr/>
        <p:txBody>
          <a:bodyPr/>
          <a:lstStyle/>
          <a:p>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1625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949803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523438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90209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105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910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12302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263098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424612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781162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1154143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E05F1550-273F-4C78-8324-1DB8623B4730}" type="datetimeFigureOut">
              <a:rPr lang="zh-CN" altLang="en-US" smtClean="0"/>
              <a:t>2020/12/14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2208132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05F1550-273F-4C78-8324-1DB8623B4730}" type="datetimeFigureOut">
              <a:rPr lang="zh-CN" altLang="en-US" smtClean="0"/>
              <a:t>2020/12/14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F185AAB-E8F4-4A98-A711-E7C44768F2FD}" type="slidenum">
              <a:rPr lang="zh-CN" altLang="en-US" smtClean="0"/>
              <a:t>‹#›</a:t>
            </a:fld>
            <a:endParaRPr lang="zh-CN" altLang="en-US"/>
          </a:p>
        </p:txBody>
      </p:sp>
    </p:spTree>
    <p:extLst>
      <p:ext uri="{BB962C8B-B14F-4D97-AF65-F5344CB8AC3E}">
        <p14:creationId xmlns:p14="http://schemas.microsoft.com/office/powerpoint/2010/main" val="3876192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7.tmp"/><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直角三角形 8"/>
          <p:cNvSpPr/>
          <p:nvPr/>
        </p:nvSpPr>
        <p:spPr>
          <a:xfrm>
            <a:off x="6520815" y="3514725"/>
            <a:ext cx="643890" cy="913448"/>
          </a:xfrm>
          <a:prstGeom prst="rtTriangl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直角三角形 4"/>
          <p:cNvSpPr/>
          <p:nvPr/>
        </p:nvSpPr>
        <p:spPr>
          <a:xfrm>
            <a:off x="5615940" y="139542"/>
            <a:ext cx="491014" cy="714851"/>
          </a:xfrm>
          <a:prstGeom prst="rtTriangle">
            <a:avLst/>
          </a:prstGeom>
          <a:solidFill>
            <a:srgbClr val="517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3" name="图片 2" descr="33af44c9fe23df8286f99d06e678fd1b"/>
          <p:cNvPicPr>
            <a:picLocks noChangeAspect="1"/>
          </p:cNvPicPr>
          <p:nvPr/>
        </p:nvPicPr>
        <p:blipFill>
          <a:blip r:embed="rId3">
            <a:duotone>
              <a:prstClr val="black"/>
              <a:schemeClr val="accent4">
                <a:tint val="45000"/>
                <a:satMod val="400000"/>
              </a:schemeClr>
            </a:duotone>
          </a:blip>
          <a:stretch>
            <a:fillRect/>
          </a:stretch>
        </p:blipFill>
        <p:spPr>
          <a:xfrm rot="10800000">
            <a:off x="5718334" y="-37623"/>
            <a:ext cx="4018121" cy="3860006"/>
          </a:xfrm>
          <a:prstGeom prst="rect">
            <a:avLst/>
          </a:prstGeom>
        </p:spPr>
      </p:pic>
      <p:sp>
        <p:nvSpPr>
          <p:cNvPr id="4" name="等腰三角形 3"/>
          <p:cNvSpPr/>
          <p:nvPr/>
        </p:nvSpPr>
        <p:spPr>
          <a:xfrm rot="10800000">
            <a:off x="5539264" y="1907857"/>
            <a:ext cx="702945" cy="433388"/>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直角三角形 5"/>
          <p:cNvSpPr/>
          <p:nvPr/>
        </p:nvSpPr>
        <p:spPr>
          <a:xfrm rot="10800000">
            <a:off x="5429250" y="2809875"/>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等腰三角形 6"/>
          <p:cNvSpPr/>
          <p:nvPr/>
        </p:nvSpPr>
        <p:spPr>
          <a:xfrm rot="10800000">
            <a:off x="5737860" y="3529489"/>
            <a:ext cx="504349" cy="292894"/>
          </a:xfrm>
          <a:prstGeom prst="triangle">
            <a:avLst/>
          </a:prstGeom>
          <a:noFill/>
          <a:ln>
            <a:solidFill>
              <a:schemeClr val="bg2">
                <a:lumMod val="75000"/>
              </a:schemeClr>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直角三角形 7"/>
          <p:cNvSpPr/>
          <p:nvPr/>
        </p:nvSpPr>
        <p:spPr>
          <a:xfrm>
            <a:off x="6812757" y="3822383"/>
            <a:ext cx="289084" cy="434340"/>
          </a:xfrm>
          <a:prstGeom prst="rtTriangle">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文本框 9"/>
          <p:cNvSpPr txBox="1"/>
          <p:nvPr/>
        </p:nvSpPr>
        <p:spPr>
          <a:xfrm>
            <a:off x="203017" y="978191"/>
            <a:ext cx="7827799" cy="2554545"/>
          </a:xfrm>
          <a:prstGeom prst="rect">
            <a:avLst/>
          </a:prstGeom>
          <a:noFill/>
        </p:spPr>
        <p:txBody>
          <a:bodyPr wrap="square" rtlCol="0">
            <a:spAutoFit/>
          </a:bodyPr>
          <a:lstStyle/>
          <a:p>
            <a:r>
              <a:rPr lang="en-US" altLang="zh-CN" sz="8000" b="1" dirty="0">
                <a:solidFill>
                  <a:srgbClr val="335B74"/>
                </a:solidFill>
                <a:latin typeface="方正正大黑简体" panose="02000000000000000000" pitchFamily="2" charset="-122"/>
                <a:ea typeface="方正正大黑简体" panose="02000000000000000000" pitchFamily="2" charset="-122"/>
              </a:rPr>
              <a:t>EM </a:t>
            </a:r>
          </a:p>
          <a:p>
            <a:r>
              <a:rPr lang="zh-CN" altLang="en-US" sz="8000" b="1" dirty="0">
                <a:solidFill>
                  <a:srgbClr val="335B74"/>
                </a:solidFill>
                <a:latin typeface="方正正大黑简体" panose="02000000000000000000" pitchFamily="2" charset="-122"/>
                <a:ea typeface="方正正大黑简体" panose="02000000000000000000" pitchFamily="2" charset="-122"/>
              </a:rPr>
              <a:t>朴素贝叶斯</a:t>
            </a:r>
            <a:endParaRPr lang="en-US" altLang="zh-CN" sz="8000" b="1" dirty="0">
              <a:solidFill>
                <a:srgbClr val="335B74"/>
              </a:solidFill>
              <a:latin typeface="方正正大黑简体" panose="02000000000000000000" pitchFamily="2" charset="-122"/>
              <a:ea typeface="方正正大黑简体" panose="02000000000000000000" pitchFamily="2" charset="-122"/>
            </a:endParaRPr>
          </a:p>
        </p:txBody>
      </p:sp>
      <p:sp>
        <p:nvSpPr>
          <p:cNvPr id="13" name="矩形 12"/>
          <p:cNvSpPr/>
          <p:nvPr/>
        </p:nvSpPr>
        <p:spPr>
          <a:xfrm>
            <a:off x="683419" y="3529965"/>
            <a:ext cx="3650456" cy="397669"/>
          </a:xfrm>
          <a:prstGeom prst="rect">
            <a:avLst/>
          </a:prstGeom>
          <a:solidFill>
            <a:srgbClr val="335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等腰三角形 1"/>
          <p:cNvSpPr/>
          <p:nvPr/>
        </p:nvSpPr>
        <p:spPr>
          <a:xfrm rot="10800000">
            <a:off x="4697730" y="79534"/>
            <a:ext cx="1234440" cy="834390"/>
          </a:xfrm>
          <a:prstGeom prst="triangle">
            <a:avLst/>
          </a:prstGeom>
          <a:noFill/>
          <a:ln>
            <a:solidFill>
              <a:srgbClr val="51718D"/>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矩形 29"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683419" y="3559522"/>
            <a:ext cx="4553426" cy="338554"/>
          </a:xfrm>
          <a:prstGeom prst="rect">
            <a:avLst/>
          </a:prstGeom>
        </p:spPr>
        <p:txBody>
          <a:bodyPr wrap="square">
            <a:spAutoFit/>
          </a:bodyPr>
          <a:lstStyle/>
          <a:p>
            <a:r>
              <a:rPr lang="zh-CN" altLang="en-US" sz="1600" dirty="0">
                <a:solidFill>
                  <a:schemeClr val="bg1"/>
                </a:solidFill>
                <a:latin typeface="宋体" panose="02010600030101010101" pitchFamily="2" charset="-122"/>
                <a:ea typeface="宋体" panose="02010600030101010101" pitchFamily="2" charset="-122"/>
              </a:rPr>
              <a:t>主讲人：王晓娟</a:t>
            </a:r>
          </a:p>
        </p:txBody>
      </p:sp>
    </p:spTree>
    <p:extLst>
      <p:ext uri="{BB962C8B-B14F-4D97-AF65-F5344CB8AC3E}">
        <p14:creationId xmlns:p14="http://schemas.microsoft.com/office/powerpoint/2010/main" val="1829782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animBg="1"/>
      <p:bldP spid="6" grpId="0" animBg="1"/>
      <p:bldP spid="7" grpId="0" animBg="1"/>
      <p:bldP spid="8" grpId="0" animBg="1"/>
      <p:bldP spid="10" grpId="0"/>
      <p:bldP spid="13" grpId="0" animBg="1"/>
      <p:bldP spid="2" grpId="0" animBg="1"/>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620957"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EM</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算法公式</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a:extLst>
              <a:ext uri="{FF2B5EF4-FFF2-40B4-BE49-F238E27FC236}">
                <a16:creationId xmlns:a16="http://schemas.microsoft.com/office/drawing/2014/main" id="{2D6DA158-75E1-48C8-B180-B772149CD635}"/>
              </a:ext>
            </a:extLst>
          </p:cNvPr>
          <p:cNvPicPr>
            <a:picLocks noChangeAspect="1"/>
          </p:cNvPicPr>
          <p:nvPr/>
        </p:nvPicPr>
        <p:blipFill>
          <a:blip r:embed="rId3"/>
          <a:stretch>
            <a:fillRect/>
          </a:stretch>
        </p:blipFill>
        <p:spPr>
          <a:xfrm>
            <a:off x="0" y="19544"/>
            <a:ext cx="3886113" cy="5143500"/>
          </a:xfrm>
          <a:prstGeom prst="rect">
            <a:avLst/>
          </a:prstGeom>
        </p:spPr>
      </p:pic>
      <p:pic>
        <p:nvPicPr>
          <p:cNvPr id="26" name="图片 25">
            <a:extLst>
              <a:ext uri="{FF2B5EF4-FFF2-40B4-BE49-F238E27FC236}">
                <a16:creationId xmlns:a16="http://schemas.microsoft.com/office/drawing/2014/main" id="{EFB828A6-A22B-434F-BF2C-6040F2169FE7}"/>
              </a:ext>
            </a:extLst>
          </p:cNvPr>
          <p:cNvPicPr>
            <a:picLocks noChangeAspect="1"/>
          </p:cNvPicPr>
          <p:nvPr/>
        </p:nvPicPr>
        <p:blipFill>
          <a:blip r:embed="rId4"/>
          <a:stretch>
            <a:fillRect/>
          </a:stretch>
        </p:blipFill>
        <p:spPr>
          <a:xfrm rot="16200000">
            <a:off x="4895348" y="-15372"/>
            <a:ext cx="3353803" cy="5143500"/>
          </a:xfrm>
          <a:prstGeom prst="rect">
            <a:avLst/>
          </a:prstGeom>
        </p:spPr>
      </p:pic>
    </p:spTree>
    <p:extLst>
      <p:ext uri="{BB962C8B-B14F-4D97-AF65-F5344CB8AC3E}">
        <p14:creationId xmlns:p14="http://schemas.microsoft.com/office/powerpoint/2010/main" val="456105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335B74"/>
                </a:solidFill>
                <a:latin typeface="微软雅黑" panose="020B0503020204020204" pitchFamily="34" charset="-122"/>
                <a:ea typeface="微软雅黑" panose="020B0503020204020204" pitchFamily="34" charset="-122"/>
              </a:rPr>
              <a:t>3</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2704587"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b="1" dirty="0">
                <a:solidFill>
                  <a:prstClr val="white"/>
                </a:solidFill>
                <a:latin typeface="微软雅黑" panose="020B0503020204020204" pitchFamily="34" charset="-122"/>
                <a:ea typeface="微软雅黑" panose="020B0503020204020204" pitchFamily="34" charset="-122"/>
              </a:rPr>
              <a:t>从理论公式推导</a:t>
            </a:r>
            <a:r>
              <a:rPr lang="en-US" altLang="zh-CN" sz="2000" b="1" dirty="0">
                <a:solidFill>
                  <a:prstClr val="white"/>
                </a:solidFill>
                <a:latin typeface="微软雅黑" panose="020B0503020204020204" pitchFamily="34" charset="-122"/>
                <a:ea typeface="微软雅黑" panose="020B0503020204020204" pitchFamily="34" charset="-122"/>
              </a:rPr>
              <a:t>GMM</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8" name="文本框 17">
            <a:extLst>
              <a:ext uri="{FF2B5EF4-FFF2-40B4-BE49-F238E27FC236}">
                <a16:creationId xmlns:a16="http://schemas.microsoft.com/office/drawing/2014/main" id="{157DE355-60F0-4B8C-8F9E-A9CEA7CA3F08}"/>
              </a:ext>
            </a:extLst>
          </p:cNvPr>
          <p:cNvSpPr txBox="1"/>
          <p:nvPr/>
        </p:nvSpPr>
        <p:spPr>
          <a:xfrm>
            <a:off x="-1" y="621031"/>
            <a:ext cx="9143999" cy="646331"/>
          </a:xfrm>
          <a:prstGeom prst="rect">
            <a:avLst/>
          </a:prstGeom>
          <a:noFill/>
        </p:spPr>
        <p:txBody>
          <a:bodyPr wrap="square">
            <a:spAutoFit/>
          </a:bodyPr>
          <a:lstStyle/>
          <a:p>
            <a:r>
              <a:rPr lang="zh-CN" altLang="en-US" b="0" i="0" dirty="0">
                <a:solidFill>
                  <a:srgbClr val="000000"/>
                </a:solidFill>
                <a:effectLst/>
                <a:latin typeface="PingFang SC"/>
              </a:rPr>
              <a:t>很多时候我们发现单个高斯分布无法很好地描述数据的性质，如下图数据分成了两个簇，如果使用两个高斯分布明显能更好地描述其结构。</a:t>
            </a:r>
            <a:endParaRPr lang="zh-CN" altLang="en-US" dirty="0"/>
          </a:p>
        </p:txBody>
      </p:sp>
      <p:pic>
        <p:nvPicPr>
          <p:cNvPr id="6" name="图片 5">
            <a:extLst>
              <a:ext uri="{FF2B5EF4-FFF2-40B4-BE49-F238E27FC236}">
                <a16:creationId xmlns:a16="http://schemas.microsoft.com/office/drawing/2014/main" id="{B5A30DA3-3CB3-4596-85A0-7CD85A9E8904}"/>
              </a:ext>
            </a:extLst>
          </p:cNvPr>
          <p:cNvPicPr>
            <a:picLocks noChangeAspect="1"/>
          </p:cNvPicPr>
          <p:nvPr/>
        </p:nvPicPr>
        <p:blipFill>
          <a:blip r:embed="rId3"/>
          <a:stretch>
            <a:fillRect/>
          </a:stretch>
        </p:blipFill>
        <p:spPr>
          <a:xfrm>
            <a:off x="-1" y="1210746"/>
            <a:ext cx="6038850" cy="2933700"/>
          </a:xfrm>
          <a:prstGeom prst="rect">
            <a:avLst/>
          </a:prstGeom>
        </p:spPr>
      </p:pic>
      <p:sp>
        <p:nvSpPr>
          <p:cNvPr id="20" name="文本框 19">
            <a:extLst>
              <a:ext uri="{FF2B5EF4-FFF2-40B4-BE49-F238E27FC236}">
                <a16:creationId xmlns:a16="http://schemas.microsoft.com/office/drawing/2014/main" id="{680D9CD4-F847-4D65-B36D-F0C90D380682}"/>
              </a:ext>
            </a:extLst>
          </p:cNvPr>
          <p:cNvSpPr txBox="1"/>
          <p:nvPr/>
        </p:nvSpPr>
        <p:spPr>
          <a:xfrm>
            <a:off x="5890038" y="1971585"/>
            <a:ext cx="3272519" cy="1200329"/>
          </a:xfrm>
          <a:prstGeom prst="rect">
            <a:avLst/>
          </a:prstGeom>
          <a:noFill/>
        </p:spPr>
        <p:txBody>
          <a:bodyPr wrap="square">
            <a:spAutoFit/>
          </a:bodyPr>
          <a:lstStyle/>
          <a:p>
            <a:r>
              <a:rPr lang="zh-CN" altLang="en-US" b="0" i="0" dirty="0">
                <a:solidFill>
                  <a:srgbClr val="000000"/>
                </a:solidFill>
                <a:effectLst/>
                <a:latin typeface="PingFang SC"/>
              </a:rPr>
              <a:t>因此沿着这个思路就诞生了高斯混合模型，本质上是</a:t>
            </a:r>
            <a:r>
              <a:rPr lang="en-US" altLang="zh-CN" b="0" i="0" dirty="0">
                <a:solidFill>
                  <a:srgbClr val="000000"/>
                </a:solidFill>
                <a:effectLst/>
                <a:latin typeface="PingFang SC"/>
              </a:rPr>
              <a:t>k</a:t>
            </a:r>
            <a:r>
              <a:rPr lang="zh-CN" altLang="en-US" b="0" i="0" dirty="0">
                <a:solidFill>
                  <a:srgbClr val="000000"/>
                </a:solidFill>
                <a:effectLst/>
                <a:latin typeface="PingFang SC"/>
              </a:rPr>
              <a:t>个高斯分布的线性组合，这样灵活性增加，能描述更多样的分布</a:t>
            </a:r>
            <a:endParaRPr lang="zh-CN" altLang="en-US" dirty="0"/>
          </a:p>
        </p:txBody>
      </p:sp>
    </p:spTree>
    <p:extLst>
      <p:ext uri="{BB962C8B-B14F-4D97-AF65-F5344CB8AC3E}">
        <p14:creationId xmlns:p14="http://schemas.microsoft.com/office/powerpoint/2010/main" val="1320787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3</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8" name="文本框 17">
            <a:extLst>
              <a:ext uri="{FF2B5EF4-FFF2-40B4-BE49-F238E27FC236}">
                <a16:creationId xmlns:a16="http://schemas.microsoft.com/office/drawing/2014/main" id="{1E98ED64-B9DC-48FE-B736-625EB36E6707}"/>
              </a:ext>
            </a:extLst>
          </p:cNvPr>
          <p:cNvSpPr txBox="1"/>
          <p:nvPr/>
        </p:nvSpPr>
        <p:spPr>
          <a:xfrm>
            <a:off x="0" y="590550"/>
            <a:ext cx="9144000" cy="1200329"/>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随机变量</a:t>
            </a:r>
            <a:r>
              <a:rPr lang="en-US" altLang="zh-CN" b="0" i="0" dirty="0">
                <a:solidFill>
                  <a:srgbClr val="4D4D4D"/>
                </a:solidFill>
                <a:effectLst/>
                <a:latin typeface="宋体" panose="02010600030101010101" pitchFamily="2" charset="-122"/>
                <a:ea typeface="宋体" panose="02010600030101010101" pitchFamily="2" charset="-122"/>
              </a:rPr>
              <a:t>X</a:t>
            </a:r>
            <a:r>
              <a:rPr lang="zh-CN" altLang="en-US" b="0" i="0" dirty="0">
                <a:solidFill>
                  <a:srgbClr val="4D4D4D"/>
                </a:solidFill>
                <a:effectLst/>
                <a:latin typeface="宋体" panose="02010600030101010101" pitchFamily="2" charset="-122"/>
                <a:ea typeface="宋体" panose="02010600030101010101" pitchFamily="2" charset="-122"/>
              </a:rPr>
              <a:t>是有</a:t>
            </a:r>
            <a:r>
              <a:rPr lang="en-US" altLang="zh-CN" b="0" i="0" dirty="0">
                <a:solidFill>
                  <a:srgbClr val="4D4D4D"/>
                </a:solidFill>
                <a:effectLst/>
                <a:latin typeface="宋体" panose="02010600030101010101" pitchFamily="2" charset="-122"/>
                <a:ea typeface="宋体" panose="02010600030101010101" pitchFamily="2" charset="-122"/>
              </a:rPr>
              <a:t>K</a:t>
            </a:r>
            <a:r>
              <a:rPr lang="zh-CN" altLang="en-US" b="0" i="0" dirty="0">
                <a:solidFill>
                  <a:srgbClr val="4D4D4D"/>
                </a:solidFill>
                <a:effectLst/>
                <a:latin typeface="宋体" panose="02010600030101010101" pitchFamily="2" charset="-122"/>
                <a:ea typeface="宋体" panose="02010600030101010101" pitchFamily="2" charset="-122"/>
              </a:rPr>
              <a:t>个高斯分布混合而成，取各个高斯分布的概率为</a:t>
            </a:r>
            <a:r>
              <a:rPr lang="en-US" altLang="zh-CN" b="0" i="0" dirty="0">
                <a:solidFill>
                  <a:srgbClr val="4D4D4D"/>
                </a:solidFill>
                <a:effectLst/>
                <a:latin typeface="宋体" panose="02010600030101010101" pitchFamily="2" charset="-122"/>
                <a:ea typeface="宋体" panose="02010600030101010101" pitchFamily="2" charset="-122"/>
              </a:rPr>
              <a:t>φ1 φ2 …</a:t>
            </a:r>
            <a:r>
              <a:rPr lang="en-US" altLang="zh-CN" b="0" i="0" dirty="0" err="1">
                <a:solidFill>
                  <a:srgbClr val="4D4D4D"/>
                </a:solidFill>
                <a:effectLst/>
                <a:latin typeface="宋体" panose="02010600030101010101" pitchFamily="2" charset="-122"/>
                <a:ea typeface="宋体" panose="02010600030101010101" pitchFamily="2" charset="-122"/>
              </a:rPr>
              <a:t>φK</a:t>
            </a:r>
            <a:r>
              <a:rPr lang="zh-CN" altLang="en-US" b="0" i="0" dirty="0">
                <a:solidFill>
                  <a:srgbClr val="4D4D4D"/>
                </a:solidFill>
                <a:effectLst/>
                <a:latin typeface="宋体" panose="02010600030101010101" pitchFamily="2" charset="-122"/>
                <a:ea typeface="宋体" panose="02010600030101010101" pitchFamily="2" charset="-122"/>
              </a:rPr>
              <a:t>，第</a:t>
            </a:r>
            <a:r>
              <a:rPr lang="en-US" altLang="zh-CN" b="0" i="0" dirty="0" err="1">
                <a:solidFill>
                  <a:srgbClr val="4D4D4D"/>
                </a:solidFill>
                <a:effectLst/>
                <a:latin typeface="宋体" panose="02010600030101010101" pitchFamily="2" charset="-122"/>
                <a:ea typeface="宋体" panose="02010600030101010101" pitchFamily="2" charset="-122"/>
              </a:rPr>
              <a:t>i</a:t>
            </a:r>
            <a:r>
              <a:rPr lang="zh-CN" altLang="en-US" b="0" i="0" dirty="0">
                <a:solidFill>
                  <a:srgbClr val="4D4D4D"/>
                </a:solidFill>
                <a:effectLst/>
                <a:latin typeface="宋体" panose="02010600030101010101" pitchFamily="2" charset="-122"/>
                <a:ea typeface="宋体" panose="02010600030101010101" pitchFamily="2" charset="-122"/>
              </a:rPr>
              <a:t>个高斯分布的均值为</a:t>
            </a:r>
            <a:r>
              <a:rPr lang="en-US" altLang="zh-CN" b="0" i="0" dirty="0" err="1">
                <a:solidFill>
                  <a:srgbClr val="4D4D4D"/>
                </a:solidFill>
                <a:effectLst/>
                <a:latin typeface="宋体" panose="02010600030101010101" pitchFamily="2" charset="-122"/>
                <a:ea typeface="宋体" panose="02010600030101010101" pitchFamily="2" charset="-122"/>
              </a:rPr>
              <a:t>μi</a:t>
            </a:r>
            <a:r>
              <a:rPr lang="zh-CN" altLang="en-US" b="0" i="0" dirty="0">
                <a:solidFill>
                  <a:srgbClr val="4D4D4D"/>
                </a:solidFill>
                <a:effectLst/>
                <a:latin typeface="宋体" panose="02010600030101010101" pitchFamily="2" charset="-122"/>
                <a:ea typeface="宋体" panose="02010600030101010101" pitchFamily="2" charset="-122"/>
              </a:rPr>
              <a:t>，方差为∑</a:t>
            </a:r>
            <a:r>
              <a:rPr lang="en-US" altLang="zh-CN" b="0" i="0" dirty="0" err="1">
                <a:solidFill>
                  <a:srgbClr val="4D4D4D"/>
                </a:solidFill>
                <a:effectLst/>
                <a:latin typeface="宋体" panose="02010600030101010101" pitchFamily="2" charset="-122"/>
                <a:ea typeface="宋体" panose="02010600030101010101" pitchFamily="2" charset="-122"/>
              </a:rPr>
              <a:t>i</a:t>
            </a:r>
            <a:r>
              <a:rPr lang="zh-CN" altLang="en-US" b="0" i="0" dirty="0">
                <a:solidFill>
                  <a:srgbClr val="4D4D4D"/>
                </a:solidFill>
                <a:effectLst/>
                <a:latin typeface="宋体" panose="02010600030101010101" pitchFamily="2" charset="-122"/>
                <a:ea typeface="宋体" panose="02010600030101010101" pitchFamily="2" charset="-122"/>
              </a:rPr>
              <a:t>，若观测到随机变量</a:t>
            </a:r>
            <a:r>
              <a:rPr lang="en-US" altLang="zh-CN" b="0" i="0" dirty="0">
                <a:solidFill>
                  <a:srgbClr val="4D4D4D"/>
                </a:solidFill>
                <a:effectLst/>
                <a:latin typeface="宋体" panose="02010600030101010101" pitchFamily="2" charset="-122"/>
                <a:ea typeface="宋体" panose="02010600030101010101" pitchFamily="2" charset="-122"/>
              </a:rPr>
              <a:t>X</a:t>
            </a:r>
            <a:r>
              <a:rPr lang="zh-CN" altLang="en-US" b="0" i="0" dirty="0">
                <a:solidFill>
                  <a:srgbClr val="4D4D4D"/>
                </a:solidFill>
                <a:effectLst/>
                <a:latin typeface="宋体" panose="02010600030101010101" pitchFamily="2" charset="-122"/>
                <a:ea typeface="宋体" panose="02010600030101010101" pitchFamily="2" charset="-122"/>
              </a:rPr>
              <a:t>的一系列样本</a:t>
            </a:r>
            <a:r>
              <a:rPr lang="en-US" altLang="zh-CN" b="0" i="0" dirty="0">
                <a:solidFill>
                  <a:srgbClr val="4D4D4D"/>
                </a:solidFill>
                <a:effectLst/>
                <a:latin typeface="宋体" panose="02010600030101010101" pitchFamily="2" charset="-122"/>
                <a:ea typeface="宋体" panose="02010600030101010101" pitchFamily="2" charset="-122"/>
              </a:rPr>
              <a:t>X1,x2,…</a:t>
            </a:r>
            <a:r>
              <a:rPr lang="en-US" altLang="zh-CN" b="0" i="0" dirty="0" err="1">
                <a:solidFill>
                  <a:srgbClr val="4D4D4D"/>
                </a:solidFill>
                <a:effectLst/>
                <a:latin typeface="宋体" panose="02010600030101010101" pitchFamily="2" charset="-122"/>
                <a:ea typeface="宋体" panose="02010600030101010101" pitchFamily="2" charset="-122"/>
              </a:rPr>
              <a:t>xn</a:t>
            </a:r>
            <a:r>
              <a:rPr lang="zh-CN" altLang="en-US" dirty="0">
                <a:solidFill>
                  <a:srgbClr val="4D4D4D"/>
                </a:solidFill>
                <a:latin typeface="宋体" panose="02010600030101010101" pitchFamily="2" charset="-122"/>
                <a:ea typeface="宋体" panose="02010600030101010101" pitchFamily="2" charset="-122"/>
              </a:rPr>
              <a:t>试估计参数</a:t>
            </a:r>
            <a:r>
              <a:rPr lang="en-US" altLang="zh-CN" dirty="0">
                <a:solidFill>
                  <a:srgbClr val="4D4D4D"/>
                </a:solidFill>
                <a:latin typeface="宋体" panose="02010600030101010101" pitchFamily="2" charset="-122"/>
                <a:ea typeface="宋体" panose="02010600030101010101" pitchFamily="2" charset="-122"/>
              </a:rPr>
              <a:t>φ</a:t>
            </a:r>
            <a:r>
              <a:rPr lang="zh-CN" altLang="en-US" dirty="0">
                <a:solidFill>
                  <a:srgbClr val="4D4D4D"/>
                </a:solidFill>
                <a:latin typeface="宋体" panose="02010600030101010101" pitchFamily="2" charset="-122"/>
                <a:ea typeface="宋体" panose="02010600030101010101" pitchFamily="2" charset="-122"/>
              </a:rPr>
              <a:t>，</a:t>
            </a:r>
            <a:r>
              <a:rPr lang="en-US" altLang="zh-CN" dirty="0">
                <a:solidFill>
                  <a:srgbClr val="4D4D4D"/>
                </a:solidFill>
                <a:latin typeface="宋体" panose="02010600030101010101" pitchFamily="2" charset="-122"/>
                <a:ea typeface="宋体" panose="02010600030101010101" pitchFamily="2" charset="-122"/>
              </a:rPr>
              <a:t>μ</a:t>
            </a:r>
            <a:r>
              <a:rPr lang="zh-CN" altLang="en-US" dirty="0">
                <a:solidFill>
                  <a:srgbClr val="4D4D4D"/>
                </a:solidFill>
                <a:latin typeface="宋体" panose="02010600030101010101" pitchFamily="2" charset="-122"/>
                <a:ea typeface="宋体" panose="02010600030101010101" pitchFamily="2" charset="-122"/>
              </a:rPr>
              <a:t>，∑</a:t>
            </a:r>
            <a:endParaRPr lang="en-US" altLang="zh-CN" dirty="0">
              <a:solidFill>
                <a:srgbClr val="4D4D4D"/>
              </a:solidFill>
              <a:latin typeface="宋体" panose="02010600030101010101" pitchFamily="2" charset="-122"/>
              <a:ea typeface="宋体" panose="02010600030101010101" pitchFamily="2" charset="-122"/>
            </a:endParaRPr>
          </a:p>
          <a:p>
            <a:r>
              <a:rPr lang="en-US" altLang="zh-CN" dirty="0">
                <a:solidFill>
                  <a:srgbClr val="4D4D4D"/>
                </a:solidFill>
                <a:latin typeface="宋体" panose="02010600030101010101" pitchFamily="2" charset="-122"/>
                <a:ea typeface="宋体" panose="02010600030101010101" pitchFamily="2" charset="-122"/>
              </a:rPr>
              <a:t>E</a:t>
            </a:r>
            <a:r>
              <a:rPr lang="zh-CN" altLang="en-US" dirty="0">
                <a:solidFill>
                  <a:srgbClr val="4D4D4D"/>
                </a:solidFill>
                <a:latin typeface="宋体" panose="02010600030101010101" pitchFamily="2" charset="-122"/>
                <a:ea typeface="宋体" panose="02010600030101010101" pitchFamily="2" charset="-122"/>
              </a:rPr>
              <a:t>步：在给定参数和样本</a:t>
            </a:r>
            <a:r>
              <a:rPr lang="en-US" altLang="zh-CN" dirty="0">
                <a:solidFill>
                  <a:srgbClr val="4D4D4D"/>
                </a:solidFill>
                <a:latin typeface="宋体" panose="02010600030101010101" pitchFamily="2" charset="-122"/>
                <a:ea typeface="宋体" panose="02010600030101010101" pitchFamily="2" charset="-122"/>
              </a:rPr>
              <a:t>x</a:t>
            </a:r>
            <a:r>
              <a:rPr lang="zh-CN" altLang="en-US" dirty="0">
                <a:solidFill>
                  <a:srgbClr val="4D4D4D"/>
                </a:solidFill>
                <a:latin typeface="宋体" panose="02010600030101010101" pitchFamily="2" charset="-122"/>
                <a:ea typeface="宋体" panose="02010600030101010101" pitchFamily="2" charset="-122"/>
              </a:rPr>
              <a:t>的情况下，第</a:t>
            </a:r>
            <a:r>
              <a:rPr lang="en-US" altLang="zh-CN" dirty="0" err="1">
                <a:solidFill>
                  <a:srgbClr val="4D4D4D"/>
                </a:solidFill>
                <a:latin typeface="宋体" panose="02010600030101010101" pitchFamily="2" charset="-122"/>
                <a:ea typeface="宋体" panose="02010600030101010101" pitchFamily="2" charset="-122"/>
              </a:rPr>
              <a:t>i</a:t>
            </a:r>
            <a:r>
              <a:rPr lang="zh-CN" altLang="en-US" dirty="0">
                <a:solidFill>
                  <a:srgbClr val="4D4D4D"/>
                </a:solidFill>
                <a:latin typeface="宋体" panose="02010600030101010101" pitchFamily="2" charset="-122"/>
                <a:ea typeface="宋体" panose="02010600030101010101" pitchFamily="2" charset="-122"/>
              </a:rPr>
              <a:t>个隐变量属于第</a:t>
            </a:r>
            <a:r>
              <a:rPr lang="en-US" altLang="zh-CN" dirty="0">
                <a:solidFill>
                  <a:srgbClr val="4D4D4D"/>
                </a:solidFill>
                <a:latin typeface="宋体" panose="02010600030101010101" pitchFamily="2" charset="-122"/>
                <a:ea typeface="宋体" panose="02010600030101010101" pitchFamily="2" charset="-122"/>
              </a:rPr>
              <a:t>j</a:t>
            </a:r>
            <a:r>
              <a:rPr lang="zh-CN" altLang="en-US" dirty="0">
                <a:solidFill>
                  <a:srgbClr val="4D4D4D"/>
                </a:solidFill>
                <a:latin typeface="宋体" panose="02010600030101010101" pitchFamily="2" charset="-122"/>
                <a:ea typeface="宋体" panose="02010600030101010101" pitchFamily="2" charset="-122"/>
              </a:rPr>
              <a:t>个组分的概率</a:t>
            </a:r>
            <a:endParaRPr lang="en-US" altLang="zh-CN" dirty="0">
              <a:solidFill>
                <a:srgbClr val="4D4D4D"/>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39A111DD-6EA6-4B01-B1A6-059E70B26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3021"/>
            <a:ext cx="5706271" cy="562053"/>
          </a:xfrm>
          <a:prstGeom prst="rect">
            <a:avLst/>
          </a:prstGeom>
        </p:spPr>
      </p:pic>
      <p:sp>
        <p:nvSpPr>
          <p:cNvPr id="20" name="文本框 19">
            <a:extLst>
              <a:ext uri="{FF2B5EF4-FFF2-40B4-BE49-F238E27FC236}">
                <a16:creationId xmlns:a16="http://schemas.microsoft.com/office/drawing/2014/main" id="{4DFB0445-78FA-4B84-9F9B-B7208B584137}"/>
              </a:ext>
            </a:extLst>
          </p:cNvPr>
          <p:cNvSpPr txBox="1"/>
          <p:nvPr/>
        </p:nvSpPr>
        <p:spPr>
          <a:xfrm>
            <a:off x="0" y="2286159"/>
            <a:ext cx="9004852" cy="369332"/>
          </a:xfrm>
          <a:prstGeom prst="rect">
            <a:avLst/>
          </a:prstGeom>
          <a:noFill/>
        </p:spPr>
        <p:txBody>
          <a:bodyPr wrap="square">
            <a:spAutoFit/>
          </a:bodyPr>
          <a:lstStyle/>
          <a:p>
            <a:r>
              <a:rPr lang="en-US" altLang="zh-CN" dirty="0">
                <a:solidFill>
                  <a:srgbClr val="4D4D4D"/>
                </a:solidFill>
                <a:latin typeface="宋体" panose="02010600030101010101" pitchFamily="2" charset="-122"/>
                <a:ea typeface="宋体" panose="02010600030101010101" pitchFamily="2" charset="-122"/>
              </a:rPr>
              <a:t>E</a:t>
            </a:r>
            <a:r>
              <a:rPr lang="zh-CN" altLang="en-US" dirty="0">
                <a:solidFill>
                  <a:srgbClr val="4D4D4D"/>
                </a:solidFill>
                <a:latin typeface="宋体" panose="02010600030101010101" pitchFamily="2" charset="-122"/>
                <a:ea typeface="宋体" panose="02010600030101010101" pitchFamily="2" charset="-122"/>
              </a:rPr>
              <a:t>步：计算参数为多大时，整个目标函数取最大值</a:t>
            </a:r>
            <a:endParaRPr lang="en-US" altLang="zh-CN" dirty="0">
              <a:solidFill>
                <a:srgbClr val="4D4D4D"/>
              </a:solidFill>
              <a:latin typeface="宋体" panose="02010600030101010101" pitchFamily="2" charset="-122"/>
              <a:ea typeface="宋体" panose="02010600030101010101" pitchFamily="2" charset="-122"/>
            </a:endParaRPr>
          </a:p>
        </p:txBody>
      </p:sp>
      <p:pic>
        <p:nvPicPr>
          <p:cNvPr id="22" name="图片 21">
            <a:extLst>
              <a:ext uri="{FF2B5EF4-FFF2-40B4-BE49-F238E27FC236}">
                <a16:creationId xmlns:a16="http://schemas.microsoft.com/office/drawing/2014/main" id="{2C1CD5BD-A947-4937-A70E-CADA3E943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19137"/>
            <a:ext cx="8202170" cy="2514838"/>
          </a:xfrm>
          <a:prstGeom prst="rect">
            <a:avLst/>
          </a:prstGeom>
        </p:spPr>
      </p:pic>
    </p:spTree>
    <p:extLst>
      <p:ext uri="{BB962C8B-B14F-4D97-AF65-F5344CB8AC3E}">
        <p14:creationId xmlns:p14="http://schemas.microsoft.com/office/powerpoint/2010/main" val="1047654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3</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 name="图片 6">
            <a:extLst>
              <a:ext uri="{FF2B5EF4-FFF2-40B4-BE49-F238E27FC236}">
                <a16:creationId xmlns:a16="http://schemas.microsoft.com/office/drawing/2014/main" id="{80E6E179-E92F-4114-AC0F-7F146B5DB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42" y="361950"/>
            <a:ext cx="7106642" cy="4201111"/>
          </a:xfrm>
          <a:prstGeom prst="rect">
            <a:avLst/>
          </a:prstGeom>
        </p:spPr>
      </p:pic>
    </p:spTree>
    <p:extLst>
      <p:ext uri="{BB962C8B-B14F-4D97-AF65-F5344CB8AC3E}">
        <p14:creationId xmlns:p14="http://schemas.microsoft.com/office/powerpoint/2010/main" val="908115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a:bodyPr>
          <a:lstStyle/>
          <a:p>
            <a:pPr algn="ctr"/>
            <a:r>
              <a:rPr lang="en-US" altLang="zh-CN" sz="7200" b="1" dirty="0">
                <a:solidFill>
                  <a:schemeClr val="accent6"/>
                </a:solidFill>
                <a:latin typeface="微软雅黑" panose="020B0503020204020204" pitchFamily="34" charset="-122"/>
                <a:ea typeface="微软雅黑" panose="020B0503020204020204" pitchFamily="34" charset="-122"/>
              </a:rPr>
              <a:t>02</a:t>
            </a:r>
            <a:endParaRPr lang="zh-CN" altLang="en-US" sz="7200" b="1"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82452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朴素贝叶斯</a:t>
            </a:r>
          </a:p>
        </p:txBody>
      </p:sp>
      <p:sp>
        <p:nvSpPr>
          <p:cNvPr id="22" name="TextBox 44"/>
          <p:cNvSpPr txBox="1"/>
          <p:nvPr/>
        </p:nvSpPr>
        <p:spPr>
          <a:xfrm>
            <a:off x="723181" y="1773241"/>
            <a:ext cx="2510052" cy="881388"/>
          </a:xfrm>
          <a:prstGeom prst="rect">
            <a:avLst/>
          </a:prstGeom>
          <a:noFill/>
        </p:spPr>
        <p:txBody>
          <a:bodyPr wrap="none" lIns="360000" tIns="0" rIns="0" bIns="0" anchor="b" anchorCtr="0">
            <a:noAutofit/>
          </a:bodyPr>
          <a:lstStyle/>
          <a:p>
            <a:r>
              <a:rPr lang="zh-CN" altLang="en-US" sz="3600" b="1" dirty="0">
                <a:solidFill>
                  <a:schemeClr val="accent2"/>
                </a:solidFill>
                <a:latin typeface="微软雅黑" panose="020B0503020204020204" pitchFamily="34" charset="-122"/>
                <a:ea typeface="微软雅黑" panose="020B0503020204020204" pitchFamily="34" charset="-122"/>
              </a:rPr>
              <a:t>  朴素贝叶斯</a:t>
            </a:r>
            <a:br>
              <a:rPr lang="en-US" altLang="zh-CN" b="1" dirty="0">
                <a:solidFill>
                  <a:schemeClr val="accent2"/>
                </a:solidFill>
                <a:latin typeface="微软雅黑" panose="020B0503020204020204" pitchFamily="34" charset="-122"/>
                <a:ea typeface="微软雅黑" panose="020B0503020204020204" pitchFamily="34" charset="-122"/>
              </a:rPr>
            </a:br>
            <a:endParaRPr lang="zh-CN" altLang="en-US" b="1" dirty="0">
              <a:solidFill>
                <a:schemeClr val="accent2"/>
              </a:solidFill>
              <a:latin typeface="微软雅黑" panose="020B0503020204020204" pitchFamily="34" charset="-122"/>
              <a:ea typeface="微软雅黑" panose="020B0503020204020204" pitchFamily="34" charset="-122"/>
            </a:endParaRPr>
          </a:p>
        </p:txBody>
      </p:sp>
      <p:pic>
        <p:nvPicPr>
          <p:cNvPr id="24" name="图片 23" descr="33af44c9fe23df8286f99d06e678fd1b">
            <a:extLst>
              <a:ext uri="{FF2B5EF4-FFF2-40B4-BE49-F238E27FC236}">
                <a16:creationId xmlns:a16="http://schemas.microsoft.com/office/drawing/2014/main" id="{757E40D3-9FB2-49D4-8D84-30099D0C8E8F}"/>
              </a:ext>
            </a:extLst>
          </p:cNvPr>
          <p:cNvPicPr>
            <a:picLocks noChangeAspect="1"/>
          </p:cNvPicPr>
          <p:nvPr/>
        </p:nvPicPr>
        <p:blipFill>
          <a:blip r:embed="rId3"/>
          <a:stretch>
            <a:fillRect/>
          </a:stretch>
        </p:blipFill>
        <p:spPr>
          <a:xfrm rot="13505325">
            <a:off x="6246011" y="1327153"/>
            <a:ext cx="6233981" cy="5988671"/>
          </a:xfrm>
          <a:prstGeom prst="rect">
            <a:avLst/>
          </a:prstGeom>
        </p:spPr>
      </p:pic>
    </p:spTree>
    <p:extLst>
      <p:ext uri="{BB962C8B-B14F-4D97-AF65-F5344CB8AC3E}">
        <p14:creationId xmlns:p14="http://schemas.microsoft.com/office/powerpoint/2010/main" val="269886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697627"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概念</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D9C12B1-7BC6-4AEF-8772-9AD0486CFD71}"/>
                  </a:ext>
                </a:extLst>
              </p:cNvPr>
              <p:cNvSpPr txBox="1"/>
              <p:nvPr/>
            </p:nvSpPr>
            <p:spPr>
              <a:xfrm>
                <a:off x="-1" y="636271"/>
                <a:ext cx="9144001" cy="3697744"/>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条件概率是指事件</a:t>
                </a:r>
                <a:r>
                  <a:rPr lang="en-US" altLang="zh-CN" b="0" i="0" dirty="0">
                    <a:solidFill>
                      <a:srgbClr val="4D4D4D"/>
                    </a:solidFill>
                    <a:effectLst/>
                    <a:latin typeface="宋体" panose="02010600030101010101" pitchFamily="2" charset="-122"/>
                    <a:ea typeface="宋体" panose="02010600030101010101" pitchFamily="2" charset="-122"/>
                  </a:rPr>
                  <a:t>A</a:t>
                </a:r>
                <a:r>
                  <a:rPr lang="zh-CN" altLang="en-US" b="0" i="0" dirty="0">
                    <a:solidFill>
                      <a:srgbClr val="4D4D4D"/>
                    </a:solidFill>
                    <a:effectLst/>
                    <a:latin typeface="宋体" panose="02010600030101010101" pitchFamily="2" charset="-122"/>
                    <a:ea typeface="宋体" panose="02010600030101010101" pitchFamily="2" charset="-122"/>
                  </a:rPr>
                  <a:t>在另外一个事件</a:t>
                </a:r>
                <a:r>
                  <a:rPr lang="en-US" altLang="zh-CN" b="0" i="0" dirty="0">
                    <a:solidFill>
                      <a:srgbClr val="4D4D4D"/>
                    </a:solidFill>
                    <a:effectLst/>
                    <a:latin typeface="宋体" panose="02010600030101010101" pitchFamily="2" charset="-122"/>
                    <a:ea typeface="宋体" panose="02010600030101010101" pitchFamily="2" charset="-122"/>
                  </a:rPr>
                  <a:t>B</a:t>
                </a:r>
                <a:r>
                  <a:rPr lang="zh-CN" altLang="en-US" b="0" i="0" dirty="0">
                    <a:solidFill>
                      <a:srgbClr val="4D4D4D"/>
                    </a:solidFill>
                    <a:effectLst/>
                    <a:latin typeface="宋体" panose="02010600030101010101" pitchFamily="2" charset="-122"/>
                    <a:ea typeface="宋体" panose="02010600030101010101" pitchFamily="2" charset="-122"/>
                  </a:rPr>
                  <a:t>已经发生条件下的发生概率，记</a:t>
                </a:r>
                <a:r>
                  <a:rPr lang="en-US" altLang="zh-CN" b="0" i="0" dirty="0">
                    <a:solidFill>
                      <a:srgbClr val="4D4D4D"/>
                    </a:solidFill>
                    <a:effectLst/>
                    <a:latin typeface="宋体" panose="02010600030101010101" pitchFamily="2" charset="-122"/>
                    <a:ea typeface="宋体" panose="02010600030101010101" pitchFamily="2" charset="-122"/>
                  </a:rPr>
                  <a:t>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A|B</a:t>
                </a:r>
                <a:r>
                  <a:rPr lang="en-US" altLang="zh-CN" dirty="0">
                    <a:solidFill>
                      <a:srgbClr val="4D4D4D"/>
                    </a:solidFill>
                    <a:latin typeface="宋体" panose="02010600030101010101" pitchFamily="2" charset="-122"/>
                    <a:ea typeface="宋体" panose="02010600030101010101" pitchFamily="2" charset="-122"/>
                  </a:rPr>
                  <a:t>)</a:t>
                </a:r>
              </a:p>
              <a:p>
                <a:r>
                  <a:rPr lang="zh-CN" altLang="en-US" dirty="0">
                    <a:solidFill>
                      <a:srgbClr val="4D4D4D"/>
                    </a:solidFill>
                    <a:latin typeface="宋体" panose="02010600030101010101" pitchFamily="2" charset="-122"/>
                    <a:ea typeface="宋体" panose="02010600030101010101" pitchFamily="2" charset="-122"/>
                  </a:rPr>
                  <a:t>事件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与事件</a:t>
                </a:r>
                <a:r>
                  <a:rPr lang="en-US" altLang="zh-CN" dirty="0">
                    <a:solidFill>
                      <a:srgbClr val="4D4D4D"/>
                    </a:solidFill>
                    <a:latin typeface="宋体" panose="02010600030101010101" pitchFamily="2" charset="-122"/>
                    <a:ea typeface="宋体" panose="02010600030101010101" pitchFamily="2" charset="-122"/>
                  </a:rPr>
                  <a:t>B</a:t>
                </a:r>
                <a:r>
                  <a:rPr lang="zh-CN" altLang="en-US" dirty="0">
                    <a:solidFill>
                      <a:srgbClr val="4D4D4D"/>
                    </a:solidFill>
                    <a:latin typeface="宋体" panose="02010600030101010101" pitchFamily="2" charset="-122"/>
                    <a:ea typeface="宋体" panose="02010600030101010101" pitchFamily="2" charset="-122"/>
                  </a:rPr>
                  <a:t>的概率等于事件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的概率等于事件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的概率乘以在事件</a:t>
                </a:r>
                <a:r>
                  <a:rPr lang="en-US" altLang="zh-CN" dirty="0">
                    <a:solidFill>
                      <a:srgbClr val="4D4D4D"/>
                    </a:solidFill>
                    <a:latin typeface="宋体" panose="02010600030101010101" pitchFamily="2" charset="-122"/>
                    <a:ea typeface="宋体" panose="02010600030101010101" pitchFamily="2" charset="-122"/>
                  </a:rPr>
                  <a:t>A</a:t>
                </a:r>
                <a:r>
                  <a:rPr lang="zh-CN" altLang="en-US" dirty="0">
                    <a:solidFill>
                      <a:srgbClr val="4D4D4D"/>
                    </a:solidFill>
                    <a:latin typeface="宋体" panose="02010600030101010101" pitchFamily="2" charset="-122"/>
                    <a:ea typeface="宋体" panose="02010600030101010101" pitchFamily="2" charset="-122"/>
                  </a:rPr>
                  <a:t>发生的条件下，事件</a:t>
                </a:r>
                <a:r>
                  <a:rPr lang="en-US" altLang="zh-CN" dirty="0">
                    <a:solidFill>
                      <a:srgbClr val="4D4D4D"/>
                    </a:solidFill>
                    <a:latin typeface="宋体" panose="02010600030101010101" pitchFamily="2" charset="-122"/>
                    <a:ea typeface="宋体" panose="02010600030101010101" pitchFamily="2" charset="-122"/>
                  </a:rPr>
                  <a:t>B</a:t>
                </a:r>
                <a:r>
                  <a:rPr lang="zh-CN" altLang="en-US" dirty="0">
                    <a:solidFill>
                      <a:srgbClr val="4D4D4D"/>
                    </a:solidFill>
                    <a:latin typeface="宋体" panose="02010600030101010101" pitchFamily="2" charset="-122"/>
                    <a:ea typeface="宋体" panose="02010600030101010101" pitchFamily="2" charset="-122"/>
                  </a:rPr>
                  <a:t>的概率</a:t>
                </a:r>
                <a:endParaRPr lang="en-US" altLang="zh-CN" dirty="0">
                  <a:solidFill>
                    <a:srgbClr val="4D4D4D"/>
                  </a:solidFill>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于是推出条件概率的公式为</a:t>
                </a:r>
                <a:r>
                  <a:rPr lang="en-US" altLang="zh-CN" b="0" i="0" dirty="0">
                    <a:solidFill>
                      <a:srgbClr val="4D4D4D"/>
                    </a:solidFill>
                    <a:effectLst/>
                    <a:latin typeface="宋体" panose="02010600030101010101" pitchFamily="2" charset="-122"/>
                    <a:ea typeface="宋体" panose="02010600030101010101" pitchFamily="2" charset="-122"/>
                  </a:rPr>
                  <a:t>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A|B</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t>
                </a:r>
                <a14:m>
                  <m:oMath xmlns:m="http://schemas.openxmlformats.org/officeDocument/2006/math">
                    <m:f>
                      <m:fPr>
                        <m:ctrlPr>
                          <a:rPr lang="en-US" altLang="zh-CN" b="0" i="1" smtClean="0">
                            <a:solidFill>
                              <a:srgbClr val="4D4D4D"/>
                            </a:solidFill>
                            <a:effectLst/>
                            <a:latin typeface="Cambria Math" panose="02040503050406030204" pitchFamily="18" charset="0"/>
                          </a:rPr>
                        </m:ctrlPr>
                      </m:fPr>
                      <m:num>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AB</m:t>
                        </m:r>
                        <m:r>
                          <m:rPr>
                            <m:nor/>
                          </m:rPr>
                          <a:rPr lang="en-US" altLang="zh-CN" dirty="0">
                            <a:solidFill>
                              <a:srgbClr val="4D4D4D"/>
                            </a:solidFill>
                            <a:latin typeface="宋体" panose="02010600030101010101" pitchFamily="2" charset="-122"/>
                            <a:ea typeface="宋体" panose="02010600030101010101" pitchFamily="2" charset="-122"/>
                          </a:rPr>
                          <m:t>)</m:t>
                        </m:r>
                      </m:num>
                      <m:den>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B</m:t>
                        </m:r>
                        <m:r>
                          <m:rPr>
                            <m:nor/>
                          </m:rPr>
                          <a:rPr lang="en-US" altLang="zh-CN" dirty="0">
                            <a:solidFill>
                              <a:srgbClr val="4D4D4D"/>
                            </a:solidFill>
                            <a:latin typeface="宋体" panose="02010600030101010101" pitchFamily="2" charset="-122"/>
                            <a:ea typeface="宋体" panose="02010600030101010101" pitchFamily="2" charset="-122"/>
                          </a:rPr>
                          <m:t>) </m:t>
                        </m:r>
                      </m:den>
                    </m:f>
                  </m:oMath>
                </a14:m>
                <a:endParaRPr lang="en-US" altLang="zh-CN" b="0" i="0" dirty="0">
                  <a:solidFill>
                    <a:srgbClr val="4D4D4D"/>
                  </a:solidFill>
                  <a:effectLst/>
                  <a:latin typeface="宋体" panose="02010600030101010101" pitchFamily="2" charset="-122"/>
                  <a:ea typeface="宋体" panose="02010600030101010101" pitchFamily="2" charset="-122"/>
                </a:endParaRPr>
              </a:p>
              <a:p>
                <a:r>
                  <a:rPr lang="en-US" altLang="zh-CN" b="0" i="0" dirty="0">
                    <a:solidFill>
                      <a:srgbClr val="4D4D4D"/>
                    </a:solidFill>
                    <a:effectLst/>
                    <a:latin typeface="宋体" panose="02010600030101010101" pitchFamily="2" charset="-122"/>
                    <a:ea typeface="宋体" panose="02010600030101010101" pitchFamily="2" charset="-122"/>
                  </a:rPr>
                  <a:t>P(AB)= 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A|B</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P(B)</a:t>
                </a:r>
              </a:p>
              <a:p>
                <a:r>
                  <a:rPr lang="en-US" altLang="zh-CN" b="0" i="0" dirty="0">
                    <a:solidFill>
                      <a:srgbClr val="4D4D4D"/>
                    </a:solidFill>
                    <a:effectLst/>
                    <a:latin typeface="宋体" panose="02010600030101010101" pitchFamily="2" charset="-122"/>
                    <a:ea typeface="宋体" panose="02010600030101010101" pitchFamily="2" charset="-122"/>
                  </a:rPr>
                  <a:t>P(AB)= 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B|A</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P(A)</a:t>
                </a:r>
              </a:p>
              <a:p>
                <a:r>
                  <a:rPr lang="en-US" altLang="zh-CN" b="0" i="0" dirty="0">
                    <a:solidFill>
                      <a:srgbClr val="4D4D4D"/>
                    </a:solidFill>
                    <a:effectLst/>
                    <a:latin typeface="宋体" panose="02010600030101010101" pitchFamily="2" charset="-122"/>
                    <a:ea typeface="宋体" panose="02010600030101010101" pitchFamily="2" charset="-122"/>
                  </a:rPr>
                  <a:t>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A|B</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P(B)= 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B|A</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P(A)</a:t>
                </a:r>
              </a:p>
              <a:p>
                <a:r>
                  <a:rPr lang="zh-CN" altLang="en-US" dirty="0">
                    <a:solidFill>
                      <a:srgbClr val="4D4D4D"/>
                    </a:solidFill>
                    <a:latin typeface="宋体" panose="02010600030101010101" pitchFamily="2" charset="-122"/>
                    <a:ea typeface="宋体" panose="02010600030101010101" pitchFamily="2" charset="-122"/>
                  </a:rPr>
                  <a:t>由此推出贝叶斯定律</a:t>
                </a:r>
                <a:r>
                  <a:rPr lang="en-US" altLang="zh-CN" b="0" i="0" dirty="0">
                    <a:solidFill>
                      <a:srgbClr val="4D4D4D"/>
                    </a:solidFill>
                    <a:effectLst/>
                    <a:latin typeface="宋体" panose="02010600030101010101" pitchFamily="2" charset="-122"/>
                    <a:ea typeface="宋体" panose="02010600030101010101" pitchFamily="2" charset="-122"/>
                  </a:rPr>
                  <a:t>P</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A|B</a:t>
                </a:r>
                <a:r>
                  <a:rPr lang="en-US" altLang="zh-CN" dirty="0">
                    <a:solidFill>
                      <a:srgbClr val="4D4D4D"/>
                    </a:solidFill>
                    <a:latin typeface="宋体" panose="02010600030101010101" pitchFamily="2" charset="-122"/>
                    <a:ea typeface="宋体" panose="02010600030101010101" pitchFamily="2" charset="-122"/>
                  </a:rPr>
                  <a:t>)=</a:t>
                </a:r>
                <a:r>
                  <a:rPr lang="en-US" altLang="zh-CN" b="0" i="0" dirty="0">
                    <a:solidFill>
                      <a:srgbClr val="4D4D4D"/>
                    </a:solidFill>
                    <a:effectLst/>
                    <a:latin typeface="宋体" panose="02010600030101010101" pitchFamily="2" charset="-122"/>
                    <a:ea typeface="宋体" panose="02010600030101010101" pitchFamily="2" charset="-122"/>
                  </a:rPr>
                  <a:t> </a:t>
                </a:r>
                <a14:m>
                  <m:oMath xmlns:m="http://schemas.openxmlformats.org/officeDocument/2006/math">
                    <m:f>
                      <m:fPr>
                        <m:ctrlPr>
                          <a:rPr lang="en-US" altLang="zh-CN" b="0" i="1" smtClean="0">
                            <a:solidFill>
                              <a:srgbClr val="4D4D4D"/>
                            </a:solidFill>
                            <a:effectLst/>
                            <a:latin typeface="Cambria Math" panose="02040503050406030204" pitchFamily="18" charset="0"/>
                          </a:rPr>
                        </m:ctrlPr>
                      </m:fPr>
                      <m:num>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B</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A</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A</m:t>
                        </m:r>
                        <m:r>
                          <m:rPr>
                            <m:nor/>
                          </m:rPr>
                          <a:rPr lang="en-US" altLang="zh-CN" dirty="0">
                            <a:solidFill>
                              <a:srgbClr val="4D4D4D"/>
                            </a:solidFill>
                            <a:latin typeface="宋体" panose="02010600030101010101" pitchFamily="2" charset="-122"/>
                            <a:ea typeface="宋体" panose="02010600030101010101" pitchFamily="2" charset="-122"/>
                          </a:rPr>
                          <m:t>)</m:t>
                        </m:r>
                      </m:num>
                      <m:den>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B</m:t>
                        </m:r>
                        <m:r>
                          <m:rPr>
                            <m:nor/>
                          </m:rPr>
                          <a:rPr lang="en-US" altLang="zh-CN" dirty="0">
                            <a:solidFill>
                              <a:srgbClr val="4D4D4D"/>
                            </a:solidFill>
                            <a:latin typeface="宋体" panose="02010600030101010101" pitchFamily="2" charset="-122"/>
                            <a:ea typeface="宋体" panose="02010600030101010101" pitchFamily="2" charset="-122"/>
                          </a:rPr>
                          <m:t>)</m:t>
                        </m:r>
                      </m:den>
                    </m:f>
                  </m:oMath>
                </a14:m>
                <a:endParaRPr lang="en-US" altLang="zh-CN" b="0" i="0" dirty="0">
                  <a:solidFill>
                    <a:srgbClr val="4D4D4D"/>
                  </a:solidFill>
                  <a:effectLst/>
                  <a:latin typeface="宋体" panose="02010600030101010101" pitchFamily="2" charset="-122"/>
                  <a:ea typeface="宋体" panose="02010600030101010101" pitchFamily="2" charset="-122"/>
                </a:endParaRPr>
              </a:p>
              <a:p>
                <a:r>
                  <a:rPr lang="zh-CN" altLang="en-US" dirty="0">
                    <a:solidFill>
                      <a:srgbClr val="4D4D4D"/>
                    </a:solidFill>
                    <a:latin typeface="宋体" panose="02010600030101010101" pitchFamily="2" charset="-122"/>
                    <a:ea typeface="宋体" panose="02010600030101010101" pitchFamily="2" charset="-122"/>
                  </a:rPr>
                  <a:t>或由全概率公式</a:t>
                </a:r>
                <a:r>
                  <a:rPr lang="en-US" altLang="zh-CN" dirty="0">
                    <a:solidFill>
                      <a:srgbClr val="4D4D4D"/>
                    </a:solidFill>
                    <a:latin typeface="宋体" panose="02010600030101010101" pitchFamily="2" charset="-122"/>
                    <a:ea typeface="宋体" panose="02010600030101010101" pitchFamily="2" charset="-122"/>
                  </a:rPr>
                  <a:t>P(A)=</a:t>
                </a:r>
                <a14:m>
                  <m:oMath xmlns:m="http://schemas.openxmlformats.org/officeDocument/2006/math">
                    <m:nary>
                      <m:naryPr>
                        <m:chr m:val="∑"/>
                        <m:supHide m:val="on"/>
                        <m:ctrlPr>
                          <a:rPr lang="en-US" altLang="zh-CN" b="0" i="1" smtClean="0">
                            <a:solidFill>
                              <a:srgbClr val="4D4D4D"/>
                            </a:solidFill>
                            <a:effectLst/>
                            <a:latin typeface="Cambria Math" panose="02040503050406030204" pitchFamily="18" charset="0"/>
                          </a:rPr>
                        </m:ctrlPr>
                      </m:naryPr>
                      <m:sub>
                        <m:r>
                          <m:rPr>
                            <m:brk m:alnAt="7"/>
                          </m:rPr>
                          <a:rPr lang="en-US" altLang="zh-CN" b="0" i="1" smtClean="0">
                            <a:solidFill>
                              <a:srgbClr val="4D4D4D"/>
                            </a:solidFill>
                            <a:effectLst/>
                            <a:latin typeface="Cambria Math" panose="02040503050406030204" pitchFamily="18" charset="0"/>
                          </a:rPr>
                          <m:t>𝑖</m:t>
                        </m:r>
                      </m:sub>
                      <m:sup/>
                      <m:e>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A</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Bi</m:t>
                        </m:r>
                        <m:r>
                          <m:rPr>
                            <m:nor/>
                          </m:rPr>
                          <a:rPr lang="en-US" altLang="zh-CN" dirty="0">
                            <a:solidFill>
                              <a:srgbClr val="4D4D4D"/>
                            </a:solidFill>
                            <a:latin typeface="宋体" panose="02010600030101010101" pitchFamily="2" charset="-122"/>
                            <a:ea typeface="宋体" panose="02010600030101010101" pitchFamily="2" charset="-122"/>
                          </a:rPr>
                          <m:t>)</m:t>
                        </m:r>
                      </m:e>
                    </m:nary>
                    <m:r>
                      <m:rPr>
                        <m:sty m:val="p"/>
                      </m:rPr>
                      <a:rPr lang="en-US" altLang="zh-CN" b="0" i="0" smtClean="0">
                        <a:solidFill>
                          <a:srgbClr val="4D4D4D"/>
                        </a:solidFill>
                        <a:effectLst/>
                        <a:latin typeface="Cambria Math" panose="02040503050406030204" pitchFamily="18" charset="0"/>
                      </a:rPr>
                      <m:t>P</m:t>
                    </m:r>
                    <m:d>
                      <m:dPr>
                        <m:ctrlPr>
                          <a:rPr lang="en-US" altLang="zh-CN" b="0" i="1" smtClean="0">
                            <a:solidFill>
                              <a:srgbClr val="4D4D4D"/>
                            </a:solidFill>
                            <a:effectLst/>
                            <a:latin typeface="Cambria Math" panose="02040503050406030204" pitchFamily="18" charset="0"/>
                          </a:rPr>
                        </m:ctrlPr>
                      </m:dPr>
                      <m:e>
                        <m:r>
                          <m:rPr>
                            <m:sty m:val="p"/>
                          </m:rPr>
                          <a:rPr lang="en-US" altLang="zh-CN" b="0" i="0" smtClean="0">
                            <a:solidFill>
                              <a:srgbClr val="4D4D4D"/>
                            </a:solidFill>
                            <a:effectLst/>
                            <a:latin typeface="Cambria Math" panose="02040503050406030204" pitchFamily="18" charset="0"/>
                          </a:rPr>
                          <m:t>B</m:t>
                        </m:r>
                        <m:r>
                          <m:rPr>
                            <m:sty m:val="p"/>
                          </m:rPr>
                          <a:rPr lang="en-US" altLang="zh-CN" i="1" baseline="-25000">
                            <a:solidFill>
                              <a:srgbClr val="4D4D4D"/>
                            </a:solidFill>
                            <a:latin typeface="Cambria Math" panose="02040503050406030204" pitchFamily="18" charset="0"/>
                          </a:rPr>
                          <m:t>i</m:t>
                        </m:r>
                      </m:e>
                    </m:d>
                    <m:r>
                      <a:rPr lang="en-US" altLang="zh-CN" b="0" i="0" smtClean="0">
                        <a:solidFill>
                          <a:srgbClr val="4D4D4D"/>
                        </a:solidFill>
                        <a:latin typeface="Cambria Math" panose="02040503050406030204" pitchFamily="18" charset="0"/>
                      </a:rPr>
                      <m:t>,</m:t>
                    </m:r>
                  </m:oMath>
                </a14:m>
                <a:r>
                  <a:rPr lang="zh-CN" altLang="en-US" dirty="0">
                    <a:solidFill>
                      <a:srgbClr val="4D4D4D"/>
                    </a:solidFill>
                    <a:latin typeface="宋体" panose="02010600030101010101" pitchFamily="2" charset="-122"/>
                    <a:ea typeface="宋体" panose="02010600030101010101" pitchFamily="2" charset="-122"/>
                  </a:rPr>
                  <a:t> 得出贝叶斯公式的另外一种写法</a:t>
                </a:r>
                <a:r>
                  <a:rPr lang="en-US" altLang="zh-CN" dirty="0">
                    <a:solidFill>
                      <a:srgbClr val="4D4D4D"/>
                    </a:solidFill>
                    <a:latin typeface="宋体" panose="02010600030101010101" pitchFamily="2" charset="-122"/>
                    <a:ea typeface="宋体" panose="02010600030101010101" pitchFamily="2" charset="-122"/>
                  </a:rPr>
                  <a:t>P(</a:t>
                </a:r>
                <a:r>
                  <a:rPr lang="en-US" altLang="zh-CN" dirty="0" err="1">
                    <a:solidFill>
                      <a:srgbClr val="4D4D4D"/>
                    </a:solidFill>
                    <a:latin typeface="宋体" panose="02010600030101010101" pitchFamily="2" charset="-122"/>
                    <a:ea typeface="宋体" panose="02010600030101010101" pitchFamily="2" charset="-122"/>
                  </a:rPr>
                  <a:t>B</a:t>
                </a:r>
                <a:r>
                  <a:rPr lang="en-US" altLang="zh-CN" baseline="-25000" dirty="0" err="1">
                    <a:solidFill>
                      <a:srgbClr val="4D4D4D"/>
                    </a:solidFill>
                    <a:latin typeface="宋体" panose="02010600030101010101" pitchFamily="2" charset="-122"/>
                    <a:ea typeface="宋体" panose="02010600030101010101" pitchFamily="2" charset="-122"/>
                  </a:rPr>
                  <a:t>i</a:t>
                </a:r>
                <a:r>
                  <a:rPr lang="en-US" altLang="zh-CN" dirty="0" err="1">
                    <a:solidFill>
                      <a:srgbClr val="4D4D4D"/>
                    </a:solidFill>
                    <a:latin typeface="宋体" panose="02010600030101010101" pitchFamily="2" charset="-122"/>
                    <a:ea typeface="宋体" panose="02010600030101010101" pitchFamily="2" charset="-122"/>
                  </a:rPr>
                  <a:t>|A</a:t>
                </a:r>
                <a:r>
                  <a:rPr lang="en-US" altLang="zh-CN" dirty="0">
                    <a:solidFill>
                      <a:srgbClr val="4D4D4D"/>
                    </a:solidFill>
                    <a:latin typeface="宋体" panose="02010600030101010101" pitchFamily="2" charset="-122"/>
                    <a:ea typeface="宋体" panose="02010600030101010101" pitchFamily="2" charset="-122"/>
                  </a:rPr>
                  <a:t>)= </a:t>
                </a:r>
                <a14:m>
                  <m:oMath xmlns:m="http://schemas.openxmlformats.org/officeDocument/2006/math">
                    <m:f>
                      <m:fPr>
                        <m:ctrlPr>
                          <a:rPr lang="en-US" altLang="zh-CN" i="1">
                            <a:solidFill>
                              <a:srgbClr val="4D4D4D"/>
                            </a:solidFill>
                            <a:latin typeface="Cambria Math" panose="02040503050406030204" pitchFamily="18" charset="0"/>
                          </a:rPr>
                        </m:ctrlPr>
                      </m:fPr>
                      <m:num>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b="0" i="0" dirty="0" smtClean="0">
                            <a:solidFill>
                              <a:srgbClr val="4D4D4D"/>
                            </a:solidFill>
                            <a:latin typeface="宋体" panose="02010600030101010101" pitchFamily="2" charset="-122"/>
                            <a:ea typeface="宋体" panose="02010600030101010101" pitchFamily="2" charset="-122"/>
                          </a:rPr>
                          <m:t>A</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b="0" i="0" dirty="0" smtClean="0">
                            <a:solidFill>
                              <a:srgbClr val="4D4D4D"/>
                            </a:solidFill>
                            <a:latin typeface="宋体" panose="02010600030101010101" pitchFamily="2" charset="-122"/>
                            <a:ea typeface="宋体" panose="02010600030101010101" pitchFamily="2" charset="-122"/>
                          </a:rPr>
                          <m:t>B</m:t>
                        </m:r>
                        <m:r>
                          <m:rPr>
                            <m:nor/>
                          </m:rPr>
                          <a:rPr lang="en-US" altLang="zh-CN" b="0" i="0" baseline="-25000" dirty="0" smtClean="0">
                            <a:solidFill>
                              <a:srgbClr val="4D4D4D"/>
                            </a:solidFill>
                            <a:latin typeface="宋体" panose="02010600030101010101" pitchFamily="2" charset="-122"/>
                            <a:ea typeface="宋体" panose="02010600030101010101" pitchFamily="2" charset="-122"/>
                          </a:rPr>
                          <m:t>i</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smtClean="0">
                            <a:solidFill>
                              <a:srgbClr val="4D4D4D"/>
                            </a:solidFill>
                            <a:latin typeface="宋体" panose="02010600030101010101" pitchFamily="2" charset="-122"/>
                            <a:ea typeface="宋体" panose="02010600030101010101" pitchFamily="2" charset="-122"/>
                          </a:rPr>
                          <m:t>P</m:t>
                        </m:r>
                        <m:r>
                          <m:rPr>
                            <m:nor/>
                          </m:rPr>
                          <a:rPr lang="en-US" altLang="zh-CN" dirty="0" smtClean="0">
                            <a:solidFill>
                              <a:srgbClr val="4D4D4D"/>
                            </a:solidFill>
                            <a:latin typeface="宋体" panose="02010600030101010101" pitchFamily="2" charset="-122"/>
                            <a:ea typeface="宋体" panose="02010600030101010101" pitchFamily="2" charset="-122"/>
                          </a:rPr>
                          <m:t>(</m:t>
                        </m:r>
                        <m:r>
                          <m:rPr>
                            <m:nor/>
                          </m:rPr>
                          <a:rPr lang="en-US" altLang="zh-CN" b="0" i="0" dirty="0" smtClean="0">
                            <a:solidFill>
                              <a:srgbClr val="4D4D4D"/>
                            </a:solidFill>
                            <a:latin typeface="宋体" panose="02010600030101010101" pitchFamily="2" charset="-122"/>
                            <a:ea typeface="宋体" panose="02010600030101010101" pitchFamily="2" charset="-122"/>
                          </a:rPr>
                          <m:t>B</m:t>
                        </m:r>
                        <m:r>
                          <m:rPr>
                            <m:sty m:val="p"/>
                          </m:rPr>
                          <a:rPr lang="en-US" altLang="zh-CN" i="1" dirty="0">
                            <a:solidFill>
                              <a:srgbClr val="4D4D4D"/>
                            </a:solidFill>
                            <a:latin typeface="Cambria Math" panose="02040503050406030204" pitchFamily="18" charset="0"/>
                          </a:rPr>
                          <m:t>i</m:t>
                        </m:r>
                        <m:r>
                          <m:rPr>
                            <m:nor/>
                          </m:rPr>
                          <a:rPr lang="en-US" altLang="zh-CN" dirty="0" smtClean="0">
                            <a:solidFill>
                              <a:srgbClr val="4D4D4D"/>
                            </a:solidFill>
                            <a:latin typeface="宋体" panose="02010600030101010101" pitchFamily="2" charset="-122"/>
                            <a:ea typeface="宋体" panose="02010600030101010101" pitchFamily="2" charset="-122"/>
                          </a:rPr>
                          <m:t>)</m:t>
                        </m:r>
                      </m:num>
                      <m:den>
                        <m:nary>
                          <m:naryPr>
                            <m:chr m:val="∑"/>
                            <m:supHide m:val="on"/>
                            <m:ctrlPr>
                              <a:rPr lang="en-US" altLang="zh-CN" i="1">
                                <a:solidFill>
                                  <a:srgbClr val="4D4D4D"/>
                                </a:solidFill>
                                <a:latin typeface="Cambria Math" panose="02040503050406030204" pitchFamily="18" charset="0"/>
                              </a:rPr>
                            </m:ctrlPr>
                          </m:naryPr>
                          <m:sub>
                            <m:r>
                              <m:rPr>
                                <m:sty m:val="p"/>
                              </m:rPr>
                              <a:rPr lang="en-US" altLang="zh-CN" i="1" smtClean="0">
                                <a:solidFill>
                                  <a:srgbClr val="4D4D4D"/>
                                </a:solidFill>
                                <a:latin typeface="Cambria Math" panose="02040503050406030204" pitchFamily="18" charset="0"/>
                              </a:rPr>
                              <m:t>j</m:t>
                            </m:r>
                          </m:sub>
                          <m:sup/>
                          <m:e>
                            <m:r>
                              <m:rPr>
                                <m:nor/>
                              </m:rPr>
                              <a:rPr lang="en-US" altLang="zh-CN" dirty="0">
                                <a:solidFill>
                                  <a:srgbClr val="4D4D4D"/>
                                </a:solidFill>
                                <a:latin typeface="宋体" panose="02010600030101010101" pitchFamily="2" charset="-122"/>
                                <a:ea typeface="宋体" panose="02010600030101010101" pitchFamily="2" charset="-122"/>
                              </a:rPr>
                              <m:t>P</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A</m:t>
                            </m:r>
                            <m:r>
                              <m:rPr>
                                <m:nor/>
                              </m:rPr>
                              <a:rPr lang="en-US" altLang="zh-CN" dirty="0">
                                <a:solidFill>
                                  <a:srgbClr val="4D4D4D"/>
                                </a:solidFill>
                                <a:latin typeface="宋体" panose="02010600030101010101" pitchFamily="2" charset="-122"/>
                                <a:ea typeface="宋体" panose="02010600030101010101" pitchFamily="2" charset="-122"/>
                              </a:rPr>
                              <m:t>|</m:t>
                            </m:r>
                            <m:r>
                              <m:rPr>
                                <m:nor/>
                              </m:rPr>
                              <a:rPr lang="en-US" altLang="zh-CN" dirty="0">
                                <a:solidFill>
                                  <a:srgbClr val="4D4D4D"/>
                                </a:solidFill>
                                <a:latin typeface="宋体" panose="02010600030101010101" pitchFamily="2" charset="-122"/>
                                <a:ea typeface="宋体" panose="02010600030101010101" pitchFamily="2" charset="-122"/>
                              </a:rPr>
                              <m:t>Bj</m:t>
                            </m:r>
                            <m:r>
                              <m:rPr>
                                <m:nor/>
                              </m:rPr>
                              <a:rPr lang="en-US" altLang="zh-CN" dirty="0">
                                <a:solidFill>
                                  <a:srgbClr val="4D4D4D"/>
                                </a:solidFill>
                                <a:latin typeface="宋体" panose="02010600030101010101" pitchFamily="2" charset="-122"/>
                                <a:ea typeface="宋体" panose="02010600030101010101" pitchFamily="2" charset="-122"/>
                              </a:rPr>
                              <m:t>)</m:t>
                            </m:r>
                          </m:e>
                        </m:nary>
                        <m:r>
                          <m:rPr>
                            <m:sty m:val="p"/>
                          </m:rPr>
                          <a:rPr lang="en-US" altLang="zh-CN">
                            <a:solidFill>
                              <a:srgbClr val="4D4D4D"/>
                            </a:solidFill>
                            <a:latin typeface="Cambria Math" panose="02040503050406030204" pitchFamily="18" charset="0"/>
                          </a:rPr>
                          <m:t>P</m:t>
                        </m:r>
                        <m:d>
                          <m:dPr>
                            <m:ctrlPr>
                              <a:rPr lang="en-US" altLang="zh-CN" i="1">
                                <a:solidFill>
                                  <a:srgbClr val="4D4D4D"/>
                                </a:solidFill>
                                <a:latin typeface="Cambria Math" panose="02040503050406030204" pitchFamily="18" charset="0"/>
                              </a:rPr>
                            </m:ctrlPr>
                          </m:dPr>
                          <m:e>
                            <m:r>
                              <m:rPr>
                                <m:sty m:val="p"/>
                              </m:rPr>
                              <a:rPr lang="en-US" altLang="zh-CN">
                                <a:solidFill>
                                  <a:srgbClr val="4D4D4D"/>
                                </a:solidFill>
                                <a:latin typeface="Cambria Math" panose="02040503050406030204" pitchFamily="18" charset="0"/>
                              </a:rPr>
                              <m:t>B</m:t>
                            </m:r>
                            <m:r>
                              <a:rPr lang="en-US" altLang="zh-CN" b="0" i="1" baseline="-25000" smtClean="0">
                                <a:solidFill>
                                  <a:srgbClr val="4D4D4D"/>
                                </a:solidFill>
                                <a:latin typeface="Cambria Math" panose="02040503050406030204" pitchFamily="18" charset="0"/>
                              </a:rPr>
                              <m:t>𝑗</m:t>
                            </m:r>
                          </m:e>
                        </m:d>
                      </m:den>
                    </m:f>
                  </m:oMath>
                </a14:m>
                <a:endParaRPr lang="zh-CN" altLang="en-US" dirty="0">
                  <a:latin typeface="宋体" panose="02010600030101010101" pitchFamily="2" charset="-122"/>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6D9C12B1-7BC6-4AEF-8772-9AD0486CFD71}"/>
                  </a:ext>
                </a:extLst>
              </p:cNvPr>
              <p:cNvSpPr txBox="1">
                <a:spLocks noRot="1" noChangeAspect="1" noMove="1" noResize="1" noEditPoints="1" noAdjustHandles="1" noChangeArrowheads="1" noChangeShapeType="1" noTextEdit="1"/>
              </p:cNvSpPr>
              <p:nvPr/>
            </p:nvSpPr>
            <p:spPr>
              <a:xfrm>
                <a:off x="-1" y="636271"/>
                <a:ext cx="9144001" cy="3697744"/>
              </a:xfrm>
              <a:prstGeom prst="rect">
                <a:avLst/>
              </a:prstGeom>
              <a:blipFill>
                <a:blip r:embed="rId3"/>
                <a:stretch>
                  <a:fillRect l="-533" t="-824" r="-267" b="-14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2217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46706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朴素贝叶斯</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a:extLst>
              <a:ext uri="{FF2B5EF4-FFF2-40B4-BE49-F238E27FC236}">
                <a16:creationId xmlns:a16="http://schemas.microsoft.com/office/drawing/2014/main" id="{9376AD7C-2E46-4AB3-8693-222D7457FCE4}"/>
              </a:ext>
            </a:extLst>
          </p:cNvPr>
          <p:cNvSpPr txBox="1"/>
          <p:nvPr/>
        </p:nvSpPr>
        <p:spPr>
          <a:xfrm>
            <a:off x="0" y="669852"/>
            <a:ext cx="886570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朴素贝叶斯的思想是：</a:t>
            </a:r>
            <a:r>
              <a:rPr lang="zh-CN" altLang="en-US" b="0" i="0" dirty="0">
                <a:effectLst/>
                <a:latin typeface="宋体" panose="02010600030101010101" pitchFamily="2" charset="-122"/>
                <a:ea typeface="宋体" panose="02010600030101010101" pitchFamily="2" charset="-122"/>
              </a:rPr>
              <a:t>对于给出的待分类项，求解在此项出现的条件下各个类别出现的概率，哪个最大，就认为此待分类项属于哪个类别。</a:t>
            </a:r>
            <a:endParaRPr lang="zh-CN" altLang="en-US"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E15A76FF-9311-4E72-85C7-4BCD65D2DF7B}"/>
              </a:ext>
            </a:extLst>
          </p:cNvPr>
          <p:cNvPicPr>
            <a:picLocks noChangeAspect="1"/>
          </p:cNvPicPr>
          <p:nvPr/>
        </p:nvPicPr>
        <p:blipFill>
          <a:blip r:embed="rId3"/>
          <a:stretch>
            <a:fillRect/>
          </a:stretch>
        </p:blipFill>
        <p:spPr>
          <a:xfrm>
            <a:off x="114302" y="1314391"/>
            <a:ext cx="5095875" cy="1524000"/>
          </a:xfrm>
          <a:prstGeom prst="rect">
            <a:avLst/>
          </a:prstGeom>
        </p:spPr>
      </p:pic>
      <p:pic>
        <p:nvPicPr>
          <p:cNvPr id="10" name="图片 9">
            <a:extLst>
              <a:ext uri="{FF2B5EF4-FFF2-40B4-BE49-F238E27FC236}">
                <a16:creationId xmlns:a16="http://schemas.microsoft.com/office/drawing/2014/main" id="{A3F93B4E-A048-4891-A0A3-CDD6AEFE460C}"/>
              </a:ext>
            </a:extLst>
          </p:cNvPr>
          <p:cNvPicPr>
            <a:picLocks noChangeAspect="1"/>
          </p:cNvPicPr>
          <p:nvPr/>
        </p:nvPicPr>
        <p:blipFill>
          <a:blip r:embed="rId4"/>
          <a:stretch>
            <a:fillRect/>
          </a:stretch>
        </p:blipFill>
        <p:spPr>
          <a:xfrm>
            <a:off x="0" y="3155142"/>
            <a:ext cx="8429625" cy="1968113"/>
          </a:xfrm>
          <a:prstGeom prst="rect">
            <a:avLst/>
          </a:prstGeom>
        </p:spPr>
      </p:pic>
      <p:sp>
        <p:nvSpPr>
          <p:cNvPr id="19" name="文本框 18">
            <a:extLst>
              <a:ext uri="{FF2B5EF4-FFF2-40B4-BE49-F238E27FC236}">
                <a16:creationId xmlns:a16="http://schemas.microsoft.com/office/drawing/2014/main" id="{8E8B4025-04EF-4AF9-8B86-C5C7B8631AFE}"/>
              </a:ext>
            </a:extLst>
          </p:cNvPr>
          <p:cNvSpPr txBox="1"/>
          <p:nvPr/>
        </p:nvSpPr>
        <p:spPr>
          <a:xfrm>
            <a:off x="-34786" y="2749143"/>
            <a:ext cx="4606786" cy="369332"/>
          </a:xfrm>
          <a:prstGeom prst="rect">
            <a:avLst/>
          </a:prstGeom>
          <a:noFill/>
        </p:spPr>
        <p:txBody>
          <a:bodyPr wrap="square">
            <a:spAutoFit/>
          </a:bodyPr>
          <a:lstStyle/>
          <a:p>
            <a:r>
              <a:rPr lang="zh-CN" altLang="en-US" b="0" i="0" dirty="0">
                <a:solidFill>
                  <a:srgbClr val="4D4D4D"/>
                </a:solidFill>
                <a:effectLst/>
                <a:latin typeface="宋体" panose="02010600030101010101" pitchFamily="2" charset="-122"/>
                <a:ea typeface="宋体" panose="02010600030101010101" pitchFamily="2" charset="-122"/>
              </a:rPr>
              <a:t>关键就是如何计算第</a:t>
            </a:r>
            <a:r>
              <a:rPr lang="en-US" altLang="zh-CN" b="0" i="0" dirty="0">
                <a:solidFill>
                  <a:srgbClr val="4D4D4D"/>
                </a:solidFill>
                <a:effectLst/>
                <a:latin typeface="宋体" panose="02010600030101010101" pitchFamily="2" charset="-122"/>
                <a:ea typeface="宋体" panose="02010600030101010101" pitchFamily="2" charset="-122"/>
              </a:rPr>
              <a:t>3</a:t>
            </a:r>
            <a:r>
              <a:rPr lang="zh-CN" altLang="en-US" b="0" i="0" dirty="0">
                <a:solidFill>
                  <a:srgbClr val="4D4D4D"/>
                </a:solidFill>
                <a:effectLst/>
                <a:latin typeface="宋体" panose="02010600030101010101" pitchFamily="2" charset="-122"/>
                <a:ea typeface="宋体" panose="02010600030101010101" pitchFamily="2" charset="-122"/>
              </a:rPr>
              <a:t>步中的各个条件概率</a:t>
            </a:r>
            <a:endParaRPr lang="zh-CN" altLang="en-US" dirty="0">
              <a:latin typeface="宋体" panose="02010600030101010101" pitchFamily="2" charset="-122"/>
              <a:ea typeface="宋体" panose="02010600030101010101" pitchFamily="2" charset="-122"/>
            </a:endParaRPr>
          </a:p>
        </p:txBody>
      </p:sp>
      <p:pic>
        <p:nvPicPr>
          <p:cNvPr id="20" name="图片 19">
            <a:extLst>
              <a:ext uri="{FF2B5EF4-FFF2-40B4-BE49-F238E27FC236}">
                <a16:creationId xmlns:a16="http://schemas.microsoft.com/office/drawing/2014/main" id="{6AD3839F-EE99-4660-9C5A-397B0DED0C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4965" y="4045888"/>
            <a:ext cx="2126535" cy="420057"/>
          </a:xfrm>
          <a:prstGeom prst="rect">
            <a:avLst/>
          </a:prstGeom>
        </p:spPr>
      </p:pic>
    </p:spTree>
    <p:extLst>
      <p:ext uri="{BB962C8B-B14F-4D97-AF65-F5344CB8AC3E}">
        <p14:creationId xmlns:p14="http://schemas.microsoft.com/office/powerpoint/2010/main" val="4082671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467068" cy="400110"/>
          </a:xfrm>
          <a:prstGeom prst="rect">
            <a:avLst/>
          </a:prstGeom>
        </p:spPr>
        <p:txBody>
          <a:bodyPr wrap="none">
            <a:spAutoFit/>
          </a:bodyPr>
          <a:lstStyle/>
          <a:p>
            <a:pPr lvl="0">
              <a:defRPr/>
            </a:pPr>
            <a:r>
              <a:rPr lang="zh-CN" altLang="en-US" sz="2000" b="1" dirty="0">
                <a:solidFill>
                  <a:prstClr val="white"/>
                </a:solidFill>
                <a:latin typeface="微软雅黑" panose="020B0503020204020204" pitchFamily="34" charset="-122"/>
                <a:ea typeface="微软雅黑" panose="020B0503020204020204" pitchFamily="34" charset="-122"/>
              </a:rPr>
              <a:t>朴素贝叶斯</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0" name="文本框 19">
            <a:extLst>
              <a:ext uri="{FF2B5EF4-FFF2-40B4-BE49-F238E27FC236}">
                <a16:creationId xmlns:a16="http://schemas.microsoft.com/office/drawing/2014/main" id="{5F940D9D-82C1-489A-8EFD-0EB12FCBDB8C}"/>
              </a:ext>
            </a:extLst>
          </p:cNvPr>
          <p:cNvSpPr txBox="1"/>
          <p:nvPr/>
        </p:nvSpPr>
        <p:spPr>
          <a:xfrm>
            <a:off x="0" y="590550"/>
            <a:ext cx="8925339" cy="4247317"/>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为什么要假设特征相互独立？</a:t>
            </a:r>
            <a:endParaRPr lang="en-US" altLang="zh-CN" dirty="0">
              <a:latin typeface="宋体" panose="02010600030101010101" pitchFamily="2" charset="-122"/>
              <a:ea typeface="宋体" panose="02010600030101010101" pitchFamily="2" charset="-122"/>
            </a:endParaRPr>
          </a:p>
          <a:p>
            <a:r>
              <a:rPr lang="zh-CN" altLang="en-US" i="0" dirty="0">
                <a:solidFill>
                  <a:srgbClr val="121212"/>
                </a:solidFill>
                <a:effectLst/>
                <a:latin typeface="宋体" panose="02010600030101010101" pitchFamily="2" charset="-122"/>
                <a:ea typeface="宋体" panose="02010600030101010101" pitchFamily="2" charset="-122"/>
              </a:rPr>
              <a:t>假如没有这个假设，那么我们对这个公式是不可做的</a:t>
            </a:r>
            <a:endParaRPr lang="en-US" altLang="zh-CN" i="0" dirty="0">
              <a:solidFill>
                <a:srgbClr val="121212"/>
              </a:solidFill>
              <a:effectLst/>
              <a:latin typeface="宋体" panose="02010600030101010101" pitchFamily="2" charset="-122"/>
              <a:ea typeface="宋体" panose="02010600030101010101" pitchFamily="2" charset="-122"/>
            </a:endParaRPr>
          </a:p>
          <a:p>
            <a:r>
              <a:rPr lang="en-US" altLang="zh-CN" dirty="0">
                <a:solidFill>
                  <a:srgbClr val="121212"/>
                </a:solidFill>
                <a:latin typeface="宋体" panose="02010600030101010101" pitchFamily="2" charset="-122"/>
                <a:ea typeface="宋体" panose="02010600030101010101" pitchFamily="2" charset="-122"/>
              </a:rPr>
              <a:t>1.</a:t>
            </a:r>
            <a:r>
              <a:rPr lang="zh-CN" altLang="en-US" dirty="0">
                <a:solidFill>
                  <a:srgbClr val="121212"/>
                </a:solidFill>
                <a:latin typeface="宋体" panose="02010600030101010101" pitchFamily="2" charset="-122"/>
                <a:ea typeface="宋体" panose="02010600030101010101" pitchFamily="2" charset="-122"/>
              </a:rPr>
              <a:t>如果一个例子中有四个特征</a:t>
            </a:r>
            <a:r>
              <a:rPr lang="en-US" altLang="zh-CN" dirty="0">
                <a:solidFill>
                  <a:srgbClr val="121212"/>
                </a:solidFill>
                <a:latin typeface="宋体" panose="02010600030101010101" pitchFamily="2" charset="-122"/>
                <a:ea typeface="宋体" panose="02010600030101010101" pitchFamily="2" charset="-122"/>
              </a:rPr>
              <a:t>X</a:t>
            </a:r>
            <a:r>
              <a:rPr lang="en-US" altLang="zh-CN" baseline="30000" dirty="0">
                <a:solidFill>
                  <a:srgbClr val="121212"/>
                </a:solidFill>
                <a:latin typeface="宋体" panose="02010600030101010101" pitchFamily="2" charset="-122"/>
                <a:ea typeface="宋体" panose="02010600030101010101" pitchFamily="2" charset="-122"/>
              </a:rPr>
              <a:t>(1),</a:t>
            </a:r>
            <a:r>
              <a:rPr lang="en-US" altLang="zh-CN" dirty="0">
                <a:solidFill>
                  <a:srgbClr val="121212"/>
                </a:solidFill>
                <a:latin typeface="宋体" panose="02010600030101010101" pitchFamily="2" charset="-122"/>
                <a:ea typeface="宋体" panose="02010600030101010101" pitchFamily="2" charset="-122"/>
              </a:rPr>
              <a:t>X</a:t>
            </a:r>
            <a:r>
              <a:rPr lang="en-US" altLang="zh-CN" baseline="30000" dirty="0">
                <a:solidFill>
                  <a:srgbClr val="121212"/>
                </a:solidFill>
                <a:latin typeface="宋体" panose="02010600030101010101" pitchFamily="2" charset="-122"/>
                <a:ea typeface="宋体" panose="02010600030101010101" pitchFamily="2" charset="-122"/>
              </a:rPr>
              <a:t>(2),</a:t>
            </a:r>
            <a:r>
              <a:rPr lang="en-US" altLang="zh-CN" dirty="0">
                <a:solidFill>
                  <a:srgbClr val="121212"/>
                </a:solidFill>
                <a:latin typeface="宋体" panose="02010600030101010101" pitchFamily="2" charset="-122"/>
                <a:ea typeface="宋体" panose="02010600030101010101" pitchFamily="2" charset="-122"/>
              </a:rPr>
              <a:t>X</a:t>
            </a:r>
            <a:r>
              <a:rPr lang="en-US" altLang="zh-CN" baseline="30000" dirty="0">
                <a:solidFill>
                  <a:srgbClr val="121212"/>
                </a:solidFill>
                <a:latin typeface="宋体" panose="02010600030101010101" pitchFamily="2" charset="-122"/>
                <a:ea typeface="宋体" panose="02010600030101010101" pitchFamily="2" charset="-122"/>
              </a:rPr>
              <a:t>(3),</a:t>
            </a:r>
            <a:r>
              <a:rPr lang="en-US" altLang="zh-CN" dirty="0">
                <a:solidFill>
                  <a:srgbClr val="121212"/>
                </a:solidFill>
                <a:latin typeface="宋体" panose="02010600030101010101" pitchFamily="2" charset="-122"/>
                <a:ea typeface="宋体" panose="02010600030101010101" pitchFamily="2" charset="-122"/>
              </a:rPr>
              <a:t>X</a:t>
            </a:r>
            <a:r>
              <a:rPr lang="en-US" altLang="zh-CN" baseline="30000" dirty="0">
                <a:solidFill>
                  <a:srgbClr val="121212"/>
                </a:solidFill>
                <a:latin typeface="宋体" panose="02010600030101010101" pitchFamily="2" charset="-122"/>
                <a:ea typeface="宋体" panose="02010600030101010101" pitchFamily="2" charset="-122"/>
              </a:rPr>
              <a:t>(4)</a:t>
            </a:r>
            <a:r>
              <a:rPr lang="zh-CN" altLang="en-US" dirty="0">
                <a:solidFill>
                  <a:srgbClr val="121212"/>
                </a:solidFill>
                <a:latin typeface="宋体" panose="02010600030101010101" pitchFamily="2" charset="-122"/>
                <a:ea typeface="宋体" panose="02010600030101010101" pitchFamily="2" charset="-122"/>
              </a:rPr>
              <a:t>，取值集合分别是</a:t>
            </a:r>
            <a:r>
              <a:rPr lang="en-US" altLang="zh-CN" dirty="0">
                <a:solidFill>
                  <a:srgbClr val="121212"/>
                </a:solidFill>
                <a:latin typeface="宋体" panose="02010600030101010101" pitchFamily="2" charset="-122"/>
                <a:ea typeface="宋体" panose="02010600030101010101" pitchFamily="2" charset="-122"/>
              </a:rPr>
              <a:t>A1={1,2,3}A2={O,P,Q},A3={S,M,L}A4={E,F,D,G}</a:t>
            </a:r>
          </a:p>
          <a:p>
            <a:r>
              <a:rPr lang="zh-CN" altLang="en-US" dirty="0">
                <a:solidFill>
                  <a:srgbClr val="121212"/>
                </a:solidFill>
                <a:latin typeface="宋体" panose="02010600030101010101" pitchFamily="2" charset="-122"/>
                <a:ea typeface="宋体" panose="02010600030101010101" pitchFamily="2" charset="-122"/>
              </a:rPr>
              <a:t>那么</a:t>
            </a:r>
            <a:r>
              <a:rPr lang="zh-CN" altLang="en-US" i="0" dirty="0">
                <a:solidFill>
                  <a:srgbClr val="121212"/>
                </a:solidFill>
                <a:effectLst/>
                <a:latin typeface="宋体" panose="02010600030101010101" pitchFamily="2" charset="-122"/>
                <a:ea typeface="宋体" panose="02010600030101010101" pitchFamily="2" charset="-122"/>
              </a:rPr>
              <a:t>那么四个特征的联合概率分布总共是</a:t>
            </a:r>
            <a:r>
              <a:rPr lang="en-US" altLang="zh-CN" i="0" dirty="0">
                <a:solidFill>
                  <a:srgbClr val="121212"/>
                </a:solidFill>
                <a:effectLst/>
                <a:latin typeface="宋体" panose="02010600030101010101" pitchFamily="2" charset="-122"/>
                <a:ea typeface="宋体" panose="02010600030101010101" pitchFamily="2" charset="-122"/>
              </a:rPr>
              <a:t>4</a:t>
            </a:r>
            <a:r>
              <a:rPr lang="zh-CN" altLang="en-US" i="0" dirty="0">
                <a:solidFill>
                  <a:srgbClr val="121212"/>
                </a:solidFill>
                <a:effectLst/>
                <a:latin typeface="宋体" panose="02010600030101010101" pitchFamily="2" charset="-122"/>
                <a:ea typeface="宋体" panose="02010600030101010101" pitchFamily="2" charset="-122"/>
              </a:rPr>
              <a:t>维空间，总个数为</a:t>
            </a:r>
            <a:r>
              <a:rPr lang="en-US" altLang="zh-CN" i="0" dirty="0">
                <a:solidFill>
                  <a:srgbClr val="121212"/>
                </a:solidFill>
                <a:effectLst/>
                <a:latin typeface="宋体" panose="02010600030101010101" pitchFamily="2" charset="-122"/>
                <a:ea typeface="宋体" panose="02010600030101010101" pitchFamily="2" charset="-122"/>
              </a:rPr>
              <a:t>3*3*3*4=144</a:t>
            </a:r>
            <a:r>
              <a:rPr lang="zh-CN" altLang="en-US" i="0" dirty="0">
                <a:solidFill>
                  <a:srgbClr val="121212"/>
                </a:solidFill>
                <a:effectLst/>
                <a:latin typeface="宋体" panose="02010600030101010101" pitchFamily="2" charset="-122"/>
                <a:ea typeface="宋体" panose="02010600030101010101" pitchFamily="2" charset="-122"/>
              </a:rPr>
              <a:t>个，在现实生活中，往往有非常多的特征，每一个特征的取值也是非常之多，那么通过统计来估计后面概率的值，变得几乎不可做</a:t>
            </a:r>
            <a:endParaRPr lang="en-US" altLang="zh-CN" dirty="0">
              <a:solidFill>
                <a:srgbClr val="121212"/>
              </a:solidFill>
              <a:latin typeface="宋体" panose="02010600030101010101" pitchFamily="2" charset="-122"/>
              <a:ea typeface="宋体" panose="02010600030101010101" pitchFamily="2" charset="-122"/>
            </a:endParaRPr>
          </a:p>
          <a:p>
            <a:r>
              <a:rPr lang="en-US" altLang="zh-CN" i="0" dirty="0">
                <a:solidFill>
                  <a:srgbClr val="121212"/>
                </a:solidFill>
                <a:effectLst/>
                <a:latin typeface="宋体" panose="02010600030101010101" pitchFamily="2" charset="-122"/>
                <a:ea typeface="宋体" panose="02010600030101010101" pitchFamily="2" charset="-122"/>
              </a:rPr>
              <a:t>2.</a:t>
            </a:r>
            <a:r>
              <a:rPr lang="zh-CN" altLang="en-US" i="0" dirty="0">
                <a:solidFill>
                  <a:srgbClr val="121212"/>
                </a:solidFill>
                <a:effectLst/>
                <a:latin typeface="宋体" panose="02010600030101010101" pitchFamily="2" charset="-122"/>
                <a:ea typeface="宋体" panose="02010600030101010101" pitchFamily="2" charset="-122"/>
              </a:rPr>
              <a:t> 假如我们没有假设特征之间相互独立，那么我们统计的时候，就需要在整个特征空间中去找，比如统计</a:t>
            </a:r>
            <a:r>
              <a:rPr lang="en-US" altLang="zh-CN" i="0" dirty="0">
                <a:solidFill>
                  <a:srgbClr val="121212"/>
                </a:solidFill>
                <a:effectLst/>
                <a:latin typeface="宋体" panose="02010600030101010101" pitchFamily="2" charset="-122"/>
                <a:ea typeface="宋体" panose="02010600030101010101" pitchFamily="2" charset="-122"/>
              </a:rPr>
              <a:t>p(1</a:t>
            </a:r>
            <a:r>
              <a:rPr lang="en-US" altLang="zh-CN" dirty="0">
                <a:solidFill>
                  <a:srgbClr val="121212"/>
                </a:solidFill>
                <a:latin typeface="宋体" panose="02010600030101010101" pitchFamily="2" charset="-122"/>
                <a:ea typeface="宋体" panose="02010600030101010101" pitchFamily="2" charset="-122"/>
              </a:rPr>
              <a:t>,</a:t>
            </a:r>
            <a:r>
              <a:rPr lang="en-US" altLang="zh-CN" i="0" dirty="0">
                <a:solidFill>
                  <a:srgbClr val="121212"/>
                </a:solidFill>
                <a:effectLst/>
                <a:latin typeface="宋体" panose="02010600030101010101" pitchFamily="2" charset="-122"/>
                <a:ea typeface="宋体" panose="02010600030101010101" pitchFamily="2" charset="-122"/>
              </a:rPr>
              <a:t>O,S,E|Y=1)</a:t>
            </a:r>
            <a:r>
              <a:rPr lang="zh-CN" altLang="en-US" i="0" dirty="0">
                <a:solidFill>
                  <a:srgbClr val="121212"/>
                </a:solidFill>
                <a:effectLst/>
                <a:latin typeface="宋体" panose="02010600030101010101" pitchFamily="2" charset="-122"/>
                <a:ea typeface="宋体" panose="02010600030101010101" pitchFamily="2" charset="-122"/>
              </a:rPr>
              <a:t>，我们就需要在</a:t>
            </a:r>
            <a:r>
              <a:rPr lang="en-US" altLang="zh-CN" i="0" dirty="0">
                <a:solidFill>
                  <a:srgbClr val="121212"/>
                </a:solidFill>
                <a:effectLst/>
                <a:latin typeface="宋体" panose="02010600030101010101" pitchFamily="2" charset="-122"/>
                <a:ea typeface="宋体" panose="02010600030101010101" pitchFamily="2" charset="-122"/>
              </a:rPr>
              <a:t>Y=1</a:t>
            </a:r>
            <a:r>
              <a:rPr lang="zh-CN" altLang="en-US" i="0" dirty="0">
                <a:solidFill>
                  <a:srgbClr val="121212"/>
                </a:solidFill>
                <a:effectLst/>
                <a:latin typeface="宋体" panose="02010600030101010101" pitchFamily="2" charset="-122"/>
                <a:ea typeface="宋体" panose="02010600030101010101" pitchFamily="2" charset="-122"/>
              </a:rPr>
              <a:t>的条件下，去找四种特征全满足分别是</a:t>
            </a:r>
            <a:r>
              <a:rPr lang="en-US" altLang="zh-CN" i="0" dirty="0">
                <a:solidFill>
                  <a:srgbClr val="121212"/>
                </a:solidFill>
                <a:effectLst/>
                <a:latin typeface="宋体" panose="02010600030101010101" pitchFamily="2" charset="-122"/>
                <a:ea typeface="宋体" panose="02010600030101010101" pitchFamily="2" charset="-122"/>
              </a:rPr>
              <a:t>1</a:t>
            </a:r>
            <a:r>
              <a:rPr lang="zh-CN" altLang="en-US" i="0" dirty="0">
                <a:solidFill>
                  <a:srgbClr val="121212"/>
                </a:solidFill>
                <a:effectLst/>
                <a:latin typeface="宋体" panose="02010600030101010101" pitchFamily="2" charset="-122"/>
                <a:ea typeface="宋体" panose="02010600030101010101" pitchFamily="2" charset="-122"/>
              </a:rPr>
              <a:t>，</a:t>
            </a:r>
            <a:r>
              <a:rPr lang="en-US" altLang="zh-CN" i="0" dirty="0">
                <a:solidFill>
                  <a:srgbClr val="121212"/>
                </a:solidFill>
                <a:effectLst/>
                <a:latin typeface="宋体" panose="02010600030101010101" pitchFamily="2" charset="-122"/>
                <a:ea typeface="宋体" panose="02010600030101010101" pitchFamily="2" charset="-122"/>
              </a:rPr>
              <a:t>O</a:t>
            </a:r>
            <a:r>
              <a:rPr lang="zh-CN" altLang="en-US" i="0" dirty="0">
                <a:solidFill>
                  <a:srgbClr val="121212"/>
                </a:solidFill>
                <a:effectLst/>
                <a:latin typeface="宋体" panose="02010600030101010101" pitchFamily="2" charset="-122"/>
                <a:ea typeface="宋体" panose="02010600030101010101" pitchFamily="2" charset="-122"/>
              </a:rPr>
              <a:t>，</a:t>
            </a:r>
            <a:r>
              <a:rPr lang="en-US" altLang="zh-CN" i="0" dirty="0">
                <a:solidFill>
                  <a:srgbClr val="121212"/>
                </a:solidFill>
                <a:effectLst/>
                <a:latin typeface="宋体" panose="02010600030101010101" pitchFamily="2" charset="-122"/>
                <a:ea typeface="宋体" panose="02010600030101010101" pitchFamily="2" charset="-122"/>
              </a:rPr>
              <a:t>S</a:t>
            </a:r>
            <a:r>
              <a:rPr lang="zh-CN" altLang="en-US" i="0" dirty="0">
                <a:solidFill>
                  <a:srgbClr val="121212"/>
                </a:solidFill>
                <a:effectLst/>
                <a:latin typeface="宋体" panose="02010600030101010101" pitchFamily="2" charset="-122"/>
                <a:ea typeface="宋体" panose="02010600030101010101" pitchFamily="2" charset="-122"/>
              </a:rPr>
              <a:t>，</a:t>
            </a:r>
            <a:r>
              <a:rPr lang="en-US" altLang="zh-CN" i="0" dirty="0">
                <a:solidFill>
                  <a:srgbClr val="121212"/>
                </a:solidFill>
                <a:effectLst/>
                <a:latin typeface="宋体" panose="02010600030101010101" pitchFamily="2" charset="-122"/>
                <a:ea typeface="宋体" panose="02010600030101010101" pitchFamily="2" charset="-122"/>
              </a:rPr>
              <a:t>E</a:t>
            </a:r>
            <a:r>
              <a:rPr lang="zh-CN" altLang="en-US" i="0" dirty="0">
                <a:solidFill>
                  <a:srgbClr val="121212"/>
                </a:solidFill>
                <a:effectLst/>
                <a:latin typeface="宋体" panose="02010600030101010101" pitchFamily="2" charset="-122"/>
                <a:ea typeface="宋体" panose="02010600030101010101" pitchFamily="2" charset="-122"/>
              </a:rPr>
              <a:t>，这样的话，由于数据的稀疏性，很容易统计到</a:t>
            </a:r>
            <a:r>
              <a:rPr lang="en-US" altLang="zh-CN" i="0" dirty="0">
                <a:solidFill>
                  <a:srgbClr val="121212"/>
                </a:solidFill>
                <a:effectLst/>
                <a:latin typeface="宋体" panose="02010600030101010101" pitchFamily="2" charset="-122"/>
                <a:ea typeface="宋体" panose="02010600030101010101" pitchFamily="2" charset="-122"/>
              </a:rPr>
              <a:t>0</a:t>
            </a:r>
            <a:r>
              <a:rPr lang="zh-CN" altLang="en-US" i="0" dirty="0">
                <a:solidFill>
                  <a:srgbClr val="121212"/>
                </a:solidFill>
                <a:effectLst/>
                <a:latin typeface="宋体" panose="02010600030101010101" pitchFamily="2" charset="-122"/>
                <a:ea typeface="宋体" panose="02010600030101010101" pitchFamily="2" charset="-122"/>
              </a:rPr>
              <a:t>的情况。 这样是不合适的。</a:t>
            </a:r>
            <a:endParaRPr lang="en-US" altLang="zh-CN" i="0" dirty="0">
              <a:solidFill>
                <a:srgbClr val="121212"/>
              </a:solidFill>
              <a:effectLst/>
              <a:latin typeface="宋体" panose="02010600030101010101" pitchFamily="2" charset="-122"/>
              <a:ea typeface="宋体" panose="02010600030101010101" pitchFamily="2" charset="-122"/>
            </a:endParaRPr>
          </a:p>
          <a:p>
            <a:r>
              <a:rPr lang="zh-CN" altLang="en-US" i="0" dirty="0">
                <a:solidFill>
                  <a:srgbClr val="121212"/>
                </a:solidFill>
                <a:effectLst/>
                <a:latin typeface="宋体" panose="02010600030101010101" pitchFamily="2" charset="-122"/>
                <a:ea typeface="宋体" panose="02010600030101010101" pitchFamily="2" charset="-122"/>
              </a:rPr>
              <a:t>根据上面</a:t>
            </a:r>
            <a:r>
              <a:rPr lang="zh-CN" altLang="en-US" dirty="0">
                <a:solidFill>
                  <a:srgbClr val="121212"/>
                </a:solidFill>
                <a:latin typeface="宋体" panose="02010600030101010101" pitchFamily="2" charset="-122"/>
                <a:ea typeface="宋体" panose="02010600030101010101" pitchFamily="2" charset="-122"/>
              </a:rPr>
              <a:t>的</a:t>
            </a:r>
            <a:r>
              <a:rPr lang="zh-CN" altLang="en-US" i="0" dirty="0">
                <a:solidFill>
                  <a:srgbClr val="121212"/>
                </a:solidFill>
                <a:effectLst/>
                <a:latin typeface="宋体" panose="02010600030101010101" pitchFamily="2" charset="-122"/>
                <a:ea typeface="宋体" panose="02010600030101010101" pitchFamily="2" charset="-122"/>
              </a:rPr>
              <a:t>原因，朴素贝叶斯法对条件概率分布做了条件独立性的假设，由于这是一个较强的假设，朴素贝叶斯也由此得名！这一假设使得朴素贝叶斯法变得简单，但有时会牺牲一定的分类准确率。</a:t>
            </a:r>
            <a:endParaRPr lang="en-US" altLang="zh-CN" i="0" dirty="0">
              <a:solidFill>
                <a:srgbClr val="121212"/>
              </a:solidFill>
              <a:effectLst/>
              <a:latin typeface="宋体" panose="02010600030101010101" pitchFamily="2" charset="-122"/>
              <a:ea typeface="宋体" panose="02010600030101010101" pitchFamily="2" charset="-122"/>
            </a:endParaRPr>
          </a:p>
          <a:p>
            <a:endParaRPr lang="en-US" altLang="zh-CN" i="0" dirty="0">
              <a:solidFill>
                <a:srgbClr val="121212"/>
              </a:solidFill>
              <a:effectLst/>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CD876A0A-6D62-4C83-910B-F6B35B9C25E4}"/>
              </a:ext>
            </a:extLst>
          </p:cNvPr>
          <p:cNvPicPr>
            <a:picLocks noChangeAspect="1"/>
          </p:cNvPicPr>
          <p:nvPr/>
        </p:nvPicPr>
        <p:blipFill rotWithShape="1">
          <a:blip r:embed="rId3"/>
          <a:srcRect l="2680" t="75442" r="29941" b="4897"/>
          <a:stretch/>
        </p:blipFill>
        <p:spPr>
          <a:xfrm>
            <a:off x="5397859" y="724314"/>
            <a:ext cx="3747052" cy="385953"/>
          </a:xfrm>
          <a:prstGeom prst="rect">
            <a:avLst/>
          </a:prstGeom>
        </p:spPr>
      </p:pic>
    </p:spTree>
    <p:extLst>
      <p:ext uri="{BB962C8B-B14F-4D97-AF65-F5344CB8AC3E}">
        <p14:creationId xmlns:p14="http://schemas.microsoft.com/office/powerpoint/2010/main" val="3342743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2236510" cy="400110"/>
          </a:xfrm>
          <a:prstGeom prst="rect">
            <a:avLst/>
          </a:prstGeom>
        </p:spPr>
        <p:txBody>
          <a:bodyPr wrap="none">
            <a:spAutoFit/>
          </a:bodyPr>
          <a:lstStyle/>
          <a:p>
            <a:pPr lvl="0">
              <a:defRPr/>
            </a:pPr>
            <a:r>
              <a:rPr lang="zh-CN" altLang="en-US" sz="2000" b="1" dirty="0">
                <a:solidFill>
                  <a:prstClr val="white"/>
                </a:solidFill>
                <a:latin typeface="微软雅黑" panose="020B0503020204020204" pitchFamily="34" charset="-122"/>
                <a:ea typeface="微软雅黑" panose="020B0503020204020204" pitchFamily="34" charset="-122"/>
              </a:rPr>
              <a:t>多项式朴素贝叶斯</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18">
            <a:extLst>
              <a:ext uri="{FF2B5EF4-FFF2-40B4-BE49-F238E27FC236}">
                <a16:creationId xmlns:a16="http://schemas.microsoft.com/office/drawing/2014/main" id="{679B01B9-9AD8-4A66-A0A5-1AE34C3F776A}"/>
              </a:ext>
            </a:extLst>
          </p:cNvPr>
          <p:cNvSpPr txBox="1"/>
          <p:nvPr/>
        </p:nvSpPr>
        <p:spPr>
          <a:xfrm>
            <a:off x="-45871" y="613411"/>
            <a:ext cx="9235742" cy="2862322"/>
          </a:xfrm>
          <a:prstGeom prst="rect">
            <a:avLst/>
          </a:prstGeom>
          <a:noFill/>
        </p:spPr>
        <p:txBody>
          <a:bodyPr wrap="square">
            <a:spAutoFit/>
          </a:bodyPr>
          <a:lstStyle/>
          <a:p>
            <a:r>
              <a:rPr lang="zh-CN" altLang="en-US" dirty="0">
                <a:effectLst/>
                <a:latin typeface="宋体" panose="02010600030101010101" pitchFamily="2" charset="-122"/>
                <a:ea typeface="宋体" panose="02010600030101010101" pitchFamily="2" charset="-122"/>
              </a:rPr>
              <a:t>计算各个划分的条件概率 </a:t>
            </a:r>
            <a:r>
              <a:rPr lang="en-US" altLang="zh-CN" dirty="0">
                <a:effectLst/>
                <a:latin typeface="宋体" panose="02010600030101010101" pitchFamily="2" charset="-122"/>
                <a:ea typeface="宋体" panose="02010600030101010101" pitchFamily="2" charset="-122"/>
              </a:rPr>
              <a:t>P(</a:t>
            </a:r>
            <a:r>
              <a:rPr lang="en-US" altLang="zh-CN" dirty="0" err="1">
                <a:effectLst/>
                <a:latin typeface="宋体" panose="02010600030101010101" pitchFamily="2" charset="-122"/>
                <a:ea typeface="宋体" panose="02010600030101010101" pitchFamily="2" charset="-122"/>
              </a:rPr>
              <a:t>a|y</a:t>
            </a:r>
            <a:r>
              <a:rPr lang="en-US" altLang="zh-CN" dirty="0">
                <a:effectLst/>
                <a:latin typeface="宋体" panose="02010600030101010101" pitchFamily="2" charset="-122"/>
                <a:ea typeface="宋体" panose="02010600030101010101" pitchFamily="2" charset="-122"/>
              </a:rPr>
              <a:t>)</a:t>
            </a:r>
            <a:r>
              <a:rPr lang="zh-CN" altLang="en-US" dirty="0">
                <a:effectLst/>
                <a:latin typeface="宋体" panose="02010600030101010101" pitchFamily="2" charset="-122"/>
                <a:ea typeface="宋体" panose="02010600030101010101" pitchFamily="2" charset="-122"/>
              </a:rPr>
              <a:t>是朴素贝叶斯分类的关键性步骤，当特征属性为离散值时，只要很方便的统计训练样本中各个划分在每个类别中出现的频率即可用来估计</a:t>
            </a:r>
            <a:r>
              <a:rPr lang="en-US" altLang="zh-CN" dirty="0">
                <a:effectLst/>
                <a:latin typeface="宋体" panose="02010600030101010101" pitchFamily="2" charset="-122"/>
                <a:ea typeface="宋体" panose="02010600030101010101" pitchFamily="2" charset="-122"/>
              </a:rPr>
              <a:t>P(</a:t>
            </a:r>
            <a:r>
              <a:rPr lang="en-US" altLang="zh-CN" dirty="0" err="1">
                <a:effectLst/>
                <a:latin typeface="宋体" panose="02010600030101010101" pitchFamily="2" charset="-122"/>
                <a:ea typeface="宋体" panose="02010600030101010101" pitchFamily="2" charset="-122"/>
              </a:rPr>
              <a:t>a|y</a:t>
            </a:r>
            <a:r>
              <a:rPr lang="en-US" altLang="zh-CN" dirty="0">
                <a:effectLst/>
                <a:latin typeface="宋体" panose="02010600030101010101" pitchFamily="2" charset="-122"/>
                <a:ea typeface="宋体" panose="02010600030101010101" pitchFamily="2" charset="-122"/>
              </a:rPr>
              <a:t>)</a:t>
            </a:r>
          </a:p>
          <a:p>
            <a:r>
              <a:rPr lang="zh-CN" altLang="en-US" dirty="0">
                <a:effectLst/>
                <a:latin typeface="宋体" panose="02010600030101010101" pitchFamily="2" charset="-122"/>
                <a:ea typeface="宋体" panose="02010600030101010101" pitchFamily="2" charset="-122"/>
              </a:rPr>
              <a:t> </a:t>
            </a:r>
            <a:endParaRPr lang="en-US" altLang="zh-CN"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effectLst/>
              <a:latin typeface="宋体" panose="02010600030101010101" pitchFamily="2" charset="-122"/>
              <a:ea typeface="宋体" panose="02010600030101010101" pitchFamily="2" charset="-122"/>
            </a:endParaRPr>
          </a:p>
          <a:p>
            <a:endParaRPr lang="en-US" altLang="zh-CN" dirty="0">
              <a:effectLst/>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E0FBEC56-9A7C-45F8-959A-337E3D47ABC8}"/>
              </a:ext>
            </a:extLst>
          </p:cNvPr>
          <p:cNvPicPr>
            <a:picLocks noChangeAspect="1"/>
          </p:cNvPicPr>
          <p:nvPr/>
        </p:nvPicPr>
        <p:blipFill>
          <a:blip r:embed="rId3"/>
          <a:stretch>
            <a:fillRect/>
          </a:stretch>
        </p:blipFill>
        <p:spPr>
          <a:xfrm rot="16200000">
            <a:off x="532155" y="646211"/>
            <a:ext cx="3831783" cy="4896093"/>
          </a:xfrm>
          <a:prstGeom prst="rect">
            <a:avLst/>
          </a:prstGeom>
        </p:spPr>
      </p:pic>
      <p:sp>
        <p:nvSpPr>
          <p:cNvPr id="18" name="文本框 17">
            <a:extLst>
              <a:ext uri="{FF2B5EF4-FFF2-40B4-BE49-F238E27FC236}">
                <a16:creationId xmlns:a16="http://schemas.microsoft.com/office/drawing/2014/main" id="{04E6E96F-5670-4754-ABD4-D2AF9B498BAE}"/>
              </a:ext>
            </a:extLst>
          </p:cNvPr>
          <p:cNvSpPr txBox="1"/>
          <p:nvPr/>
        </p:nvSpPr>
        <p:spPr>
          <a:xfrm>
            <a:off x="4896093" y="2101722"/>
            <a:ext cx="4339648" cy="1200329"/>
          </a:xfrm>
          <a:prstGeom prst="rect">
            <a:avLst/>
          </a:prstGeom>
          <a:noFill/>
        </p:spPr>
        <p:txBody>
          <a:bodyPr wrap="square">
            <a:spAutoFit/>
          </a:bodyPr>
          <a:lstStyle/>
          <a:p>
            <a:r>
              <a:rPr lang="zh-CN" altLang="en-US" b="0" i="0" dirty="0">
                <a:solidFill>
                  <a:srgbClr val="4D4D4D"/>
                </a:solidFill>
                <a:effectLst/>
                <a:latin typeface="-apple-system"/>
              </a:rPr>
              <a:t>在上述情况中，为了避免联合分布为</a:t>
            </a:r>
            <a:r>
              <a:rPr lang="en-US" altLang="zh-CN" b="0" i="0" dirty="0">
                <a:solidFill>
                  <a:srgbClr val="4D4D4D"/>
                </a:solidFill>
                <a:effectLst/>
                <a:latin typeface="-apple-system"/>
              </a:rPr>
              <a:t>0</a:t>
            </a:r>
            <a:r>
              <a:rPr lang="zh-CN" altLang="en-US" b="0" i="0" dirty="0">
                <a:solidFill>
                  <a:srgbClr val="4D4D4D"/>
                </a:solidFill>
                <a:effectLst/>
                <a:latin typeface="-apple-system"/>
              </a:rPr>
              <a:t>的情况的出现，我们引入了平滑处理，意义是为每种取值的频数赋予一个正数</a:t>
            </a:r>
            <a:r>
              <a:rPr lang="en-US" altLang="zh-CN" b="0" i="0" dirty="0">
                <a:solidFill>
                  <a:srgbClr val="4D4D4D"/>
                </a:solidFill>
                <a:effectLst/>
                <a:latin typeface="KaTeX_Main"/>
              </a:rPr>
              <a:t>λ &gt; 0 </a:t>
            </a:r>
            <a:r>
              <a:rPr lang="zh-CN" altLang="en-US" b="0" i="0" dirty="0">
                <a:solidFill>
                  <a:srgbClr val="4D4D4D"/>
                </a:solidFill>
                <a:effectLst/>
                <a:latin typeface="-apple-system"/>
              </a:rPr>
              <a:t>，常取</a:t>
            </a:r>
            <a:r>
              <a:rPr lang="en-US" altLang="zh-CN" b="0" i="0" dirty="0">
                <a:solidFill>
                  <a:srgbClr val="4D4D4D"/>
                </a:solidFill>
                <a:effectLst/>
                <a:latin typeface="KaTeX_Main"/>
              </a:rPr>
              <a:t>λ = 1 </a:t>
            </a:r>
            <a:r>
              <a:rPr lang="zh-CN" altLang="en-US" b="0" i="0" dirty="0">
                <a:solidFill>
                  <a:srgbClr val="4D4D4D"/>
                </a:solidFill>
                <a:effectLst/>
                <a:latin typeface="-apple-system"/>
              </a:rPr>
              <a:t>称为拉普拉斯平滑</a:t>
            </a:r>
            <a:endParaRPr lang="zh-CN" altLang="en-US" dirty="0"/>
          </a:p>
        </p:txBody>
      </p:sp>
    </p:spTree>
    <p:extLst>
      <p:ext uri="{BB962C8B-B14F-4D97-AF65-F5344CB8AC3E}">
        <p14:creationId xmlns:p14="http://schemas.microsoft.com/office/powerpoint/2010/main" val="2673557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2236510" cy="400110"/>
          </a:xfrm>
          <a:prstGeom prst="rect">
            <a:avLst/>
          </a:prstGeom>
        </p:spPr>
        <p:txBody>
          <a:bodyPr wrap="none">
            <a:spAutoFit/>
          </a:bodyPr>
          <a:lstStyle/>
          <a:p>
            <a:pPr lvl="0">
              <a:defRPr/>
            </a:pPr>
            <a:r>
              <a:rPr lang="zh-CN" altLang="en-US" sz="2000" b="1" dirty="0">
                <a:solidFill>
                  <a:prstClr val="white"/>
                </a:solidFill>
                <a:latin typeface="微软雅黑" panose="020B0503020204020204" pitchFamily="34" charset="-122"/>
                <a:ea typeface="微软雅黑" panose="020B0503020204020204" pitchFamily="34" charset="-122"/>
              </a:rPr>
              <a:t>多项式朴素贝叶斯</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18">
            <a:extLst>
              <a:ext uri="{FF2B5EF4-FFF2-40B4-BE49-F238E27FC236}">
                <a16:creationId xmlns:a16="http://schemas.microsoft.com/office/drawing/2014/main" id="{679B01B9-9AD8-4A66-A0A5-1AE34C3F776A}"/>
              </a:ext>
            </a:extLst>
          </p:cNvPr>
          <p:cNvSpPr txBox="1"/>
          <p:nvPr/>
        </p:nvSpPr>
        <p:spPr>
          <a:xfrm>
            <a:off x="-45871" y="4210697"/>
            <a:ext cx="9235742" cy="646331"/>
          </a:xfrm>
          <a:prstGeom prst="rect">
            <a:avLst/>
          </a:prstGeom>
          <a:noFill/>
        </p:spPr>
        <p:txBody>
          <a:bodyPr wrap="square">
            <a:spAutoFit/>
          </a:bodyPr>
          <a:lstStyle/>
          <a:p>
            <a:r>
              <a:rPr lang="zh-CN" altLang="en-US" b="0" i="0" dirty="0">
                <a:solidFill>
                  <a:srgbClr val="4D4D4D"/>
                </a:solidFill>
                <a:effectLst/>
                <a:latin typeface="-apple-system"/>
              </a:rPr>
              <a:t>可以发现，分子加一是为了避免某类别出现的次数为</a:t>
            </a:r>
            <a:r>
              <a:rPr lang="en-US" altLang="zh-CN" b="0" i="0" dirty="0">
                <a:solidFill>
                  <a:srgbClr val="4D4D4D"/>
                </a:solidFill>
                <a:effectLst/>
                <a:latin typeface="-apple-system"/>
              </a:rPr>
              <a:t>0</a:t>
            </a:r>
            <a:r>
              <a:rPr lang="zh-CN" altLang="en-US" b="0" i="0" dirty="0">
                <a:solidFill>
                  <a:srgbClr val="4D4D4D"/>
                </a:solidFill>
                <a:effectLst/>
                <a:latin typeface="-apple-system"/>
              </a:rPr>
              <a:t>，分母加上对应的类别数只是为了确保分子加一后，每一行之和仍为</a:t>
            </a:r>
            <a:r>
              <a:rPr lang="en-US" altLang="zh-CN" b="0" i="0" dirty="0">
                <a:solidFill>
                  <a:srgbClr val="4D4D4D"/>
                </a:solidFill>
                <a:effectLst/>
                <a:latin typeface="-apple-system"/>
              </a:rPr>
              <a:t>1</a:t>
            </a:r>
            <a:endParaRPr lang="en-US" altLang="zh-CN" dirty="0">
              <a:effectLst/>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A2D37C10-D9F6-4914-AC1C-17003F145412}"/>
              </a:ext>
            </a:extLst>
          </p:cNvPr>
          <p:cNvPicPr>
            <a:picLocks noChangeAspect="1"/>
          </p:cNvPicPr>
          <p:nvPr/>
        </p:nvPicPr>
        <p:blipFill>
          <a:blip r:embed="rId3"/>
          <a:stretch>
            <a:fillRect/>
          </a:stretch>
        </p:blipFill>
        <p:spPr>
          <a:xfrm rot="16200000">
            <a:off x="1773147" y="-1200609"/>
            <a:ext cx="1409123" cy="4955416"/>
          </a:xfrm>
          <a:prstGeom prst="rect">
            <a:avLst/>
          </a:prstGeom>
        </p:spPr>
      </p:pic>
      <p:pic>
        <p:nvPicPr>
          <p:cNvPr id="20" name="图片 19">
            <a:extLst>
              <a:ext uri="{FF2B5EF4-FFF2-40B4-BE49-F238E27FC236}">
                <a16:creationId xmlns:a16="http://schemas.microsoft.com/office/drawing/2014/main" id="{2E0F3CA3-5765-48B9-AAF0-016C19B4F5C2}"/>
              </a:ext>
            </a:extLst>
          </p:cNvPr>
          <p:cNvPicPr>
            <a:picLocks noChangeAspect="1"/>
          </p:cNvPicPr>
          <p:nvPr/>
        </p:nvPicPr>
        <p:blipFill rotWithShape="1">
          <a:blip r:embed="rId4"/>
          <a:srcRect b="4213"/>
          <a:stretch/>
        </p:blipFill>
        <p:spPr>
          <a:xfrm>
            <a:off x="99392" y="1930140"/>
            <a:ext cx="5143502" cy="2233170"/>
          </a:xfrm>
          <a:prstGeom prst="rect">
            <a:avLst/>
          </a:prstGeom>
        </p:spPr>
      </p:pic>
    </p:spTree>
    <p:extLst>
      <p:ext uri="{BB962C8B-B14F-4D97-AF65-F5344CB8AC3E}">
        <p14:creationId xmlns:p14="http://schemas.microsoft.com/office/powerpoint/2010/main" val="2783562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椭圆 56">
            <a:extLst>
              <a:ext uri="{FF2B5EF4-FFF2-40B4-BE49-F238E27FC236}">
                <a16:creationId xmlns:a16="http://schemas.microsoft.com/office/drawing/2014/main" id="{A6773B12-398B-4625-BC2C-7412E8C1DFC5}"/>
              </a:ext>
            </a:extLst>
          </p:cNvPr>
          <p:cNvSpPr/>
          <p:nvPr/>
        </p:nvSpPr>
        <p:spPr>
          <a:xfrm>
            <a:off x="4260253" y="1446172"/>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椭圆 51">
            <a:extLst>
              <a:ext uri="{FF2B5EF4-FFF2-40B4-BE49-F238E27FC236}">
                <a16:creationId xmlns:a16="http://schemas.microsoft.com/office/drawing/2014/main" id="{76239B02-01D2-4D47-AB86-DB38161CC9C6}"/>
              </a:ext>
            </a:extLst>
          </p:cNvPr>
          <p:cNvSpPr/>
          <p:nvPr/>
        </p:nvSpPr>
        <p:spPr>
          <a:xfrm>
            <a:off x="4260253" y="644363"/>
            <a:ext cx="697772" cy="621905"/>
          </a:xfrm>
          <a:prstGeom prst="ellipse">
            <a:avLst/>
          </a:prstGeom>
          <a:solidFill>
            <a:srgbClr val="5171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44" name="组合 43"/>
          <p:cNvGrpSpPr/>
          <p:nvPr/>
        </p:nvGrpSpPr>
        <p:grpSpPr>
          <a:xfrm>
            <a:off x="4340355" y="463760"/>
            <a:ext cx="3155310" cy="776123"/>
            <a:chOff x="4125739" y="525473"/>
            <a:chExt cx="3155310" cy="776123"/>
          </a:xfrm>
        </p:grpSpPr>
        <p:sp>
          <p:nvSpPr>
            <p:cNvPr id="30" name="TextBox 37"/>
            <p:cNvSpPr txBox="1"/>
            <p:nvPr/>
          </p:nvSpPr>
          <p:spPr>
            <a:xfrm>
              <a:off x="4125739" y="770681"/>
              <a:ext cx="491962" cy="530915"/>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01</a:t>
              </a:r>
            </a:p>
          </p:txBody>
        </p:sp>
        <p:sp>
          <p:nvSpPr>
            <p:cNvPr id="32" name="TextBox 39"/>
            <p:cNvSpPr txBox="1"/>
            <p:nvPr/>
          </p:nvSpPr>
          <p:spPr>
            <a:xfrm>
              <a:off x="4883655" y="525473"/>
              <a:ext cx="2397394" cy="622364"/>
            </a:xfrm>
            <a:prstGeom prst="rect">
              <a:avLst/>
            </a:prstGeom>
            <a:noFill/>
          </p:spPr>
          <p:txBody>
            <a:bodyPr wrap="none" lIns="360000" tIns="0" rIns="0" bIns="0" anchor="b" anchorCtr="0">
              <a:noAutofit/>
            </a:bodyPr>
            <a:lstStyle/>
            <a:p>
              <a:r>
                <a:rPr lang="en-US" altLang="zh-CN" sz="2000" b="1" dirty="0">
                  <a:solidFill>
                    <a:schemeClr val="accent1"/>
                  </a:solidFill>
                  <a:latin typeface="微软雅黑" panose="020B0503020204020204" pitchFamily="34" charset="-122"/>
                  <a:ea typeface="微软雅黑" panose="020B0503020204020204" pitchFamily="34" charset="-122"/>
                </a:rPr>
                <a:t>EM</a:t>
              </a:r>
              <a:endParaRPr lang="zh-CN" altLang="en-US" sz="1600" b="1" dirty="0">
                <a:solidFill>
                  <a:schemeClr val="accent1"/>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340355" y="1084763"/>
            <a:ext cx="3267968" cy="1015903"/>
            <a:chOff x="4102295" y="1273814"/>
            <a:chExt cx="3267968" cy="1015903"/>
          </a:xfrm>
        </p:grpSpPr>
        <p:sp>
          <p:nvSpPr>
            <p:cNvPr id="26" name="TextBox 42"/>
            <p:cNvSpPr txBox="1"/>
            <p:nvPr/>
          </p:nvSpPr>
          <p:spPr>
            <a:xfrm>
              <a:off x="4102295" y="1574240"/>
              <a:ext cx="538850" cy="715477"/>
            </a:xfrm>
            <a:prstGeom prst="rect">
              <a:avLst/>
            </a:prstGeom>
            <a:noFill/>
          </p:spPr>
          <p:txBody>
            <a:bodyPr wrap="none" anchor="ctr">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02</a:t>
              </a:r>
            </a:p>
          </p:txBody>
        </p:sp>
        <p:sp>
          <p:nvSpPr>
            <p:cNvPr id="28" name="TextBox 44"/>
            <p:cNvSpPr txBox="1"/>
            <p:nvPr/>
          </p:nvSpPr>
          <p:spPr>
            <a:xfrm>
              <a:off x="4860211" y="1273814"/>
              <a:ext cx="2510052" cy="881388"/>
            </a:xfrm>
            <a:prstGeom prst="rect">
              <a:avLst/>
            </a:prstGeom>
            <a:noFill/>
          </p:spPr>
          <p:txBody>
            <a:bodyPr wrap="none" lIns="360000" tIns="0" rIns="0" bIns="0" anchor="b" anchorCtr="0">
              <a:noAutofit/>
            </a:bodyPr>
            <a:lstStyle/>
            <a:p>
              <a:r>
                <a:rPr lang="zh-CN" altLang="en-US" sz="2000" b="1" dirty="0">
                  <a:solidFill>
                    <a:schemeClr val="accent2"/>
                  </a:solidFill>
                  <a:latin typeface="微软雅黑" panose="020B0503020204020204" pitchFamily="34" charset="-122"/>
                  <a:ea typeface="微软雅黑" panose="020B0503020204020204" pitchFamily="34" charset="-122"/>
                </a:rPr>
                <a:t>朴素贝叶斯</a:t>
              </a:r>
              <a:endParaRPr lang="zh-CN" altLang="en-US" sz="1600" b="1" dirty="0">
                <a:solidFill>
                  <a:schemeClr val="accent2"/>
                </a:solidFill>
                <a:latin typeface="微软雅黑" panose="020B0503020204020204" pitchFamily="34" charset="-122"/>
                <a:ea typeface="微软雅黑" panose="020B0503020204020204" pitchFamily="34" charset="-122"/>
              </a:endParaRPr>
            </a:p>
          </p:txBody>
        </p:sp>
      </p:grpSp>
      <p:pic>
        <p:nvPicPr>
          <p:cNvPr id="50" name="图片 49" descr="33af44c9fe23df8286f99d06e678fd1b">
            <a:extLst>
              <a:ext uri="{FF2B5EF4-FFF2-40B4-BE49-F238E27FC236}">
                <a16:creationId xmlns:a16="http://schemas.microsoft.com/office/drawing/2014/main" id="{460EFCCE-4BED-429C-AF7A-4CDFC0278CC5}"/>
              </a:ext>
            </a:extLst>
          </p:cNvPr>
          <p:cNvPicPr>
            <a:picLocks noChangeAspect="1"/>
          </p:cNvPicPr>
          <p:nvPr/>
        </p:nvPicPr>
        <p:blipFill>
          <a:blip r:embed="rId3">
            <a:duotone>
              <a:prstClr val="black"/>
              <a:schemeClr val="accent4">
                <a:tint val="45000"/>
                <a:satMod val="400000"/>
              </a:schemeClr>
            </a:duotone>
          </a:blip>
          <a:stretch>
            <a:fillRect/>
          </a:stretch>
        </p:blipFill>
        <p:spPr>
          <a:xfrm rot="10800000">
            <a:off x="-379095" y="-248602"/>
            <a:ext cx="4018121" cy="3860006"/>
          </a:xfrm>
          <a:prstGeom prst="rect">
            <a:avLst/>
          </a:prstGeom>
        </p:spPr>
      </p:pic>
      <p:sp>
        <p:nvSpPr>
          <p:cNvPr id="49" name="TextBox 3">
            <a:extLst>
              <a:ext uri="{FF2B5EF4-FFF2-40B4-BE49-F238E27FC236}">
                <a16:creationId xmlns:a16="http://schemas.microsoft.com/office/drawing/2014/main" id="{591C826F-054C-40D5-964F-A9F4E00C20AD}"/>
              </a:ext>
            </a:extLst>
          </p:cNvPr>
          <p:cNvSpPr txBox="1"/>
          <p:nvPr/>
        </p:nvSpPr>
        <p:spPr>
          <a:xfrm>
            <a:off x="1827074" y="2640921"/>
            <a:ext cx="1515597" cy="969496"/>
          </a:xfrm>
          <a:prstGeom prst="rect">
            <a:avLst/>
          </a:prstGeom>
          <a:noFill/>
        </p:spPr>
        <p:txBody>
          <a:bodyPr wrap="square" rtlCol="0">
            <a:spAutoFit/>
          </a:bodyPr>
          <a:lstStyle/>
          <a:p>
            <a:pPr algn="ctr"/>
            <a:r>
              <a:rPr lang="zh-CN" altLang="en-US" sz="3600" b="1" dirty="0">
                <a:solidFill>
                  <a:schemeClr val="tx1">
                    <a:lumMod val="65000"/>
                    <a:lumOff val="35000"/>
                  </a:schemeClr>
                </a:solidFill>
                <a:latin typeface="微软雅黑" panose="020B0503020204020204" charset="-122"/>
                <a:ea typeface="微软雅黑" panose="020B0503020204020204" charset="-122"/>
              </a:rPr>
              <a:t>目录</a:t>
            </a:r>
          </a:p>
          <a:p>
            <a:pPr algn="ctr"/>
            <a:r>
              <a:rPr lang="en-US" altLang="zh-CN" sz="2100" b="1" dirty="0">
                <a:solidFill>
                  <a:schemeClr val="tx1">
                    <a:lumMod val="65000"/>
                    <a:lumOff val="35000"/>
                  </a:schemeClr>
                </a:solidFill>
                <a:latin typeface="微软雅黑" panose="020B0503020204020204" charset="-122"/>
                <a:ea typeface="微软雅黑" panose="020B0503020204020204" charset="-122"/>
              </a:rPr>
              <a:t>contents</a:t>
            </a:r>
          </a:p>
        </p:txBody>
      </p:sp>
    </p:spTree>
    <p:extLst>
      <p:ext uri="{BB962C8B-B14F-4D97-AF65-F5344CB8AC3E}">
        <p14:creationId xmlns:p14="http://schemas.microsoft.com/office/powerpoint/2010/main" val="1640111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1000"/>
                                        <p:tgtEl>
                                          <p:spTgt spid="49"/>
                                        </p:tgtEl>
                                      </p:cBhvr>
                                    </p:animEffect>
                                    <p:anim calcmode="lin" valueType="num">
                                      <p:cBhvr>
                                        <p:cTn id="15" dur="1000" fill="hold"/>
                                        <p:tgtEl>
                                          <p:spTgt spid="49"/>
                                        </p:tgtEl>
                                        <p:attrNameLst>
                                          <p:attrName>ppt_x</p:attrName>
                                        </p:attrNameLst>
                                      </p:cBhvr>
                                      <p:tavLst>
                                        <p:tav tm="0">
                                          <p:val>
                                            <p:strVal val="#ppt_x"/>
                                          </p:val>
                                        </p:tav>
                                        <p:tav tm="100000">
                                          <p:val>
                                            <p:strVal val="#ppt_x"/>
                                          </p:val>
                                        </p:tav>
                                      </p:tavLst>
                                    </p:anim>
                                    <p:anim calcmode="lin" valueType="num">
                                      <p:cBhvr>
                                        <p:cTn id="16" dur="1000" fill="hold"/>
                                        <p:tgtEl>
                                          <p:spTgt spid="49"/>
                                        </p:tgtEl>
                                        <p:attrNameLst>
                                          <p:attrName>ppt_y</p:attrName>
                                        </p:attrNameLst>
                                      </p:cBhvr>
                                      <p:tavLst>
                                        <p:tav tm="0">
                                          <p:val>
                                            <p:strVal val="#ppt_y+.1"/>
                                          </p:val>
                                        </p:tav>
                                        <p:tav tm="100000">
                                          <p:val>
                                            <p:strVal val="#ppt_y"/>
                                          </p:val>
                                        </p:tav>
                                      </p:tavLst>
                                    </p:anim>
                                  </p:childTnLst>
                                </p:cTn>
                              </p:par>
                              <p:par>
                                <p:cTn id="17" presetID="16" presetClass="entr" presetSubtype="37"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barn(outVertical)">
                                      <p:cBhvr>
                                        <p:cTn id="19" dur="500"/>
                                        <p:tgtEl>
                                          <p:spTgt spid="57"/>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arn(outVertical)">
                                      <p:cBhvr>
                                        <p:cTn id="22" dur="500"/>
                                        <p:tgtEl>
                                          <p:spTgt spid="52"/>
                                        </p:tgtEl>
                                      </p:cBhvr>
                                    </p:animEffect>
                                  </p:childTnLst>
                                </p:cTn>
                              </p:par>
                              <p:par>
                                <p:cTn id="23" presetID="16" presetClass="entr" presetSubtype="37"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arn(outVertical)">
                                      <p:cBhvr>
                                        <p:cTn id="25" dur="500"/>
                                        <p:tgtEl>
                                          <p:spTgt spid="44"/>
                                        </p:tgtEl>
                                      </p:cBhvr>
                                    </p:animEffect>
                                  </p:childTnLst>
                                </p:cTn>
                              </p:par>
                              <p:par>
                                <p:cTn id="26" presetID="16" presetClass="entr" presetSubtype="37"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barn(outVertical)">
                                      <p:cBhvr>
                                        <p:cTn id="2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2" grpId="0" animBg="1"/>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2</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980029" cy="400110"/>
          </a:xfrm>
          <a:prstGeom prst="rect">
            <a:avLst/>
          </a:prstGeom>
        </p:spPr>
        <p:txBody>
          <a:bodyPr wrap="none">
            <a:spAutoFit/>
          </a:bodyPr>
          <a:lstStyle/>
          <a:p>
            <a:pPr lvl="0">
              <a:defRPr/>
            </a:pPr>
            <a:r>
              <a:rPr lang="zh-CN" altLang="en-US" sz="2000" b="1" dirty="0">
                <a:solidFill>
                  <a:prstClr val="white"/>
                </a:solidFill>
                <a:latin typeface="微软雅黑" panose="020B0503020204020204" pitchFamily="34" charset="-122"/>
                <a:ea typeface="微软雅黑" panose="020B0503020204020204" pitchFamily="34" charset="-122"/>
              </a:rPr>
              <a:t>高斯朴素贝叶斯</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0" name="文本框 19">
            <a:extLst>
              <a:ext uri="{FF2B5EF4-FFF2-40B4-BE49-F238E27FC236}">
                <a16:creationId xmlns:a16="http://schemas.microsoft.com/office/drawing/2014/main" id="{5F940D9D-82C1-489A-8EFD-0EB12FCBDB8C}"/>
              </a:ext>
            </a:extLst>
          </p:cNvPr>
          <p:cNvSpPr txBox="1"/>
          <p:nvPr/>
        </p:nvSpPr>
        <p:spPr>
          <a:xfrm>
            <a:off x="-51849" y="848514"/>
            <a:ext cx="8925339" cy="369332"/>
          </a:xfrm>
          <a:prstGeom prst="rect">
            <a:avLst/>
          </a:prstGeom>
          <a:noFill/>
        </p:spPr>
        <p:txBody>
          <a:bodyPr wrap="square">
            <a:spAutoFit/>
          </a:bodyPr>
          <a:lstStyle/>
          <a:p>
            <a:r>
              <a:rPr lang="zh-CN" altLang="en-US" b="0" i="0" dirty="0">
                <a:solidFill>
                  <a:srgbClr val="333333"/>
                </a:solidFill>
                <a:effectLst/>
                <a:latin typeface="-apple-system"/>
              </a:rPr>
              <a:t>当特征属性为连续值时，通常假定其值服从高斯分布（也称正态分布）。即：</a:t>
            </a:r>
            <a:endParaRPr lang="zh-CN" altLang="en-US" dirty="0"/>
          </a:p>
        </p:txBody>
      </p:sp>
      <p:pic>
        <p:nvPicPr>
          <p:cNvPr id="21" name="图片 20">
            <a:extLst>
              <a:ext uri="{FF2B5EF4-FFF2-40B4-BE49-F238E27FC236}">
                <a16:creationId xmlns:a16="http://schemas.microsoft.com/office/drawing/2014/main" id="{F882F079-8423-4789-A69A-9E738D9D5393}"/>
              </a:ext>
            </a:extLst>
          </p:cNvPr>
          <p:cNvPicPr>
            <a:picLocks noChangeAspect="1"/>
          </p:cNvPicPr>
          <p:nvPr/>
        </p:nvPicPr>
        <p:blipFill>
          <a:blip r:embed="rId3"/>
          <a:stretch>
            <a:fillRect/>
          </a:stretch>
        </p:blipFill>
        <p:spPr>
          <a:xfrm>
            <a:off x="167544" y="1678764"/>
            <a:ext cx="2945997" cy="1129711"/>
          </a:xfrm>
          <a:prstGeom prst="rect">
            <a:avLst/>
          </a:prstGeom>
        </p:spPr>
      </p:pic>
      <p:sp>
        <p:nvSpPr>
          <p:cNvPr id="23" name="文本框 22">
            <a:extLst>
              <a:ext uri="{FF2B5EF4-FFF2-40B4-BE49-F238E27FC236}">
                <a16:creationId xmlns:a16="http://schemas.microsoft.com/office/drawing/2014/main" id="{CAD6B8C8-E6C0-4D26-9431-88AB720CE37A}"/>
              </a:ext>
            </a:extLst>
          </p:cNvPr>
          <p:cNvSpPr txBox="1"/>
          <p:nvPr/>
        </p:nvSpPr>
        <p:spPr>
          <a:xfrm>
            <a:off x="0" y="3483396"/>
            <a:ext cx="9235742" cy="646331"/>
          </a:xfrm>
          <a:prstGeom prst="rect">
            <a:avLst/>
          </a:prstGeom>
          <a:noFill/>
        </p:spPr>
        <p:txBody>
          <a:bodyPr wrap="square">
            <a:spAutoFit/>
          </a:bodyPr>
          <a:lstStyle/>
          <a:p>
            <a:r>
              <a:rPr lang="zh-CN" altLang="en-US" b="0" i="0" dirty="0">
                <a:solidFill>
                  <a:srgbClr val="333333"/>
                </a:solidFill>
                <a:effectLst/>
                <a:latin typeface="-apple-system"/>
              </a:rPr>
              <a:t>因此只要计算出训练样本中各个类别中此特征项划分的各均值和标准差，代入上述公式即可得到需要的估计值。</a:t>
            </a:r>
            <a:endParaRPr lang="zh-CN" altLang="en-US" dirty="0"/>
          </a:p>
        </p:txBody>
      </p:sp>
    </p:spTree>
    <p:extLst>
      <p:ext uri="{BB962C8B-B14F-4D97-AF65-F5344CB8AC3E}">
        <p14:creationId xmlns:p14="http://schemas.microsoft.com/office/powerpoint/2010/main" val="1638014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706327" y="833971"/>
            <a:ext cx="3372534" cy="3372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28052" y="522468"/>
            <a:ext cx="3929085" cy="3929085"/>
          </a:xfrm>
          <a:prstGeom prst="ellipse">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5114" y="642916"/>
            <a:ext cx="3675730" cy="3675729"/>
          </a:xfrm>
          <a:prstGeom prst="ellipse">
            <a:avLst/>
          </a:prstGeom>
          <a:noFill/>
          <a:ln w="22225">
            <a:solidFill>
              <a:schemeClr val="accent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03450" y="397867"/>
            <a:ext cx="4174132" cy="4174132"/>
          </a:xfrm>
          <a:prstGeom prst="ellipse">
            <a:avLst/>
          </a:prstGeom>
          <a:noFill/>
          <a:ln w="22225">
            <a:solidFill>
              <a:schemeClr val="accent2">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44974" y="1580451"/>
            <a:ext cx="2394442" cy="1323439"/>
          </a:xfrm>
          <a:prstGeom prst="rect">
            <a:avLst/>
          </a:prstGeom>
          <a:noFill/>
        </p:spPr>
        <p:txBody>
          <a:bodyPr wrap="square" rtlCol="0">
            <a:spAutoFit/>
          </a:bodyPr>
          <a:lstStyle/>
          <a:p>
            <a:r>
              <a:rPr lang="zh-CN" altLang="en-US" sz="8000" b="1" dirty="0">
                <a:solidFill>
                  <a:schemeClr val="bg1"/>
                </a:solidFill>
                <a:latin typeface="微软雅黑" panose="020B0503020204020204" pitchFamily="34" charset="-122"/>
                <a:ea typeface="微软雅黑" panose="020B0503020204020204" pitchFamily="34" charset="-122"/>
              </a:rPr>
              <a:t>谢谢</a:t>
            </a:r>
          </a:p>
        </p:txBody>
      </p:sp>
      <p:sp>
        <p:nvSpPr>
          <p:cNvPr id="11" name="椭圆 10"/>
          <p:cNvSpPr/>
          <p:nvPr/>
        </p:nvSpPr>
        <p:spPr>
          <a:xfrm>
            <a:off x="4087537" y="4143113"/>
            <a:ext cx="709316" cy="7093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过</a:t>
            </a:r>
          </a:p>
        </p:txBody>
      </p:sp>
      <p:pic>
        <p:nvPicPr>
          <p:cNvPr id="37" name="图片 36" descr="33af44c9fe23df8286f99d06e678fd1b">
            <a:extLst>
              <a:ext uri="{FF2B5EF4-FFF2-40B4-BE49-F238E27FC236}">
                <a16:creationId xmlns:a16="http://schemas.microsoft.com/office/drawing/2014/main" id="{C28C8A30-836B-4920-8166-FE9FE4F05CA4}"/>
              </a:ext>
            </a:extLst>
          </p:cNvPr>
          <p:cNvPicPr>
            <a:picLocks noChangeAspect="1"/>
          </p:cNvPicPr>
          <p:nvPr/>
        </p:nvPicPr>
        <p:blipFill>
          <a:blip r:embed="rId3"/>
          <a:stretch>
            <a:fillRect/>
          </a:stretch>
        </p:blipFill>
        <p:spPr>
          <a:xfrm rot="14011773">
            <a:off x="7241597" y="-385775"/>
            <a:ext cx="3148958" cy="3025045"/>
          </a:xfrm>
          <a:prstGeom prst="rect">
            <a:avLst/>
          </a:prstGeom>
        </p:spPr>
      </p:pic>
      <p:pic>
        <p:nvPicPr>
          <p:cNvPr id="38" name="图片 37" descr="33af44c9fe23df8286f99d06e678fd1b">
            <a:extLst>
              <a:ext uri="{FF2B5EF4-FFF2-40B4-BE49-F238E27FC236}">
                <a16:creationId xmlns:a16="http://schemas.microsoft.com/office/drawing/2014/main" id="{E5043FFE-0EFC-4FFF-886D-ED30E511D33E}"/>
              </a:ext>
            </a:extLst>
          </p:cNvPr>
          <p:cNvPicPr>
            <a:picLocks noChangeAspect="1"/>
          </p:cNvPicPr>
          <p:nvPr/>
        </p:nvPicPr>
        <p:blipFill>
          <a:blip r:embed="rId3"/>
          <a:stretch>
            <a:fillRect/>
          </a:stretch>
        </p:blipFill>
        <p:spPr>
          <a:xfrm rot="3046168">
            <a:off x="-972041" y="3005485"/>
            <a:ext cx="3148958" cy="3025045"/>
          </a:xfrm>
          <a:prstGeom prst="rect">
            <a:avLst/>
          </a:prstGeom>
        </p:spPr>
      </p:pic>
    </p:spTree>
    <p:extLst>
      <p:ext uri="{BB962C8B-B14F-4D97-AF65-F5344CB8AC3E}">
        <p14:creationId xmlns:p14="http://schemas.microsoft.com/office/powerpoint/2010/main" val="1479910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45"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500"/>
                                        <p:tgtEl>
                                          <p:spTgt spid="8"/>
                                        </p:tgtEl>
                                      </p:cBhvr>
                                    </p:animEffect>
                                    <p:anim calcmode="lin" valueType="num">
                                      <p:cBhvr>
                                        <p:cTn id="18" dur="1500" fill="hold"/>
                                        <p:tgtEl>
                                          <p:spTgt spid="8"/>
                                        </p:tgtEl>
                                        <p:attrNameLst>
                                          <p:attrName>ppt_w</p:attrName>
                                        </p:attrNameLst>
                                      </p:cBhvr>
                                      <p:tavLst>
                                        <p:tav tm="0" fmla="#ppt_w*sin(2.5*pi*$)">
                                          <p:val>
                                            <p:fltVal val="0"/>
                                          </p:val>
                                        </p:tav>
                                        <p:tav tm="100000">
                                          <p:val>
                                            <p:fltVal val="1"/>
                                          </p:val>
                                        </p:tav>
                                      </p:tavLst>
                                    </p:anim>
                                    <p:anim calcmode="lin" valueType="num">
                                      <p:cBhvr>
                                        <p:cTn id="19" dur="1500" fill="hold"/>
                                        <p:tgtEl>
                                          <p:spTgt spid="8"/>
                                        </p:tgtEl>
                                        <p:attrNameLst>
                                          <p:attrName>ppt_h</p:attrName>
                                        </p:attrNameLst>
                                      </p:cBhvr>
                                      <p:tavLst>
                                        <p:tav tm="0">
                                          <p:val>
                                            <p:strVal val="#ppt_h"/>
                                          </p:val>
                                        </p:tav>
                                        <p:tav tm="100000">
                                          <p:val>
                                            <p:strVal val="#ppt_h"/>
                                          </p:val>
                                        </p:tav>
                                      </p:tavLst>
                                    </p:anim>
                                  </p:childTnLst>
                                </p:cTn>
                              </p:par>
                              <p:par>
                                <p:cTn id="20" presetID="25" presetClass="entr" presetSubtype="0" fill="hold" grpId="0" nodeType="withEffect">
                                  <p:stCondLst>
                                    <p:cond delay="125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5" dur="1000" fill="hold"/>
                                        <p:tgtEl>
                                          <p:spTgt spid="6"/>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6"/>
                                        </p:tgtEl>
                                      </p:cBhvr>
                                    </p:animEffect>
                                  </p:childTnLst>
                                </p:cTn>
                              </p:par>
                            </p:childTnLst>
                          </p:cTn>
                        </p:par>
                        <p:par>
                          <p:cTn id="30" fill="hold">
                            <p:stCondLst>
                              <p:cond delay="2250"/>
                            </p:stCondLst>
                            <p:childTnLst>
                              <p:par>
                                <p:cTn id="31" presetID="38" presetClass="entr" presetSubtype="0" accel="50000" fill="hold" grpId="0" nodeType="afterEffect">
                                  <p:stCondLst>
                                    <p:cond delay="0"/>
                                  </p:stCondLst>
                                  <p:iterate type="lt">
                                    <p:tmPct val="30000"/>
                                  </p:iterate>
                                  <p:childTnLst>
                                    <p:set>
                                      <p:cBhvr>
                                        <p:cTn id="32" dur="1" fill="hold">
                                          <p:stCondLst>
                                            <p:cond delay="0"/>
                                          </p:stCondLst>
                                        </p:cTn>
                                        <p:tgtEl>
                                          <p:spTgt spid="14"/>
                                        </p:tgtEl>
                                        <p:attrNameLst>
                                          <p:attrName>style.visibility</p:attrName>
                                        </p:attrNameLst>
                                      </p:cBhvr>
                                      <p:to>
                                        <p:strVal val="visible"/>
                                      </p:to>
                                    </p:set>
                                    <p:set>
                                      <p:cBhvr>
                                        <p:cTn id="33" dur="455" fill="hold">
                                          <p:stCondLst>
                                            <p:cond delay="0"/>
                                          </p:stCondLst>
                                        </p:cTn>
                                        <p:tgtEl>
                                          <p:spTgt spid="14"/>
                                        </p:tgtEl>
                                        <p:attrNameLst>
                                          <p:attrName>style.rotation</p:attrName>
                                        </p:attrNameLst>
                                      </p:cBhvr>
                                      <p:to>
                                        <p:strVal val="-45.0"/>
                                      </p:to>
                                    </p:set>
                                    <p:anim calcmode="lin" valueType="num">
                                      <p:cBhvr>
                                        <p:cTn id="34"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35"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36"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37"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childTnLst>
                          </p:cTn>
                        </p:par>
                        <p:par>
                          <p:cTn id="38" fill="hold">
                            <p:stCondLst>
                              <p:cond delay="355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4050"/>
                            </p:stCondLst>
                            <p:childTnLst>
                              <p:par>
                                <p:cTn id="43" presetID="1" presetClass="path" presetSubtype="0" accel="50000" decel="50000" fill="hold" grpId="1" nodeType="afterEffect">
                                  <p:stCondLst>
                                    <p:cond delay="0"/>
                                  </p:stCondLst>
                                  <p:childTnLst>
                                    <p:animMotion origin="layout" path="M -1.11111E-6 -2.71605E-6 C 0.11823 -2.71605E-6 0.21476 -0.17284 0.21476 -0.38642 C 0.21476 -0.60031 0.11823 -0.77284 -1.11111E-6 -0.77284 C -0.11823 -0.77284 -0.21441 -0.60031 -0.21441 -0.38642 C -0.21441 -0.17284 -0.11823 -2.71605E-6 -1.11111E-6 -2.71605E-6 Z " pathEditMode="relative" rAng="0" ptsTypes="AAAAA">
                                      <p:cBhvr>
                                        <p:cTn id="44" dur="2000" fill="hold"/>
                                        <p:tgtEl>
                                          <p:spTgt spid="11"/>
                                        </p:tgtEl>
                                        <p:attrNameLst>
                                          <p:attrName>ppt_x</p:attrName>
                                          <p:attrName>ppt_y</p:attrName>
                                        </p:attrNameLst>
                                      </p:cBhvr>
                                      <p:rCtr x="17" y="-386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p:bldP spid="11" grpId="0" animBg="1"/>
      <p:bldP spid="1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467068"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三硬币模型</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756E57-CB5B-4CE3-B307-58CEFAC9B42A}"/>
                  </a:ext>
                </a:extLst>
              </p:cNvPr>
              <p:cNvSpPr txBox="1"/>
              <p:nvPr/>
            </p:nvSpPr>
            <p:spPr>
              <a:xfrm>
                <a:off x="-1" y="620962"/>
                <a:ext cx="9223513" cy="3416320"/>
              </a:xfrm>
              <a:prstGeom prst="rect">
                <a:avLst/>
              </a:prstGeom>
              <a:noFill/>
            </p:spPr>
            <p:txBody>
              <a:bodyPr wrap="square" rtlCol="0">
                <a:spAutoFit/>
              </a:bodyPr>
              <a:lstStyle/>
              <a:p>
                <a:r>
                  <a:rPr lang="zh-CN" altLang="en-US" dirty="0">
                    <a:solidFill>
                      <a:srgbClr val="00B0F0"/>
                    </a:solidFill>
                  </a:rPr>
                  <a:t>条件</a:t>
                </a:r>
                <a:r>
                  <a:rPr lang="zh-CN" altLang="en-US" dirty="0"/>
                  <a:t>：三硬币</a:t>
                </a:r>
                <a:r>
                  <a:rPr lang="en-US" altLang="zh-CN" dirty="0"/>
                  <a:t>A</a:t>
                </a:r>
                <a:r>
                  <a:rPr lang="zh-CN" altLang="en-US" dirty="0"/>
                  <a:t>、</a:t>
                </a:r>
                <a:r>
                  <a:rPr lang="en-US" altLang="zh-CN" dirty="0"/>
                  <a:t>B</a:t>
                </a:r>
                <a:r>
                  <a:rPr lang="zh-CN" altLang="en-US" dirty="0"/>
                  <a:t>、</a:t>
                </a:r>
                <a:r>
                  <a:rPr lang="en-US" altLang="zh-CN" dirty="0"/>
                  <a:t>C</a:t>
                </a:r>
                <a:r>
                  <a:rPr lang="zh-CN" altLang="en-US" dirty="0"/>
                  <a:t>，这些硬币正面出现的概率分别</a:t>
                </a:r>
                <a:r>
                  <a:rPr lang="en-US" altLang="zh-CN" dirty="0"/>
                  <a:t>π</a:t>
                </a:r>
                <a:r>
                  <a:rPr lang="zh-CN" altLang="en-US" dirty="0"/>
                  <a:t>、</a:t>
                </a:r>
                <a:r>
                  <a:rPr lang="en-US" altLang="zh-CN" dirty="0"/>
                  <a:t>p</a:t>
                </a:r>
                <a:r>
                  <a:rPr lang="zh-CN" altLang="en-US" dirty="0"/>
                  <a:t>、</a:t>
                </a:r>
                <a:r>
                  <a:rPr lang="en-US" altLang="zh-CN" dirty="0"/>
                  <a:t>q</a:t>
                </a:r>
              </a:p>
              <a:p>
                <a:pPr algn="l"/>
                <a:r>
                  <a:rPr lang="zh-CN" altLang="en-US" dirty="0">
                    <a:solidFill>
                      <a:srgbClr val="00B0F0"/>
                    </a:solidFill>
                  </a:rPr>
                  <a:t>过程</a:t>
                </a:r>
                <a:r>
                  <a:rPr lang="zh-CN" altLang="en-US" dirty="0"/>
                  <a:t>：</a:t>
                </a:r>
                <a:r>
                  <a:rPr lang="zh-CN" altLang="en-US" b="0" i="0" dirty="0">
                    <a:solidFill>
                      <a:srgbClr val="121212"/>
                    </a:solidFill>
                    <a:effectLst/>
                    <a:latin typeface="-apple-system"/>
                  </a:rPr>
                  <a:t>先抛硬币 </a:t>
                </a:r>
                <a:r>
                  <a:rPr lang="en-US" altLang="zh-CN" b="0" i="0" dirty="0">
                    <a:solidFill>
                      <a:srgbClr val="121212"/>
                    </a:solidFill>
                    <a:effectLst/>
                    <a:latin typeface="-apple-system"/>
                  </a:rPr>
                  <a:t>A </a:t>
                </a:r>
                <a:r>
                  <a:rPr lang="zh-CN" altLang="en-US" b="0" i="0" dirty="0">
                    <a:solidFill>
                      <a:srgbClr val="121212"/>
                    </a:solidFill>
                    <a:effectLst/>
                    <a:latin typeface="-apple-system"/>
                  </a:rPr>
                  <a:t>，正面选</a:t>
                </a:r>
                <a:r>
                  <a:rPr lang="en-US" altLang="zh-CN" b="0" i="0" dirty="0">
                    <a:solidFill>
                      <a:srgbClr val="121212"/>
                    </a:solidFill>
                    <a:effectLst/>
                    <a:latin typeface="-apple-system"/>
                  </a:rPr>
                  <a:t>B</a:t>
                </a:r>
                <a:r>
                  <a:rPr lang="zh-CN" altLang="en-US" b="0" i="0" dirty="0">
                    <a:solidFill>
                      <a:srgbClr val="121212"/>
                    </a:solidFill>
                    <a:effectLst/>
                    <a:latin typeface="-apple-system"/>
                  </a:rPr>
                  <a:t>，反面选</a:t>
                </a:r>
                <a:r>
                  <a:rPr lang="en-US" altLang="zh-CN" b="0" i="0" dirty="0">
                    <a:solidFill>
                      <a:srgbClr val="121212"/>
                    </a:solidFill>
                    <a:effectLst/>
                    <a:latin typeface="-apple-system"/>
                  </a:rPr>
                  <a:t>C</a:t>
                </a:r>
                <a:r>
                  <a:rPr lang="zh-CN" altLang="en-US" b="0" i="0" dirty="0">
                    <a:solidFill>
                      <a:srgbClr val="121212"/>
                    </a:solidFill>
                    <a:effectLst/>
                    <a:latin typeface="-apple-system"/>
                  </a:rPr>
                  <a:t>，抛掷后正面计为</a:t>
                </a:r>
                <a:r>
                  <a:rPr lang="en-US" altLang="zh-CN" b="0" i="0" dirty="0">
                    <a:solidFill>
                      <a:srgbClr val="121212"/>
                    </a:solidFill>
                    <a:effectLst/>
                    <a:latin typeface="-apple-system"/>
                  </a:rPr>
                  <a:t>1</a:t>
                </a:r>
                <a:r>
                  <a:rPr lang="zh-CN" altLang="en-US" b="0" i="0" dirty="0">
                    <a:solidFill>
                      <a:srgbClr val="121212"/>
                    </a:solidFill>
                    <a:effectLst/>
                    <a:latin typeface="-apple-system"/>
                  </a:rPr>
                  <a:t>，反面为</a:t>
                </a:r>
                <a:r>
                  <a:rPr lang="en-US" altLang="zh-CN" b="0" i="0" dirty="0">
                    <a:solidFill>
                      <a:srgbClr val="121212"/>
                    </a:solidFill>
                    <a:effectLst/>
                    <a:latin typeface="-apple-system"/>
                  </a:rPr>
                  <a:t>0</a:t>
                </a:r>
                <a:r>
                  <a:rPr lang="zh-CN" altLang="en-US" b="0" i="0" dirty="0">
                    <a:solidFill>
                      <a:srgbClr val="121212"/>
                    </a:solidFill>
                    <a:effectLst/>
                    <a:latin typeface="-apple-system"/>
                  </a:rPr>
                  <a:t>，重复过程，可以得到结果：</a:t>
                </a:r>
                <a:r>
                  <a:rPr lang="en-US" altLang="zh-CN" b="0" i="0" dirty="0">
                    <a:solidFill>
                      <a:srgbClr val="121212"/>
                    </a:solidFill>
                    <a:effectLst/>
                    <a:latin typeface="-apple-system"/>
                  </a:rPr>
                  <a:t>1 1 0 1 0 0 1 0 1 1</a:t>
                </a:r>
              </a:p>
              <a:p>
                <a:pPr algn="l"/>
                <a:r>
                  <a:rPr lang="zh-CN" altLang="en-US" dirty="0">
                    <a:solidFill>
                      <a:srgbClr val="00B0F0"/>
                    </a:solidFill>
                    <a:latin typeface="-apple-system"/>
                  </a:rPr>
                  <a:t>结果</a:t>
                </a:r>
                <a:r>
                  <a:rPr lang="zh-CN" altLang="en-US" dirty="0">
                    <a:solidFill>
                      <a:srgbClr val="121212"/>
                    </a:solidFill>
                    <a:latin typeface="-apple-system"/>
                  </a:rPr>
                  <a:t>：</a:t>
                </a:r>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为正面的条件下 ，结果为</a:t>
                </a:r>
                <a:r>
                  <a:rPr lang="en-US" altLang="zh-CN" b="0" i="0" dirty="0">
                    <a:solidFill>
                      <a:srgbClr val="121212"/>
                    </a:solidFill>
                    <a:effectLst/>
                    <a:latin typeface="-apple-system"/>
                  </a:rPr>
                  <a:t>1 </a:t>
                </a:r>
                <a:r>
                  <a:rPr lang="zh-CN" altLang="en-US" b="0" i="0" dirty="0">
                    <a:solidFill>
                      <a:srgbClr val="121212"/>
                    </a:solidFill>
                    <a:effectLst/>
                    <a:latin typeface="-apple-system"/>
                  </a:rPr>
                  <a:t>的概率</a:t>
                </a:r>
                <a:r>
                  <a:rPr lang="en-US" altLang="zh-CN" b="0" i="0" dirty="0">
                    <a:solidFill>
                      <a:srgbClr val="121212"/>
                    </a:solidFill>
                    <a:effectLst/>
                    <a:latin typeface="-apple-system"/>
                  </a:rPr>
                  <a:t>p</a:t>
                </a:r>
              </a:p>
              <a:p>
                <a:pPr algn="l"/>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为正面的条件下 ，结果为</a:t>
                </a:r>
                <a:r>
                  <a:rPr lang="en-US" altLang="zh-CN" b="0" i="0" dirty="0">
                    <a:solidFill>
                      <a:srgbClr val="121212"/>
                    </a:solidFill>
                    <a:effectLst/>
                    <a:latin typeface="-apple-system"/>
                  </a:rPr>
                  <a:t>0</a:t>
                </a:r>
                <a:r>
                  <a:rPr lang="zh-CN" altLang="en-US" b="0" i="0" dirty="0">
                    <a:solidFill>
                      <a:srgbClr val="121212"/>
                    </a:solidFill>
                    <a:effectLst/>
                    <a:latin typeface="-apple-system"/>
                  </a:rPr>
                  <a:t>的概率 </a:t>
                </a:r>
                <a:r>
                  <a:rPr lang="en-US" altLang="zh-CN" b="0" i="0" dirty="0">
                    <a:solidFill>
                      <a:srgbClr val="121212"/>
                    </a:solidFill>
                    <a:effectLst/>
                    <a:latin typeface="-apple-system"/>
                  </a:rPr>
                  <a:t>1-p</a:t>
                </a:r>
                <a:endParaRPr lang="en-US" altLang="zh-CN" dirty="0">
                  <a:solidFill>
                    <a:srgbClr val="121212"/>
                  </a:solidFill>
                  <a:latin typeface="-apple-system"/>
                </a:endParaRPr>
              </a:p>
              <a:p>
                <a:pPr algn="l"/>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 反面的条件下，结果为</a:t>
                </a:r>
                <a:r>
                  <a:rPr lang="en-US" altLang="zh-CN" b="0" i="0" dirty="0">
                    <a:solidFill>
                      <a:srgbClr val="121212"/>
                    </a:solidFill>
                    <a:effectLst/>
                    <a:latin typeface="-apple-system"/>
                  </a:rPr>
                  <a:t>1 </a:t>
                </a:r>
                <a:r>
                  <a:rPr lang="zh-CN" altLang="en-US" b="0" i="0" dirty="0">
                    <a:solidFill>
                      <a:srgbClr val="121212"/>
                    </a:solidFill>
                    <a:effectLst/>
                    <a:latin typeface="-apple-system"/>
                  </a:rPr>
                  <a:t>的概率 </a:t>
                </a:r>
                <a:r>
                  <a:rPr lang="en-US" altLang="zh-CN" b="0" i="0" dirty="0">
                    <a:solidFill>
                      <a:srgbClr val="121212"/>
                    </a:solidFill>
                    <a:effectLst/>
                    <a:latin typeface="-apple-system"/>
                  </a:rPr>
                  <a:t>q</a:t>
                </a:r>
              </a:p>
              <a:p>
                <a:pPr algn="l"/>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 反面的条件下，结果为</a:t>
                </a:r>
                <a:r>
                  <a:rPr lang="en-US" altLang="zh-CN" b="0" i="0" dirty="0">
                    <a:solidFill>
                      <a:srgbClr val="121212"/>
                    </a:solidFill>
                    <a:effectLst/>
                    <a:latin typeface="-apple-system"/>
                  </a:rPr>
                  <a:t>0 </a:t>
                </a:r>
                <a:r>
                  <a:rPr lang="zh-CN" altLang="en-US" b="0" i="0" dirty="0">
                    <a:solidFill>
                      <a:srgbClr val="121212"/>
                    </a:solidFill>
                    <a:effectLst/>
                    <a:latin typeface="-apple-system"/>
                  </a:rPr>
                  <a:t>的概率 </a:t>
                </a:r>
                <a:r>
                  <a:rPr lang="en-US" altLang="zh-CN" b="0" i="0" dirty="0">
                    <a:solidFill>
                      <a:srgbClr val="121212"/>
                    </a:solidFill>
                    <a:effectLst/>
                    <a:latin typeface="-apple-system"/>
                  </a:rPr>
                  <a:t>1-q</a:t>
                </a:r>
              </a:p>
              <a:p>
                <a:pPr algn="l"/>
                <a:r>
                  <a:rPr lang="zh-CN" altLang="en-US" dirty="0">
                    <a:solidFill>
                      <a:srgbClr val="121212"/>
                    </a:solidFill>
                    <a:latin typeface="-apple-system"/>
                  </a:rPr>
                  <a:t>令</a:t>
                </a:r>
                <a:r>
                  <a:rPr lang="en-US" altLang="zh-CN" dirty="0">
                    <a:solidFill>
                      <a:srgbClr val="121212"/>
                    </a:solidFill>
                    <a:latin typeface="-apple-system"/>
                  </a:rPr>
                  <a:t>y</a:t>
                </a:r>
                <a:r>
                  <a:rPr lang="zh-CN" altLang="en-US" dirty="0">
                    <a:solidFill>
                      <a:srgbClr val="121212"/>
                    </a:solidFill>
                    <a:latin typeface="-apple-system"/>
                  </a:rPr>
                  <a:t>表示正面为</a:t>
                </a:r>
                <a:r>
                  <a:rPr lang="en-US" altLang="zh-CN" dirty="0">
                    <a:solidFill>
                      <a:srgbClr val="121212"/>
                    </a:solidFill>
                    <a:latin typeface="-apple-system"/>
                  </a:rPr>
                  <a:t>1</a:t>
                </a:r>
                <a:r>
                  <a:rPr lang="zh-CN" altLang="en-US" dirty="0">
                    <a:solidFill>
                      <a:srgbClr val="121212"/>
                    </a:solidFill>
                    <a:latin typeface="-apple-system"/>
                  </a:rPr>
                  <a:t>，反面为</a:t>
                </a:r>
                <a:r>
                  <a:rPr lang="en-US" altLang="zh-CN" dirty="0">
                    <a:solidFill>
                      <a:srgbClr val="121212"/>
                    </a:solidFill>
                    <a:latin typeface="-apple-system"/>
                  </a:rPr>
                  <a:t>0</a:t>
                </a:r>
                <a:r>
                  <a:rPr lang="zh-CN" altLang="en-US" dirty="0">
                    <a:solidFill>
                      <a:srgbClr val="121212"/>
                    </a:solidFill>
                    <a:latin typeface="-apple-system"/>
                  </a:rPr>
                  <a:t>：</a:t>
                </a:r>
                <a:endParaRPr lang="en-US" altLang="zh-CN" dirty="0">
                  <a:solidFill>
                    <a:srgbClr val="121212"/>
                  </a:solidFill>
                  <a:latin typeface="-apple-system"/>
                </a:endParaRPr>
              </a:p>
              <a:p>
                <a:pPr algn="l"/>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为正面的条件下 ，结果为正面朝上的概率为</a:t>
                </a:r>
                <a:r>
                  <a:rPr lang="en-US" altLang="zh-CN" b="0" i="0" dirty="0" err="1">
                    <a:solidFill>
                      <a:srgbClr val="121212"/>
                    </a:solidFill>
                    <a:effectLst/>
                    <a:latin typeface="-apple-system"/>
                  </a:rPr>
                  <a:t>p</a:t>
                </a:r>
                <a:r>
                  <a:rPr lang="en-US" altLang="zh-CN" b="0" i="0" baseline="30000" dirty="0" err="1">
                    <a:solidFill>
                      <a:srgbClr val="121212"/>
                    </a:solidFill>
                    <a:effectLst/>
                    <a:latin typeface="-apple-system"/>
                  </a:rPr>
                  <a:t>y</a:t>
                </a:r>
                <a:r>
                  <a:rPr lang="en-US" altLang="zh-CN" b="0" i="0" dirty="0">
                    <a:solidFill>
                      <a:srgbClr val="121212"/>
                    </a:solidFill>
                    <a:effectLst/>
                    <a:latin typeface="-apple-system"/>
                  </a:rPr>
                  <a:t>(1-p) </a:t>
                </a:r>
                <a:r>
                  <a:rPr lang="en-US" altLang="zh-CN" b="0" i="0" baseline="30000" dirty="0">
                    <a:solidFill>
                      <a:srgbClr val="121212"/>
                    </a:solidFill>
                    <a:effectLst/>
                    <a:latin typeface="-apple-system"/>
                  </a:rPr>
                  <a:t>(1-y)</a:t>
                </a:r>
                <a:r>
                  <a:rPr lang="en-US" altLang="zh-CN" b="0" i="0" dirty="0">
                    <a:solidFill>
                      <a:srgbClr val="121212"/>
                    </a:solidFill>
                    <a:effectLst/>
                    <a:latin typeface="-apple-system"/>
                  </a:rPr>
                  <a:t> </a:t>
                </a:r>
              </a:p>
              <a:p>
                <a:pPr algn="l"/>
                <a:r>
                  <a:rPr lang="zh-CN" altLang="en-US" b="0" i="0" dirty="0">
                    <a:solidFill>
                      <a:srgbClr val="121212"/>
                    </a:solidFill>
                    <a:effectLst/>
                    <a:latin typeface="-apple-system"/>
                  </a:rPr>
                  <a:t>在抛 </a:t>
                </a:r>
                <a:r>
                  <a:rPr lang="en-US" altLang="zh-CN" b="0" i="0" dirty="0">
                    <a:solidFill>
                      <a:srgbClr val="121212"/>
                    </a:solidFill>
                    <a:effectLst/>
                    <a:latin typeface="-apple-system"/>
                  </a:rPr>
                  <a:t>A </a:t>
                </a:r>
                <a:r>
                  <a:rPr lang="zh-CN" altLang="en-US" b="0" i="0" dirty="0">
                    <a:solidFill>
                      <a:srgbClr val="121212"/>
                    </a:solidFill>
                    <a:effectLst/>
                    <a:latin typeface="-apple-system"/>
                  </a:rPr>
                  <a:t>为反面的条件下，结果为 正面朝上的概率为</a:t>
                </a:r>
                <a:r>
                  <a:rPr lang="en-US" altLang="zh-CN" b="0" i="0" dirty="0" err="1">
                    <a:solidFill>
                      <a:srgbClr val="121212"/>
                    </a:solidFill>
                    <a:effectLst/>
                    <a:latin typeface="-apple-system"/>
                  </a:rPr>
                  <a:t>q</a:t>
                </a:r>
                <a:r>
                  <a:rPr lang="en-US" altLang="zh-CN" b="0" i="0" baseline="30000" dirty="0" err="1">
                    <a:solidFill>
                      <a:srgbClr val="121212"/>
                    </a:solidFill>
                    <a:effectLst/>
                    <a:latin typeface="-apple-system"/>
                  </a:rPr>
                  <a:t>y</a:t>
                </a:r>
                <a:r>
                  <a:rPr lang="en-US" altLang="zh-CN" b="0" i="0" dirty="0">
                    <a:solidFill>
                      <a:srgbClr val="121212"/>
                    </a:solidFill>
                    <a:effectLst/>
                    <a:latin typeface="-apple-system"/>
                  </a:rPr>
                  <a:t>(1-q) </a:t>
                </a:r>
                <a:r>
                  <a:rPr lang="en-US" altLang="zh-CN" b="0" i="0" baseline="30000" dirty="0">
                    <a:solidFill>
                      <a:srgbClr val="121212"/>
                    </a:solidFill>
                    <a:effectLst/>
                    <a:latin typeface="-apple-system"/>
                  </a:rPr>
                  <a:t>(1-y)</a:t>
                </a:r>
                <a:r>
                  <a:rPr lang="en-US" altLang="zh-CN" b="0" i="0" dirty="0">
                    <a:solidFill>
                      <a:srgbClr val="121212"/>
                    </a:solidFill>
                    <a:effectLst/>
                    <a:latin typeface="-apple-system"/>
                  </a:rPr>
                  <a:t> </a:t>
                </a:r>
              </a:p>
              <a:p>
                <a:pPr algn="l"/>
                <a:r>
                  <a:rPr lang="zh-CN" altLang="en-US" b="0" i="0" dirty="0">
                    <a:solidFill>
                      <a:srgbClr val="121212"/>
                    </a:solidFill>
                    <a:effectLst/>
                    <a:latin typeface="-apple-system"/>
                  </a:rPr>
                  <a:t>则</a:t>
                </a:r>
                <a:r>
                  <a:rPr lang="zh-CN" altLang="en-US" dirty="0">
                    <a:solidFill>
                      <a:srgbClr val="121212"/>
                    </a:solidFill>
                    <a:latin typeface="-apple-system"/>
                  </a:rPr>
                  <a:t>在</a:t>
                </a:r>
                <a:r>
                  <a:rPr lang="zh-CN" altLang="en-US" b="0" i="0" dirty="0">
                    <a:solidFill>
                      <a:srgbClr val="121212"/>
                    </a:solidFill>
                    <a:effectLst/>
                    <a:latin typeface="-apple-system"/>
                  </a:rPr>
                  <a:t>抛</a:t>
                </a:r>
                <a:r>
                  <a:rPr lang="en-US" altLang="zh-CN" b="0" i="0" dirty="0">
                    <a:solidFill>
                      <a:srgbClr val="121212"/>
                    </a:solidFill>
                    <a:effectLst/>
                    <a:latin typeface="-apple-system"/>
                  </a:rPr>
                  <a:t>A</a:t>
                </a:r>
                <a:r>
                  <a:rPr lang="zh-CN" altLang="en-US" b="0" i="0" dirty="0">
                    <a:solidFill>
                      <a:srgbClr val="121212"/>
                    </a:solidFill>
                    <a:effectLst/>
                    <a:latin typeface="-apple-system"/>
                  </a:rPr>
                  <a:t>后，结果为正面朝上的总概率为</a:t>
                </a:r>
                <a:r>
                  <a:rPr lang="en-US" altLang="zh-CN" b="0" i="0" dirty="0">
                    <a:solidFill>
                      <a:srgbClr val="121212"/>
                    </a:solidFill>
                    <a:effectLst/>
                    <a:latin typeface="-apple-system"/>
                  </a:rPr>
                  <a:t>P(y|</a:t>
                </a:r>
                <a14:m>
                  <m:oMath xmlns:m="http://schemas.openxmlformats.org/officeDocument/2006/math">
                    <m:r>
                      <a:rPr lang="zh-CN" altLang="en-US" b="0" i="1" smtClean="0">
                        <a:solidFill>
                          <a:srgbClr val="121212"/>
                        </a:solidFill>
                        <a:effectLst/>
                        <a:latin typeface="Cambria Math" panose="02040503050406030204" pitchFamily="18" charset="0"/>
                      </a:rPr>
                      <m:t>𝜃</m:t>
                    </m:r>
                  </m:oMath>
                </a14:m>
                <a:r>
                  <a:rPr lang="en-US" altLang="zh-CN" b="0" i="0" dirty="0">
                    <a:solidFill>
                      <a:srgbClr val="121212"/>
                    </a:solidFill>
                    <a:effectLst/>
                    <a:latin typeface="-apple-system"/>
                  </a:rPr>
                  <a:t>)=πp</a:t>
                </a:r>
                <a:r>
                  <a:rPr lang="en-US" altLang="zh-CN" b="0" i="0" baseline="30000" dirty="0">
                    <a:solidFill>
                      <a:srgbClr val="121212"/>
                    </a:solidFill>
                    <a:effectLst/>
                    <a:latin typeface="-apple-system"/>
                  </a:rPr>
                  <a:t>y</a:t>
                </a:r>
                <a:r>
                  <a:rPr lang="en-US" altLang="zh-CN" b="0" i="0" dirty="0">
                    <a:solidFill>
                      <a:srgbClr val="121212"/>
                    </a:solidFill>
                    <a:effectLst/>
                    <a:latin typeface="-apple-system"/>
                  </a:rPr>
                  <a:t>(1-p) </a:t>
                </a:r>
                <a:r>
                  <a:rPr lang="en-US" altLang="zh-CN" b="0" i="0" baseline="30000" dirty="0">
                    <a:solidFill>
                      <a:srgbClr val="121212"/>
                    </a:solidFill>
                    <a:effectLst/>
                    <a:latin typeface="-apple-system"/>
                  </a:rPr>
                  <a:t>(1-y)</a:t>
                </a:r>
                <a:r>
                  <a:rPr lang="en-US" altLang="zh-CN" dirty="0">
                    <a:solidFill>
                      <a:srgbClr val="121212"/>
                    </a:solidFill>
                    <a:latin typeface="-apple-system"/>
                  </a:rPr>
                  <a:t>+(1-π) </a:t>
                </a:r>
                <a:r>
                  <a:rPr lang="en-US" altLang="zh-CN" dirty="0" err="1">
                    <a:solidFill>
                      <a:srgbClr val="121212"/>
                    </a:solidFill>
                    <a:latin typeface="-apple-system"/>
                  </a:rPr>
                  <a:t>q</a:t>
                </a:r>
                <a:r>
                  <a:rPr lang="en-US" altLang="zh-CN" baseline="30000" dirty="0" err="1">
                    <a:solidFill>
                      <a:srgbClr val="121212"/>
                    </a:solidFill>
                    <a:latin typeface="-apple-system"/>
                  </a:rPr>
                  <a:t>y</a:t>
                </a:r>
                <a:r>
                  <a:rPr lang="en-US" altLang="zh-CN" dirty="0">
                    <a:solidFill>
                      <a:srgbClr val="121212"/>
                    </a:solidFill>
                    <a:latin typeface="-apple-system"/>
                  </a:rPr>
                  <a:t>(1-q) </a:t>
                </a:r>
                <a:r>
                  <a:rPr lang="en-US" altLang="zh-CN" baseline="30000" dirty="0">
                    <a:solidFill>
                      <a:srgbClr val="121212"/>
                    </a:solidFill>
                    <a:latin typeface="-apple-system"/>
                  </a:rPr>
                  <a:t>(1-y)</a:t>
                </a:r>
                <a:endParaRPr lang="en-US" altLang="zh-CN" dirty="0">
                  <a:solidFill>
                    <a:srgbClr val="121212"/>
                  </a:solidFill>
                  <a:latin typeface="-apple-system"/>
                </a:endParaRPr>
              </a:p>
              <a:p>
                <a:r>
                  <a:rPr lang="zh-CN" altLang="en-US" dirty="0"/>
                  <a:t>其中</a:t>
                </a:r>
                <a14:m>
                  <m:oMath xmlns:m="http://schemas.openxmlformats.org/officeDocument/2006/math">
                    <m:r>
                      <a:rPr lang="zh-CN" altLang="en-US" b="0" i="1" smtClean="0">
                        <a:solidFill>
                          <a:srgbClr val="121212"/>
                        </a:solidFill>
                        <a:effectLst/>
                        <a:latin typeface="Cambria Math" panose="02040503050406030204" pitchFamily="18" charset="0"/>
                      </a:rPr>
                      <m:t>𝜃</m:t>
                    </m:r>
                  </m:oMath>
                </a14:m>
                <a:r>
                  <a:rPr lang="zh-CN" altLang="en-US" dirty="0"/>
                  <a:t>表示抛 </a:t>
                </a:r>
                <a:r>
                  <a:rPr lang="en-US" altLang="zh-CN" dirty="0"/>
                  <a:t>A </a:t>
                </a:r>
                <a:r>
                  <a:rPr lang="zh-CN" altLang="en-US" dirty="0"/>
                  <a:t>正面选 </a:t>
                </a:r>
                <a:r>
                  <a:rPr lang="en-US" altLang="zh-CN" dirty="0"/>
                  <a:t>B </a:t>
                </a:r>
                <a:r>
                  <a:rPr lang="zh-CN" altLang="en-US" dirty="0"/>
                  <a:t>和 抛 </a:t>
                </a:r>
                <a:r>
                  <a:rPr lang="en-US" altLang="zh-CN" dirty="0"/>
                  <a:t>A </a:t>
                </a:r>
                <a:r>
                  <a:rPr lang="zh-CN" altLang="en-US" dirty="0"/>
                  <a:t>正面选 </a:t>
                </a:r>
                <a:r>
                  <a:rPr lang="en-US" altLang="zh-CN" dirty="0"/>
                  <a:t>C </a:t>
                </a:r>
                <a:r>
                  <a:rPr lang="zh-CN" altLang="en-US" dirty="0"/>
                  <a:t>两种情况</a:t>
                </a:r>
              </a:p>
            </p:txBody>
          </p:sp>
        </mc:Choice>
        <mc:Fallback xmlns="">
          <p:sp>
            <p:nvSpPr>
              <p:cNvPr id="2" name="文本框 1">
                <a:extLst>
                  <a:ext uri="{FF2B5EF4-FFF2-40B4-BE49-F238E27FC236}">
                    <a16:creationId xmlns:a16="http://schemas.microsoft.com/office/drawing/2014/main" id="{11756E57-CB5B-4CE3-B307-58CEFAC9B42A}"/>
                  </a:ext>
                </a:extLst>
              </p:cNvPr>
              <p:cNvSpPr txBox="1">
                <a:spLocks noRot="1" noChangeAspect="1" noMove="1" noResize="1" noEditPoints="1" noAdjustHandles="1" noChangeArrowheads="1" noChangeShapeType="1" noTextEdit="1"/>
              </p:cNvSpPr>
              <p:nvPr/>
            </p:nvSpPr>
            <p:spPr>
              <a:xfrm>
                <a:off x="-1" y="620962"/>
                <a:ext cx="9223513" cy="3416320"/>
              </a:xfrm>
              <a:prstGeom prst="rect">
                <a:avLst/>
              </a:prstGeom>
              <a:blipFill>
                <a:blip r:embed="rId3"/>
                <a:stretch>
                  <a:fillRect l="-529" t="-1071" b="-1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9704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4"/>
          <p:cNvSpPr txBox="1"/>
          <p:nvPr/>
        </p:nvSpPr>
        <p:spPr>
          <a:xfrm>
            <a:off x="6322516" y="664727"/>
            <a:ext cx="1675130" cy="1731244"/>
          </a:xfrm>
          <a:prstGeom prst="rect">
            <a:avLst/>
          </a:prstGeom>
          <a:noFill/>
        </p:spPr>
        <p:txBody>
          <a:bodyPr wrap="square" anchor="ctr">
            <a:normAutofit fontScale="92500"/>
          </a:bodyPr>
          <a:lstStyle/>
          <a:p>
            <a:pPr algn="ctr"/>
            <a:r>
              <a:rPr lang="en-US" altLang="zh-CN" sz="9600" b="1" dirty="0">
                <a:solidFill>
                  <a:schemeClr val="accent6"/>
                </a:solidFill>
                <a:latin typeface="微软雅黑" panose="020B0503020204020204" pitchFamily="34" charset="-122"/>
                <a:ea typeface="微软雅黑" panose="020B0503020204020204" pitchFamily="34" charset="-122"/>
              </a:rPr>
              <a:t>01</a:t>
            </a:r>
            <a:endParaRPr lang="zh-CN" altLang="en-US" sz="9600" b="1" dirty="0">
              <a:solidFill>
                <a:schemeClr val="accent6"/>
              </a:solidFill>
              <a:latin typeface="微软雅黑" panose="020B0503020204020204" pitchFamily="34" charset="-122"/>
              <a:ea typeface="微软雅黑" panose="020B0503020204020204" pitchFamily="34" charset="-122"/>
            </a:endParaRPr>
          </a:p>
        </p:txBody>
      </p:sp>
      <p:sp>
        <p:nvSpPr>
          <p:cNvPr id="18" name="TextBox 39"/>
          <p:cNvSpPr txBox="1"/>
          <p:nvPr/>
        </p:nvSpPr>
        <p:spPr>
          <a:xfrm>
            <a:off x="1412816" y="1713421"/>
            <a:ext cx="4051324" cy="622364"/>
          </a:xfrm>
          <a:prstGeom prst="rect">
            <a:avLst/>
          </a:prstGeom>
          <a:noFill/>
        </p:spPr>
        <p:txBody>
          <a:bodyPr wrap="none" lIns="360000" tIns="0" rIns="0" bIns="0" anchor="b" anchorCtr="0">
            <a:noAutofit/>
          </a:bodyPr>
          <a:lstStyle/>
          <a:p>
            <a:r>
              <a:rPr lang="en-US" altLang="zh-CN" sz="3600" b="1" dirty="0">
                <a:solidFill>
                  <a:schemeClr val="accent1"/>
                </a:solidFill>
                <a:latin typeface="微软雅黑" panose="020B0503020204020204" pitchFamily="34" charset="-122"/>
                <a:ea typeface="微软雅黑" panose="020B0503020204020204" pitchFamily="34" charset="-122"/>
              </a:rPr>
              <a:t>EM</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32311" y="2423797"/>
            <a:ext cx="2143125"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EM</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算法</a:t>
            </a:r>
          </a:p>
        </p:txBody>
      </p:sp>
      <p:sp>
        <p:nvSpPr>
          <p:cNvPr id="20" name="文本框 19"/>
          <p:cNvSpPr txBox="1"/>
          <p:nvPr/>
        </p:nvSpPr>
        <p:spPr>
          <a:xfrm>
            <a:off x="2032311" y="2926938"/>
            <a:ext cx="3334819"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EM</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算法公式引出</a:t>
            </a:r>
          </a:p>
        </p:txBody>
      </p:sp>
      <p:pic>
        <p:nvPicPr>
          <p:cNvPr id="22" name="图片 21" descr="33af44c9fe23df8286f99d06e678fd1b">
            <a:extLst>
              <a:ext uri="{FF2B5EF4-FFF2-40B4-BE49-F238E27FC236}">
                <a16:creationId xmlns:a16="http://schemas.microsoft.com/office/drawing/2014/main" id="{AD20C445-A640-4CA1-9EF6-1D0C77BE56E4}"/>
              </a:ext>
            </a:extLst>
          </p:cNvPr>
          <p:cNvPicPr>
            <a:picLocks noChangeAspect="1"/>
          </p:cNvPicPr>
          <p:nvPr/>
        </p:nvPicPr>
        <p:blipFill>
          <a:blip r:embed="rId3"/>
          <a:stretch>
            <a:fillRect/>
          </a:stretch>
        </p:blipFill>
        <p:spPr>
          <a:xfrm rot="13505325">
            <a:off x="6492319" y="1811664"/>
            <a:ext cx="5376448" cy="5164882"/>
          </a:xfrm>
          <a:prstGeom prst="rect">
            <a:avLst/>
          </a:prstGeom>
        </p:spPr>
      </p:pic>
      <p:sp>
        <p:nvSpPr>
          <p:cNvPr id="7" name="文本框 6">
            <a:extLst>
              <a:ext uri="{FF2B5EF4-FFF2-40B4-BE49-F238E27FC236}">
                <a16:creationId xmlns:a16="http://schemas.microsoft.com/office/drawing/2014/main" id="{3EA26E16-2F22-4D42-B358-B2E209B845BC}"/>
              </a:ext>
            </a:extLst>
          </p:cNvPr>
          <p:cNvSpPr txBox="1"/>
          <p:nvPr/>
        </p:nvSpPr>
        <p:spPr>
          <a:xfrm>
            <a:off x="2032311" y="3518091"/>
            <a:ext cx="5282410"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EM</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算法在高斯混合模型中的应用</a:t>
            </a:r>
          </a:p>
        </p:txBody>
      </p:sp>
    </p:spTree>
    <p:extLst>
      <p:ext uri="{BB962C8B-B14F-4D97-AF65-F5344CB8AC3E}">
        <p14:creationId xmlns:p14="http://schemas.microsoft.com/office/powerpoint/2010/main" val="4150615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107996"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EM</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算法</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53942" y="1520880"/>
            <a:ext cx="9406664" cy="574425"/>
          </a:xfrm>
          <a:prstGeom prst="rect">
            <a:avLst/>
          </a:prstGeom>
        </p:spPr>
        <p:txBody>
          <a:bodyPr wrap="square" lIns="144000" rIns="144000">
            <a:noAutofit/>
          </a:bodyPr>
          <a:lstStyle/>
          <a:p>
            <a:r>
              <a:rPr lang="zh-CN" altLang="en-US" dirty="0">
                <a:latin typeface="宋体" panose="02010600030101010101" pitchFamily="2" charset="-122"/>
                <a:ea typeface="宋体" panose="02010600030101010101" pitchFamily="2" charset="-122"/>
              </a:rPr>
              <a:t>如果事先知道样本集的不同分布，男生和女生分别服从两种不同的正态分布，那么</a:t>
            </a:r>
            <a:r>
              <a:rPr lang="zh-CN" altLang="en-US" dirty="0">
                <a:solidFill>
                  <a:srgbClr val="121212"/>
                </a:solidFill>
                <a:latin typeface="宋体" panose="02010600030101010101" pitchFamily="2" charset="-122"/>
                <a:ea typeface="宋体" panose="02010600030101010101" pitchFamily="2" charset="-122"/>
              </a:rPr>
              <a:t>我们可以随便抽 </a:t>
            </a:r>
            <a:r>
              <a:rPr lang="en-US" altLang="zh-CN" dirty="0">
                <a:solidFill>
                  <a:srgbClr val="121212"/>
                </a:solidFill>
                <a:latin typeface="宋体" panose="02010600030101010101" pitchFamily="2" charset="-122"/>
                <a:ea typeface="宋体" panose="02010600030101010101" pitchFamily="2" charset="-122"/>
              </a:rPr>
              <a:t>100 </a:t>
            </a:r>
            <a:r>
              <a:rPr lang="zh-CN" altLang="en-US" dirty="0">
                <a:solidFill>
                  <a:srgbClr val="121212"/>
                </a:solidFill>
                <a:latin typeface="宋体" panose="02010600030101010101" pitchFamily="2" charset="-122"/>
                <a:ea typeface="宋体" panose="02010600030101010101" pitchFamily="2" charset="-122"/>
              </a:rPr>
              <a:t>个男生和 </a:t>
            </a:r>
            <a:r>
              <a:rPr lang="en-US" altLang="zh-CN" dirty="0">
                <a:solidFill>
                  <a:srgbClr val="121212"/>
                </a:solidFill>
                <a:latin typeface="宋体" panose="02010600030101010101" pitchFamily="2" charset="-122"/>
                <a:ea typeface="宋体" panose="02010600030101010101" pitchFamily="2" charset="-122"/>
              </a:rPr>
              <a:t>100 </a:t>
            </a:r>
            <a:r>
              <a:rPr lang="zh-CN" altLang="en-US" dirty="0">
                <a:solidFill>
                  <a:srgbClr val="121212"/>
                </a:solidFill>
                <a:latin typeface="宋体" panose="02010600030101010101" pitchFamily="2" charset="-122"/>
                <a:ea typeface="宋体" panose="02010600030101010101" pitchFamily="2" charset="-122"/>
              </a:rPr>
              <a:t>个女生，将男生和女生分开，对他们单独进行极大似然估计。分别求出男生和女生的分布</a:t>
            </a:r>
            <a:endParaRPr lang="en-US" altLang="zh-CN" dirty="0">
              <a:solidFill>
                <a:srgbClr val="121212"/>
              </a:solidFill>
              <a:latin typeface="宋体" panose="02010600030101010101" pitchFamily="2" charset="-122"/>
              <a:ea typeface="宋体" panose="02010600030101010101" pitchFamily="2" charset="-122"/>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 name="图片 21">
            <a:extLst>
              <a:ext uri="{FF2B5EF4-FFF2-40B4-BE49-F238E27FC236}">
                <a16:creationId xmlns:a16="http://schemas.microsoft.com/office/drawing/2014/main" id="{55C96EC8-8CE8-4466-91D1-4E58C2308E41}"/>
              </a:ext>
            </a:extLst>
          </p:cNvPr>
          <p:cNvPicPr>
            <a:picLocks noChangeAspect="1"/>
          </p:cNvPicPr>
          <p:nvPr/>
        </p:nvPicPr>
        <p:blipFill>
          <a:blip r:embed="rId3"/>
          <a:stretch>
            <a:fillRect/>
          </a:stretch>
        </p:blipFill>
        <p:spPr>
          <a:xfrm rot="16200000">
            <a:off x="1372365" y="1055084"/>
            <a:ext cx="2434011" cy="5143500"/>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066F0A3-6C43-4B6C-9D93-43B7B9364CE8}"/>
                  </a:ext>
                </a:extLst>
              </p:cNvPr>
              <p:cNvSpPr txBox="1"/>
              <p:nvPr/>
            </p:nvSpPr>
            <p:spPr>
              <a:xfrm>
                <a:off x="-53942" y="582930"/>
                <a:ext cx="9038916" cy="923330"/>
              </a:xfrm>
              <a:prstGeom prst="rect">
                <a:avLst/>
              </a:prstGeom>
              <a:noFill/>
            </p:spPr>
            <p:txBody>
              <a:bodyPr wrap="square">
                <a:spAutoFit/>
              </a:bodyPr>
              <a:lstStyle/>
              <a:p>
                <a:r>
                  <a:rPr lang="zh-CN" altLang="en-US" b="0" i="0" dirty="0">
                    <a:solidFill>
                      <a:srgbClr val="121212"/>
                    </a:solidFill>
                    <a:effectLst/>
                    <a:latin typeface="宋体" panose="02010600030101010101" pitchFamily="2" charset="-122"/>
                    <a:ea typeface="宋体" panose="02010600030101010101" pitchFamily="2" charset="-122"/>
                  </a:rPr>
                  <a:t>假设我们需要调查我们学校学生的身高分布。</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那么随机挑选</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位志愿者，测量他们的身高，样本中存在男性和女性，身高分别服从</a:t>
                </a:r>
                <a:r>
                  <a:rPr lang="en-US" altLang="zh-CN" dirty="0">
                    <a:latin typeface="宋体" panose="02010600030101010101" pitchFamily="2" charset="-122"/>
                    <a:ea typeface="宋体" panose="02010600030101010101" pitchFamily="2" charset="-122"/>
                  </a:rPr>
                  <a:t>N(</a:t>
                </a:r>
                <a14:m>
                  <m:oMath xmlns:m="http://schemas.openxmlformats.org/officeDocument/2006/math">
                    <m:r>
                      <a:rPr lang="zh-CN" altLang="en-US" i="1" smtClean="0">
                        <a:latin typeface="Cambria Math" panose="02040503050406030204" pitchFamily="18" charset="0"/>
                      </a:rPr>
                      <m:t>𝜇</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baseline="-25000" smtClean="0">
                        <a:latin typeface="Cambria Math" panose="02040503050406030204" pitchFamily="18" charset="0"/>
                      </a:rPr>
                      <m:t>1</m:t>
                    </m:r>
                    <m:r>
                      <a:rPr lang="en-US" altLang="zh-CN" b="0" i="1" smtClean="0">
                        <a:latin typeface="Cambria Math" panose="02040503050406030204" pitchFamily="18" charset="0"/>
                      </a:rPr>
                      <m:t>)</m:t>
                    </m:r>
                    <m:r>
                      <a:rPr lang="zh-CN" altLang="en-US" i="1">
                        <a:latin typeface="Cambria Math" panose="02040503050406030204" pitchFamily="18" charset="0"/>
                      </a:rPr>
                      <m:t>和</m:t>
                    </m:r>
                  </m:oMath>
                </a14:m>
                <a:r>
                  <a:rPr lang="en-US" altLang="zh-CN" dirty="0">
                    <a:latin typeface="宋体" panose="02010600030101010101" pitchFamily="2" charset="-122"/>
                    <a:ea typeface="宋体" panose="02010600030101010101" pitchFamily="2" charset="-122"/>
                  </a:rPr>
                  <a:t>N(</a:t>
                </a:r>
                <a14:m>
                  <m:oMath xmlns:m="http://schemas.openxmlformats.org/officeDocument/2006/math">
                    <m:r>
                      <a:rPr lang="zh-CN" altLang="en-US" i="1">
                        <a:latin typeface="Cambria Math" panose="02040503050406030204" pitchFamily="18" charset="0"/>
                      </a:rPr>
                      <m:t>𝜇</m:t>
                    </m:r>
                    <m:r>
                      <a:rPr lang="en-US" altLang="zh-CN" b="0" i="1" baseline="-25000" smtClean="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b="0" i="1" baseline="-25000" smtClean="0">
                        <a:latin typeface="Cambria Math" panose="02040503050406030204" pitchFamily="18" charset="0"/>
                      </a:rPr>
                      <m:t>2</m:t>
                    </m:r>
                    <m:r>
                      <a:rPr lang="en-US" altLang="zh-CN" i="1">
                        <a:latin typeface="Cambria Math" panose="02040503050406030204" pitchFamily="18" charset="0"/>
                      </a:rPr>
                      <m:t>)</m:t>
                    </m:r>
                  </m:oMath>
                </a14:m>
                <a:r>
                  <a:rPr lang="zh-CN" altLang="en-US" dirty="0">
                    <a:latin typeface="宋体" panose="02010600030101010101" pitchFamily="2" charset="-122"/>
                    <a:ea typeface="宋体" panose="02010600030101010101" pitchFamily="2" charset="-122"/>
                  </a:rPr>
                  <a:t>，试估计</a:t>
                </a:r>
                <a14:m>
                  <m:oMath xmlns:m="http://schemas.openxmlformats.org/officeDocument/2006/math">
                    <m:r>
                      <a:rPr lang="zh-CN" altLang="en-US" i="1">
                        <a:latin typeface="Cambria Math" panose="02040503050406030204" pitchFamily="18" charset="0"/>
                      </a:rPr>
                      <m:t>𝜇</m:t>
                    </m:r>
                    <m:r>
                      <a:rPr lang="en-US" altLang="zh-CN" i="1" baseline="-25000">
                        <a:latin typeface="Cambria Math" panose="02040503050406030204" pitchFamily="18" charset="0"/>
                      </a:rPr>
                      <m:t>1</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baseline="-25000">
                        <a:latin typeface="Cambria Math" panose="02040503050406030204" pitchFamily="18" charset="0"/>
                      </a:rPr>
                      <m:t>1</m:t>
                    </m:r>
                  </m:oMath>
                </a14:m>
                <a:r>
                  <a:rPr lang="zh-CN" altLang="en-US" dirty="0">
                    <a:latin typeface="宋体" panose="02010600030101010101" pitchFamily="2" charset="-122"/>
                    <a:ea typeface="宋体" panose="02010600030101010101" pitchFamily="2" charset="-122"/>
                  </a:rPr>
                  <a:t>，</a:t>
                </a:r>
                <a14:m>
                  <m:oMath xmlns:m="http://schemas.openxmlformats.org/officeDocument/2006/math">
                    <m:r>
                      <a:rPr lang="zh-CN" altLang="en-US" i="1">
                        <a:latin typeface="Cambria Math" panose="02040503050406030204" pitchFamily="18" charset="0"/>
                      </a:rPr>
                      <m:t>𝜇</m:t>
                    </m:r>
                    <m:r>
                      <a:rPr lang="en-US" altLang="zh-CN" i="1" baseline="-25000">
                        <a:latin typeface="Cambria Math" panose="02040503050406030204" pitchFamily="18" charset="0"/>
                      </a:rPr>
                      <m:t>2</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baseline="-25000">
                        <a:latin typeface="Cambria Math" panose="02040503050406030204" pitchFamily="18" charset="0"/>
                      </a:rPr>
                      <m:t>2</m:t>
                    </m:r>
                  </m:oMath>
                </a14:m>
                <a:endParaRPr lang="en-US" altLang="zh-CN" baseline="-25000" dirty="0">
                  <a:latin typeface="宋体" panose="02010600030101010101" pitchFamily="2" charset="-122"/>
                  <a:ea typeface="宋体" panose="02010600030101010101" pitchFamily="2" charset="-122"/>
                </a:endParaRPr>
              </a:p>
            </p:txBody>
          </p:sp>
        </mc:Choice>
        <mc:Fallback xmlns="">
          <p:sp>
            <p:nvSpPr>
              <p:cNvPr id="29" name="文本框 28">
                <a:extLst>
                  <a:ext uri="{FF2B5EF4-FFF2-40B4-BE49-F238E27FC236}">
                    <a16:creationId xmlns:a16="http://schemas.microsoft.com/office/drawing/2014/main" id="{A066F0A3-6C43-4B6C-9D93-43B7B9364CE8}"/>
                  </a:ext>
                </a:extLst>
              </p:cNvPr>
              <p:cNvSpPr txBox="1">
                <a:spLocks noRot="1" noChangeAspect="1" noMove="1" noResize="1" noEditPoints="1" noAdjustHandles="1" noChangeArrowheads="1" noChangeShapeType="1" noTextEdit="1"/>
              </p:cNvSpPr>
              <p:nvPr/>
            </p:nvSpPr>
            <p:spPr>
              <a:xfrm>
                <a:off x="-53942" y="582930"/>
                <a:ext cx="9038916" cy="923330"/>
              </a:xfrm>
              <a:prstGeom prst="rect">
                <a:avLst/>
              </a:prstGeom>
              <a:blipFill>
                <a:blip r:embed="rId4"/>
                <a:stretch>
                  <a:fillRect l="-539" t="-3974" b="-8609"/>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2F87947F-6C29-4DBA-B05B-1EE76458E86B}"/>
              </a:ext>
            </a:extLst>
          </p:cNvPr>
          <p:cNvSpPr txBox="1"/>
          <p:nvPr/>
        </p:nvSpPr>
        <p:spPr>
          <a:xfrm>
            <a:off x="5037411" y="2948307"/>
            <a:ext cx="3877397" cy="923330"/>
          </a:xfrm>
          <a:prstGeom prst="rect">
            <a:avLst/>
          </a:prstGeom>
          <a:noFill/>
        </p:spPr>
        <p:txBody>
          <a:bodyPr wrap="square">
            <a:spAutoFit/>
          </a:bodyPr>
          <a:lstStyle/>
          <a:p>
            <a:endParaRPr lang="en-US" altLang="zh-CN" b="0" i="0" dirty="0">
              <a:solidFill>
                <a:srgbClr val="121212"/>
              </a:solidFill>
              <a:effectLst/>
              <a:latin typeface="-apple-system"/>
            </a:endParaRPr>
          </a:p>
          <a:p>
            <a:r>
              <a:rPr lang="en-US" altLang="zh-CN" dirty="0" err="1">
                <a:solidFill>
                  <a:srgbClr val="121212"/>
                </a:solidFill>
                <a:latin typeface="-apple-system"/>
              </a:rPr>
              <a:t>Eg</a:t>
            </a:r>
            <a:r>
              <a:rPr lang="zh-CN" altLang="en-US" dirty="0">
                <a:solidFill>
                  <a:srgbClr val="121212"/>
                </a:solidFill>
                <a:latin typeface="-apple-system"/>
              </a:rPr>
              <a:t>：给定</a:t>
            </a:r>
            <a:r>
              <a:rPr lang="en-US" altLang="zh-CN" dirty="0">
                <a:solidFill>
                  <a:srgbClr val="121212"/>
                </a:solidFill>
                <a:latin typeface="-apple-system"/>
              </a:rPr>
              <a:t>100</a:t>
            </a:r>
            <a:r>
              <a:rPr lang="zh-CN" altLang="en-US" dirty="0">
                <a:solidFill>
                  <a:srgbClr val="121212"/>
                </a:solidFill>
                <a:latin typeface="-apple-system"/>
              </a:rPr>
              <a:t>个男生身高的分布（服从高斯分布），求出参数</a:t>
            </a:r>
            <a:endParaRPr lang="en-US" altLang="zh-CN" dirty="0">
              <a:solidFill>
                <a:srgbClr val="121212"/>
              </a:solidFill>
              <a:latin typeface="-apple-system"/>
            </a:endParaRPr>
          </a:p>
        </p:txBody>
      </p:sp>
    </p:spTree>
    <p:extLst>
      <p:ext uri="{BB962C8B-B14F-4D97-AF65-F5344CB8AC3E}">
        <p14:creationId xmlns:p14="http://schemas.microsoft.com/office/powerpoint/2010/main" val="2802867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107996" cy="400110"/>
          </a:xfrm>
          <a:prstGeom prst="rect">
            <a:avLst/>
          </a:prstGeom>
        </p:spPr>
        <p:txBody>
          <a:bodyPr wrap="none">
            <a:spAutoFit/>
          </a:bodyPr>
          <a:lstStyle/>
          <a:p>
            <a:pPr lvl="0">
              <a:defRPr/>
            </a:pPr>
            <a:r>
              <a:rPr lang="en-US" altLang="zh-CN" sz="2000" b="1" dirty="0">
                <a:solidFill>
                  <a:prstClr val="white"/>
                </a:solidFill>
                <a:latin typeface="微软雅黑" panose="020B0503020204020204" pitchFamily="34" charset="-122"/>
                <a:ea typeface="微软雅黑" panose="020B0503020204020204" pitchFamily="34" charset="-122"/>
              </a:rPr>
              <a:t>EM</a:t>
            </a:r>
            <a:r>
              <a:rPr lang="zh-CN" altLang="en-US" sz="2000" b="1" dirty="0">
                <a:solidFill>
                  <a:prstClr val="white"/>
                </a:solidFill>
                <a:latin typeface="微软雅黑" panose="020B0503020204020204" pitchFamily="34" charset="-122"/>
                <a:ea typeface="微软雅黑" panose="020B0503020204020204" pitchFamily="34" charset="-122"/>
              </a:rPr>
              <a:t>算法</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B570BD7-E0C5-46F0-B311-9DAE83C56D6A}"/>
                  </a:ext>
                </a:extLst>
              </p:cNvPr>
              <p:cNvSpPr txBox="1"/>
              <p:nvPr/>
            </p:nvSpPr>
            <p:spPr>
              <a:xfrm>
                <a:off x="-71727" y="590550"/>
                <a:ext cx="9215727" cy="4247317"/>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但是如果不知道这些样本的身高是男生的身高还是女生的身高，也就是</a:t>
                </a:r>
                <a:r>
                  <a:rPr lang="zh-CN" altLang="en-US" b="0" i="0" dirty="0">
                    <a:solidFill>
                      <a:srgbClr val="121212"/>
                    </a:solidFill>
                    <a:effectLst/>
                    <a:latin typeface="宋体" panose="02010600030101010101" pitchFamily="2" charset="-122"/>
                    <a:ea typeface="宋体" panose="02010600030101010101" pitchFamily="2" charset="-122"/>
                  </a:rPr>
                  <a:t>抽取得到的每个样本都不知道是从哪个分布来的</a:t>
                </a:r>
                <a:endParaRPr lang="en-US" altLang="zh-CN" b="0" i="0" dirty="0">
                  <a:solidFill>
                    <a:srgbClr val="121212"/>
                  </a:solidFill>
                  <a:effectLst/>
                  <a:latin typeface="宋体" panose="02010600030101010101" pitchFamily="2" charset="-122"/>
                  <a:ea typeface="宋体" panose="02010600030101010101" pitchFamily="2" charset="-122"/>
                </a:endParaRPr>
              </a:p>
              <a:p>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dirty="0">
                    <a:solidFill>
                      <a:srgbClr val="121212"/>
                    </a:solidFill>
                    <a:latin typeface="宋体" panose="02010600030101010101" pitchFamily="2" charset="-122"/>
                    <a:ea typeface="宋体" panose="02010600030101010101" pitchFamily="2" charset="-122"/>
                  </a:rPr>
                  <a:t>对应有两个问题：</a:t>
                </a:r>
                <a:endParaRPr lang="en-US" altLang="zh-CN" dirty="0">
                  <a:solidFill>
                    <a:srgbClr val="121212"/>
                  </a:solidFill>
                  <a:latin typeface="宋体" panose="02010600030101010101" pitchFamily="2" charset="-122"/>
                  <a:ea typeface="宋体" panose="02010600030101010101" pitchFamily="2" charset="-122"/>
                </a:endParaRPr>
              </a:p>
              <a:p>
                <a:pPr marL="342900" indent="-342900">
                  <a:buAutoNum type="arabicPeriod"/>
                </a:pPr>
                <a:r>
                  <a:rPr lang="zh-CN" altLang="en-US" b="0" i="0" dirty="0">
                    <a:solidFill>
                      <a:srgbClr val="121212"/>
                    </a:solidFill>
                    <a:effectLst/>
                    <a:latin typeface="宋体" panose="02010600030101010101" pitchFamily="2" charset="-122"/>
                    <a:ea typeface="宋体" panose="02010600030101010101" pitchFamily="2" charset="-122"/>
                  </a:rPr>
                  <a:t>这个人是男的还是女的</a:t>
                </a:r>
                <a:endParaRPr lang="en-US" altLang="zh-CN" b="0" i="0" dirty="0">
                  <a:solidFill>
                    <a:srgbClr val="121212"/>
                  </a:solidFill>
                  <a:effectLst/>
                  <a:latin typeface="宋体" panose="02010600030101010101" pitchFamily="2" charset="-122"/>
                  <a:ea typeface="宋体" panose="02010600030101010101" pitchFamily="2" charset="-122"/>
                </a:endParaRPr>
              </a:p>
              <a:p>
                <a:pPr marL="342900" indent="-342900">
                  <a:buAutoNum type="arabicPeriod"/>
                </a:pPr>
                <a:r>
                  <a:rPr lang="zh-CN" altLang="en-US" b="0" i="0" dirty="0">
                    <a:solidFill>
                      <a:srgbClr val="121212"/>
                    </a:solidFill>
                    <a:effectLst/>
                    <a:latin typeface="宋体" panose="02010600030101010101" pitchFamily="2" charset="-122"/>
                    <a:ea typeface="宋体" panose="02010600030101010101" pitchFamily="2" charset="-122"/>
                  </a:rPr>
                  <a:t>男生和女生对应的身高的正态分布的参数是多少</a:t>
                </a:r>
                <a:endParaRPr lang="en-US" altLang="zh-CN" b="0" i="0" dirty="0">
                  <a:solidFill>
                    <a:srgbClr val="121212"/>
                  </a:solidFill>
                  <a:effectLst/>
                  <a:latin typeface="宋体" panose="02010600030101010101" pitchFamily="2" charset="-122"/>
                  <a:ea typeface="宋体" panose="02010600030101010101" pitchFamily="2" charset="-122"/>
                </a:endParaRPr>
              </a:p>
              <a:p>
                <a:pPr marL="342900" indent="-342900">
                  <a:buAutoNum type="arabicPeriod"/>
                </a:pP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dirty="0">
                    <a:solidFill>
                      <a:srgbClr val="121212"/>
                    </a:solidFill>
                    <a:latin typeface="宋体" panose="02010600030101010101" pitchFamily="2" charset="-122"/>
                    <a:ea typeface="宋体" panose="02010600030101010101" pitchFamily="2" charset="-122"/>
                  </a:rPr>
                  <a:t>如果知道了是男生还是女生，那么直接用</a:t>
                </a:r>
                <a:r>
                  <a:rPr lang="zh-CN" altLang="en-US" b="0" i="0" dirty="0">
                    <a:solidFill>
                      <a:srgbClr val="121212"/>
                    </a:solidFill>
                    <a:effectLst/>
                    <a:latin typeface="宋体" panose="02010600030101010101" pitchFamily="2" charset="-122"/>
                    <a:ea typeface="宋体" panose="02010600030101010101" pitchFamily="2" charset="-122"/>
                  </a:rPr>
                  <a:t>极大似然对男女各自的身高的分布进行估计</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dirty="0">
                    <a:solidFill>
                      <a:srgbClr val="121212"/>
                    </a:solidFill>
                    <a:latin typeface="宋体" panose="02010600030101010101" pitchFamily="2" charset="-122"/>
                    <a:ea typeface="宋体" panose="02010600030101010101" pitchFamily="2" charset="-122"/>
                  </a:rPr>
                  <a:t>如果知道了</a:t>
                </a:r>
                <a:r>
                  <a:rPr lang="zh-CN" altLang="en-US" b="0" i="0" dirty="0">
                    <a:solidFill>
                      <a:srgbClr val="121212"/>
                    </a:solidFill>
                    <a:effectLst/>
                    <a:latin typeface="宋体" panose="02010600030101010101" pitchFamily="2" charset="-122"/>
                    <a:ea typeface="宋体" panose="02010600030101010101" pitchFamily="2" charset="-122"/>
                  </a:rPr>
                  <a:t>男女身高的分布参数，那么便知道每一个人更有可能是男生还是女生，</a:t>
                </a:r>
                <a:r>
                  <a:rPr lang="en-US" altLang="zh-CN" b="0" i="0" dirty="0" err="1">
                    <a:solidFill>
                      <a:srgbClr val="121212"/>
                    </a:solidFill>
                    <a:effectLst/>
                    <a:latin typeface="宋体" panose="02010600030101010101" pitchFamily="2" charset="-122"/>
                    <a:ea typeface="宋体" panose="02010600030101010101" pitchFamily="2" charset="-122"/>
                  </a:rPr>
                  <a:t>eg</a:t>
                </a:r>
                <a:r>
                  <a:rPr lang="zh-CN" altLang="en-US" b="0" i="0" dirty="0">
                    <a:solidFill>
                      <a:srgbClr val="121212"/>
                    </a:solidFill>
                    <a:effectLst/>
                    <a:latin typeface="宋体" panose="02010600030101010101" pitchFamily="2" charset="-122"/>
                    <a:ea typeface="宋体" panose="02010600030101010101" pitchFamily="2" charset="-122"/>
                  </a:rPr>
                  <a:t>：</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已知男生的身高分布为 </a:t>
                </a:r>
                <a:r>
                  <a:rPr lang="en-US" altLang="zh-CN" dirty="0">
                    <a:latin typeface="宋体" panose="02010600030101010101" pitchFamily="2" charset="-122"/>
                    <a:ea typeface="宋体" panose="02010600030101010101" pitchFamily="2" charset="-122"/>
                  </a:rPr>
                  <a:t> N(</a:t>
                </a:r>
                <a14:m>
                  <m:oMath xmlns:m="http://schemas.openxmlformats.org/officeDocument/2006/math">
                    <m:r>
                      <a:rPr lang="zh-CN" altLang="en-US" i="1" smtClean="0">
                        <a:latin typeface="Cambria Math" panose="02040503050406030204" pitchFamily="18" charset="0"/>
                      </a:rPr>
                      <m:t>𝜇</m:t>
                    </m:r>
                    <m:r>
                      <a:rPr lang="en-US" altLang="zh-CN" b="0" i="1" baseline="-25000"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172</m:t>
                    </m:r>
                    <m:r>
                      <a:rPr lang="zh-CN" altLang="en-US" i="1">
                        <a:latin typeface="Cambria Math" panose="02040503050406030204" pitchFamily="18" charset="0"/>
                      </a:rPr>
                      <m:t>，</m:t>
                    </m:r>
                    <m:r>
                      <a:rPr lang="zh-CN" altLang="en-US" b="0" i="1" smtClean="0">
                        <a:latin typeface="Cambria Math" panose="02040503050406030204" pitchFamily="18" charset="0"/>
                      </a:rPr>
                      <m:t>𝜎</m:t>
                    </m:r>
                    <m:r>
                      <a:rPr lang="en-US" altLang="zh-CN" b="0" i="1" baseline="-25000" smtClean="0">
                        <a:latin typeface="Cambria Math" panose="02040503050406030204" pitchFamily="18" charset="0"/>
                      </a:rPr>
                      <m:t>1</m:t>
                    </m:r>
                    <m:r>
                      <a:rPr lang="en-US" altLang="zh-CN" b="0" i="1" baseline="30000"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5</m:t>
                    </m:r>
                    <m:r>
                      <a:rPr lang="en-US" altLang="zh-CN" b="0" i="1" baseline="30000" smtClean="0">
                        <a:latin typeface="Cambria Math" panose="02040503050406030204" pitchFamily="18" charset="0"/>
                      </a:rPr>
                      <m:t>2</m:t>
                    </m:r>
                  </m:oMath>
                </a14:m>
                <a:r>
                  <a:rPr lang="zh-CN" altLang="en-US" dirty="0">
                    <a:latin typeface="宋体" panose="02010600030101010101" pitchFamily="2" charset="-122"/>
                    <a:ea typeface="宋体" panose="02010600030101010101" pitchFamily="2" charset="-122"/>
                  </a:rPr>
                  <a:t>），</a:t>
                </a:r>
                <a:r>
                  <a:rPr lang="zh-CN" altLang="en-US" dirty="0">
                    <a:solidFill>
                      <a:srgbClr val="121212"/>
                    </a:solidFill>
                    <a:latin typeface="宋体" panose="02010600030101010101" pitchFamily="2" charset="-122"/>
                    <a:ea typeface="宋体" panose="02010600030101010101" pitchFamily="2" charset="-122"/>
                  </a:rPr>
                  <a:t>女生的身高分布为 </a:t>
                </a:r>
                <a:r>
                  <a:rPr lang="en-US" altLang="zh-CN" dirty="0">
                    <a:latin typeface="宋体" panose="02010600030101010101" pitchFamily="2" charset="-122"/>
                    <a:ea typeface="宋体" panose="02010600030101010101" pitchFamily="2" charset="-122"/>
                  </a:rPr>
                  <a:t> N(</a:t>
                </a:r>
                <a14:m>
                  <m:oMath xmlns:m="http://schemas.openxmlformats.org/officeDocument/2006/math">
                    <m:r>
                      <a:rPr lang="zh-CN" altLang="en-US" i="1">
                        <a:latin typeface="Cambria Math" panose="02040503050406030204" pitchFamily="18" charset="0"/>
                      </a:rPr>
                      <m:t>𝜇</m:t>
                    </m:r>
                    <m:r>
                      <a:rPr lang="en-US" altLang="zh-CN" b="0" i="1" baseline="-25000" smtClean="0">
                        <a:latin typeface="Cambria Math" panose="02040503050406030204" pitchFamily="18" charset="0"/>
                      </a:rPr>
                      <m:t>2</m:t>
                    </m:r>
                    <m:r>
                      <a:rPr lang="en-US" altLang="zh-CN" i="1">
                        <a:latin typeface="Cambria Math" panose="02040503050406030204" pitchFamily="18" charset="0"/>
                      </a:rPr>
                      <m:t>=1</m:t>
                    </m:r>
                    <m:r>
                      <a:rPr lang="en-US" altLang="zh-CN" b="0" i="1" smtClean="0">
                        <a:latin typeface="Cambria Math" panose="02040503050406030204" pitchFamily="18" charset="0"/>
                      </a:rPr>
                      <m:t>6</m:t>
                    </m:r>
                    <m:r>
                      <a:rPr lang="en-US" altLang="zh-CN" i="1">
                        <a:latin typeface="Cambria Math" panose="02040503050406030204" pitchFamily="18" charset="0"/>
                      </a:rPr>
                      <m:t>2</m:t>
                    </m:r>
                    <m:r>
                      <a:rPr lang="zh-CN" altLang="en-US" i="1">
                        <a:latin typeface="Cambria Math" panose="02040503050406030204" pitchFamily="18" charset="0"/>
                      </a:rPr>
                      <m:t>，</m:t>
                    </m:r>
                    <m:r>
                      <a:rPr lang="zh-CN" altLang="en-US" i="1">
                        <a:latin typeface="Cambria Math" panose="02040503050406030204" pitchFamily="18" charset="0"/>
                      </a:rPr>
                      <m:t>𝜎</m:t>
                    </m:r>
                    <m:r>
                      <a:rPr lang="en-US" altLang="zh-CN" i="1" baseline="-25000">
                        <a:latin typeface="Cambria Math" panose="02040503050406030204" pitchFamily="18" charset="0"/>
                      </a:rPr>
                      <m:t>1</m:t>
                    </m:r>
                    <m:r>
                      <a:rPr lang="en-US" altLang="zh-CN" i="1" baseline="30000">
                        <a:latin typeface="Cambria Math" panose="02040503050406030204" pitchFamily="18" charset="0"/>
                      </a:rPr>
                      <m:t>2</m:t>
                    </m:r>
                    <m:r>
                      <a:rPr lang="en-US" altLang="zh-CN" i="1">
                        <a:latin typeface="Cambria Math" panose="02040503050406030204" pitchFamily="18" charset="0"/>
                      </a:rPr>
                      <m:t>=5</m:t>
                    </m:r>
                    <m:r>
                      <a:rPr lang="en-US" altLang="zh-CN" i="1" baseline="30000">
                        <a:latin typeface="Cambria Math" panose="02040503050406030204" pitchFamily="18" charset="0"/>
                      </a:rPr>
                      <m:t>2</m:t>
                    </m:r>
                  </m:oMath>
                </a14:m>
                <a:r>
                  <a:rPr lang="zh-CN" altLang="en-US" dirty="0">
                    <a:latin typeface="宋体" panose="02010600030101010101" pitchFamily="2" charset="-122"/>
                    <a:ea typeface="宋体" panose="02010600030101010101" pitchFamily="2" charset="-122"/>
                  </a:rPr>
                  <a:t>），如果一个学生身高为</a:t>
                </a:r>
                <a:r>
                  <a:rPr lang="en-US" altLang="zh-CN" dirty="0">
                    <a:latin typeface="宋体" panose="02010600030101010101" pitchFamily="2" charset="-122"/>
                    <a:ea typeface="宋体" panose="02010600030101010101" pitchFamily="2" charset="-122"/>
                  </a:rPr>
                  <a:t>180</a:t>
                </a:r>
                <a:r>
                  <a:rPr lang="zh-CN" altLang="en-US" dirty="0">
                    <a:latin typeface="宋体" panose="02010600030101010101" pitchFamily="2" charset="-122"/>
                    <a:ea typeface="宋体" panose="02010600030101010101" pitchFamily="2" charset="-122"/>
                  </a:rPr>
                  <a:t>，则推断这个学生为男生的可能性更大</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这便成为一个</a:t>
                </a:r>
                <a:r>
                  <a:rPr lang="zh-CN" altLang="en-US" b="0" i="0" dirty="0">
                    <a:solidFill>
                      <a:srgbClr val="121212"/>
                    </a:solidFill>
                    <a:effectLst/>
                    <a:latin typeface="宋体" panose="02010600030101010101" pitchFamily="2" charset="-122"/>
                    <a:ea typeface="宋体" panose="02010600030101010101" pitchFamily="2" charset="-122"/>
                  </a:rPr>
                  <a:t>你依赖我，我依赖你的循环依赖问题</a:t>
                </a:r>
                <a:endParaRPr lang="en-US" altLang="zh-CN" b="0" i="0" dirty="0">
                  <a:solidFill>
                    <a:srgbClr val="121212"/>
                  </a:solidFill>
                  <a:effectLst/>
                  <a:latin typeface="宋体" panose="02010600030101010101" pitchFamily="2" charset="-122"/>
                  <a:ea typeface="宋体" panose="02010600030101010101" pitchFamily="2" charset="-122"/>
                </a:endParaRPr>
              </a:p>
              <a:p>
                <a:r>
                  <a:rPr lang="zh-CN" altLang="en-US" dirty="0">
                    <a:solidFill>
                      <a:srgbClr val="121212"/>
                    </a:solidFill>
                    <a:latin typeface="宋体" panose="02010600030101010101" pitchFamily="2" charset="-122"/>
                    <a:ea typeface="宋体" panose="02010600030101010101" pitchFamily="2" charset="-122"/>
                  </a:rPr>
                  <a:t>那么为了打破僵局，先随便整一个值出来，然后再根据实际变化调整，如此不断迭代，互相调整，最终就会收敛到一个解，这就是</a:t>
                </a:r>
                <a:r>
                  <a:rPr lang="en-US" altLang="zh-CN" dirty="0">
                    <a:solidFill>
                      <a:srgbClr val="121212"/>
                    </a:solidFill>
                    <a:latin typeface="宋体" panose="02010600030101010101" pitchFamily="2" charset="-122"/>
                    <a:ea typeface="宋体" panose="02010600030101010101" pitchFamily="2" charset="-122"/>
                  </a:rPr>
                  <a:t>EM</a:t>
                </a:r>
                <a:r>
                  <a:rPr lang="zh-CN" altLang="en-US" dirty="0">
                    <a:solidFill>
                      <a:srgbClr val="121212"/>
                    </a:solidFill>
                    <a:latin typeface="宋体" panose="02010600030101010101" pitchFamily="2" charset="-122"/>
                    <a:ea typeface="宋体" panose="02010600030101010101" pitchFamily="2" charset="-122"/>
                  </a:rPr>
                  <a:t>算法的基本思想</a:t>
                </a:r>
                <a:endParaRPr lang="en-US" altLang="zh-CN"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8B570BD7-E0C5-46F0-B311-9DAE83C56D6A}"/>
                  </a:ext>
                </a:extLst>
              </p:cNvPr>
              <p:cNvSpPr txBox="1">
                <a:spLocks noRot="1" noChangeAspect="1" noMove="1" noResize="1" noEditPoints="1" noAdjustHandles="1" noChangeArrowheads="1" noChangeShapeType="1" noTextEdit="1"/>
              </p:cNvSpPr>
              <p:nvPr/>
            </p:nvSpPr>
            <p:spPr>
              <a:xfrm>
                <a:off x="-71727" y="590550"/>
                <a:ext cx="9215727" cy="4247317"/>
              </a:xfrm>
              <a:prstGeom prst="rect">
                <a:avLst/>
              </a:prstGeom>
              <a:blipFill>
                <a:blip r:embed="rId3"/>
                <a:stretch>
                  <a:fillRect l="-529" t="-861" b="-1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559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107996" cy="400110"/>
          </a:xfrm>
          <a:prstGeom prst="rect">
            <a:avLst/>
          </a:prstGeom>
        </p:spPr>
        <p:txBody>
          <a:bodyPr wrap="none">
            <a:spAutoFit/>
          </a:bodyPr>
          <a:lstStyle/>
          <a:p>
            <a:pPr lvl="0">
              <a:defRPr/>
            </a:pPr>
            <a:r>
              <a:rPr lang="en-US" altLang="zh-CN" sz="2000" b="1" dirty="0">
                <a:solidFill>
                  <a:prstClr val="white"/>
                </a:solidFill>
                <a:latin typeface="微软雅黑" panose="020B0503020204020204" pitchFamily="34" charset="-122"/>
                <a:ea typeface="微软雅黑" panose="020B0503020204020204" pitchFamily="34" charset="-122"/>
              </a:rPr>
              <a:t>EM</a:t>
            </a:r>
            <a:r>
              <a:rPr lang="zh-CN" altLang="en-US" sz="2000" b="1" dirty="0">
                <a:solidFill>
                  <a:prstClr val="white"/>
                </a:solidFill>
                <a:latin typeface="微软雅黑" panose="020B0503020204020204" pitchFamily="34" charset="-122"/>
                <a:ea typeface="微软雅黑" panose="020B0503020204020204" pitchFamily="34" charset="-122"/>
              </a:rPr>
              <a:t>算法</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18016AB-E419-4ACE-B921-86A15A1917BD}"/>
                  </a:ext>
                </a:extLst>
              </p:cNvPr>
              <p:cNvSpPr txBox="1"/>
              <p:nvPr/>
            </p:nvSpPr>
            <p:spPr>
              <a:xfrm>
                <a:off x="-71728" y="725488"/>
                <a:ext cx="9215728" cy="3416320"/>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先设定男生和女生的身高分布参数（初始值），</a:t>
                </a:r>
                <a:r>
                  <a:rPr lang="en-US" altLang="zh-CN" dirty="0" err="1">
                    <a:latin typeface="宋体" panose="02010600030101010101" pitchFamily="2" charset="-122"/>
                    <a:ea typeface="宋体" panose="02010600030101010101" pitchFamily="2" charset="-122"/>
                  </a:rPr>
                  <a:t>eg</a:t>
                </a:r>
                <a:r>
                  <a:rPr lang="zh-CN" altLang="en-US" dirty="0">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男生的身高分布为 </a:t>
                </a:r>
                <a:r>
                  <a:rPr lang="en-US" altLang="zh-CN" dirty="0">
                    <a:latin typeface="宋体" panose="02010600030101010101" pitchFamily="2" charset="-122"/>
                    <a:ea typeface="宋体" panose="02010600030101010101" pitchFamily="2" charset="-122"/>
                  </a:rPr>
                  <a:t> N(</a:t>
                </a:r>
                <a14:m>
                  <m:oMath xmlns:m="http://schemas.openxmlformats.org/officeDocument/2006/math">
                    <m:r>
                      <a:rPr lang="zh-CN" altLang="en-US" i="1" smtClean="0">
                        <a:latin typeface="Cambria Math" panose="02040503050406030204" pitchFamily="18" charset="0"/>
                      </a:rPr>
                      <m:t>𝜇</m:t>
                    </m:r>
                    <m:r>
                      <a:rPr lang="en-US" altLang="zh-CN" b="0" i="1" baseline="-25000" smtClean="0">
                        <a:latin typeface="Cambria Math" panose="02040503050406030204" pitchFamily="18" charset="0"/>
                      </a:rPr>
                      <m:t>1</m:t>
                    </m:r>
                    <m:r>
                      <a:rPr lang="en-US" altLang="zh-CN" i="1">
                        <a:latin typeface="Cambria Math" panose="02040503050406030204" pitchFamily="18" charset="0"/>
                      </a:rPr>
                      <m:t>=</m:t>
                    </m:r>
                    <m:r>
                      <a:rPr lang="en-US" altLang="zh-CN" b="0" i="1" smtClean="0">
                        <a:latin typeface="Cambria Math" panose="02040503050406030204" pitchFamily="18" charset="0"/>
                      </a:rPr>
                      <m:t>172</m:t>
                    </m:r>
                    <m:r>
                      <a:rPr lang="zh-CN" altLang="en-US" i="1">
                        <a:latin typeface="Cambria Math" panose="02040503050406030204" pitchFamily="18" charset="0"/>
                      </a:rPr>
                      <m:t>，</m:t>
                    </m:r>
                    <m:r>
                      <a:rPr lang="zh-CN" altLang="en-US" b="0" i="1" smtClean="0">
                        <a:latin typeface="Cambria Math" panose="02040503050406030204" pitchFamily="18" charset="0"/>
                      </a:rPr>
                      <m:t>𝜎</m:t>
                    </m:r>
                    <m:r>
                      <a:rPr lang="en-US" altLang="zh-CN" b="0" i="1" baseline="-25000" smtClean="0">
                        <a:latin typeface="Cambria Math" panose="02040503050406030204" pitchFamily="18" charset="0"/>
                      </a:rPr>
                      <m:t>1</m:t>
                    </m:r>
                    <m:r>
                      <a:rPr lang="en-US" altLang="zh-CN" b="0" i="1" baseline="30000"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5</m:t>
                    </m:r>
                    <m:r>
                      <a:rPr lang="en-US" altLang="zh-CN" b="0" i="1" baseline="30000" smtClean="0">
                        <a:latin typeface="Cambria Math" panose="02040503050406030204" pitchFamily="18" charset="0"/>
                      </a:rPr>
                      <m:t>2</m:t>
                    </m:r>
                  </m:oMath>
                </a14:m>
                <a:r>
                  <a:rPr lang="zh-CN" altLang="en-US" dirty="0">
                    <a:latin typeface="宋体" panose="02010600030101010101" pitchFamily="2" charset="-122"/>
                    <a:ea typeface="宋体" panose="02010600030101010101" pitchFamily="2" charset="-122"/>
                  </a:rPr>
                  <a:t>），</a:t>
                </a:r>
                <a:r>
                  <a:rPr lang="zh-CN" altLang="en-US" dirty="0">
                    <a:solidFill>
                      <a:srgbClr val="121212"/>
                    </a:solidFill>
                    <a:latin typeface="宋体" panose="02010600030101010101" pitchFamily="2" charset="-122"/>
                    <a:ea typeface="宋体" panose="02010600030101010101" pitchFamily="2" charset="-122"/>
                  </a:rPr>
                  <a:t>女生的身高分布为 </a:t>
                </a:r>
                <a:r>
                  <a:rPr lang="en-US" altLang="zh-CN" dirty="0">
                    <a:latin typeface="宋体" panose="02010600030101010101" pitchFamily="2" charset="-122"/>
                    <a:ea typeface="宋体" panose="02010600030101010101" pitchFamily="2" charset="-122"/>
                  </a:rPr>
                  <a:t> N(</a:t>
                </a:r>
                <a14:m>
                  <m:oMath xmlns:m="http://schemas.openxmlformats.org/officeDocument/2006/math">
                    <m:r>
                      <a:rPr lang="zh-CN" altLang="en-US" i="1">
                        <a:latin typeface="Cambria Math" panose="02040503050406030204" pitchFamily="18" charset="0"/>
                      </a:rPr>
                      <m:t>𝜇</m:t>
                    </m:r>
                    <m:r>
                      <a:rPr lang="en-US" altLang="zh-CN" b="0" i="1" baseline="-25000" smtClean="0">
                        <a:latin typeface="Cambria Math" panose="02040503050406030204" pitchFamily="18" charset="0"/>
                      </a:rPr>
                      <m:t>2</m:t>
                    </m:r>
                    <m:r>
                      <a:rPr lang="en-US" altLang="zh-CN" i="1">
                        <a:latin typeface="Cambria Math" panose="02040503050406030204" pitchFamily="18" charset="0"/>
                      </a:rPr>
                      <m:t>=1</m:t>
                    </m:r>
                    <m:r>
                      <a:rPr lang="en-US" altLang="zh-CN" b="0" i="1" smtClean="0">
                        <a:latin typeface="Cambria Math" panose="02040503050406030204" pitchFamily="18" charset="0"/>
                      </a:rPr>
                      <m:t>6</m:t>
                    </m:r>
                    <m:r>
                      <a:rPr lang="en-US" altLang="zh-CN" i="1">
                        <a:latin typeface="Cambria Math" panose="02040503050406030204" pitchFamily="18" charset="0"/>
                      </a:rPr>
                      <m:t>2</m:t>
                    </m:r>
                    <m:r>
                      <a:rPr lang="zh-CN" altLang="en-US" i="1">
                        <a:latin typeface="Cambria Math" panose="02040503050406030204" pitchFamily="18" charset="0"/>
                      </a:rPr>
                      <m:t>，</m:t>
                    </m:r>
                    <m:r>
                      <a:rPr lang="zh-CN" altLang="en-US" i="1">
                        <a:latin typeface="Cambria Math" panose="02040503050406030204" pitchFamily="18" charset="0"/>
                      </a:rPr>
                      <m:t>𝜎</m:t>
                    </m:r>
                    <m:r>
                      <a:rPr lang="en-US" altLang="zh-CN" i="1" baseline="-25000">
                        <a:latin typeface="Cambria Math" panose="02040503050406030204" pitchFamily="18" charset="0"/>
                      </a:rPr>
                      <m:t>1</m:t>
                    </m:r>
                    <m:r>
                      <a:rPr lang="en-US" altLang="zh-CN" i="1" baseline="30000">
                        <a:latin typeface="Cambria Math" panose="02040503050406030204" pitchFamily="18" charset="0"/>
                      </a:rPr>
                      <m:t>2</m:t>
                    </m:r>
                    <m:r>
                      <a:rPr lang="en-US" altLang="zh-CN" i="1">
                        <a:latin typeface="Cambria Math" panose="02040503050406030204" pitchFamily="18" charset="0"/>
                      </a:rPr>
                      <m:t>=5</m:t>
                    </m:r>
                    <m:r>
                      <a:rPr lang="en-US" altLang="zh-CN" i="1" baseline="30000">
                        <a:latin typeface="Cambria Math" panose="02040503050406030204" pitchFamily="18" charset="0"/>
                      </a:rPr>
                      <m:t>2</m:t>
                    </m:r>
                  </m:oMath>
                </a14:m>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计算每个人是来自于第一个分布还是第二个分布（</a:t>
                </a:r>
                <a:r>
                  <a:rPr lang="en-US" altLang="zh-CN" dirty="0" err="1">
                    <a:latin typeface="宋体" panose="02010600030101010101" pitchFamily="2" charset="-122"/>
                    <a:ea typeface="宋体" panose="02010600030101010101" pitchFamily="2" charset="-122"/>
                  </a:rPr>
                  <a:t>eg</a:t>
                </a:r>
                <a:r>
                  <a:rPr lang="zh-CN" altLang="en-US" dirty="0">
                    <a:latin typeface="宋体" panose="02010600030101010101" pitchFamily="2" charset="-122"/>
                    <a:ea typeface="宋体" panose="02010600030101010101" pitchFamily="2" charset="-122"/>
                  </a:rPr>
                  <a:t>：一个学生身高为</a:t>
                </a:r>
                <a:r>
                  <a:rPr lang="en-US" altLang="zh-CN" dirty="0">
                    <a:latin typeface="宋体" panose="02010600030101010101" pitchFamily="2" charset="-122"/>
                    <a:ea typeface="宋体" panose="02010600030101010101" pitchFamily="2" charset="-122"/>
                  </a:rPr>
                  <a:t>180</a:t>
                </a:r>
                <a:r>
                  <a:rPr lang="zh-CN" altLang="en-US" dirty="0">
                    <a:latin typeface="宋体" panose="02010600030101010101" pitchFamily="2" charset="-122"/>
                    <a:ea typeface="宋体" panose="02010600030101010101" pitchFamily="2" charset="-122"/>
                  </a:rPr>
                  <a:t>，则推断这个学生为男生）（</a:t>
                </a:r>
                <a:r>
                  <a:rPr lang="en-US" altLang="zh-CN" b="0" i="0" dirty="0">
                    <a:solidFill>
                      <a:srgbClr val="121212"/>
                    </a:solidFill>
                    <a:effectLst/>
                    <a:latin typeface="宋体" panose="02010600030101010101" pitchFamily="2" charset="-122"/>
                    <a:ea typeface="宋体" panose="02010600030101010101" pitchFamily="2" charset="-122"/>
                  </a:rPr>
                  <a:t>Expectation </a:t>
                </a:r>
                <a:r>
                  <a:rPr lang="zh-CN" altLang="en-US" b="0" i="0" dirty="0">
                    <a:solidFill>
                      <a:srgbClr val="121212"/>
                    </a:solidFill>
                    <a:effectLst/>
                    <a:latin typeface="宋体" panose="02010600030101010101" pitchFamily="2" charset="-122"/>
                    <a:ea typeface="宋体" panose="02010600030101010101" pitchFamily="2" charset="-122"/>
                  </a:rPr>
                  <a:t>一步</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按照</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的方法将</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个样本分为男生和女生两个部分，利用极大似然估计</a:t>
                </a:r>
                <a:r>
                  <a:rPr lang="zh-CN" altLang="en-US" b="0" i="0" dirty="0">
                    <a:solidFill>
                      <a:srgbClr val="121212"/>
                    </a:solidFill>
                    <a:effectLst/>
                    <a:latin typeface="宋体" panose="02010600030101010101" pitchFamily="2" charset="-122"/>
                    <a:ea typeface="宋体" panose="02010600030101010101" pitchFamily="2" charset="-122"/>
                  </a:rPr>
                  <a:t>分别对男生和女生的身高分布参数进行估计</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b="0" i="0" dirty="0">
                    <a:solidFill>
                      <a:srgbClr val="121212"/>
                    </a:solidFill>
                    <a:effectLst/>
                    <a:latin typeface="宋体" panose="02010600030101010101" pitchFamily="2" charset="-122"/>
                    <a:ea typeface="宋体" panose="02010600030101010101" pitchFamily="2" charset="-122"/>
                  </a:rPr>
                  <a:t> Maximization</a:t>
                </a:r>
                <a:r>
                  <a:rPr lang="zh-CN" altLang="en-US" b="0" i="0" dirty="0">
                    <a:solidFill>
                      <a:srgbClr val="121212"/>
                    </a:solidFill>
                    <a:effectLst/>
                    <a:latin typeface="宋体" panose="02010600030101010101" pitchFamily="2" charset="-122"/>
                    <a:ea typeface="宋体" panose="02010600030101010101" pitchFamily="2" charset="-122"/>
                  </a:rPr>
                  <a:t>）</a:t>
                </a:r>
                <a:endParaRPr lang="en-US" altLang="zh-CN" b="0" i="0" dirty="0">
                  <a:solidFill>
                    <a:srgbClr val="121212"/>
                  </a:solidFill>
                  <a:effectLst/>
                  <a:latin typeface="宋体" panose="02010600030101010101" pitchFamily="2" charset="-122"/>
                  <a:ea typeface="宋体" panose="02010600030101010101" pitchFamily="2" charset="-122"/>
                </a:endParaRPr>
              </a:p>
              <a:p>
                <a:pPr algn="l"/>
                <a:r>
                  <a:rPr lang="en-US" altLang="zh-CN" b="0" i="0" dirty="0">
                    <a:solidFill>
                      <a:srgbClr val="121212"/>
                    </a:solidFill>
                    <a:effectLst/>
                    <a:latin typeface="宋体" panose="02010600030101010101" pitchFamily="2" charset="-122"/>
                    <a:ea typeface="宋体" panose="02010600030101010101" pitchFamily="2" charset="-122"/>
                  </a:rPr>
                  <a:t>4.</a:t>
                </a:r>
                <a:r>
                  <a:rPr lang="zh-CN" altLang="en-US" b="0" i="0" dirty="0">
                    <a:solidFill>
                      <a:srgbClr val="121212"/>
                    </a:solidFill>
                    <a:effectLst/>
                    <a:latin typeface="宋体" panose="02010600030101010101" pitchFamily="2" charset="-122"/>
                    <a:ea typeface="宋体" panose="02010600030101010101" pitchFamily="2" charset="-122"/>
                  </a:rPr>
                  <a:t>然后，当我们更新这两个分布的时候，每一个学生属于女生还是男生的概率又变了，那么我们就再需要调整</a:t>
                </a:r>
                <a:r>
                  <a:rPr lang="en-US" altLang="zh-CN" b="0" i="0" dirty="0">
                    <a:solidFill>
                      <a:srgbClr val="121212"/>
                    </a:solidFill>
                    <a:effectLst/>
                    <a:latin typeface="宋体" panose="02010600030101010101" pitchFamily="2" charset="-122"/>
                    <a:ea typeface="宋体" panose="02010600030101010101" pitchFamily="2" charset="-122"/>
                  </a:rPr>
                  <a:t>E</a:t>
                </a:r>
                <a:r>
                  <a:rPr lang="zh-CN" altLang="en-US" b="0" i="0" dirty="0">
                    <a:solidFill>
                      <a:srgbClr val="121212"/>
                    </a:solidFill>
                    <a:effectLst/>
                    <a:latin typeface="宋体" panose="02010600030101010101" pitchFamily="2" charset="-122"/>
                    <a:ea typeface="宋体" panose="02010600030101010101" pitchFamily="2" charset="-122"/>
                  </a:rPr>
                  <a:t>步；</a:t>
                </a:r>
              </a:p>
              <a:p>
                <a:pPr algn="l"/>
                <a:r>
                  <a:rPr lang="en-US" altLang="zh-CN" b="0" i="0" dirty="0">
                    <a:solidFill>
                      <a:srgbClr val="121212"/>
                    </a:solidFill>
                    <a:effectLst/>
                    <a:latin typeface="宋体" panose="02010600030101010101" pitchFamily="2" charset="-122"/>
                    <a:ea typeface="宋体" panose="02010600030101010101" pitchFamily="2" charset="-122"/>
                  </a:rPr>
                  <a:t>5.……</a:t>
                </a:r>
                <a:r>
                  <a:rPr lang="zh-CN" altLang="en-US" b="0" i="0" dirty="0">
                    <a:solidFill>
                      <a:srgbClr val="121212"/>
                    </a:solidFill>
                    <a:effectLst/>
                    <a:latin typeface="宋体" panose="02010600030101010101" pitchFamily="2" charset="-122"/>
                    <a:ea typeface="宋体" panose="02010600030101010101" pitchFamily="2" charset="-122"/>
                  </a:rPr>
                  <a:t>如此往复，直到参数基本不再发生变化或满足结束条件为止。</a:t>
                </a:r>
              </a:p>
              <a:p>
                <a:endParaRPr lang="en-US" altLang="zh-CN" dirty="0"/>
              </a:p>
              <a:p>
                <a:r>
                  <a:rPr lang="zh-CN" altLang="en-US" b="0" i="0" dirty="0">
                    <a:solidFill>
                      <a:srgbClr val="121212"/>
                    </a:solidFill>
                    <a:effectLst/>
                    <a:latin typeface="宋体" panose="02010600030101010101" pitchFamily="2" charset="-122"/>
                    <a:ea typeface="宋体" panose="02010600030101010101" pitchFamily="2" charset="-122"/>
                  </a:rPr>
                  <a:t>学生属于男生还是女生我们称之为隐含参数，女生和男生的身高分布参数称为模型参数</a:t>
                </a:r>
                <a:endParaRPr lang="en-US" altLang="zh-CN" b="0" i="0" dirty="0">
                  <a:solidFill>
                    <a:srgbClr val="121212"/>
                  </a:solidFill>
                  <a:effectLst/>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2" name="文本框 1">
                <a:extLst>
                  <a:ext uri="{FF2B5EF4-FFF2-40B4-BE49-F238E27FC236}">
                    <a16:creationId xmlns:a16="http://schemas.microsoft.com/office/drawing/2014/main" id="{F18016AB-E419-4ACE-B921-86A15A1917BD}"/>
                  </a:ext>
                </a:extLst>
              </p:cNvPr>
              <p:cNvSpPr txBox="1">
                <a:spLocks noRot="1" noChangeAspect="1" noMove="1" noResize="1" noEditPoints="1" noAdjustHandles="1" noChangeArrowheads="1" noChangeShapeType="1" noTextEdit="1"/>
              </p:cNvSpPr>
              <p:nvPr/>
            </p:nvSpPr>
            <p:spPr>
              <a:xfrm>
                <a:off x="-71728" y="725488"/>
                <a:ext cx="9215728" cy="3416320"/>
              </a:xfrm>
              <a:prstGeom prst="rect">
                <a:avLst/>
              </a:prstGeom>
              <a:blipFill>
                <a:blip r:embed="rId3"/>
                <a:stretch>
                  <a:fillRect l="-529" t="-1250" r="-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413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2236510"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线性回归研究思路</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669D586C-4870-463B-868A-0B6901810CCB}"/>
              </a:ext>
            </a:extLst>
          </p:cNvPr>
          <p:cNvPicPr>
            <a:picLocks noChangeAspect="1"/>
          </p:cNvPicPr>
          <p:nvPr/>
        </p:nvPicPr>
        <p:blipFill>
          <a:blip r:embed="rId3"/>
          <a:stretch>
            <a:fillRect/>
          </a:stretch>
        </p:blipFill>
        <p:spPr>
          <a:xfrm>
            <a:off x="0" y="-9525"/>
            <a:ext cx="3618213" cy="5143500"/>
          </a:xfrm>
          <a:prstGeom prst="rect">
            <a:avLst/>
          </a:prstGeom>
        </p:spPr>
      </p:pic>
    </p:spTree>
    <p:extLst>
      <p:ext uri="{BB962C8B-B14F-4D97-AF65-F5344CB8AC3E}">
        <p14:creationId xmlns:p14="http://schemas.microsoft.com/office/powerpoint/2010/main" val="268945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107996" cy="400110"/>
          </a:xfrm>
          <a:prstGeom prst="rect">
            <a:avLst/>
          </a:prstGeom>
        </p:spPr>
        <p:txBody>
          <a:bodyPr wrap="none">
            <a:spAutoFit/>
          </a:bodyPr>
          <a:lstStyle/>
          <a:p>
            <a:pPr lvl="0">
              <a:defRPr/>
            </a:pPr>
            <a:r>
              <a:rPr lang="en-US" altLang="zh-CN" sz="2000" b="1" dirty="0">
                <a:solidFill>
                  <a:prstClr val="white"/>
                </a:solidFill>
                <a:latin typeface="微软雅黑" panose="020B0503020204020204" pitchFamily="34" charset="-122"/>
                <a:ea typeface="微软雅黑" panose="020B0503020204020204" pitchFamily="34" charset="-122"/>
              </a:rPr>
              <a:t>EM</a:t>
            </a:r>
            <a:r>
              <a:rPr lang="zh-CN" altLang="en-US" sz="2000" b="1" dirty="0">
                <a:solidFill>
                  <a:prstClr val="white"/>
                </a:solidFill>
                <a:latin typeface="微软雅黑" panose="020B0503020204020204" pitchFamily="34" charset="-122"/>
                <a:ea typeface="微软雅黑" panose="020B0503020204020204" pitchFamily="34" charset="-122"/>
              </a:rPr>
              <a:t>算法</a:t>
            </a:r>
            <a:endParaRPr lang="en-US" altLang="zh-CN" sz="2000" b="1"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文本框 1">
            <a:extLst>
              <a:ext uri="{FF2B5EF4-FFF2-40B4-BE49-F238E27FC236}">
                <a16:creationId xmlns:a16="http://schemas.microsoft.com/office/drawing/2014/main" id="{159E2C73-2EA7-46C9-BFE6-F38957514A24}"/>
              </a:ext>
            </a:extLst>
          </p:cNvPr>
          <p:cNvSpPr txBox="1"/>
          <p:nvPr/>
        </p:nvSpPr>
        <p:spPr>
          <a:xfrm>
            <a:off x="0" y="675433"/>
            <a:ext cx="8997067" cy="3970318"/>
          </a:xfrm>
          <a:prstGeom prst="rect">
            <a:avLst/>
          </a:prstGeom>
          <a:noFill/>
        </p:spPr>
        <p:txBody>
          <a:bodyPr wrap="square" rtlCol="0">
            <a:spAutoFit/>
          </a:bodyPr>
          <a:lstStyle/>
          <a:p>
            <a:r>
              <a:rPr lang="en-US" altLang="zh-CN" dirty="0">
                <a:latin typeface="宋体" panose="02010600030101010101" pitchFamily="2" charset="-122"/>
                <a:ea typeface="宋体" panose="02010600030101010101" pitchFamily="2" charset="-122"/>
              </a:rPr>
              <a:t>EM</a:t>
            </a:r>
            <a:r>
              <a:rPr lang="zh-CN" altLang="en-US" dirty="0">
                <a:latin typeface="宋体" panose="02010600030101010101" pitchFamily="2" charset="-122"/>
                <a:ea typeface="宋体" panose="02010600030101010101" pitchFamily="2" charset="-122"/>
              </a:rPr>
              <a:t>算法解决问题的思璐是使用</a:t>
            </a:r>
            <a:r>
              <a:rPr lang="zh-CN" altLang="en-US" b="0" i="0" dirty="0">
                <a:solidFill>
                  <a:srgbClr val="121212"/>
                </a:solidFill>
                <a:effectLst/>
                <a:latin typeface="宋体" panose="02010600030101010101" pitchFamily="2" charset="-122"/>
                <a:ea typeface="宋体" panose="02010600030101010101" pitchFamily="2" charset="-122"/>
              </a:rPr>
              <a:t>启发式的迭代方法，既然我们无法直接求出模型分布参数，那么我们可以先猜想隐含参数（</a:t>
            </a:r>
            <a:r>
              <a:rPr lang="en-US" altLang="zh-CN" b="0" i="0" dirty="0">
                <a:solidFill>
                  <a:srgbClr val="121212"/>
                </a:solidFill>
                <a:effectLst/>
                <a:latin typeface="宋体" panose="02010600030101010101" pitchFamily="2" charset="-122"/>
                <a:ea typeface="宋体" panose="02010600030101010101" pitchFamily="2" charset="-122"/>
              </a:rPr>
              <a:t>EM </a:t>
            </a:r>
            <a:r>
              <a:rPr lang="zh-CN" altLang="en-US" b="0" i="0" dirty="0">
                <a:solidFill>
                  <a:srgbClr val="121212"/>
                </a:solidFill>
                <a:effectLst/>
                <a:latin typeface="宋体" panose="02010600030101010101" pitchFamily="2" charset="-122"/>
                <a:ea typeface="宋体" panose="02010600030101010101" pitchFamily="2" charset="-122"/>
              </a:rPr>
              <a:t>算法的 </a:t>
            </a:r>
            <a:r>
              <a:rPr lang="en-US" altLang="zh-CN" b="0" i="0" dirty="0">
                <a:solidFill>
                  <a:srgbClr val="121212"/>
                </a:solidFill>
                <a:effectLst/>
                <a:latin typeface="宋体" panose="02010600030101010101" pitchFamily="2" charset="-122"/>
                <a:ea typeface="宋体" panose="02010600030101010101" pitchFamily="2" charset="-122"/>
              </a:rPr>
              <a:t>E </a:t>
            </a:r>
            <a:r>
              <a:rPr lang="zh-CN" altLang="en-US" b="0" i="0" dirty="0">
                <a:solidFill>
                  <a:srgbClr val="121212"/>
                </a:solidFill>
                <a:effectLst/>
                <a:latin typeface="宋体" panose="02010600030101010101" pitchFamily="2" charset="-122"/>
                <a:ea typeface="宋体" panose="02010600030101010101" pitchFamily="2" charset="-122"/>
              </a:rPr>
              <a:t>步），接着基于观察数据和猜测的隐含参数一起来极大化对数似然，求解我们的模型参数（</a:t>
            </a:r>
            <a:r>
              <a:rPr lang="en-US" altLang="zh-CN" b="0" i="0" dirty="0">
                <a:solidFill>
                  <a:srgbClr val="121212"/>
                </a:solidFill>
                <a:effectLst/>
                <a:latin typeface="宋体" panose="02010600030101010101" pitchFamily="2" charset="-122"/>
                <a:ea typeface="宋体" panose="02010600030101010101" pitchFamily="2" charset="-122"/>
              </a:rPr>
              <a:t>EM</a:t>
            </a:r>
            <a:r>
              <a:rPr lang="zh-CN" altLang="en-US" b="0" i="0" dirty="0">
                <a:solidFill>
                  <a:srgbClr val="121212"/>
                </a:solidFill>
                <a:effectLst/>
                <a:latin typeface="宋体" panose="02010600030101010101" pitchFamily="2" charset="-122"/>
                <a:ea typeface="宋体" panose="02010600030101010101" pitchFamily="2" charset="-122"/>
              </a:rPr>
              <a:t>算法的</a:t>
            </a:r>
            <a:r>
              <a:rPr lang="en-US" altLang="zh-CN" b="0" i="0" dirty="0">
                <a:solidFill>
                  <a:srgbClr val="121212"/>
                </a:solidFill>
                <a:effectLst/>
                <a:latin typeface="宋体" panose="02010600030101010101" pitchFamily="2" charset="-122"/>
                <a:ea typeface="宋体" panose="02010600030101010101" pitchFamily="2" charset="-122"/>
              </a:rPr>
              <a:t>M</a:t>
            </a:r>
            <a:r>
              <a:rPr lang="zh-CN" altLang="en-US" b="0" i="0" dirty="0">
                <a:solidFill>
                  <a:srgbClr val="121212"/>
                </a:solidFill>
                <a:effectLst/>
                <a:latin typeface="宋体" panose="02010600030101010101" pitchFamily="2" charset="-122"/>
                <a:ea typeface="宋体" panose="02010600030101010101" pitchFamily="2" charset="-122"/>
              </a:rPr>
              <a:t>步</a:t>
            </a:r>
            <a:r>
              <a:rPr lang="en-US" altLang="zh-CN" b="0" i="0" dirty="0">
                <a:solidFill>
                  <a:srgbClr val="121212"/>
                </a:solidFill>
                <a:effectLst/>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。由于我们之前的隐含参数是猜测的，所以此时得到的模型参数一般还不是我们想要的结果。我们基于当前得到的模型参数，继续猜测隐含参数（</a:t>
            </a:r>
            <a:r>
              <a:rPr lang="en-US" altLang="zh-CN" b="0" i="0" dirty="0">
                <a:solidFill>
                  <a:srgbClr val="121212"/>
                </a:solidFill>
                <a:effectLst/>
                <a:latin typeface="宋体" panose="02010600030101010101" pitchFamily="2" charset="-122"/>
                <a:ea typeface="宋体" panose="02010600030101010101" pitchFamily="2" charset="-122"/>
              </a:rPr>
              <a:t>EM</a:t>
            </a:r>
            <a:r>
              <a:rPr lang="zh-CN" altLang="en-US" b="0" i="0" dirty="0">
                <a:solidFill>
                  <a:srgbClr val="121212"/>
                </a:solidFill>
                <a:effectLst/>
                <a:latin typeface="宋体" panose="02010600030101010101" pitchFamily="2" charset="-122"/>
                <a:ea typeface="宋体" panose="02010600030101010101" pitchFamily="2" charset="-122"/>
              </a:rPr>
              <a:t>算法的 </a:t>
            </a:r>
            <a:r>
              <a:rPr lang="en-US" altLang="zh-CN" b="0" i="0" dirty="0">
                <a:solidFill>
                  <a:srgbClr val="121212"/>
                </a:solidFill>
                <a:effectLst/>
                <a:latin typeface="宋体" panose="02010600030101010101" pitchFamily="2" charset="-122"/>
                <a:ea typeface="宋体" panose="02010600030101010101" pitchFamily="2" charset="-122"/>
              </a:rPr>
              <a:t>E </a:t>
            </a:r>
            <a:r>
              <a:rPr lang="zh-CN" altLang="en-US" b="0" i="0" dirty="0">
                <a:solidFill>
                  <a:srgbClr val="121212"/>
                </a:solidFill>
                <a:effectLst/>
                <a:latin typeface="宋体" panose="02010600030101010101" pitchFamily="2" charset="-122"/>
                <a:ea typeface="宋体" panose="02010600030101010101" pitchFamily="2" charset="-122"/>
              </a:rPr>
              <a:t>步），然后继续极大化对数似然，求解我们的模型参数（</a:t>
            </a:r>
            <a:r>
              <a:rPr lang="en-US" altLang="zh-CN" b="0" i="0" dirty="0">
                <a:solidFill>
                  <a:srgbClr val="121212"/>
                </a:solidFill>
                <a:effectLst/>
                <a:latin typeface="宋体" panose="02010600030101010101" pitchFamily="2" charset="-122"/>
                <a:ea typeface="宋体" panose="02010600030101010101" pitchFamily="2" charset="-122"/>
              </a:rPr>
              <a:t>EM</a:t>
            </a:r>
            <a:r>
              <a:rPr lang="zh-CN" altLang="en-US" b="0" i="0" dirty="0">
                <a:solidFill>
                  <a:srgbClr val="121212"/>
                </a:solidFill>
                <a:effectLst/>
                <a:latin typeface="宋体" panose="02010600030101010101" pitchFamily="2" charset="-122"/>
                <a:ea typeface="宋体" panose="02010600030101010101" pitchFamily="2" charset="-122"/>
              </a:rPr>
              <a:t>算法的</a:t>
            </a:r>
            <a:r>
              <a:rPr lang="en-US" altLang="zh-CN" b="0" i="0" dirty="0">
                <a:solidFill>
                  <a:srgbClr val="121212"/>
                </a:solidFill>
                <a:effectLst/>
                <a:latin typeface="宋体" panose="02010600030101010101" pitchFamily="2" charset="-122"/>
                <a:ea typeface="宋体" panose="02010600030101010101" pitchFamily="2" charset="-122"/>
              </a:rPr>
              <a:t>M</a:t>
            </a:r>
            <a:r>
              <a:rPr lang="zh-CN" altLang="en-US" b="0" i="0" dirty="0">
                <a:solidFill>
                  <a:srgbClr val="121212"/>
                </a:solidFill>
                <a:effectLst/>
                <a:latin typeface="宋体" panose="02010600030101010101" pitchFamily="2" charset="-122"/>
                <a:ea typeface="宋体" panose="02010600030101010101" pitchFamily="2" charset="-122"/>
              </a:rPr>
              <a:t>步</a:t>
            </a:r>
            <a:r>
              <a:rPr lang="en-US" altLang="zh-CN" b="0" i="0" dirty="0">
                <a:solidFill>
                  <a:srgbClr val="121212"/>
                </a:solidFill>
                <a:effectLst/>
                <a:latin typeface="宋体" panose="02010600030101010101" pitchFamily="2" charset="-122"/>
                <a:ea typeface="宋体" panose="02010600030101010101" pitchFamily="2" charset="-122"/>
              </a:rPr>
              <a:t>)</a:t>
            </a:r>
            <a:r>
              <a:rPr lang="zh-CN" altLang="en-US" b="0" i="0" dirty="0">
                <a:solidFill>
                  <a:srgbClr val="121212"/>
                </a:solidFill>
                <a:effectLst/>
                <a:latin typeface="宋体" panose="02010600030101010101" pitchFamily="2" charset="-122"/>
                <a:ea typeface="宋体" panose="02010600030101010101" pitchFamily="2" charset="-122"/>
              </a:rPr>
              <a:t>。以此类推，不断的迭代下去，直到模型分布参数基本无变化，算法收敛，找到合适的模型参数。</a:t>
            </a:r>
            <a:endParaRPr lang="en-US" altLang="zh-CN" b="0" i="0" dirty="0">
              <a:solidFill>
                <a:srgbClr val="121212"/>
              </a:solidFill>
              <a:effectLst/>
              <a:latin typeface="宋体" panose="02010600030101010101" pitchFamily="2" charset="-122"/>
              <a:ea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endParaRPr>
          </a:p>
          <a:p>
            <a:r>
              <a:rPr lang="zh-CN" altLang="en-US" b="0" i="0" dirty="0">
                <a:solidFill>
                  <a:srgbClr val="121212"/>
                </a:solidFill>
                <a:effectLst/>
                <a:latin typeface="宋体" panose="02010600030101010101" pitchFamily="2" charset="-122"/>
                <a:ea typeface="宋体" panose="02010600030101010101" pitchFamily="2" charset="-122"/>
              </a:rPr>
              <a:t>类比于</a:t>
            </a:r>
            <a:r>
              <a:rPr lang="en-US" altLang="zh-CN" b="0" i="0" dirty="0">
                <a:solidFill>
                  <a:srgbClr val="121212"/>
                </a:solidFill>
                <a:effectLst/>
                <a:latin typeface="宋体" panose="02010600030101010101" pitchFamily="2" charset="-122"/>
                <a:ea typeface="宋体" panose="02010600030101010101" pitchFamily="2" charset="-122"/>
              </a:rPr>
              <a:t>K-means</a:t>
            </a:r>
            <a:r>
              <a:rPr lang="zh-CN" altLang="en-US" b="0" i="0" dirty="0">
                <a:solidFill>
                  <a:srgbClr val="121212"/>
                </a:solidFill>
                <a:effectLst/>
                <a:latin typeface="宋体" panose="02010600030101010101" pitchFamily="2" charset="-122"/>
                <a:ea typeface="宋体" panose="02010600030101010101" pitchFamily="2" charset="-122"/>
              </a:rPr>
              <a:t>算法：在 </a:t>
            </a:r>
            <a:r>
              <a:rPr lang="en-US" altLang="zh-CN" b="0" i="0" dirty="0">
                <a:solidFill>
                  <a:srgbClr val="121212"/>
                </a:solidFill>
                <a:effectLst/>
                <a:latin typeface="宋体" panose="02010600030101010101" pitchFamily="2" charset="-122"/>
                <a:ea typeface="宋体" panose="02010600030101010101" pitchFamily="2" charset="-122"/>
              </a:rPr>
              <a:t>K-Means </a:t>
            </a:r>
            <a:r>
              <a:rPr lang="zh-CN" altLang="en-US" b="0" i="0" dirty="0">
                <a:solidFill>
                  <a:srgbClr val="121212"/>
                </a:solidFill>
                <a:effectLst/>
                <a:latin typeface="宋体" panose="02010600030101010101" pitchFamily="2" charset="-122"/>
                <a:ea typeface="宋体" panose="02010600030101010101" pitchFamily="2" charset="-122"/>
              </a:rPr>
              <a:t>聚类时，每个聚类簇的质心是隐含数据。我们会假设 </a:t>
            </a:r>
            <a:r>
              <a:rPr lang="en-US" altLang="zh-CN" b="0" i="0" dirty="0">
                <a:solidFill>
                  <a:srgbClr val="121212"/>
                </a:solidFill>
                <a:effectLst/>
                <a:latin typeface="宋体" panose="02010600030101010101" pitchFamily="2" charset="-122"/>
                <a:ea typeface="宋体" panose="02010600030101010101" pitchFamily="2" charset="-122"/>
              </a:rPr>
              <a:t>K </a:t>
            </a:r>
            <a:r>
              <a:rPr lang="zh-CN" altLang="en-US" b="0" i="0" dirty="0">
                <a:solidFill>
                  <a:srgbClr val="121212"/>
                </a:solidFill>
                <a:effectLst/>
                <a:latin typeface="宋体" panose="02010600030101010101" pitchFamily="2" charset="-122"/>
                <a:ea typeface="宋体" panose="02010600030101010101" pitchFamily="2" charset="-122"/>
              </a:rPr>
              <a:t>个初始化质心，即 </a:t>
            </a:r>
            <a:r>
              <a:rPr lang="en-US" altLang="zh-CN" b="0" i="0" dirty="0">
                <a:solidFill>
                  <a:srgbClr val="121212"/>
                </a:solidFill>
                <a:effectLst/>
                <a:latin typeface="宋体" panose="02010600030101010101" pitchFamily="2" charset="-122"/>
                <a:ea typeface="宋体" panose="02010600030101010101" pitchFamily="2" charset="-122"/>
              </a:rPr>
              <a:t>EM </a:t>
            </a:r>
            <a:r>
              <a:rPr lang="zh-CN" altLang="en-US" b="0" i="0" dirty="0">
                <a:solidFill>
                  <a:srgbClr val="121212"/>
                </a:solidFill>
                <a:effectLst/>
                <a:latin typeface="宋体" panose="02010600030101010101" pitchFamily="2" charset="-122"/>
                <a:ea typeface="宋体" panose="02010600030101010101" pitchFamily="2" charset="-122"/>
              </a:rPr>
              <a:t>算法的 </a:t>
            </a:r>
            <a:r>
              <a:rPr lang="en-US" altLang="zh-CN" b="0" i="0" dirty="0">
                <a:solidFill>
                  <a:srgbClr val="121212"/>
                </a:solidFill>
                <a:effectLst/>
                <a:latin typeface="宋体" panose="02010600030101010101" pitchFamily="2" charset="-122"/>
                <a:ea typeface="宋体" panose="02010600030101010101" pitchFamily="2" charset="-122"/>
              </a:rPr>
              <a:t>E </a:t>
            </a:r>
            <a:r>
              <a:rPr lang="zh-CN" altLang="en-US" b="0" i="0" dirty="0">
                <a:solidFill>
                  <a:srgbClr val="121212"/>
                </a:solidFill>
                <a:effectLst/>
                <a:latin typeface="宋体" panose="02010600030101010101" pitchFamily="2" charset="-122"/>
                <a:ea typeface="宋体" panose="02010600030101010101" pitchFamily="2" charset="-122"/>
              </a:rPr>
              <a:t>步；然后计算得到每个样本最近的质心，并把样本聚类到最近的这个质心，即 </a:t>
            </a:r>
            <a:r>
              <a:rPr lang="en-US" altLang="zh-CN" b="0" i="0" dirty="0">
                <a:solidFill>
                  <a:srgbClr val="121212"/>
                </a:solidFill>
                <a:effectLst/>
                <a:latin typeface="宋体" panose="02010600030101010101" pitchFamily="2" charset="-122"/>
                <a:ea typeface="宋体" panose="02010600030101010101" pitchFamily="2" charset="-122"/>
              </a:rPr>
              <a:t>EM </a:t>
            </a:r>
            <a:r>
              <a:rPr lang="zh-CN" altLang="en-US" b="0" i="0" dirty="0">
                <a:solidFill>
                  <a:srgbClr val="121212"/>
                </a:solidFill>
                <a:effectLst/>
                <a:latin typeface="宋体" panose="02010600030101010101" pitchFamily="2" charset="-122"/>
                <a:ea typeface="宋体" panose="02010600030101010101" pitchFamily="2" charset="-122"/>
              </a:rPr>
              <a:t>算法的 </a:t>
            </a:r>
            <a:r>
              <a:rPr lang="en-US" altLang="zh-CN" b="0" i="0" dirty="0">
                <a:solidFill>
                  <a:srgbClr val="121212"/>
                </a:solidFill>
                <a:effectLst/>
                <a:latin typeface="宋体" panose="02010600030101010101" pitchFamily="2" charset="-122"/>
                <a:ea typeface="宋体" panose="02010600030101010101" pitchFamily="2" charset="-122"/>
              </a:rPr>
              <a:t>M </a:t>
            </a:r>
            <a:r>
              <a:rPr lang="zh-CN" altLang="en-US" b="0" i="0" dirty="0">
                <a:solidFill>
                  <a:srgbClr val="121212"/>
                </a:solidFill>
                <a:effectLst/>
                <a:latin typeface="宋体" panose="02010600030101010101" pitchFamily="2" charset="-122"/>
                <a:ea typeface="宋体" panose="02010600030101010101" pitchFamily="2" charset="-122"/>
              </a:rPr>
              <a:t>步。重复这个 </a:t>
            </a:r>
            <a:r>
              <a:rPr lang="en-US" altLang="zh-CN" b="0" i="0" dirty="0">
                <a:solidFill>
                  <a:srgbClr val="121212"/>
                </a:solidFill>
                <a:effectLst/>
                <a:latin typeface="宋体" panose="02010600030101010101" pitchFamily="2" charset="-122"/>
                <a:ea typeface="宋体" panose="02010600030101010101" pitchFamily="2" charset="-122"/>
              </a:rPr>
              <a:t>E </a:t>
            </a:r>
            <a:r>
              <a:rPr lang="zh-CN" altLang="en-US" b="0" i="0" dirty="0">
                <a:solidFill>
                  <a:srgbClr val="121212"/>
                </a:solidFill>
                <a:effectLst/>
                <a:latin typeface="宋体" panose="02010600030101010101" pitchFamily="2" charset="-122"/>
                <a:ea typeface="宋体" panose="02010600030101010101" pitchFamily="2" charset="-122"/>
              </a:rPr>
              <a:t>步和 </a:t>
            </a:r>
            <a:r>
              <a:rPr lang="en-US" altLang="zh-CN" b="0" i="0" dirty="0">
                <a:solidFill>
                  <a:srgbClr val="121212"/>
                </a:solidFill>
                <a:effectLst/>
                <a:latin typeface="宋体" panose="02010600030101010101" pitchFamily="2" charset="-122"/>
                <a:ea typeface="宋体" panose="02010600030101010101" pitchFamily="2" charset="-122"/>
              </a:rPr>
              <a:t>M </a:t>
            </a:r>
            <a:r>
              <a:rPr lang="zh-CN" altLang="en-US" b="0" i="0" dirty="0">
                <a:solidFill>
                  <a:srgbClr val="121212"/>
                </a:solidFill>
                <a:effectLst/>
                <a:latin typeface="宋体" panose="02010600030101010101" pitchFamily="2" charset="-122"/>
                <a:ea typeface="宋体" panose="02010600030101010101" pitchFamily="2" charset="-122"/>
              </a:rPr>
              <a:t>步，直到质心不再变化为止，这样就完成了 </a:t>
            </a:r>
            <a:r>
              <a:rPr lang="en-US" altLang="zh-CN" b="0" i="0" dirty="0">
                <a:solidFill>
                  <a:srgbClr val="121212"/>
                </a:solidFill>
                <a:effectLst/>
                <a:latin typeface="宋体" panose="02010600030101010101" pitchFamily="2" charset="-122"/>
                <a:ea typeface="宋体" panose="02010600030101010101" pitchFamily="2" charset="-122"/>
              </a:rPr>
              <a:t>K-Means </a:t>
            </a:r>
            <a:r>
              <a:rPr lang="zh-CN" altLang="en-US" b="0" i="0" dirty="0">
                <a:solidFill>
                  <a:srgbClr val="121212"/>
                </a:solidFill>
                <a:effectLst/>
                <a:latin typeface="宋体" panose="02010600030101010101" pitchFamily="2" charset="-122"/>
                <a:ea typeface="宋体" panose="02010600030101010101" pitchFamily="2" charset="-122"/>
              </a:rPr>
              <a:t>聚类。</a:t>
            </a:r>
            <a:endParaRPr lang="en-US" altLang="zh-CN" b="0" i="0" dirty="0">
              <a:solidFill>
                <a:srgbClr val="121212"/>
              </a:solidFill>
              <a:effectLst/>
              <a:latin typeface="宋体" panose="02010600030101010101" pitchFamily="2" charset="-122"/>
              <a:ea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12094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133350"/>
            <a:ext cx="9144000" cy="457200"/>
            <a:chOff x="0" y="133350"/>
            <a:chExt cx="9144000" cy="457200"/>
          </a:xfrm>
        </p:grpSpPr>
        <p:sp>
          <p:nvSpPr>
            <p:cNvPr id="3" name="矩形 2"/>
            <p:cNvSpPr/>
            <p:nvPr/>
          </p:nvSpPr>
          <p:spPr>
            <a:xfrm>
              <a:off x="0" y="133350"/>
              <a:ext cx="91440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6976110" y="259199"/>
              <a:ext cx="295275" cy="29527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7378661"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3" name="椭圆 12"/>
            <p:cNvSpPr/>
            <p:nvPr/>
          </p:nvSpPr>
          <p:spPr>
            <a:xfrm>
              <a:off x="7757399"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4" name="椭圆 13"/>
            <p:cNvSpPr/>
            <p:nvPr/>
          </p:nvSpPr>
          <p:spPr>
            <a:xfrm>
              <a:off x="8159950"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a:off x="8516302" y="259199"/>
              <a:ext cx="295275" cy="2952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4" name="椭圆 3"/>
          <p:cNvSpPr/>
          <p:nvPr/>
        </p:nvSpPr>
        <p:spPr>
          <a:xfrm>
            <a:off x="247058" y="179071"/>
            <a:ext cx="384810" cy="3848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rPr>
              <a:t>1</a:t>
            </a:r>
            <a:endParaRPr kumimoji="0" lang="zh-CN" altLang="en-US" sz="2000" b="0" i="0" u="none" strike="noStrike" kern="1200" cap="none" spc="0" normalizeH="0" baseline="0" noProof="0" dirty="0">
              <a:ln>
                <a:noFill/>
              </a:ln>
              <a:solidFill>
                <a:srgbClr val="335B74"/>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p:nvSpPr>
        <p:spPr>
          <a:xfrm>
            <a:off x="738053" y="163831"/>
            <a:ext cx="183255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Jensen</a:t>
            </a:r>
            <a:r>
              <a:rPr kumimoji="0" lang="zh-CN" altLang="en-US"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不等式</a:t>
            </a:r>
            <a:endParaRPr kumimoji="0" lang="en-US" altLang="zh-CN" sz="2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2740942" y="140970"/>
            <a:ext cx="45719" cy="441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6" name="组合 15"/>
          <p:cNvGrpSpPr/>
          <p:nvPr/>
        </p:nvGrpSpPr>
        <p:grpSpPr>
          <a:xfrm>
            <a:off x="0" y="4764643"/>
            <a:ext cx="9144000" cy="369332"/>
            <a:chOff x="0" y="4764643"/>
            <a:chExt cx="9144000" cy="369332"/>
          </a:xfrm>
        </p:grpSpPr>
        <p:sp>
          <p:nvSpPr>
            <p:cNvPr id="8" name="矩形 7"/>
            <p:cNvSpPr/>
            <p:nvPr/>
          </p:nvSpPr>
          <p:spPr>
            <a:xfrm>
              <a:off x="0" y="4804648"/>
              <a:ext cx="9144000" cy="281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文本框 8"/>
            <p:cNvSpPr txBox="1"/>
            <p:nvPr/>
          </p:nvSpPr>
          <p:spPr>
            <a:xfrm>
              <a:off x="8602980" y="4764643"/>
              <a:ext cx="5410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8" name="Rectangle 25"/>
          <p:cNvSpPr/>
          <p:nvPr/>
        </p:nvSpPr>
        <p:spPr>
          <a:xfrm>
            <a:off x="456064" y="1525120"/>
            <a:ext cx="7703886" cy="574425"/>
          </a:xfrm>
          <a:prstGeom prst="rect">
            <a:avLst/>
          </a:prstGeom>
        </p:spPr>
        <p:txBody>
          <a:bodyPr wrap="square" lIns="144000" rIns="144000">
            <a:noAutofit/>
          </a:bodyPr>
          <a:lstStyle/>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ctr" latinLnBrk="0" hangingPunct="1">
              <a:lnSpc>
                <a:spcPct val="100000"/>
              </a:lnSpc>
              <a:spcBef>
                <a:spcPts val="0"/>
              </a:spcBef>
              <a:spcAft>
                <a:spcPts val="0"/>
              </a:spcAft>
              <a:buClrTx/>
              <a:buSzTx/>
              <a:buFontTx/>
              <a:buNone/>
              <a:tabLst/>
              <a:defRPr/>
            </a:pPr>
            <a:endPar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AutoShape 3">
            <a:extLst>
              <a:ext uri="{FF2B5EF4-FFF2-40B4-BE49-F238E27FC236}">
                <a16:creationId xmlns:a16="http://schemas.microsoft.com/office/drawing/2014/main" id="{35BD0799-6AD1-4339-A024-01B5EE900A17}"/>
              </a:ext>
            </a:extLst>
          </p:cNvPr>
          <p:cNvSpPr>
            <a:spLocks noChangeAspect="1" noChangeArrowheads="1"/>
          </p:cNvSpPr>
          <p:nvPr/>
        </p:nvSpPr>
        <p:spPr bwMode="auto">
          <a:xfrm>
            <a:off x="346075" y="-104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4">
            <a:extLst>
              <a:ext uri="{FF2B5EF4-FFF2-40B4-BE49-F238E27FC236}">
                <a16:creationId xmlns:a16="http://schemas.microsoft.com/office/drawing/2014/main" id="{B3201A1B-DAB3-440F-A026-AA182E4BB6E5}"/>
              </a:ext>
            </a:extLst>
          </p:cNvPr>
          <p:cNvSpPr>
            <a:spLocks noChangeAspect="1" noChangeArrowheads="1"/>
          </p:cNvSpPr>
          <p:nvPr/>
        </p:nvSpPr>
        <p:spPr bwMode="auto">
          <a:xfrm>
            <a:off x="346075" y="-600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5">
            <a:extLst>
              <a:ext uri="{FF2B5EF4-FFF2-40B4-BE49-F238E27FC236}">
                <a16:creationId xmlns:a16="http://schemas.microsoft.com/office/drawing/2014/main" id="{D75CE334-4E7E-48B1-83E3-BDC49AB5F5CF}"/>
              </a:ext>
            </a:extLst>
          </p:cNvPr>
          <p:cNvSpPr>
            <a:spLocks noChangeAspect="1" noChangeArrowheads="1"/>
          </p:cNvSpPr>
          <p:nvPr/>
        </p:nvSpPr>
        <p:spPr bwMode="auto">
          <a:xfrm>
            <a:off x="346075"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a:extLst>
              <a:ext uri="{FF2B5EF4-FFF2-40B4-BE49-F238E27FC236}">
                <a16:creationId xmlns:a16="http://schemas.microsoft.com/office/drawing/2014/main" id="{E0D2606C-28E8-4ED4-BBC0-5CE660F44162}"/>
              </a:ext>
            </a:extLst>
          </p:cNvPr>
          <p:cNvSpPr>
            <a:spLocks noChangeAspect="1" noChangeArrowheads="1"/>
          </p:cNvSpPr>
          <p:nvPr/>
        </p:nvSpPr>
        <p:spPr bwMode="auto">
          <a:xfrm>
            <a:off x="346075" y="284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a:extLst>
              <a:ext uri="{FF2B5EF4-FFF2-40B4-BE49-F238E27FC236}">
                <a16:creationId xmlns:a16="http://schemas.microsoft.com/office/drawing/2014/main" id="{7D489381-611A-46F9-9E3F-D56427A1ABF1}"/>
              </a:ext>
            </a:extLst>
          </p:cNvPr>
          <p:cNvSpPr>
            <a:spLocks noChangeAspect="1" noChangeArrowheads="1"/>
          </p:cNvSpPr>
          <p:nvPr/>
        </p:nvSpPr>
        <p:spPr bwMode="auto">
          <a:xfrm>
            <a:off x="346075" y="727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a:extLst>
              <a:ext uri="{FF2B5EF4-FFF2-40B4-BE49-F238E27FC236}">
                <a16:creationId xmlns:a16="http://schemas.microsoft.com/office/drawing/2014/main" id="{0569946B-09D5-46E6-9BF4-49DB7028C58B}"/>
              </a:ext>
            </a:extLst>
          </p:cNvPr>
          <p:cNvSpPr>
            <a:spLocks noChangeAspect="1" noChangeArrowheads="1"/>
          </p:cNvSpPr>
          <p:nvPr/>
        </p:nvSpPr>
        <p:spPr bwMode="auto">
          <a:xfrm>
            <a:off x="346075" y="1168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 name="图片 19">
            <a:extLst>
              <a:ext uri="{FF2B5EF4-FFF2-40B4-BE49-F238E27FC236}">
                <a16:creationId xmlns:a16="http://schemas.microsoft.com/office/drawing/2014/main" id="{1F2AF08F-84DA-4CE6-B501-F47585416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 y="636271"/>
            <a:ext cx="7468642" cy="4182059"/>
          </a:xfrm>
          <a:prstGeom prst="rect">
            <a:avLst/>
          </a:prstGeom>
        </p:spPr>
      </p:pic>
      <p:pic>
        <p:nvPicPr>
          <p:cNvPr id="26" name="图片 25">
            <a:extLst>
              <a:ext uri="{FF2B5EF4-FFF2-40B4-BE49-F238E27FC236}">
                <a16:creationId xmlns:a16="http://schemas.microsoft.com/office/drawing/2014/main" id="{CEEB89AD-9A95-44A9-B24B-68D14B6DF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4040" y="527475"/>
            <a:ext cx="2705478" cy="647790"/>
          </a:xfrm>
          <a:prstGeom prst="rect">
            <a:avLst/>
          </a:prstGeom>
        </p:spPr>
      </p:pic>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0BBE00C-5932-4D38-BD92-34E30EF5988B}"/>
                  </a:ext>
                </a:extLst>
              </p:cNvPr>
              <p:cNvSpPr txBox="1"/>
              <p:nvPr/>
            </p:nvSpPr>
            <p:spPr>
              <a:xfrm>
                <a:off x="6084858" y="642470"/>
                <a:ext cx="2726719" cy="523220"/>
              </a:xfrm>
              <a:prstGeom prst="rect">
                <a:avLst/>
              </a:prstGeom>
              <a:noFill/>
            </p:spPr>
            <p:txBody>
              <a:bodyPr wrap="square" rtlCol="0">
                <a:spAutoFit/>
              </a:bodyPr>
              <a:lstStyle/>
              <a:p>
                <a14:m>
                  <m:oMath xmlns:m="http://schemas.openxmlformats.org/officeDocument/2006/math">
                    <m:r>
                      <a:rPr lang="zh-CN" altLang="en-US" sz="2800" b="1" i="1" smtClean="0">
                        <a:solidFill>
                          <a:schemeClr val="tx1"/>
                        </a:solidFill>
                        <a:latin typeface="Cambria Math" panose="02040503050406030204" pitchFamily="18" charset="0"/>
                      </a:rPr>
                      <m:t>𝜽</m:t>
                    </m:r>
                    <m:r>
                      <a:rPr lang="zh-CN" altLang="en-US" sz="2800" b="1" i="1">
                        <a:solidFill>
                          <a:schemeClr val="tx1"/>
                        </a:solidFill>
                        <a:latin typeface="Cambria Math" panose="02040503050406030204" pitchFamily="18" charset="0"/>
                      </a:rPr>
                      <m:t>∈</m:t>
                    </m:r>
                  </m:oMath>
                </a14:m>
                <a:r>
                  <a:rPr lang="zh-CN" altLang="en-US" sz="2800" b="1" dirty="0">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宋体" panose="02010600030101010101" pitchFamily="2" charset="-122"/>
                    <a:ea typeface="宋体" panose="02010600030101010101" pitchFamily="2" charset="-122"/>
                  </a:rPr>
                  <a:t>0,1</a:t>
                </a:r>
                <a:r>
                  <a:rPr lang="zh-CN" altLang="en-US" sz="2800" b="1" dirty="0">
                    <a:solidFill>
                      <a:schemeClr val="tx1"/>
                    </a:solidFill>
                    <a:latin typeface="宋体" panose="02010600030101010101" pitchFamily="2" charset="-122"/>
                    <a:ea typeface="宋体" panose="02010600030101010101" pitchFamily="2" charset="-122"/>
                  </a:rPr>
                  <a:t>）</a:t>
                </a:r>
              </a:p>
            </p:txBody>
          </p:sp>
        </mc:Choice>
        <mc:Fallback xmlns="">
          <p:sp>
            <p:nvSpPr>
              <p:cNvPr id="27" name="文本框 26">
                <a:extLst>
                  <a:ext uri="{FF2B5EF4-FFF2-40B4-BE49-F238E27FC236}">
                    <a16:creationId xmlns:a16="http://schemas.microsoft.com/office/drawing/2014/main" id="{B0BBE00C-5932-4D38-BD92-34E30EF5988B}"/>
                  </a:ext>
                </a:extLst>
              </p:cNvPr>
              <p:cNvSpPr txBox="1">
                <a:spLocks noRot="1" noChangeAspect="1" noMove="1" noResize="1" noEditPoints="1" noAdjustHandles="1" noChangeArrowheads="1" noChangeShapeType="1" noTextEdit="1"/>
              </p:cNvSpPr>
              <p:nvPr/>
            </p:nvSpPr>
            <p:spPr>
              <a:xfrm>
                <a:off x="6084858" y="642470"/>
                <a:ext cx="2726719" cy="523220"/>
              </a:xfrm>
              <a:prstGeom prst="rect">
                <a:avLst/>
              </a:prstGeom>
              <a:blipFill>
                <a:blip r:embed="rId5"/>
                <a:stretch>
                  <a:fillRect t="-13953" b="-290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1752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2"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right)">
                                      <p:cBhvr>
                                        <p:cTn id="10" dur="500"/>
                                        <p:tgtEl>
                                          <p:spTgt spid="17"/>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1500"/>
                            </p:stCondLst>
                            <p:childTnLst>
                              <p:par>
                                <p:cTn id="21" presetID="16" presetClass="entr" presetSubtype="2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Horizontal)">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nodePh="1">
                                  <p:stCondLst>
                                    <p:cond delay="0"/>
                                  </p:stCondLst>
                                  <p:endCondLst>
                                    <p:cond evt="begin" delay="0">
                                      <p:tn val="25"/>
                                    </p:cond>
                                  </p:end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严谨学术报告论文答辩毕业论文PPT"/>
</p:tagLst>
</file>

<file path=ppt/theme/theme1.xml><?xml version="1.0" encoding="utf-8"?>
<a:theme xmlns:a="http://schemas.openxmlformats.org/drawingml/2006/main" name="Office Theme">
  <a:themeElements>
    <a:clrScheme name="自定义 4">
      <a:dk1>
        <a:sysClr val="windowText" lastClr="000000"/>
      </a:dk1>
      <a:lt1>
        <a:sysClr val="window" lastClr="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3214</TotalTime>
  <Words>2136</Words>
  <Application>Microsoft Office PowerPoint</Application>
  <PresentationFormat>全屏显示(16:9)</PresentationFormat>
  <Paragraphs>153</Paragraphs>
  <Slides>22</Slides>
  <Notes>22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-apple-system</vt:lpstr>
      <vt:lpstr>KaTeX_Main</vt:lpstr>
      <vt:lpstr>PingFang SC</vt:lpstr>
      <vt:lpstr>等线</vt:lpstr>
      <vt:lpstr>方正正大黑简体</vt:lpstr>
      <vt:lpstr>楷体</vt:lpstr>
      <vt:lpstr>宋体</vt:lpstr>
      <vt:lpstr>微软雅黑</vt:lpstr>
      <vt:lpstr>Arial</vt:lpstr>
      <vt:lpstr>Calibri</vt:lpstr>
      <vt:lpstr>Calibri Light</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简约严谨学术报告论文答辩毕业论文PPT</dc:title>
  <dc:creator>Administrator</dc:creator>
  <cp:lastModifiedBy>王 晓娟</cp:lastModifiedBy>
  <cp:revision>225</cp:revision>
  <dcterms:created xsi:type="dcterms:W3CDTF">2017-05-19T12:55:31Z</dcterms:created>
  <dcterms:modified xsi:type="dcterms:W3CDTF">2020-12-14T06:36:24Z</dcterms:modified>
</cp:coreProperties>
</file>