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338" r:id="rId3"/>
    <p:sldId id="313" r:id="rId4"/>
    <p:sldId id="314" r:id="rId5"/>
    <p:sldId id="315" r:id="rId6"/>
    <p:sldId id="316" r:id="rId7"/>
    <p:sldId id="336" r:id="rId8"/>
    <p:sldId id="339" r:id="rId9"/>
    <p:sldId id="332" r:id="rId10"/>
    <p:sldId id="317" r:id="rId11"/>
    <p:sldId id="320" r:id="rId12"/>
    <p:sldId id="319" r:id="rId13"/>
    <p:sldId id="318" r:id="rId14"/>
    <p:sldId id="322" r:id="rId15"/>
    <p:sldId id="321" r:id="rId16"/>
    <p:sldId id="323" r:id="rId17"/>
    <p:sldId id="324" r:id="rId18"/>
    <p:sldId id="325" r:id="rId19"/>
    <p:sldId id="326" r:id="rId20"/>
    <p:sldId id="331" r:id="rId21"/>
    <p:sldId id="33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9FC"/>
    <a:srgbClr val="E8ECE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298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310A5C4-00FC-46F4-A62B-AE80954495C1}" type="datetimeFigureOut">
              <a:rPr lang="en-US"/>
              <a:pPr>
                <a:defRPr/>
              </a:pPr>
              <a:t>04-Aug-14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D0DD83-2A9A-4482-8F2B-D3BEB05D2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D0DD83-2A9A-4482-8F2B-D3BEB05D2CD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0AA806-6E36-4BAD-9A31-535CCBA0D9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95C33-CC88-4AB7-B621-592C90CCFABC}" type="datetimeFigureOut">
              <a:rPr lang="en-US"/>
              <a:pPr>
                <a:defRPr/>
              </a:pPr>
              <a:t>04-Aug-14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B1DE8-435D-45F3-9A5A-3A8531FE5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C2C6C-790E-4C5F-B3F7-C32C124556E7}" type="datetimeFigureOut">
              <a:rPr lang="en-US"/>
              <a:pPr>
                <a:defRPr/>
              </a:pPr>
              <a:t>04-Aug-14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D63AD-8B7C-4BF6-914D-8D6BBF63D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16413-D8E3-4B2C-8BC0-66B5EDAE369C}" type="datetimeFigureOut">
              <a:rPr lang="en-US"/>
              <a:pPr>
                <a:defRPr/>
              </a:pPr>
              <a:t>04-Aug-14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215C0-C132-401D-AADF-EA717C919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57B5D-CEAE-4E2A-91EA-6E5661524F89}" type="datetimeFigureOut">
              <a:rPr lang="en-US"/>
              <a:pPr>
                <a:defRPr/>
              </a:pPr>
              <a:t>04-Aug-14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137E7-CF71-4C6E-944F-06D9A072C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74566-EF87-46A2-9BAE-70E5D710D4C9}" type="datetimeFigureOut">
              <a:rPr lang="en-US"/>
              <a:pPr>
                <a:defRPr/>
              </a:pPr>
              <a:t>04-Aug-14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DE75E-B472-475D-BE70-2414AB92E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AB8EA-2718-4E7C-9E71-B4B4AC2ADCE8}" type="datetimeFigureOut">
              <a:rPr lang="en-US"/>
              <a:pPr>
                <a:defRPr/>
              </a:pPr>
              <a:t>04-Aug-14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026AA-E1D8-42E6-9D26-162F66A1D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ADECC-BAED-4C52-B74D-C952B03E0B78}" type="datetimeFigureOut">
              <a:rPr lang="en-US"/>
              <a:pPr>
                <a:defRPr/>
              </a:pPr>
              <a:t>04-Aug-14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72D87-793A-4DBE-B212-28F7CD8BE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6ADDB-2B00-43D8-B698-6E4A8CDA3C5D}" type="datetimeFigureOut">
              <a:rPr lang="en-US"/>
              <a:pPr>
                <a:defRPr/>
              </a:pPr>
              <a:t>04-Aug-14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4F012-FD53-431F-A8DC-EEE0ADFDE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C541F-3782-408F-8047-47220C3DC4BD}" type="datetimeFigureOut">
              <a:rPr lang="en-US"/>
              <a:pPr>
                <a:defRPr/>
              </a:pPr>
              <a:t>04-Aug-14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6E38F-5359-4B98-B8C2-C2EC029EE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F4B4E-DD73-4E02-9974-2424E016A7E1}" type="datetimeFigureOut">
              <a:rPr lang="en-US"/>
              <a:pPr>
                <a:defRPr/>
              </a:pPr>
              <a:t>04-Aug-14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79340-6196-477B-ACDC-19C035C24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9C672-CDCA-43DC-8F4D-B6D35BF6FC32}" type="datetimeFigureOut">
              <a:rPr lang="en-US"/>
              <a:pPr>
                <a:defRPr/>
              </a:pPr>
              <a:t>04-Aug-14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F5C91-BF57-4FD4-8737-D6E558605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53E6AC3-B5E8-4F53-AE8B-6E7D1B325247}" type="datetimeFigureOut">
              <a:rPr lang="en-US"/>
              <a:pPr>
                <a:defRPr/>
              </a:pPr>
              <a:t>04-Aug-14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9D97521-468D-44B9-8982-3F720579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90" r:id="rId9"/>
    <p:sldLayoutId id="2147483788" r:id="rId10"/>
    <p:sldLayoutId id="214748378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Franklin Gothic Medium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066800" y="1676400"/>
            <a:ext cx="7467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100"/>
              <a:t> </a:t>
            </a:r>
            <a:endParaRPr lang="en-US"/>
          </a:p>
        </p:txBody>
      </p:sp>
      <p:sp>
        <p:nvSpPr>
          <p:cNvPr id="3075" name="Subtitle 7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54950" cy="1752600"/>
          </a:xfrm>
          <a:ln>
            <a:noFill/>
          </a:ln>
        </p:spPr>
        <p:txBody>
          <a:bodyPr/>
          <a:lstStyle/>
          <a:p>
            <a:pPr marR="0" algn="ctr" eaLnBrk="1" hangingPunct="1"/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  <a:latin typeface="Baskerville Old Face" pitchFamily="18" charset="0"/>
                <a:cs typeface="Andalus" pitchFamily="18" charset="-78"/>
              </a:rPr>
              <a:t>THEORY OF </a:t>
            </a:r>
          </a:p>
          <a:p>
            <a:pPr marR="0" algn="ctr" eaLnBrk="1" hangingPunct="1"/>
            <a:r>
              <a:rPr lang="en-US" sz="4800" dirty="0" smtClean="0">
                <a:solidFill>
                  <a:schemeClr val="accent3">
                    <a:lumMod val="75000"/>
                  </a:schemeClr>
                </a:solidFill>
                <a:latin typeface="Baskerville Old Face" pitchFamily="18" charset="0"/>
                <a:cs typeface="Andalus" pitchFamily="18" charset="-78"/>
              </a:rPr>
              <a:t>COMPUTATION</a:t>
            </a:r>
            <a:endParaRPr lang="en-US" sz="4800" dirty="0" smtClean="0">
              <a:solidFill>
                <a:schemeClr val="accent3">
                  <a:lumMod val="75000"/>
                </a:schemeClr>
              </a:solidFill>
              <a:latin typeface="Baskerville Old Face" pitchFamily="18" charset="0"/>
            </a:endParaRPr>
          </a:p>
          <a:p>
            <a:pPr marR="0" algn="ctr" eaLnBrk="1" hangingPunct="1"/>
            <a:endParaRPr lang="en-US" sz="4800" dirty="0" smtClean="0">
              <a:solidFill>
                <a:schemeClr val="accent3">
                  <a:lumMod val="75000"/>
                </a:schemeClr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Automata</a:t>
            </a:r>
            <a:endParaRPr lang="en-US" sz="4000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7543800" cy="4543425"/>
          </a:xfrm>
        </p:spPr>
        <p:txBody>
          <a:bodyPr/>
          <a:lstStyle/>
          <a:p>
            <a:pPr marR="0" algn="l" eaLnBrk="1" hangingPunct="1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Mathematical representation of formal language.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Self-acting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 on some given sequence of inputs in discrete time steps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Gets one input every time step that is picked up from a set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symbols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letters which is called an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alphabet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Symbols read so far as input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word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Consists of finite set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states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transition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 marR="0" algn="l" eaLnBrk="1" hangingPunct="1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/>
          <p:cNvSpPr>
            <a:spLocks noGrp="1"/>
          </p:cNvSpPr>
          <p:nvPr>
            <p:ph type="subTitle" idx="1"/>
          </p:nvPr>
        </p:nvSpPr>
        <p:spPr>
          <a:xfrm>
            <a:off x="838200" y="1219200"/>
            <a:ext cx="7550150" cy="3762375"/>
          </a:xfrm>
        </p:spPr>
        <p:txBody>
          <a:bodyPr/>
          <a:lstStyle/>
          <a:p>
            <a:pPr marR="0" algn="l" eaLnBrk="1" hangingPunct="1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of words accepted by automaton is called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recognized by automaton. (It is a recognizing device)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Mathematical object that takes a word as input and decides either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Automatons are abstract models of machines that perform computations on an input by moving through a series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configurations</a:t>
            </a:r>
          </a:p>
          <a:p>
            <a:pPr marR="0" algn="l" eaLnBrk="1" hangingPunct="1">
              <a:buFont typeface="Arial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l" eaLnBrk="1" hangingPunct="1">
              <a:buFont typeface="Arial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l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851648" cy="990600"/>
          </a:xfrm>
        </p:spPr>
        <p:txBody>
          <a:bodyPr/>
          <a:lstStyle/>
          <a:p>
            <a:pPr algn="ctr">
              <a:defRPr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Applications of Finite Automata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Subtitle 4"/>
          <p:cNvSpPr>
            <a:spLocks noGrp="1"/>
          </p:cNvSpPr>
          <p:nvPr>
            <p:ph type="subTitle" idx="1"/>
          </p:nvPr>
        </p:nvSpPr>
        <p:spPr>
          <a:xfrm>
            <a:off x="914400" y="2667000"/>
            <a:ext cx="7550150" cy="2619375"/>
          </a:xfrm>
        </p:spPr>
        <p:txBody>
          <a:bodyPr/>
          <a:lstStyle/>
          <a:p>
            <a:pPr marR="0" algn="l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 matching algorithms</a:t>
            </a:r>
          </a:p>
          <a:p>
            <a:pPr marR="0" algn="l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 protocols</a:t>
            </a:r>
          </a:p>
          <a:p>
            <a:pPr marR="0" algn="l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Lexical analyzer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851648" cy="12954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Automata Theory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endParaRPr lang="en-US" sz="4400" dirty="0"/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>
          <a:xfrm>
            <a:off x="762000" y="2133600"/>
            <a:ext cx="7626350" cy="3657600"/>
          </a:xfrm>
        </p:spPr>
        <p:txBody>
          <a:bodyPr/>
          <a:lstStyle/>
          <a:p>
            <a:pPr marR="0" algn="l" eaLnBrk="1" hangingPunct="1">
              <a:buFont typeface="Arial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Automata theory deals with the logic of computation with respect to simple machines, referred to as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automata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Study of self-operating virtual machines to help in logical understanding of input and output process, with or without intermediate stages of computation.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Study of abstract computing devices/machines and automata.</a:t>
            </a:r>
          </a:p>
          <a:p>
            <a:pPr marR="0" algn="l"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l" eaLnBrk="1" hangingPunct="1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851648" cy="990600"/>
          </a:xfrm>
        </p:spPr>
        <p:txBody>
          <a:bodyPr/>
          <a:lstStyle/>
          <a:p>
            <a:pPr algn="ctr">
              <a:defRPr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Types of automata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14600"/>
            <a:ext cx="7473950" cy="3048000"/>
          </a:xfrm>
        </p:spPr>
        <p:txBody>
          <a:bodyPr/>
          <a:lstStyle/>
          <a:p>
            <a:pPr marR="0"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four major families of automata</a:t>
            </a:r>
          </a:p>
          <a:p>
            <a:pPr marR="0" algn="l">
              <a:buFont typeface="Franklin Gothic Medium" pitchFamily="34" charset="0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Finite state machine</a:t>
            </a:r>
          </a:p>
          <a:p>
            <a:pPr marR="0" algn="l">
              <a:buFont typeface="Franklin Gothic Medium" pitchFamily="34" charset="0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Push down automata</a:t>
            </a:r>
          </a:p>
          <a:p>
            <a:pPr marR="0" algn="l">
              <a:buFont typeface="Franklin Gothic Medium" pitchFamily="34" charset="0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Linear-bounded automata</a:t>
            </a:r>
          </a:p>
          <a:p>
            <a:pPr marR="0" algn="l">
              <a:buFont typeface="Franklin Gothic Medium" pitchFamily="34" charset="0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Turing machine</a:t>
            </a:r>
          </a:p>
          <a:p>
            <a:pPr marR="0"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550150" cy="3581400"/>
          </a:xfrm>
        </p:spPr>
        <p:txBody>
          <a:bodyPr/>
          <a:lstStyle/>
          <a:p>
            <a:pPr marR="0"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exists several kinds of Finite State Machines which are divided into 3 categories</a:t>
            </a:r>
          </a:p>
          <a:p>
            <a:pPr marR="0" algn="l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Acceptors</a:t>
            </a:r>
          </a:p>
          <a:p>
            <a:pPr marR="0" algn="l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Recognizers</a:t>
            </a:r>
          </a:p>
          <a:p>
            <a:pPr marR="0" algn="l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Transducers</a:t>
            </a:r>
          </a:p>
          <a:p>
            <a:pPr marR="0"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l">
              <a:buFont typeface="Arial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457200"/>
            <a:ext cx="7762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" bIns="0" numCol="1" anchor="b" anchorCtr="0" compatLnSpc="1">
            <a:prstTxWarp prst="textNoShape">
              <a:avLst/>
            </a:prstTxWarp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C Language Grammar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524000"/>
            <a:ext cx="77628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L="0" marR="45720" lvl="0" indent="0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Terminals: </a:t>
            </a:r>
          </a:p>
          <a:p>
            <a:pPr marL="0" marR="45720" lvl="0" indent="0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do while for switch break continue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typedef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struct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return main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long char float double void static ; ( ) a b c A B C 0 1 2 + * - / _ # include += ++ …</a:t>
            </a:r>
          </a:p>
          <a:p>
            <a:pPr marL="0" marR="45720" lvl="0" indent="0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Nonterminals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45720" lvl="0" indent="0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&lt;statement&gt; &lt;expression&gt; &lt;C source file&gt; &lt;identifier&gt; &lt;digit&gt; 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nondigit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 &lt;identifier&gt; &lt;selection-statement&gt; &lt;loop-statement&gt;</a:t>
            </a:r>
          </a:p>
          <a:p>
            <a:pPr marL="0" marR="45720" lvl="0" indent="0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Start symbol: </a:t>
            </a:r>
          </a:p>
          <a:p>
            <a:pPr marL="0" marR="45720" lvl="0" indent="0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&lt;C source file&gt;</a:t>
            </a:r>
          </a:p>
          <a:p>
            <a:pPr marL="0" marR="45720" lvl="0" indent="0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String:</a:t>
            </a:r>
          </a:p>
          <a:p>
            <a:pPr marL="0" marR="45720" lvl="0" indent="0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stdio.h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marR="45720" lvl="0" indent="0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main(void) {</a:t>
            </a:r>
          </a:p>
          <a:p>
            <a:pPr marL="0" marR="45720" lvl="0" indent="0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printf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(“Hello World!\n”);</a:t>
            </a:r>
          </a:p>
          <a:p>
            <a:pPr marL="0" marR="45720" lvl="0" indent="0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pPr marL="0" marR="45720" lvl="0" indent="0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}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609600"/>
            <a:ext cx="7762875" cy="7524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C Language: Identifier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524000"/>
            <a:ext cx="7762875" cy="4486275"/>
          </a:xfrm>
          <a:prstGeom prst="rect">
            <a:avLst/>
          </a:prstGeom>
        </p:spPr>
        <p:txBody>
          <a:bodyPr/>
          <a:lstStyle/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Production Rules: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&lt;identifier&gt;          =&gt;  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nondigit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=&gt;&lt;identifier&gt; 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nondigit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 =&gt; &lt;identifier&gt; &lt;digit&gt;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nondigit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    =&gt;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| b | … | Y | Z | _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&lt;digit&gt;       =&gt;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 | 1 | 2 | 3 | 4 | 5 | 6 | 7 | 8 | 9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Some identifiers: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temp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temp1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done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_CanStartWithUnderscoreButNor7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62875" cy="7524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C Language: Expressions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524000"/>
            <a:ext cx="7762875" cy="4800600"/>
          </a:xfrm>
          <a:prstGeom prst="rect">
            <a:avLst/>
          </a:prstGeom>
        </p:spPr>
        <p:txBody>
          <a:bodyPr/>
          <a:lstStyle/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Production rules: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&lt;expression&gt;	=&gt; &lt;identifier&gt;							=&gt; &lt;constant&gt;							=&gt; 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-expression&gt;						=&gt; &lt;assign-expression&gt;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-expression&gt; 	=&gt; &lt;expression&gt;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&lt;expression&gt;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 		=&gt; &lt;expression&gt;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!=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&lt;expression&gt;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&lt;assign-expression&gt;   	=&gt; &lt;expression&gt;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&lt;expression&gt;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000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=&gt; &lt;expression&gt;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+=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&lt;expression&gt;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Some expression: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 &gt; 4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done != 1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 = y = z = 0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 += 2.0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62875" cy="75247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C Language: Statements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1447800"/>
            <a:ext cx="7762875" cy="4562475"/>
          </a:xfrm>
          <a:prstGeom prst="rect">
            <a:avLst/>
          </a:prstGeom>
        </p:spPr>
        <p:txBody>
          <a:bodyPr/>
          <a:lstStyle/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Production rules: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&lt;statement&gt; 	=&gt; &lt;select-statement&gt;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Symbol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=&gt; &lt;loop-statement&gt;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Symbol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=&gt; &lt;compound-statement&gt;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Symbol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=&gt; &lt;express-statement&gt;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Symbol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&lt;select-statement&gt; 	=&gt;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&lt;expression&gt;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Symbol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	=&gt;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if 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&lt;expression&gt;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&lt;statement&gt;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Symbol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     	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else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&lt;statement&gt;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Symbol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&lt;loop-statement&gt; 	=&gt;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while (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&lt;expression&gt;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&lt;statement&gt;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Symbol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	=&gt;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&lt;statement&gt;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while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(&lt;expression&gt;)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Symbol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&lt;express-statement&gt; 	=&gt; &lt;expression&gt;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Symbol" pitchFamily="18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Symbol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Statement: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Symbol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while (done != 1)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Symbol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if(f(x) &gt; 4.0)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Symbol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done = 1;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Symbol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Symbol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x += 2.0;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09800"/>
            <a:ext cx="7239000" cy="38862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grammars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582194" y="2133600"/>
            <a:ext cx="1828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V="1">
            <a:off x="2362200" y="1219200"/>
            <a:ext cx="19050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400" y="1219200"/>
            <a:ext cx="1981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6800" y="26670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Theory of Automata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7600" y="30480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Theory of Computability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26670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Theory of Complexity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6200" y="8382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85800"/>
            <a:ext cx="7762875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Types of Grammar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2209800"/>
            <a:ext cx="7762875" cy="3962400"/>
          </a:xfrm>
          <a:prstGeom prst="rect">
            <a:avLst/>
          </a:prstGeom>
        </p:spPr>
        <p:txBody>
          <a:bodyPr/>
          <a:lstStyle/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Type 0 grammar (Unrestricted grammar)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Type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 grammar (Context Sensitive grammar)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en-US" sz="2600" baseline="0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2 grammar (Context Free grammar)</a:t>
            </a:r>
          </a:p>
          <a:p>
            <a:pPr marL="273050" marR="0" lvl="0" indent="-273050" algn="l" defTabSz="914400" rtl="0" eaLnBrk="0" fontAlgn="base" latinLnBrk="0" hangingPunct="0">
              <a:lnSpc>
                <a:spcPct val="73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Type 3 grammar (Regular grammar)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4938" y="1143000"/>
            <a:ext cx="63341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0"/>
            <a:ext cx="7550150" cy="4572000"/>
          </a:xfrm>
        </p:spPr>
        <p:txBody>
          <a:bodyPr/>
          <a:lstStyle/>
          <a:p>
            <a:pPr marR="0" algn="l" eaLnBrk="1" hangingPunct="1">
              <a:buFont typeface="Arial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TOC?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can be computed?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a device?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Computational devices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does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computation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mean?</a:t>
            </a:r>
          </a:p>
          <a:p>
            <a:pPr marR="0" algn="l"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l"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R="0"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l"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l"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R="0" algn="l" eaLnBrk="1" hangingPunct="1"/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00400" y="4876800"/>
            <a:ext cx="2133600" cy="685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657600" y="4876800"/>
            <a:ext cx="144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/>
              <a:t>Device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286000" y="5181600"/>
            <a:ext cx="9144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334000" y="5181600"/>
            <a:ext cx="8382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371600" y="4800600"/>
            <a:ext cx="1689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Formal input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410200" y="48006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Formal output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7626350" cy="3657600"/>
          </a:xfrm>
        </p:spPr>
        <p:txBody>
          <a:bodyPr/>
          <a:lstStyle/>
          <a:p>
            <a:pPr marR="0" algn="l" eaLnBrk="1" hangingPunct="1">
              <a:buFont typeface="Arial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Computation:</a:t>
            </a:r>
          </a:p>
          <a:p>
            <a:pPr marR="0" algn="l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It has 3 components in total.</a:t>
            </a:r>
          </a:p>
          <a:p>
            <a:pPr marR="0" algn="l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1) Formal input</a:t>
            </a:r>
          </a:p>
          <a:p>
            <a:pPr marR="0" algn="l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2) Finite number of steps </a:t>
            </a:r>
          </a:p>
          <a:p>
            <a:pPr marR="0" algn="l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3) Formal output</a:t>
            </a:r>
          </a:p>
          <a:p>
            <a:pPr marR="0" algn="l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R="0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851648" cy="762001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400" dirty="0" smtClean="0">
                <a:effectLst/>
                <a:latin typeface="Times New Roman" pitchFamily="18" charset="0"/>
                <a:cs typeface="Times New Roman" pitchFamily="18" charset="0"/>
              </a:rPr>
              <a:t>Algorithms </a:t>
            </a:r>
            <a:r>
              <a:rPr lang="en-US" sz="4400" dirty="0" err="1" smtClean="0">
                <a:effectLst/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400" dirty="0" smtClean="0">
                <a:effectLst/>
                <a:latin typeface="Times New Roman" pitchFamily="18" charset="0"/>
                <a:cs typeface="Times New Roman" pitchFamily="18" charset="0"/>
              </a:rPr>
              <a:t> Computability</a:t>
            </a:r>
            <a:endParaRPr lang="en-US" sz="4400" dirty="0">
              <a:effectLst/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7778750" cy="4419600"/>
          </a:xfrm>
        </p:spPr>
        <p:txBody>
          <a:bodyPr/>
          <a:lstStyle/>
          <a:p>
            <a:pPr marR="0" algn="l" eaLnBrk="1" hangingPunct="1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Algorithms: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How fast?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How much space is required?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How many instructions?</a:t>
            </a:r>
          </a:p>
          <a:p>
            <a:pPr marR="0" algn="l" eaLnBrk="1" hangingPunct="1"/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Computability: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What can be computed? (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but not how fast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R="0" algn="l" eaLnBrk="1" hangingPunct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851648" cy="12192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What is TOC?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endParaRPr lang="en-US" sz="4400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7854950" cy="4114800"/>
          </a:xfrm>
        </p:spPr>
        <p:txBody>
          <a:bodyPr/>
          <a:lstStyle/>
          <a:p>
            <a:pPr marR="0" algn="l" eaLnBrk="1" hangingPunct="1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Study of mathematical representations of computing systems and their capabilities.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the work done by mathematicians to make a model for a machine that can do thinking and calculations.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Previously machine means a device that does physical work.</a:t>
            </a:r>
          </a:p>
          <a:p>
            <a:pPr marR="0" algn="l" eaLnBrk="1" hangingPunct="1">
              <a:buFont typeface="Arial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Alan Turing believed he could invent a generic machine that can solve many types of problems.</a:t>
            </a:r>
          </a:p>
          <a:p>
            <a:pPr marR="0" algn="l" eaLnBrk="1" hangingPunct="1">
              <a:buFont typeface="Arial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851648" cy="990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What is TOC?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(contd..)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7854696" cy="3657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Neuman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A. Turing and many others continued working on creating a model for a generic machine that can solve different types of problems.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accumulation of their work resulted in collection of theorems called TOC.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answers the questions like 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- What are the capabilities and limitations of computing machines?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851648" cy="8382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Sets, Relations, Functions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676400"/>
            <a:ext cx="7549896" cy="4953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group of elements represented as a unit.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S = {a, b, c}</a:t>
            </a:r>
          </a:p>
          <a:p>
            <a:pPr algn="l">
              <a:buFont typeface="Arial" pitchFamily="34" charset="0"/>
              <a:buChar char="•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Relation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maps set of elements of element called domain to another set of elements called co-domain (range).</a:t>
            </a:r>
          </a:p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the use of functions in TOC?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Helps to describe the transition function that transfer the computing device from one state to another.</a:t>
            </a:r>
          </a:p>
          <a:p>
            <a:pPr algn="l">
              <a:buFont typeface="Arial" pitchFamily="34" charset="0"/>
              <a:buChar char="•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visual representation of a set and a relation of this set over itself. 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400"/>
            <a:ext cx="7851648" cy="6096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Formal languages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0"/>
            <a:ext cx="7854696" cy="31242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language which has proper alphabet, grammar and a model is known as formal language.</a:t>
            </a:r>
          </a:p>
          <a:p>
            <a:pPr algn="l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∑ = {0, 1}</a:t>
            </a:r>
          </a:p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 = {01, 10, 11, 00}</a:t>
            </a:r>
          </a:p>
          <a:p>
            <a:pPr algn="l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formal language we give importance only for the formation of the string rather than meaning of the string.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5821337</TotalTime>
  <Words>647</Words>
  <Application>Microsoft Office PowerPoint</Application>
  <PresentationFormat>On-screen Show (4:3)</PresentationFormat>
  <Paragraphs>162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Slide 1</vt:lpstr>
      <vt:lpstr>Slide 2</vt:lpstr>
      <vt:lpstr>Slide 3</vt:lpstr>
      <vt:lpstr>Slide 4</vt:lpstr>
      <vt:lpstr>Algorithms vs Computability</vt:lpstr>
      <vt:lpstr> What is TOC? </vt:lpstr>
      <vt:lpstr> What is TOC? (contd..)</vt:lpstr>
      <vt:lpstr>Sets, Relations, Functions</vt:lpstr>
      <vt:lpstr>Formal languages</vt:lpstr>
      <vt:lpstr>Automata</vt:lpstr>
      <vt:lpstr>Slide 11</vt:lpstr>
      <vt:lpstr>Applications of Finite Automata</vt:lpstr>
      <vt:lpstr>Automata Theory </vt:lpstr>
      <vt:lpstr>Types of automata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RGUKT</cp:lastModifiedBy>
  <cp:revision>257</cp:revision>
  <dcterms:created xsi:type="dcterms:W3CDTF">2011-07-12T11:04:11Z</dcterms:created>
  <dcterms:modified xsi:type="dcterms:W3CDTF">2014-08-04T00:45:30Z</dcterms:modified>
</cp:coreProperties>
</file>