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44" r:id="rId1"/>
  </p:sldMasterIdLst>
  <p:notesMasterIdLst>
    <p:notesMasterId r:id="rId27"/>
  </p:notesMasterIdLst>
  <p:handoutMasterIdLst>
    <p:handoutMasterId r:id="rId28"/>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8" r:id="rId20"/>
    <p:sldId id="279" r:id="rId21"/>
    <p:sldId id="274" r:id="rId22"/>
    <p:sldId id="275" r:id="rId23"/>
    <p:sldId id="276" r:id="rId24"/>
    <p:sldId id="280" r:id="rId25"/>
    <p:sldId id="277"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0CA2595-A224-4A5E-A413-B3E5743E817E}">
          <p14:sldIdLst>
            <p14:sldId id="256"/>
            <p14:sldId id="257"/>
            <p14:sldId id="258"/>
            <p14:sldId id="259"/>
            <p14:sldId id="260"/>
            <p14:sldId id="261"/>
            <p14:sldId id="262"/>
            <p14:sldId id="263"/>
            <p14:sldId id="264"/>
            <p14:sldId id="265"/>
            <p14:sldId id="266"/>
            <p14:sldId id="267"/>
            <p14:sldId id="268"/>
            <p14:sldId id="269"/>
            <p14:sldId id="270"/>
            <p14:sldId id="271"/>
            <p14:sldId id="272"/>
            <p14:sldId id="273"/>
            <p14:sldId id="278"/>
            <p14:sldId id="279"/>
            <p14:sldId id="274"/>
            <p14:sldId id="275"/>
            <p14:sldId id="276"/>
            <p14:sldId id="280"/>
            <p14:sldId id="27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37" autoAdjust="0"/>
    <p:restoredTop sz="94660"/>
  </p:normalViewPr>
  <p:slideViewPr>
    <p:cSldViewPr snapToGrid="0">
      <p:cViewPr varScale="1">
        <p:scale>
          <a:sx n="80" d="100"/>
          <a:sy n="80" d="100"/>
        </p:scale>
        <p:origin x="13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E82E3F3-7708-41A1-B8B3-9658048603C8}" type="datetimeFigureOut">
              <a:rPr lang="en-US" smtClean="0"/>
              <a:t>2/15/2014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BDCA2E-99B6-4A40-9278-B599C78B6DD2}" type="slidenum">
              <a:rPr lang="en-US" smtClean="0"/>
              <a:t>‹#›</a:t>
            </a:fld>
            <a:endParaRPr lang="en-US"/>
          </a:p>
        </p:txBody>
      </p:sp>
    </p:spTree>
    <p:extLst>
      <p:ext uri="{BB962C8B-B14F-4D97-AF65-F5344CB8AC3E}">
        <p14:creationId xmlns:p14="http://schemas.microsoft.com/office/powerpoint/2010/main" val="3054334858"/>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5B9A5E-3E51-4901-9909-3F2911287251}" type="datetimeFigureOut">
              <a:rPr lang="en-US" smtClean="0"/>
              <a:t>2/15/2014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F67044-676F-4FE8-B36A-DE4115DE92A1}" type="slidenum">
              <a:rPr lang="en-US" smtClean="0"/>
              <a:t>‹#›</a:t>
            </a:fld>
            <a:endParaRPr lang="en-US"/>
          </a:p>
        </p:txBody>
      </p:sp>
    </p:spTree>
    <p:extLst>
      <p:ext uri="{BB962C8B-B14F-4D97-AF65-F5344CB8AC3E}">
        <p14:creationId xmlns:p14="http://schemas.microsoft.com/office/powerpoint/2010/main" val="2024776962"/>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5231537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1199197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94865218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316C54A2-BB66-491E-BC8F-B9187F40742C}" type="datetime1">
              <a:rPr lang="en-US" smtClean="0"/>
              <a:t>2/15/2014</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56EA2D8E-F70C-4454-BE6F-3E23641E4ED4}"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639968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8F3F6BE-9ABB-4BDC-A8A8-2DDDDC27E4DD}" type="datetime1">
              <a:rPr lang="en-US" smtClean="0"/>
              <a:t>2/15/2014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EA2D8E-F70C-4454-BE6F-3E23641E4ED4}" type="slidenum">
              <a:rPr lang="en-US" smtClean="0"/>
              <a:t>‹#›</a:t>
            </a:fld>
            <a:endParaRPr lang="en-US"/>
          </a:p>
        </p:txBody>
      </p:sp>
    </p:spTree>
    <p:extLst>
      <p:ext uri="{BB962C8B-B14F-4D97-AF65-F5344CB8AC3E}">
        <p14:creationId xmlns:p14="http://schemas.microsoft.com/office/powerpoint/2010/main" val="371996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1C3A5C6-9A09-48F7-9274-2642EDC86C88}" type="datetime1">
              <a:rPr lang="en-US" smtClean="0"/>
              <a:t>2/15/2014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EA2D8E-F70C-4454-BE6F-3E23641E4ED4}"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41395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4AF5114-D7D4-4572-AAE7-A2D33BB56169}" type="datetime1">
              <a:rPr lang="en-US" smtClean="0"/>
              <a:t>2/15/2014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EA2D8E-F70C-4454-BE6F-3E23641E4ED4}"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004693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ABBFF52-FDFA-44B1-BF7F-7AC9699F657E}" type="datetime1">
              <a:rPr lang="en-US" smtClean="0"/>
              <a:t>2/15/2014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EA2D8E-F70C-4454-BE6F-3E23641E4ED4}" type="slidenum">
              <a:rPr lang="en-US" smtClean="0"/>
              <a:t>‹#›</a:t>
            </a:fld>
            <a:endParaRPr lang="en-US"/>
          </a:p>
        </p:txBody>
      </p:sp>
    </p:spTree>
    <p:extLst>
      <p:ext uri="{BB962C8B-B14F-4D97-AF65-F5344CB8AC3E}">
        <p14:creationId xmlns:p14="http://schemas.microsoft.com/office/powerpoint/2010/main" val="38447099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A5D9F8A-6378-4CFC-9FB6-41C21B9CD6B5}" type="datetime1">
              <a:rPr lang="en-US" smtClean="0"/>
              <a:t>2/15/2014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EA2D8E-F70C-4454-BE6F-3E23641E4ED4}"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228328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1F0B7D2-C179-444A-A63B-1C4004AC4C32}" type="datetime1">
              <a:rPr lang="en-US" smtClean="0"/>
              <a:t>2/15/2014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EA2D8E-F70C-4454-BE6F-3E23641E4ED4}"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679132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B3CCF6A-3B0F-4FC4-9381-7899B0EC01DD}" type="datetime1">
              <a:rPr lang="en-US" smtClean="0"/>
              <a:t>2/15/2014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EA2D8E-F70C-4454-BE6F-3E23641E4ED4}"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760184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9F80F8F-AFDC-47EA-8EF3-61D6C79223E6}" type="datetime1">
              <a:rPr lang="en-US" smtClean="0"/>
              <a:t>2/15/2014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EA2D8E-F70C-4454-BE6F-3E23641E4ED4}"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339384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7264B5C-6D3A-4884-AD8B-27FD6E9BD36D}" type="datetime1">
              <a:rPr lang="en-US" smtClean="0"/>
              <a:t>2/15/2014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EA2D8E-F70C-4454-BE6F-3E23641E4ED4}" type="slidenum">
              <a:rPr lang="en-US" smtClean="0"/>
              <a:t>‹#›</a:t>
            </a:fld>
            <a:endParaRPr lang="en-US"/>
          </a:p>
        </p:txBody>
      </p:sp>
    </p:spTree>
    <p:extLst>
      <p:ext uri="{BB962C8B-B14F-4D97-AF65-F5344CB8AC3E}">
        <p14:creationId xmlns:p14="http://schemas.microsoft.com/office/powerpoint/2010/main" val="3220942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19431FD-6DFE-48FC-B3FF-C453F69B8680}" type="datetime1">
              <a:rPr lang="en-US" smtClean="0"/>
              <a:t>2/15/2014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EA2D8E-F70C-4454-BE6F-3E23641E4ED4}"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11041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3AC27DD-37BA-4207-B94C-E8641382ED53}" type="datetime1">
              <a:rPr lang="en-US" smtClean="0"/>
              <a:t>2/15/2014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EA2D8E-F70C-4454-BE6F-3E23641E4ED4}" type="slidenum">
              <a:rPr lang="en-US" smtClean="0"/>
              <a:t>‹#›</a:t>
            </a:fld>
            <a:endParaRPr lang="en-US"/>
          </a:p>
        </p:txBody>
      </p:sp>
    </p:spTree>
    <p:extLst>
      <p:ext uri="{BB962C8B-B14F-4D97-AF65-F5344CB8AC3E}">
        <p14:creationId xmlns:p14="http://schemas.microsoft.com/office/powerpoint/2010/main" val="20726145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D79626B-BD33-48B0-80D8-7FF39513D621}" type="datetime1">
              <a:rPr lang="en-US" smtClean="0"/>
              <a:t>2/15/2014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6EA2D8E-F70C-4454-BE6F-3E23641E4ED4}"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503719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0056EC3-3CCC-4330-A003-88299EA637D3}" type="datetime1">
              <a:rPr lang="en-US" smtClean="0"/>
              <a:t>2/15/2014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6EA2D8E-F70C-4454-BE6F-3E23641E4ED4}"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31275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DAAF7F-9779-40AA-A5A6-ED32A4616C7F}" type="datetime1">
              <a:rPr lang="en-US" smtClean="0"/>
              <a:t>2/15/2014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6EA2D8E-F70C-4454-BE6F-3E23641E4ED4}" type="slidenum">
              <a:rPr lang="en-US" smtClean="0"/>
              <a:t>‹#›</a:t>
            </a:fld>
            <a:endParaRPr lang="en-US"/>
          </a:p>
        </p:txBody>
      </p:sp>
    </p:spTree>
    <p:extLst>
      <p:ext uri="{BB962C8B-B14F-4D97-AF65-F5344CB8AC3E}">
        <p14:creationId xmlns:p14="http://schemas.microsoft.com/office/powerpoint/2010/main" val="9483948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5311717-8A5D-4BC2-86FB-0C69D4C5324C}" type="datetime1">
              <a:rPr lang="en-US" smtClean="0"/>
              <a:t>2/15/2014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EA2D8E-F70C-4454-BE6F-3E23641E4ED4}"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353966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BC545B6-6411-4ABC-8226-16FFB6294BD0}" type="datetime1">
              <a:rPr lang="en-US" smtClean="0"/>
              <a:t>2/15/2014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EA2D8E-F70C-4454-BE6F-3E23641E4ED4}" type="slidenum">
              <a:rPr lang="en-US" smtClean="0"/>
              <a:t>‹#›</a:t>
            </a:fld>
            <a:endParaRPr lang="en-US"/>
          </a:p>
        </p:txBody>
      </p:sp>
    </p:spTree>
    <p:extLst>
      <p:ext uri="{BB962C8B-B14F-4D97-AF65-F5344CB8AC3E}">
        <p14:creationId xmlns:p14="http://schemas.microsoft.com/office/powerpoint/2010/main" val="6379189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5E05B8E-6A1E-4AF4-AB4D-47973889B6A1}" type="datetime1">
              <a:rPr lang="en-US" smtClean="0"/>
              <a:t>2/15/2014</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6EA2D8E-F70C-4454-BE6F-3E23641E4ED4}" type="slidenum">
              <a:rPr lang="en-US" smtClean="0"/>
              <a:t>‹#›</a:t>
            </a:fld>
            <a:endParaRPr lang="en-US"/>
          </a:p>
        </p:txBody>
      </p:sp>
    </p:spTree>
    <p:extLst>
      <p:ext uri="{BB962C8B-B14F-4D97-AF65-F5344CB8AC3E}">
        <p14:creationId xmlns:p14="http://schemas.microsoft.com/office/powerpoint/2010/main" val="3470324278"/>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Lst>
  <p:hf hdr="0" ftr="0" dt="0"/>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jpg"/></Relationships>
</file>

<file path=ppt/slides/_rels/slide1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image" Target="../media/image28.jpg"/><Relationship Id="rId1" Type="http://schemas.openxmlformats.org/officeDocument/2006/relationships/slideLayout" Target="../slideLayouts/slideLayout7.xml"/><Relationship Id="rId4" Type="http://schemas.openxmlformats.org/officeDocument/2006/relationships/image" Target="../media/image30.jpg"/></Relationships>
</file>

<file path=ppt/slides/_rels/slide3.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12.JPG"/></Relationships>
</file>

<file path=ppt/slides/_rels/slide5.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JPG"/><Relationship Id="rId1" Type="http://schemas.openxmlformats.org/officeDocument/2006/relationships/slideLayout" Target="../slideLayouts/slideLayout7.xml"/><Relationship Id="rId4" Type="http://schemas.openxmlformats.org/officeDocument/2006/relationships/image" Target="../media/image18.JPG"/></Relationships>
</file>

<file path=ppt/slides/_rels/slide8.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44167" y="1697652"/>
            <a:ext cx="7134224" cy="1355295"/>
          </a:xfrm>
          <a:prstGeom prst="rect">
            <a:avLst/>
          </a:prstGeom>
          <a:ln>
            <a:noFill/>
          </a:ln>
          <a:effectLst>
            <a:outerShdw blurRad="292100" dist="139700" dir="2700000" algn="tl" rotWithShape="0">
              <a:srgbClr val="333333">
                <a:alpha val="65000"/>
              </a:srgbClr>
            </a:outerShdw>
          </a:effectLst>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05951" y="4110767"/>
            <a:ext cx="7134224" cy="122092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3" name="Picture 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56054" y="400784"/>
            <a:ext cx="1062682" cy="1382867"/>
          </a:xfrm>
          <a:prstGeom prst="rect">
            <a:avLst/>
          </a:prstGeom>
        </p:spPr>
      </p:pic>
    </p:spTree>
    <p:extLst>
      <p:ext uri="{BB962C8B-B14F-4D97-AF65-F5344CB8AC3E}">
        <p14:creationId xmlns:p14="http://schemas.microsoft.com/office/powerpoint/2010/main" val="3038785808"/>
      </p:ext>
    </p:extLst>
  </p:cSld>
  <p:clrMapOvr>
    <a:masterClrMapping/>
  </p:clrMapOvr>
  <p:transition spd="slow">
    <p:cove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6952" y="836354"/>
            <a:ext cx="8723870" cy="5418399"/>
          </a:xfrm>
          <a:prstGeom prst="rect">
            <a:avLst/>
          </a:prstGeom>
        </p:spPr>
      </p:pic>
      <p:sp>
        <p:nvSpPr>
          <p:cNvPr id="5" name="Slide Number Placeholder 4"/>
          <p:cNvSpPr>
            <a:spLocks noGrp="1"/>
          </p:cNvSpPr>
          <p:nvPr>
            <p:ph type="sldNum" sz="quarter" idx="12"/>
          </p:nvPr>
        </p:nvSpPr>
        <p:spPr/>
        <p:txBody>
          <a:bodyPr/>
          <a:lstStyle/>
          <a:p>
            <a:fld id="{56EA2D8E-F70C-4454-BE6F-3E23641E4ED4}" type="slidenum">
              <a:rPr lang="en-US" smtClean="0"/>
              <a:t>10</a:t>
            </a:fld>
            <a:endParaRPr lang="en-US"/>
          </a:p>
        </p:txBody>
      </p:sp>
    </p:spTree>
    <p:extLst>
      <p:ext uri="{BB962C8B-B14F-4D97-AF65-F5344CB8AC3E}">
        <p14:creationId xmlns:p14="http://schemas.microsoft.com/office/powerpoint/2010/main" val="567897957"/>
      </p:ext>
    </p:extLst>
  </p:cSld>
  <p:clrMapOvr>
    <a:masterClrMapping/>
  </p:clrMapOvr>
  <p:transition spd="slow">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4415" y="780680"/>
            <a:ext cx="8668987" cy="5296639"/>
          </a:xfrm>
          <a:prstGeom prst="rect">
            <a:avLst/>
          </a:prstGeom>
          <a:ln>
            <a:noFill/>
          </a:ln>
          <a:effectLst>
            <a:outerShdw blurRad="292100" dist="139700" dir="2700000" algn="tl" rotWithShape="0">
              <a:srgbClr val="333333">
                <a:alpha val="65000"/>
              </a:srgbClr>
            </a:outerShdw>
          </a:effectLst>
        </p:spPr>
      </p:pic>
      <p:sp>
        <p:nvSpPr>
          <p:cNvPr id="3" name="Slide Number Placeholder 2"/>
          <p:cNvSpPr>
            <a:spLocks noGrp="1"/>
          </p:cNvSpPr>
          <p:nvPr>
            <p:ph type="sldNum" sz="quarter" idx="12"/>
          </p:nvPr>
        </p:nvSpPr>
        <p:spPr/>
        <p:txBody>
          <a:bodyPr/>
          <a:lstStyle/>
          <a:p>
            <a:fld id="{56EA2D8E-F70C-4454-BE6F-3E23641E4ED4}" type="slidenum">
              <a:rPr lang="en-US" smtClean="0"/>
              <a:t>11</a:t>
            </a:fld>
            <a:endParaRPr lang="en-US"/>
          </a:p>
        </p:txBody>
      </p:sp>
    </p:spTree>
    <p:extLst>
      <p:ext uri="{BB962C8B-B14F-4D97-AF65-F5344CB8AC3E}">
        <p14:creationId xmlns:p14="http://schemas.microsoft.com/office/powerpoint/2010/main" val="311420264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0660" y="618733"/>
            <a:ext cx="9037122" cy="562053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3" name="Slide Number Placeholder 2"/>
          <p:cNvSpPr>
            <a:spLocks noGrp="1"/>
          </p:cNvSpPr>
          <p:nvPr>
            <p:ph type="sldNum" sz="quarter" idx="12"/>
          </p:nvPr>
        </p:nvSpPr>
        <p:spPr/>
        <p:txBody>
          <a:bodyPr/>
          <a:lstStyle/>
          <a:p>
            <a:fld id="{56EA2D8E-F70C-4454-BE6F-3E23641E4ED4}" type="slidenum">
              <a:rPr lang="en-US" smtClean="0"/>
              <a:t>12</a:t>
            </a:fld>
            <a:endParaRPr lang="en-US"/>
          </a:p>
        </p:txBody>
      </p:sp>
    </p:spTree>
    <p:extLst>
      <p:ext uri="{BB962C8B-B14F-4D97-AF65-F5344CB8AC3E}">
        <p14:creationId xmlns:p14="http://schemas.microsoft.com/office/powerpoint/2010/main" val="1565672811"/>
      </p:ext>
    </p:extLst>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43148" y="708123"/>
            <a:ext cx="10533413" cy="4893647"/>
          </a:xfrm>
          <a:prstGeom prst="rect">
            <a:avLst/>
          </a:prstGeom>
        </p:spPr>
        <p:txBody>
          <a:bodyPr wrap="square">
            <a:spAutoFit/>
          </a:bodyPr>
          <a:lstStyle/>
          <a:p>
            <a:pPr algn="ctr"/>
            <a:r>
              <a:rPr lang="en-US" sz="2400" b="1" u="sng" dirty="0">
                <a:solidFill>
                  <a:srgbClr val="0070C0"/>
                </a:solidFill>
              </a:rPr>
              <a:t>Functioning of Organization</a:t>
            </a:r>
            <a:endParaRPr lang="en-US" sz="2400" b="1" dirty="0">
              <a:solidFill>
                <a:srgbClr val="0070C0"/>
              </a:solidFill>
            </a:endParaRPr>
          </a:p>
          <a:p>
            <a:r>
              <a:rPr lang="en-US" b="1" dirty="0"/>
              <a:t>1.Money Collection</a:t>
            </a:r>
          </a:p>
          <a:p>
            <a:r>
              <a:rPr lang="en-US" dirty="0"/>
              <a:t>      Money collection is through draw boxes. The draw boxes are positioned at academic blocks of each batch (For PUC they are placed at each cluster and for Engineering batches they placed at academic blocks). Students can contribute money through these draw boxes. Money is taken and count in the presence of working committee and deposited in the SBH account. The details will be displayed in the website. </a:t>
            </a:r>
          </a:p>
          <a:p>
            <a:r>
              <a:rPr lang="en-US" b="1" dirty="0"/>
              <a:t>2.Gathering the Problems through Representatives</a:t>
            </a:r>
          </a:p>
          <a:p>
            <a:r>
              <a:rPr lang="en-US" dirty="0"/>
              <a:t>      Students those who have problems can mention through enrolling in the website. Working committee will gather all the enrollments posted in a defined period. If there is any emergency they can directly consult the representatives or working committee members. </a:t>
            </a:r>
          </a:p>
          <a:p>
            <a:r>
              <a:rPr lang="en-US" b="1" dirty="0"/>
              <a:t>3.Executive Committee decisions</a:t>
            </a:r>
          </a:p>
          <a:p>
            <a:r>
              <a:rPr lang="en-US" dirty="0"/>
              <a:t>      Working committee meets twice in a month. The members will make discussion on the enrolled problems and if the problem is genuine it will be served with proper contribution. The decision will be taken if the 2/3rd majority of WC supports the problem or any proposal. WC decides the amount of money will be debit from the account and distributed to each problem based on the decision. </a:t>
            </a:r>
          </a:p>
          <a:p>
            <a:r>
              <a:rPr lang="en-US" b="1" dirty="0"/>
              <a:t>4.Contribution</a:t>
            </a:r>
          </a:p>
          <a:p>
            <a:r>
              <a:rPr lang="en-US" dirty="0"/>
              <a:t>     The amount of money will be served to a particular problem based on the working committee decision. </a:t>
            </a:r>
          </a:p>
        </p:txBody>
      </p:sp>
      <p:sp>
        <p:nvSpPr>
          <p:cNvPr id="3" name="Slide Number Placeholder 2"/>
          <p:cNvSpPr>
            <a:spLocks noGrp="1"/>
          </p:cNvSpPr>
          <p:nvPr>
            <p:ph type="sldNum" sz="quarter" idx="12"/>
          </p:nvPr>
        </p:nvSpPr>
        <p:spPr/>
        <p:txBody>
          <a:bodyPr/>
          <a:lstStyle/>
          <a:p>
            <a:fld id="{56EA2D8E-F70C-4454-BE6F-3E23641E4ED4}" type="slidenum">
              <a:rPr lang="en-US" smtClean="0"/>
              <a:t>13</a:t>
            </a:fld>
            <a:endParaRPr lang="en-US"/>
          </a:p>
        </p:txBody>
      </p:sp>
    </p:spTree>
    <p:extLst>
      <p:ext uri="{BB962C8B-B14F-4D97-AF65-F5344CB8AC3E}">
        <p14:creationId xmlns:p14="http://schemas.microsoft.com/office/powerpoint/2010/main" val="241718783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843149" y="771896"/>
            <a:ext cx="9191500" cy="2462213"/>
          </a:xfrm>
          <a:prstGeom prst="rect">
            <a:avLst/>
          </a:prstGeom>
        </p:spPr>
        <p:txBody>
          <a:bodyPr wrap="square">
            <a:spAutoFit/>
          </a:bodyPr>
          <a:lstStyle/>
          <a:p>
            <a:pPr algn="ctr"/>
            <a:r>
              <a:rPr lang="en-US" sz="2800" b="1" dirty="0">
                <a:solidFill>
                  <a:srgbClr val="0070C0"/>
                </a:solidFill>
              </a:rPr>
              <a:t>Money Collection</a:t>
            </a:r>
          </a:p>
          <a:p>
            <a:r>
              <a:rPr lang="en-US" dirty="0"/>
              <a:t/>
            </a:r>
            <a:br>
              <a:rPr lang="en-US" dirty="0"/>
            </a:br>
            <a:r>
              <a:rPr lang="en-US" dirty="0"/>
              <a:t>Collection of money will be happen most probably </a:t>
            </a:r>
            <a:r>
              <a:rPr lang="en-US" dirty="0" smtClean="0"/>
              <a:t>four </a:t>
            </a:r>
            <a:r>
              <a:rPr lang="en-US" dirty="0"/>
              <a:t>ways.</a:t>
            </a:r>
          </a:p>
          <a:p>
            <a:pPr>
              <a:buFont typeface="+mj-lt"/>
              <a:buAutoNum type="arabicPeriod"/>
            </a:pPr>
            <a:r>
              <a:rPr lang="en-US" dirty="0"/>
              <a:t>Collection of the money from the students every week on Tuesday at study hours. If that is holiday, it will be done on the next of that day i.e. Wednesday.</a:t>
            </a:r>
          </a:p>
          <a:p>
            <a:pPr>
              <a:buFont typeface="+mj-lt"/>
              <a:buAutoNum type="arabicPeriod"/>
            </a:pPr>
            <a:r>
              <a:rPr lang="en-US" dirty="0"/>
              <a:t>Selling the used rough books by students every year</a:t>
            </a:r>
          </a:p>
          <a:p>
            <a:pPr>
              <a:buFont typeface="+mj-lt"/>
              <a:buAutoNum type="arabicPeriod"/>
            </a:pPr>
            <a:r>
              <a:rPr lang="en-US" dirty="0"/>
              <a:t>Collection of the money from the drop box.</a:t>
            </a:r>
          </a:p>
          <a:p>
            <a:pPr>
              <a:buFont typeface="+mj-lt"/>
              <a:buAutoNum type="arabicPeriod"/>
            </a:pPr>
            <a:r>
              <a:rPr lang="en-US" dirty="0"/>
              <a:t>Donations to the helping hands.</a:t>
            </a:r>
          </a:p>
        </p:txBody>
      </p:sp>
      <p:sp>
        <p:nvSpPr>
          <p:cNvPr id="5" name="Rectangle 4"/>
          <p:cNvSpPr/>
          <p:nvPr/>
        </p:nvSpPr>
        <p:spPr>
          <a:xfrm>
            <a:off x="843146" y="3256624"/>
            <a:ext cx="8324603" cy="2308324"/>
          </a:xfrm>
          <a:prstGeom prst="rect">
            <a:avLst/>
          </a:prstGeom>
        </p:spPr>
        <p:txBody>
          <a:bodyPr wrap="square">
            <a:spAutoFit/>
          </a:bodyPr>
          <a:lstStyle/>
          <a:p>
            <a:r>
              <a:rPr lang="en-US" b="1" dirty="0" smtClean="0">
                <a:solidFill>
                  <a:srgbClr val="0070C0"/>
                </a:solidFill>
              </a:rPr>
              <a:t> PUC Classes</a:t>
            </a:r>
            <a:endParaRPr lang="en-US" b="1" dirty="0">
              <a:solidFill>
                <a:srgbClr val="0070C0"/>
              </a:solidFill>
            </a:endParaRPr>
          </a:p>
          <a:p>
            <a:r>
              <a:rPr lang="en-US" dirty="0"/>
              <a:t>    Each class have HCR (Helping Hand Class Representatives – one boy and one girl, ), they have to collect the fund from the classroom students and hand over to the head of HCR ( ) by keeping the </a:t>
            </a:r>
            <a:r>
              <a:rPr lang="en-US" dirty="0" err="1" smtClean="0"/>
              <a:t>wilrecords</a:t>
            </a:r>
            <a:r>
              <a:rPr lang="en-US" dirty="0"/>
              <a:t>. These head HCR are the member of HCR only. </a:t>
            </a:r>
          </a:p>
          <a:p>
            <a:r>
              <a:rPr lang="en-US" dirty="0"/>
              <a:t>    Head HCR ( ) will collect the money from the each class HCRs. </a:t>
            </a:r>
          </a:p>
          <a:p>
            <a:r>
              <a:rPr lang="en-US" dirty="0"/>
              <a:t>    PUC Representatives will collect the money from the head HCR and </a:t>
            </a:r>
            <a:r>
              <a:rPr lang="en-US" dirty="0" smtClean="0"/>
              <a:t>l </a:t>
            </a:r>
            <a:r>
              <a:rPr lang="en-US" dirty="0"/>
              <a:t>hand over the Finance and Treasurer by keeping the records and these records will be displaced every week on website. </a:t>
            </a:r>
          </a:p>
        </p:txBody>
      </p:sp>
      <p:sp>
        <p:nvSpPr>
          <p:cNvPr id="6" name="Slide Number Placeholder 5"/>
          <p:cNvSpPr>
            <a:spLocks noGrp="1"/>
          </p:cNvSpPr>
          <p:nvPr>
            <p:ph type="sldNum" sz="quarter" idx="12"/>
          </p:nvPr>
        </p:nvSpPr>
        <p:spPr/>
        <p:txBody>
          <a:bodyPr/>
          <a:lstStyle/>
          <a:p>
            <a:fld id="{56EA2D8E-F70C-4454-BE6F-3E23641E4ED4}" type="slidenum">
              <a:rPr lang="en-US" smtClean="0"/>
              <a:t>14</a:t>
            </a:fld>
            <a:endParaRPr lang="en-US"/>
          </a:p>
        </p:txBody>
      </p:sp>
    </p:spTree>
    <p:extLst>
      <p:ext uri="{BB962C8B-B14F-4D97-AF65-F5344CB8AC3E}">
        <p14:creationId xmlns:p14="http://schemas.microsoft.com/office/powerpoint/2010/main" val="188274596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28156" y="1508166"/>
            <a:ext cx="8953995" cy="3139321"/>
          </a:xfrm>
          <a:prstGeom prst="rect">
            <a:avLst/>
          </a:prstGeom>
        </p:spPr>
        <p:txBody>
          <a:bodyPr wrap="square">
            <a:spAutoFit/>
          </a:bodyPr>
          <a:lstStyle/>
          <a:p>
            <a:r>
              <a:rPr lang="en-US" b="1" dirty="0">
                <a:solidFill>
                  <a:srgbClr val="0070C0"/>
                </a:solidFill>
              </a:rPr>
              <a:t>Engineering First Year(E1</a:t>
            </a:r>
            <a:r>
              <a:rPr lang="en-US" b="1" dirty="0" smtClean="0">
                <a:solidFill>
                  <a:srgbClr val="0070C0"/>
                </a:solidFill>
              </a:rPr>
              <a:t>)</a:t>
            </a:r>
          </a:p>
          <a:p>
            <a:endParaRPr lang="en-US" b="1" dirty="0">
              <a:solidFill>
                <a:srgbClr val="0070C0"/>
              </a:solidFill>
            </a:endParaRPr>
          </a:p>
          <a:p>
            <a:r>
              <a:rPr lang="en-US" dirty="0"/>
              <a:t>    Each class have HCR (Helping Hand Class Representatives – one boy and one girl for each class in Section A and Section B ), they have to collect the fund from the classroom students and hand over to the head of HCR (Section A – 2 students and Section B – 2 students) .These head HCR are the member of HCR only</a:t>
            </a:r>
            <a:r>
              <a:rPr lang="en-US" dirty="0" smtClean="0"/>
              <a:t>.</a:t>
            </a:r>
          </a:p>
          <a:p>
            <a:endParaRPr lang="en-US" dirty="0"/>
          </a:p>
          <a:p>
            <a:r>
              <a:rPr lang="en-US" dirty="0"/>
              <a:t>   </a:t>
            </a:r>
            <a:r>
              <a:rPr lang="en-US" dirty="0" smtClean="0"/>
              <a:t>Head </a:t>
            </a:r>
            <a:r>
              <a:rPr lang="en-US" dirty="0"/>
              <a:t>HCR (Section A – 2 and Section B – 2) will collect the money from the each class HCRs</a:t>
            </a:r>
            <a:r>
              <a:rPr lang="en-US" dirty="0" smtClean="0"/>
              <a:t>.</a:t>
            </a:r>
          </a:p>
          <a:p>
            <a:endParaRPr lang="en-US" dirty="0"/>
          </a:p>
          <a:p>
            <a:r>
              <a:rPr lang="en-US" dirty="0"/>
              <a:t>    E1 Representative will collect the money from the head HCR and will hand over the Finance and Treasurer by keeping the records and these records will be displaced every month on website. </a:t>
            </a:r>
          </a:p>
        </p:txBody>
      </p:sp>
      <p:sp>
        <p:nvSpPr>
          <p:cNvPr id="4" name="Slide Number Placeholder 3"/>
          <p:cNvSpPr>
            <a:spLocks noGrp="1"/>
          </p:cNvSpPr>
          <p:nvPr>
            <p:ph type="sldNum" sz="quarter" idx="12"/>
          </p:nvPr>
        </p:nvSpPr>
        <p:spPr/>
        <p:txBody>
          <a:bodyPr/>
          <a:lstStyle/>
          <a:p>
            <a:fld id="{56EA2D8E-F70C-4454-BE6F-3E23641E4ED4}" type="slidenum">
              <a:rPr lang="en-US" smtClean="0"/>
              <a:t>15</a:t>
            </a:fld>
            <a:endParaRPr lang="en-US"/>
          </a:p>
        </p:txBody>
      </p:sp>
    </p:spTree>
    <p:extLst>
      <p:ext uri="{BB962C8B-B14F-4D97-AF65-F5344CB8AC3E}">
        <p14:creationId xmlns:p14="http://schemas.microsoft.com/office/powerpoint/2010/main" val="3153478412"/>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95647" y="878865"/>
            <a:ext cx="10592790" cy="4524315"/>
          </a:xfrm>
          <a:prstGeom prst="rect">
            <a:avLst/>
          </a:prstGeom>
        </p:spPr>
        <p:txBody>
          <a:bodyPr wrap="square">
            <a:spAutoFit/>
          </a:bodyPr>
          <a:lstStyle/>
          <a:p>
            <a:r>
              <a:rPr lang="en-US" b="1" dirty="0">
                <a:solidFill>
                  <a:srgbClr val="0070C0"/>
                </a:solidFill>
              </a:rPr>
              <a:t>E2,E3,E4</a:t>
            </a:r>
          </a:p>
          <a:p>
            <a:r>
              <a:rPr lang="en-US" dirty="0"/>
              <a:t/>
            </a:r>
            <a:br>
              <a:rPr lang="en-US" dirty="0"/>
            </a:br>
            <a:r>
              <a:rPr lang="en-US" dirty="0"/>
              <a:t>    Each class have HCR Helping Hand Class Representatives-one boy and one girl</a:t>
            </a:r>
          </a:p>
          <a:p>
            <a:r>
              <a:rPr lang="en-US" i="1" dirty="0"/>
              <a:t>CE (E2-6,E3-10,E4-12)*</a:t>
            </a:r>
            <a:br>
              <a:rPr lang="en-US" i="1" dirty="0"/>
            </a:br>
            <a:r>
              <a:rPr lang="en-US" i="1" dirty="0"/>
              <a:t>CHE (E2-2,E3-4,E4-6)*</a:t>
            </a:r>
            <a:br>
              <a:rPr lang="en-US" i="1" dirty="0"/>
            </a:br>
            <a:r>
              <a:rPr lang="en-US" i="1" dirty="0"/>
              <a:t>CSE (E2-6,E3-12,E4-12)*</a:t>
            </a:r>
            <a:br>
              <a:rPr lang="en-US" i="1" dirty="0"/>
            </a:br>
            <a:r>
              <a:rPr lang="en-US" i="1" dirty="0"/>
              <a:t>ECE (E2-6,E3-12,E4-12)*</a:t>
            </a:r>
            <a:br>
              <a:rPr lang="en-US" i="1" dirty="0"/>
            </a:br>
            <a:r>
              <a:rPr lang="en-US" i="1" dirty="0"/>
              <a:t>MME (E2-4,E3-8,E4-8)*</a:t>
            </a:r>
            <a:br>
              <a:rPr lang="en-US" i="1" dirty="0"/>
            </a:br>
            <a:r>
              <a:rPr lang="en-US" i="1" dirty="0"/>
              <a:t>ME (E2-6,E3-10,E4-12)*</a:t>
            </a:r>
            <a:br>
              <a:rPr lang="en-US" i="1" dirty="0"/>
            </a:br>
            <a:endParaRPr lang="en-US" dirty="0"/>
          </a:p>
          <a:p>
            <a:r>
              <a:rPr lang="en-US" dirty="0"/>
              <a:t>they have to collect the fund from the classroom students and hand over to the head of HCR (CE E2/E3/E4-22, CHE E2/E3/E4 -2, CSE E2/E3/E4-2, ECE E2/E3/E4 -2, MME E2/E3/E4-2, and ME E2/E3/E4-2) by keeping the records. These head HCR are the member of HCR only. (Record detail is given here) </a:t>
            </a:r>
          </a:p>
          <a:p>
            <a:r>
              <a:rPr lang="en-US" dirty="0"/>
              <a:t>    Head HCR will collect the money from the each class HCR.</a:t>
            </a:r>
          </a:p>
          <a:p>
            <a:r>
              <a:rPr lang="en-US" dirty="0"/>
              <a:t>   E2,E3,E4 Representatives will collect the money from the head HCR and will hand over the Finance and Treasurer by keeping the records and these records will be displaced every month on website.</a:t>
            </a:r>
          </a:p>
        </p:txBody>
      </p:sp>
      <p:sp>
        <p:nvSpPr>
          <p:cNvPr id="3" name="Slide Number Placeholder 2"/>
          <p:cNvSpPr>
            <a:spLocks noGrp="1"/>
          </p:cNvSpPr>
          <p:nvPr>
            <p:ph type="sldNum" sz="quarter" idx="12"/>
          </p:nvPr>
        </p:nvSpPr>
        <p:spPr/>
        <p:txBody>
          <a:bodyPr/>
          <a:lstStyle/>
          <a:p>
            <a:fld id="{56EA2D8E-F70C-4454-BE6F-3E23641E4ED4}" type="slidenum">
              <a:rPr lang="en-US" smtClean="0"/>
              <a:t>16</a:t>
            </a:fld>
            <a:endParaRPr lang="en-US"/>
          </a:p>
        </p:txBody>
      </p:sp>
    </p:spTree>
    <p:extLst>
      <p:ext uri="{BB962C8B-B14F-4D97-AF65-F5344CB8AC3E}">
        <p14:creationId xmlns:p14="http://schemas.microsoft.com/office/powerpoint/2010/main" val="628803309"/>
      </p:ext>
    </p:extLst>
  </p:cSld>
  <p:clrMapOvr>
    <a:masterClrMapping/>
  </p:clrMapOvr>
  <p:transition spd="slow">
    <p:wip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9392" y="554762"/>
            <a:ext cx="10355283" cy="5632281"/>
          </a:xfrm>
          <a:prstGeom prst="rect">
            <a:avLst/>
          </a:prstGeom>
        </p:spPr>
      </p:pic>
      <p:sp>
        <p:nvSpPr>
          <p:cNvPr id="3" name="Rectangle 2"/>
          <p:cNvSpPr/>
          <p:nvPr/>
        </p:nvSpPr>
        <p:spPr>
          <a:xfrm>
            <a:off x="916452" y="833643"/>
            <a:ext cx="3233899" cy="523220"/>
          </a:xfrm>
          <a:prstGeom prst="rect">
            <a:avLst/>
          </a:prstGeom>
        </p:spPr>
        <p:txBody>
          <a:bodyPr wrap="none">
            <a:spAutoFit/>
          </a:bodyPr>
          <a:lstStyle/>
          <a:p>
            <a:pPr algn="ctr"/>
            <a:r>
              <a:rPr lang="en-US" sz="2800" b="1" dirty="0">
                <a:solidFill>
                  <a:srgbClr val="0070C0"/>
                </a:solidFill>
              </a:rPr>
              <a:t>Process Description</a:t>
            </a:r>
          </a:p>
        </p:txBody>
      </p:sp>
      <p:sp>
        <p:nvSpPr>
          <p:cNvPr id="4" name="Slide Number Placeholder 3"/>
          <p:cNvSpPr>
            <a:spLocks noGrp="1"/>
          </p:cNvSpPr>
          <p:nvPr>
            <p:ph type="sldNum" sz="quarter" idx="12"/>
          </p:nvPr>
        </p:nvSpPr>
        <p:spPr/>
        <p:txBody>
          <a:bodyPr/>
          <a:lstStyle/>
          <a:p>
            <a:fld id="{56EA2D8E-F70C-4454-BE6F-3E23641E4ED4}" type="slidenum">
              <a:rPr lang="en-US" smtClean="0"/>
              <a:t>17</a:t>
            </a:fld>
            <a:endParaRPr lang="en-US"/>
          </a:p>
        </p:txBody>
      </p:sp>
    </p:spTree>
    <p:extLst>
      <p:ext uri="{BB962C8B-B14F-4D97-AF65-F5344CB8AC3E}">
        <p14:creationId xmlns:p14="http://schemas.microsoft.com/office/powerpoint/2010/main" val="25177874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42678" y="774267"/>
            <a:ext cx="3339318" cy="584775"/>
          </a:xfrm>
          <a:prstGeom prst="rect">
            <a:avLst/>
          </a:prstGeom>
        </p:spPr>
        <p:txBody>
          <a:bodyPr wrap="square">
            <a:spAutoFit/>
          </a:bodyPr>
          <a:lstStyle/>
          <a:p>
            <a:pPr algn="ctr"/>
            <a:r>
              <a:rPr lang="en-US" sz="3200" b="1" dirty="0">
                <a:solidFill>
                  <a:srgbClr val="0070C0"/>
                </a:solidFill>
              </a:rPr>
              <a:t>Money Issuing</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5023" y="2481944"/>
            <a:ext cx="9830661" cy="366999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6" name="Slide Number Placeholder 5"/>
          <p:cNvSpPr>
            <a:spLocks noGrp="1"/>
          </p:cNvSpPr>
          <p:nvPr>
            <p:ph type="sldNum" sz="quarter" idx="12"/>
          </p:nvPr>
        </p:nvSpPr>
        <p:spPr/>
        <p:txBody>
          <a:bodyPr/>
          <a:lstStyle/>
          <a:p>
            <a:fld id="{56EA2D8E-F70C-4454-BE6F-3E23641E4ED4}" type="slidenum">
              <a:rPr lang="en-US" smtClean="0"/>
              <a:t>18</a:t>
            </a:fld>
            <a:endParaRPr lang="en-US"/>
          </a:p>
        </p:txBody>
      </p:sp>
      <p:sp>
        <p:nvSpPr>
          <p:cNvPr id="8" name="Rectangle 7"/>
          <p:cNvSpPr/>
          <p:nvPr/>
        </p:nvSpPr>
        <p:spPr>
          <a:xfrm>
            <a:off x="4568041" y="687412"/>
            <a:ext cx="6096000" cy="1754326"/>
          </a:xfrm>
          <a:prstGeom prst="rect">
            <a:avLst/>
          </a:prstGeom>
        </p:spPr>
        <p:txBody>
          <a:bodyPr>
            <a:spAutoFit/>
          </a:bodyPr>
          <a:lstStyle/>
          <a:p>
            <a:r>
              <a:rPr lang="en-US" dirty="0"/>
              <a:t>    Money reached from various sources like collection from the students, selling of used rough books, collection from the drop box per year, out of 100 % collection 90% money will be utilized for various activities remaining 10% money will be keep as a treasurer and will utilize at the time of most emergency only. Utilization of 90% money is the following manner:</a:t>
            </a:r>
          </a:p>
        </p:txBody>
      </p:sp>
    </p:spTree>
    <p:extLst>
      <p:ext uri="{BB962C8B-B14F-4D97-AF65-F5344CB8AC3E}">
        <p14:creationId xmlns:p14="http://schemas.microsoft.com/office/powerpoint/2010/main" val="192054959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36271" y="855021"/>
            <a:ext cx="10569038" cy="5355312"/>
          </a:xfrm>
          <a:prstGeom prst="rect">
            <a:avLst/>
          </a:prstGeom>
        </p:spPr>
        <p:txBody>
          <a:bodyPr wrap="square">
            <a:spAutoFit/>
          </a:bodyPr>
          <a:lstStyle/>
          <a:p>
            <a:r>
              <a:rPr lang="en-US" b="1" dirty="0">
                <a:solidFill>
                  <a:srgbClr val="0070C0"/>
                </a:solidFill>
              </a:rPr>
              <a:t>Medical charges 30</a:t>
            </a:r>
            <a:r>
              <a:rPr lang="en-US" b="1" dirty="0" smtClean="0">
                <a:solidFill>
                  <a:srgbClr val="0070C0"/>
                </a:solidFill>
              </a:rPr>
              <a:t>%</a:t>
            </a:r>
            <a:br>
              <a:rPr lang="en-US" b="1" dirty="0" smtClean="0">
                <a:solidFill>
                  <a:srgbClr val="0070C0"/>
                </a:solidFill>
              </a:rPr>
            </a:br>
            <a:endParaRPr lang="en-US" b="1" dirty="0">
              <a:solidFill>
                <a:srgbClr val="0070C0"/>
              </a:solidFill>
            </a:endParaRPr>
          </a:p>
          <a:p>
            <a:pPr>
              <a:buFont typeface="+mj-lt"/>
              <a:buAutoNum type="arabicPeriod"/>
            </a:pPr>
            <a:r>
              <a:rPr lang="en-US" dirty="0"/>
              <a:t>Preference is given only for the IIIT </a:t>
            </a:r>
            <a:r>
              <a:rPr lang="en-US" dirty="0" err="1"/>
              <a:t>Nuzvid</a:t>
            </a:r>
            <a:r>
              <a:rPr lang="en-US" dirty="0"/>
              <a:t> campus students. In this regard maximum 1/10th of total medical allocation will be provide per student, during serious case maximum limit will be change according to severity of case and it will be decide by only EC meeting. </a:t>
            </a:r>
            <a:r>
              <a:rPr lang="en-US" dirty="0" smtClean="0"/>
              <a:t/>
            </a:r>
            <a:br>
              <a:rPr lang="en-US" dirty="0" smtClean="0"/>
            </a:br>
            <a:endParaRPr lang="en-US" dirty="0"/>
          </a:p>
          <a:p>
            <a:pPr>
              <a:buFont typeface="+mj-lt"/>
              <a:buAutoNum type="arabicPeriod"/>
            </a:pPr>
            <a:r>
              <a:rPr lang="en-US" dirty="0"/>
              <a:t>Necessary proofs have to produce for utilizing the medical allowance. (i.e. Medical report/prescription given by M.S/M.D/highly educated Doctors). </a:t>
            </a:r>
            <a:endParaRPr lang="en-US" dirty="0" smtClean="0"/>
          </a:p>
          <a:p>
            <a:pPr>
              <a:buFont typeface="+mj-lt"/>
              <a:buAutoNum type="arabicPeriod"/>
            </a:pPr>
            <a:endParaRPr lang="en-US" dirty="0"/>
          </a:p>
          <a:p>
            <a:pPr>
              <a:buFont typeface="+mj-lt"/>
              <a:buAutoNum type="arabicPeriod"/>
            </a:pPr>
            <a:r>
              <a:rPr lang="en-US" dirty="0" smtClean="0"/>
              <a:t>Medical </a:t>
            </a:r>
            <a:r>
              <a:rPr lang="en-US" dirty="0"/>
              <a:t>allowance sanctioned students should have to produce bills during or after the treatment and one Xerox copy of certificate and bill need to submit to committee</a:t>
            </a:r>
            <a:r>
              <a:rPr lang="en-US" dirty="0" smtClean="0"/>
              <a:t>.</a:t>
            </a:r>
          </a:p>
          <a:p>
            <a:pPr>
              <a:buFont typeface="+mj-lt"/>
              <a:buAutoNum type="arabicPeriod"/>
            </a:pPr>
            <a:endParaRPr lang="en-US" dirty="0"/>
          </a:p>
          <a:p>
            <a:pPr>
              <a:buFont typeface="+mj-lt"/>
              <a:buAutoNum type="arabicPeriod"/>
            </a:pPr>
            <a:r>
              <a:rPr lang="en-US" dirty="0" smtClean="0"/>
              <a:t>Sanction </a:t>
            </a:r>
            <a:r>
              <a:rPr lang="en-US" dirty="0"/>
              <a:t>money if more than 1000 </a:t>
            </a:r>
            <a:r>
              <a:rPr lang="en-US" dirty="0" err="1"/>
              <a:t>Rs</a:t>
            </a:r>
            <a:r>
              <a:rPr lang="en-US" dirty="0"/>
              <a:t>. then transaction should be in check form only</a:t>
            </a:r>
            <a:r>
              <a:rPr lang="en-US" dirty="0" smtClean="0"/>
              <a:t>.</a:t>
            </a:r>
          </a:p>
          <a:p>
            <a:r>
              <a:rPr lang="en-US" dirty="0" smtClean="0"/>
              <a:t> </a:t>
            </a:r>
            <a:endParaRPr lang="en-US" dirty="0"/>
          </a:p>
          <a:p>
            <a:r>
              <a:rPr lang="en-US" dirty="0" smtClean="0"/>
              <a:t>5.hen </a:t>
            </a:r>
            <a:r>
              <a:rPr lang="en-US" dirty="0"/>
              <a:t>money sanctioned then one Xerox of issued check should be submit to committee with back side issued and receiver sign. </a:t>
            </a:r>
            <a:endParaRPr lang="en-US" dirty="0" smtClean="0"/>
          </a:p>
          <a:p>
            <a:endParaRPr lang="en-US" dirty="0"/>
          </a:p>
          <a:p>
            <a:r>
              <a:rPr lang="en-US" dirty="0" smtClean="0"/>
              <a:t>6.Students</a:t>
            </a:r>
            <a:r>
              <a:rPr lang="en-US" dirty="0"/>
              <a:t>, who are suffering with "long term diseases", have to renewal every academic year and separate file will be maintain for them and grant will be sanction maximum of 4 years only</a:t>
            </a:r>
          </a:p>
        </p:txBody>
      </p:sp>
      <p:sp>
        <p:nvSpPr>
          <p:cNvPr id="3" name="Slide Number Placeholder 2"/>
          <p:cNvSpPr>
            <a:spLocks noGrp="1"/>
          </p:cNvSpPr>
          <p:nvPr>
            <p:ph type="sldNum" sz="quarter" idx="12"/>
          </p:nvPr>
        </p:nvSpPr>
        <p:spPr/>
        <p:txBody>
          <a:bodyPr/>
          <a:lstStyle/>
          <a:p>
            <a:fld id="{56EA2D8E-F70C-4454-BE6F-3E23641E4ED4}" type="slidenum">
              <a:rPr lang="en-US" smtClean="0"/>
              <a:t>19</a:t>
            </a:fld>
            <a:endParaRPr lang="en-US"/>
          </a:p>
        </p:txBody>
      </p:sp>
    </p:spTree>
    <p:extLst>
      <p:ext uri="{BB962C8B-B14F-4D97-AF65-F5344CB8AC3E}">
        <p14:creationId xmlns:p14="http://schemas.microsoft.com/office/powerpoint/2010/main" val="25748077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997527" y="806992"/>
            <a:ext cx="9761516" cy="4770537"/>
          </a:xfrm>
          <a:prstGeom prst="rect">
            <a:avLst/>
          </a:prstGeom>
        </p:spPr>
        <p:txBody>
          <a:bodyPr wrap="square">
            <a:spAutoFit/>
          </a:bodyPr>
          <a:lstStyle/>
          <a:p>
            <a:pPr algn="just"/>
            <a:r>
              <a:rPr lang="en-US" sz="3200" b="1" dirty="0" smtClean="0">
                <a:solidFill>
                  <a:srgbClr val="00B0F0"/>
                </a:solidFill>
                <a:latin typeface="Bookman Old Style" panose="02050604050505020204" pitchFamily="18" charset="0"/>
              </a:rPr>
              <a:t>			RGU </a:t>
            </a:r>
            <a:r>
              <a:rPr lang="en-US" sz="3200" b="1" dirty="0">
                <a:solidFill>
                  <a:srgbClr val="00B0F0"/>
                </a:solidFill>
                <a:latin typeface="Bookman Old Style" panose="02050604050505020204" pitchFamily="18" charset="0"/>
              </a:rPr>
              <a:t>Helping Hands</a:t>
            </a:r>
          </a:p>
          <a:p>
            <a:pPr algn="just"/>
            <a:r>
              <a:rPr lang="en-US" sz="1600" dirty="0" smtClean="0">
                <a:effectLst/>
                <a:latin typeface="andlso"/>
              </a:rPr>
              <a:t> </a:t>
            </a:r>
          </a:p>
          <a:p>
            <a:pPr algn="just"/>
            <a:r>
              <a:rPr lang="en-US" sz="1600" dirty="0" smtClean="0">
                <a:effectLst/>
                <a:latin typeface="andlso"/>
              </a:rPr>
              <a:t>The students of </a:t>
            </a:r>
            <a:r>
              <a:rPr lang="en-US" sz="1600" b="1" dirty="0" smtClean="0">
                <a:solidFill>
                  <a:srgbClr val="0080C0"/>
                </a:solidFill>
                <a:effectLst/>
                <a:latin typeface="Adobe Gothic Std"/>
              </a:rPr>
              <a:t>RGUKT</a:t>
            </a:r>
            <a:r>
              <a:rPr lang="en-US" sz="1600" dirty="0" smtClean="0">
                <a:effectLst/>
                <a:latin typeface="andlso"/>
              </a:rPr>
              <a:t> have taken much responsibility on their shoulders for a noble cause. Their budding thoughts lead them to establish a foundation </a:t>
            </a:r>
            <a:r>
              <a:rPr lang="en-US" sz="1600" b="1" dirty="0" smtClean="0">
                <a:solidFill>
                  <a:srgbClr val="0080C0"/>
                </a:solidFill>
                <a:effectLst/>
                <a:latin typeface="Adobe Gothic Std"/>
              </a:rPr>
              <a:t>Helping Hands</a:t>
            </a:r>
            <a:r>
              <a:rPr lang="en-US" sz="1600" dirty="0" smtClean="0">
                <a:effectLst/>
                <a:latin typeface="andlso"/>
              </a:rPr>
              <a:t> for the welfare of the poor students in </a:t>
            </a:r>
            <a:r>
              <a:rPr lang="en-US" sz="1600" b="1" dirty="0" smtClean="0">
                <a:solidFill>
                  <a:srgbClr val="0080C0"/>
                </a:solidFill>
                <a:effectLst/>
                <a:latin typeface="Adobe Gothic Std"/>
              </a:rPr>
              <a:t>AP IIIT'S </a:t>
            </a:r>
            <a:r>
              <a:rPr lang="en-US" sz="1600" dirty="0" smtClean="0">
                <a:effectLst/>
                <a:latin typeface="andlso"/>
              </a:rPr>
              <a:t>as well as the society. Tremendous efforts of the innocent dazzling minds uplifted their spirits and proved themselves that they are the towering inspiration for the forthcoming generations through their noble contribution to the people who are at the edge of the poverty line.</a:t>
            </a:r>
          </a:p>
          <a:p>
            <a:pPr algn="just"/>
            <a:r>
              <a:rPr lang="en-US" sz="1600" dirty="0" smtClean="0">
                <a:effectLst/>
                <a:latin typeface="andlso"/>
              </a:rPr>
              <a:t> </a:t>
            </a:r>
          </a:p>
          <a:p>
            <a:pPr algn="just"/>
            <a:r>
              <a:rPr lang="en-US" sz="1600" dirty="0" smtClean="0">
                <a:effectLst/>
                <a:latin typeface="andlso"/>
              </a:rPr>
              <a:t>           Every journey starts with a single step. They recognized the value of the first step and took the first step of initiation to show the strength of a rupee. Its main motive is to empower the rural poor and to construct a new world to let out their grievances from their lives. Of course they are the tiny tots of the society but their blossoming thoughts ignite the poor and disabled hearts. It mainly focuses on:</a:t>
            </a:r>
          </a:p>
          <a:p>
            <a:pPr algn="just"/>
            <a:endParaRPr lang="en-US" sz="1600" dirty="0" smtClean="0">
              <a:effectLst/>
              <a:latin typeface="andlso"/>
            </a:endParaRPr>
          </a:p>
          <a:p>
            <a:r>
              <a:rPr lang="en-US" sz="1600" dirty="0" smtClean="0">
                <a:effectLst/>
                <a:latin typeface="andlso"/>
              </a:rPr>
              <a:t>Helping the poor students, for their</a:t>
            </a:r>
          </a:p>
          <a:p>
            <a:r>
              <a:rPr lang="en-US" sz="1600" dirty="0" smtClean="0">
                <a:effectLst/>
                <a:latin typeface="andlso"/>
              </a:rPr>
              <a:t>       → Daily needs</a:t>
            </a:r>
          </a:p>
          <a:p>
            <a:r>
              <a:rPr lang="en-US" sz="1600" dirty="0" smtClean="0">
                <a:effectLst/>
                <a:latin typeface="andlso"/>
              </a:rPr>
              <a:t>       → Travelling expenses</a:t>
            </a:r>
          </a:p>
          <a:p>
            <a:r>
              <a:rPr lang="en-US" sz="1600" dirty="0" smtClean="0">
                <a:effectLst/>
                <a:latin typeface="andlso"/>
              </a:rPr>
              <a:t>       → Distribution of tricycles for physically challenged students</a:t>
            </a:r>
          </a:p>
          <a:p>
            <a:r>
              <a:rPr lang="en-US" sz="1600" dirty="0" smtClean="0">
                <a:effectLst/>
                <a:latin typeface="andlso"/>
              </a:rPr>
              <a:t>       → Meeting the expenses of washing clothes for the disabled and for the medical expenses.</a:t>
            </a:r>
            <a:endParaRPr lang="en-US" sz="1600" dirty="0">
              <a:effectLst/>
              <a:latin typeface="andlso"/>
            </a:endParaRPr>
          </a:p>
        </p:txBody>
      </p:sp>
      <p:sp>
        <p:nvSpPr>
          <p:cNvPr id="2" name="Slide Number Placeholder 1"/>
          <p:cNvSpPr>
            <a:spLocks noGrp="1"/>
          </p:cNvSpPr>
          <p:nvPr>
            <p:ph type="sldNum" sz="quarter" idx="12"/>
          </p:nvPr>
        </p:nvSpPr>
        <p:spPr/>
        <p:txBody>
          <a:bodyPr/>
          <a:lstStyle/>
          <a:p>
            <a:fld id="{56EA2D8E-F70C-4454-BE6F-3E23641E4ED4}" type="slidenum">
              <a:rPr lang="en-US" smtClean="0"/>
              <a:t>2</a:t>
            </a:fld>
            <a:endParaRPr lang="en-US"/>
          </a:p>
        </p:txBody>
      </p:sp>
    </p:spTree>
    <p:extLst>
      <p:ext uri="{BB962C8B-B14F-4D97-AF65-F5344CB8AC3E}">
        <p14:creationId xmlns:p14="http://schemas.microsoft.com/office/powerpoint/2010/main" val="151456132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55023" y="612845"/>
            <a:ext cx="10379034" cy="5078313"/>
          </a:xfrm>
          <a:prstGeom prst="rect">
            <a:avLst/>
          </a:prstGeom>
        </p:spPr>
        <p:txBody>
          <a:bodyPr wrap="square">
            <a:spAutoFit/>
          </a:bodyPr>
          <a:lstStyle/>
          <a:p>
            <a:r>
              <a:rPr lang="en-US" b="1" dirty="0">
                <a:solidFill>
                  <a:srgbClr val="0070C0"/>
                </a:solidFill>
              </a:rPr>
              <a:t>Daily Needs 30</a:t>
            </a:r>
            <a:r>
              <a:rPr lang="en-US" b="1" dirty="0" smtClean="0">
                <a:solidFill>
                  <a:srgbClr val="0070C0"/>
                </a:solidFill>
              </a:rPr>
              <a:t>%</a:t>
            </a:r>
            <a:br>
              <a:rPr lang="en-US" b="1" dirty="0" smtClean="0">
                <a:solidFill>
                  <a:srgbClr val="0070C0"/>
                </a:solidFill>
              </a:rPr>
            </a:br>
            <a:endParaRPr lang="en-US" b="1" dirty="0">
              <a:solidFill>
                <a:srgbClr val="0070C0"/>
              </a:solidFill>
            </a:endParaRPr>
          </a:p>
          <a:p>
            <a:r>
              <a:rPr lang="en-US" dirty="0" smtClean="0"/>
              <a:t>1.Preference </a:t>
            </a:r>
            <a:r>
              <a:rPr lang="en-US" dirty="0"/>
              <a:t>is given only for the IIIT </a:t>
            </a:r>
            <a:r>
              <a:rPr lang="en-US" dirty="0" err="1"/>
              <a:t>Nuzvid</a:t>
            </a:r>
            <a:r>
              <a:rPr lang="en-US" dirty="0"/>
              <a:t> campus students</a:t>
            </a:r>
            <a:r>
              <a:rPr lang="en-US" dirty="0" smtClean="0"/>
              <a:t>.</a:t>
            </a:r>
          </a:p>
          <a:p>
            <a:endParaRPr lang="en-US" dirty="0" smtClean="0"/>
          </a:p>
          <a:p>
            <a:r>
              <a:rPr lang="en-US" dirty="0" smtClean="0"/>
              <a:t>2.Student </a:t>
            </a:r>
            <a:r>
              <a:rPr lang="en-US" dirty="0"/>
              <a:t>need to have at least three HRC recommendations from their departments or domes during the forms</a:t>
            </a:r>
            <a:r>
              <a:rPr lang="en-US" dirty="0" smtClean="0"/>
              <a:t>.</a:t>
            </a:r>
          </a:p>
          <a:p>
            <a:endParaRPr lang="en-US" dirty="0" smtClean="0"/>
          </a:p>
          <a:p>
            <a:r>
              <a:rPr lang="en-US" dirty="0" smtClean="0"/>
              <a:t>3.Need </a:t>
            </a:r>
            <a:r>
              <a:rPr lang="en-US" dirty="0"/>
              <a:t>to submit the proof of income</a:t>
            </a:r>
            <a:r>
              <a:rPr lang="en-US" dirty="0" smtClean="0"/>
              <a:t>.</a:t>
            </a:r>
          </a:p>
          <a:p>
            <a:pPr>
              <a:buFont typeface="+mj-lt"/>
              <a:buAutoNum type="arabicPeriod"/>
            </a:pPr>
            <a:endParaRPr lang="en-US" dirty="0"/>
          </a:p>
          <a:p>
            <a:r>
              <a:rPr lang="en-US" dirty="0" smtClean="0"/>
              <a:t>4.Need </a:t>
            </a:r>
            <a:r>
              <a:rPr lang="en-US" dirty="0"/>
              <a:t>to submit the Ration Card Xerox</a:t>
            </a:r>
            <a:r>
              <a:rPr lang="en-US" dirty="0" smtClean="0"/>
              <a:t>.</a:t>
            </a:r>
          </a:p>
          <a:p>
            <a:pPr>
              <a:buFont typeface="+mj-lt"/>
              <a:buAutoNum type="arabicPeriod"/>
            </a:pPr>
            <a:endParaRPr lang="en-US" dirty="0"/>
          </a:p>
          <a:p>
            <a:r>
              <a:rPr lang="en-US" dirty="0" smtClean="0"/>
              <a:t>5.Student </a:t>
            </a:r>
            <a:r>
              <a:rPr lang="en-US" dirty="0"/>
              <a:t>need to apply through I Need Help, that is the link provided in our website. Students can approach directly the E.C. if in case of emergency</a:t>
            </a:r>
            <a:r>
              <a:rPr lang="en-US" dirty="0" smtClean="0"/>
              <a:t>.</a:t>
            </a:r>
          </a:p>
          <a:p>
            <a:pPr>
              <a:buFont typeface="+mj-lt"/>
              <a:buAutoNum type="arabicPeriod"/>
            </a:pPr>
            <a:endParaRPr lang="en-US" dirty="0"/>
          </a:p>
          <a:p>
            <a:r>
              <a:rPr lang="en-US" dirty="0" smtClean="0"/>
              <a:t>6.Verification </a:t>
            </a:r>
            <a:r>
              <a:rPr lang="en-US" dirty="0"/>
              <a:t>will be done by the respective HCR and two more HCRs of neighbor classes along with their batch representative</a:t>
            </a:r>
            <a:r>
              <a:rPr lang="en-US" dirty="0" smtClean="0"/>
              <a:t>.</a:t>
            </a:r>
          </a:p>
          <a:p>
            <a:pPr>
              <a:buFont typeface="+mj-lt"/>
              <a:buAutoNum type="arabicPeriod"/>
            </a:pPr>
            <a:endParaRPr lang="en-US" dirty="0"/>
          </a:p>
          <a:p>
            <a:r>
              <a:rPr lang="en-US" dirty="0" smtClean="0"/>
              <a:t>7.The </a:t>
            </a:r>
            <a:r>
              <a:rPr lang="en-US" dirty="0"/>
              <a:t>case should be approved by anyone of the faculty in Accounts department and Chairman along with any two students of E.C.</a:t>
            </a:r>
          </a:p>
        </p:txBody>
      </p:sp>
      <p:sp>
        <p:nvSpPr>
          <p:cNvPr id="3" name="Slide Number Placeholder 2"/>
          <p:cNvSpPr>
            <a:spLocks noGrp="1"/>
          </p:cNvSpPr>
          <p:nvPr>
            <p:ph type="sldNum" sz="quarter" idx="12"/>
          </p:nvPr>
        </p:nvSpPr>
        <p:spPr/>
        <p:txBody>
          <a:bodyPr/>
          <a:lstStyle/>
          <a:p>
            <a:fld id="{56EA2D8E-F70C-4454-BE6F-3E23641E4ED4}" type="slidenum">
              <a:rPr lang="en-US" smtClean="0"/>
              <a:t>20</a:t>
            </a:fld>
            <a:endParaRPr lang="en-US"/>
          </a:p>
        </p:txBody>
      </p:sp>
    </p:spTree>
    <p:extLst>
      <p:ext uri="{BB962C8B-B14F-4D97-AF65-F5344CB8AC3E}">
        <p14:creationId xmlns:p14="http://schemas.microsoft.com/office/powerpoint/2010/main" val="349225157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23157" y="834609"/>
            <a:ext cx="9595263" cy="4955203"/>
          </a:xfrm>
          <a:prstGeom prst="rect">
            <a:avLst/>
          </a:prstGeom>
        </p:spPr>
        <p:txBody>
          <a:bodyPr wrap="square">
            <a:spAutoFit/>
          </a:bodyPr>
          <a:lstStyle/>
          <a:p>
            <a:pPr algn="ctr"/>
            <a:r>
              <a:rPr lang="en-US" sz="2800" b="1" dirty="0">
                <a:solidFill>
                  <a:srgbClr val="0070C0"/>
                </a:solidFill>
              </a:rPr>
              <a:t>Rules &amp; Regulations</a:t>
            </a:r>
            <a:endParaRPr lang="en-US" sz="2800" dirty="0">
              <a:solidFill>
                <a:srgbClr val="0070C0"/>
              </a:solidFill>
            </a:endParaRPr>
          </a:p>
          <a:p>
            <a:r>
              <a:rPr lang="en-US" dirty="0"/>
              <a:t/>
            </a:r>
            <a:br>
              <a:rPr lang="en-US" dirty="0"/>
            </a:br>
            <a:r>
              <a:rPr lang="en-US" dirty="0"/>
              <a:t>1.Every student / faculty must enroll as volunteer, if they want to serve through RGUKT HELPING HANDS </a:t>
            </a:r>
            <a:r>
              <a:rPr lang="en-US" dirty="0" err="1"/>
              <a:t>organisation</a:t>
            </a:r>
            <a:r>
              <a:rPr lang="en-US" dirty="0"/>
              <a:t>.</a:t>
            </a:r>
            <a:br>
              <a:rPr lang="en-US" dirty="0"/>
            </a:br>
            <a:r>
              <a:rPr lang="en-US" dirty="0"/>
              <a:t/>
            </a:r>
            <a:br>
              <a:rPr lang="en-US" dirty="0"/>
            </a:br>
            <a:r>
              <a:rPr lang="en-US" dirty="0"/>
              <a:t>2.Every volunteer / representative must have one year experience in this </a:t>
            </a:r>
            <a:r>
              <a:rPr lang="en-US" dirty="0" err="1"/>
              <a:t>organisation</a:t>
            </a:r>
            <a:r>
              <a:rPr lang="en-US" dirty="0"/>
              <a:t>.</a:t>
            </a:r>
            <a:br>
              <a:rPr lang="en-US" dirty="0"/>
            </a:br>
            <a:r>
              <a:rPr lang="en-US" dirty="0"/>
              <a:t/>
            </a:r>
            <a:br>
              <a:rPr lang="en-US" dirty="0"/>
            </a:br>
            <a:r>
              <a:rPr lang="en-US" dirty="0"/>
              <a:t>3.Every volunteer / representative have to renewal for next year if he/she want to be in this </a:t>
            </a:r>
            <a:r>
              <a:rPr lang="en-US" dirty="0" err="1"/>
              <a:t>organisation</a:t>
            </a:r>
            <a:r>
              <a:rPr lang="en-US" dirty="0"/>
              <a:t> for the next year. (Every renewal is subjected to his candidature during last year.)</a:t>
            </a:r>
            <a:br>
              <a:rPr lang="en-US" dirty="0"/>
            </a:br>
            <a:r>
              <a:rPr lang="en-US" dirty="0"/>
              <a:t/>
            </a:r>
            <a:br>
              <a:rPr lang="en-US" dirty="0"/>
            </a:br>
            <a:r>
              <a:rPr lang="en-US" dirty="0"/>
              <a:t>4.Every decision(any policy or money matters or any proposals) in helping hand </a:t>
            </a:r>
            <a:r>
              <a:rPr lang="en-US" dirty="0" err="1"/>
              <a:t>organisation</a:t>
            </a:r>
            <a:r>
              <a:rPr lang="en-US" dirty="0"/>
              <a:t> must be agreed by 2/3 of people in the E.C. Committee.</a:t>
            </a:r>
            <a:br>
              <a:rPr lang="en-US" dirty="0"/>
            </a:br>
            <a:r>
              <a:rPr lang="en-US" dirty="0"/>
              <a:t/>
            </a:r>
            <a:br>
              <a:rPr lang="en-US" dirty="0"/>
            </a:br>
            <a:r>
              <a:rPr lang="en-US" dirty="0"/>
              <a:t>5.Every batch representative should pass a test conducted by the faculty members to be a member of E.C.</a:t>
            </a:r>
            <a:br>
              <a:rPr lang="en-US" dirty="0"/>
            </a:br>
            <a:r>
              <a:rPr lang="en-US" dirty="0"/>
              <a:t/>
            </a:r>
            <a:br>
              <a:rPr lang="en-US" dirty="0"/>
            </a:br>
            <a:r>
              <a:rPr lang="en-US" dirty="0"/>
              <a:t>6.If any student is punished under disciplinary grounds, He/she is not eligible to be an active member in Helping Hands Organization.</a:t>
            </a:r>
          </a:p>
        </p:txBody>
      </p:sp>
      <p:sp>
        <p:nvSpPr>
          <p:cNvPr id="3" name="Slide Number Placeholder 2"/>
          <p:cNvSpPr>
            <a:spLocks noGrp="1"/>
          </p:cNvSpPr>
          <p:nvPr>
            <p:ph type="sldNum" sz="quarter" idx="12"/>
          </p:nvPr>
        </p:nvSpPr>
        <p:spPr/>
        <p:txBody>
          <a:bodyPr/>
          <a:lstStyle/>
          <a:p>
            <a:fld id="{56EA2D8E-F70C-4454-BE6F-3E23641E4ED4}" type="slidenum">
              <a:rPr lang="en-US" smtClean="0"/>
              <a:t>21</a:t>
            </a:fld>
            <a:endParaRPr lang="en-US"/>
          </a:p>
        </p:txBody>
      </p:sp>
    </p:spTree>
    <p:extLst>
      <p:ext uri="{BB962C8B-B14F-4D97-AF65-F5344CB8AC3E}">
        <p14:creationId xmlns:p14="http://schemas.microsoft.com/office/powerpoint/2010/main" val="1932836137"/>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811426" y="532017"/>
            <a:ext cx="8925697" cy="2985433"/>
          </a:xfrm>
          <a:prstGeom prst="rect">
            <a:avLst/>
          </a:prstGeom>
        </p:spPr>
        <p:txBody>
          <a:bodyPr wrap="square">
            <a:spAutoFit/>
          </a:bodyPr>
          <a:lstStyle/>
          <a:p>
            <a:pPr algn="ctr"/>
            <a:r>
              <a:rPr lang="en-US" sz="4400" b="1" dirty="0">
                <a:solidFill>
                  <a:srgbClr val="0070C0"/>
                </a:solidFill>
              </a:rPr>
              <a:t>Discipline Measurements</a:t>
            </a:r>
            <a:endParaRPr lang="en-US" sz="4400" dirty="0">
              <a:solidFill>
                <a:srgbClr val="0070C0"/>
              </a:solidFill>
            </a:endParaRPr>
          </a:p>
          <a:p>
            <a:pPr algn="just"/>
            <a:r>
              <a:rPr lang="en-US" dirty="0"/>
              <a:t/>
            </a:r>
            <a:br>
              <a:rPr lang="en-US" dirty="0"/>
            </a:br>
            <a:r>
              <a:rPr lang="en-US" dirty="0"/>
              <a:t>Helping Hands would like to adopt its own discipline measurements. The volunteers working in Helping Hands Organization should be self- disciplined and must act as per the rules and regulations. If anyone in the organization is seen violating the rules and regulations of Helping Hands, He/she would be </a:t>
            </a:r>
            <a:r>
              <a:rPr lang="en-US" dirty="0" smtClean="0"/>
              <a:t>suspended immediately from Helping </a:t>
            </a:r>
            <a:r>
              <a:rPr lang="en-US" dirty="0"/>
              <a:t>Hands Organization. </a:t>
            </a:r>
            <a:br>
              <a:rPr lang="en-US" dirty="0"/>
            </a:br>
            <a:r>
              <a:rPr lang="en-US" dirty="0"/>
              <a:t/>
            </a:r>
            <a:br>
              <a:rPr lang="en-US" dirty="0"/>
            </a:br>
            <a:r>
              <a:rPr lang="en-US" dirty="0"/>
              <a:t>The following are some of the </a:t>
            </a:r>
            <a:r>
              <a:rPr lang="en-US" dirty="0" err="1"/>
              <a:t>indisciplinary</a:t>
            </a:r>
            <a:r>
              <a:rPr lang="en-US" dirty="0"/>
              <a:t> things which come under the discipline measurements and have been classified into different clauses. </a:t>
            </a:r>
            <a:endParaRPr lang="en-US" dirty="0">
              <a:effectLst/>
            </a:endParaRPr>
          </a:p>
        </p:txBody>
      </p:sp>
      <p:sp>
        <p:nvSpPr>
          <p:cNvPr id="4" name="Rectangle 2"/>
          <p:cNvSpPr>
            <a:spLocks noChangeArrowheads="1"/>
          </p:cNvSpPr>
          <p:nvPr/>
        </p:nvSpPr>
        <p:spPr bwMode="auto">
          <a:xfrm rot="10800000" flipV="1">
            <a:off x="815543" y="3345913"/>
            <a:ext cx="10738023"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endParaRPr kumimoji="0" lang="en-US" sz="1800" i="0" u="none" strike="noStrike" cap="none" normalizeH="0" baseline="0" dirty="0" smtClean="0">
              <a:ln>
                <a:noFill/>
              </a:ln>
              <a:solidFill>
                <a:schemeClr val="tx1"/>
              </a:solidFill>
              <a:effectLst/>
              <a:latin typeface="+mj-lt"/>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sz="1800" i="0" u="none" strike="noStrike" cap="none" normalizeH="0" baseline="0" dirty="0" smtClean="0">
                <a:ln>
                  <a:noFill/>
                </a:ln>
                <a:solidFill>
                  <a:srgbClr val="0070C0"/>
                </a:solidFill>
                <a:effectLst/>
                <a:latin typeface="+mj-lt"/>
              </a:rPr>
              <a:t>Clause-I</a:t>
            </a:r>
            <a:r>
              <a:rPr kumimoji="0" lang="en-US" sz="1800" i="0" u="none" strike="noStrike" cap="none" normalizeH="0" baseline="0" dirty="0" smtClean="0">
                <a:ln>
                  <a:noFill/>
                </a:ln>
                <a:solidFill>
                  <a:schemeClr val="tx1"/>
                </a:solidFill>
                <a:effectLst/>
                <a:latin typeface="+mj-lt"/>
              </a:rPr>
              <a:t>: Money oriented issues</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sz="1800" i="0" u="none" strike="noStrike" cap="none" normalizeH="0" baseline="0" dirty="0" smtClean="0">
                <a:ln>
                  <a:noFill/>
                </a:ln>
                <a:solidFill>
                  <a:schemeClr val="tx1"/>
                </a:solidFill>
                <a:effectLst/>
                <a:latin typeface="+mj-lt"/>
              </a:rPr>
              <a:t>Stealing money from the Helping Hands</a:t>
            </a:r>
            <a:br>
              <a:rPr kumimoji="0" lang="en-US" sz="1800" i="0" u="none" strike="noStrike" cap="none" normalizeH="0" baseline="0" dirty="0" smtClean="0">
                <a:ln>
                  <a:noFill/>
                </a:ln>
                <a:solidFill>
                  <a:schemeClr val="tx1"/>
                </a:solidFill>
                <a:effectLst/>
                <a:latin typeface="+mj-lt"/>
              </a:rPr>
            </a:br>
            <a:endParaRPr kumimoji="0" lang="en-US" sz="1800" i="0" u="none" strike="noStrike" cap="none" normalizeH="0" baseline="0" dirty="0" smtClean="0">
              <a:ln>
                <a:noFill/>
              </a:ln>
              <a:solidFill>
                <a:schemeClr val="tx1"/>
              </a:solidFill>
              <a:effectLst/>
              <a:latin typeface="+mj-lt"/>
            </a:endParaRPr>
          </a:p>
          <a:p>
            <a:pPr marL="0" marR="0" lvl="0" indent="0" defTabSz="914400" rtl="0" eaLnBrk="0" fontAlgn="base" latinLnBrk="0" hangingPunct="0">
              <a:lnSpc>
                <a:spcPct val="100000"/>
              </a:lnSpc>
              <a:spcBef>
                <a:spcPct val="0"/>
              </a:spcBef>
              <a:spcAft>
                <a:spcPct val="0"/>
              </a:spcAft>
              <a:buClrTx/>
              <a:buSzTx/>
              <a:buFontTx/>
              <a:buChar char="•"/>
              <a:tabLst/>
            </a:pPr>
            <a:r>
              <a:rPr kumimoji="0" lang="en-US" sz="1800" i="0" u="none" strike="noStrike" cap="none" normalizeH="0" baseline="0" dirty="0" smtClean="0">
                <a:ln>
                  <a:noFill/>
                </a:ln>
                <a:solidFill>
                  <a:schemeClr val="tx1"/>
                </a:solidFill>
                <a:effectLst/>
                <a:latin typeface="+mj-lt"/>
              </a:rPr>
              <a:t>Encouraging ineligible students for their personal benefits </a:t>
            </a:r>
            <a:br>
              <a:rPr kumimoji="0" lang="en-US" sz="1800" i="0" u="none" strike="noStrike" cap="none" normalizeH="0" baseline="0" dirty="0" smtClean="0">
                <a:ln>
                  <a:noFill/>
                </a:ln>
                <a:solidFill>
                  <a:schemeClr val="tx1"/>
                </a:solidFill>
                <a:effectLst/>
                <a:latin typeface="+mj-lt"/>
              </a:rPr>
            </a:br>
            <a:endParaRPr kumimoji="0" lang="en-US" sz="1800" i="0" u="none" strike="noStrike" cap="none" normalizeH="0" baseline="0" dirty="0" smtClean="0">
              <a:ln>
                <a:noFill/>
              </a:ln>
              <a:solidFill>
                <a:schemeClr val="tx1"/>
              </a:solidFill>
              <a:effectLst/>
              <a:latin typeface="+mj-lt"/>
            </a:endParaRPr>
          </a:p>
          <a:p>
            <a:pPr marL="0" marR="0" lvl="0" indent="0" defTabSz="914400" rtl="0" eaLnBrk="0" fontAlgn="base" latinLnBrk="0" hangingPunct="0">
              <a:lnSpc>
                <a:spcPct val="100000"/>
              </a:lnSpc>
              <a:spcBef>
                <a:spcPct val="0"/>
              </a:spcBef>
              <a:spcAft>
                <a:spcPct val="0"/>
              </a:spcAft>
              <a:buClrTx/>
              <a:buSzTx/>
              <a:buFontTx/>
              <a:buChar char="•"/>
              <a:tabLst/>
            </a:pPr>
            <a:r>
              <a:rPr kumimoji="0" lang="en-US" sz="1800" i="0" u="none" strike="noStrike" cap="none" normalizeH="0" baseline="0" dirty="0" smtClean="0">
                <a:ln>
                  <a:noFill/>
                </a:ln>
                <a:solidFill>
                  <a:schemeClr val="tx1"/>
                </a:solidFill>
                <a:effectLst/>
                <a:latin typeface="+mj-lt"/>
              </a:rPr>
              <a:t>Providing incorrect information and proofs for getting the money from helping hands (Ex: medical bills, travelling charges...</a:t>
            </a:r>
            <a:r>
              <a:rPr kumimoji="0" lang="en-US" sz="1800" i="0" u="none" strike="noStrike" cap="none" normalizeH="0" baseline="0" dirty="0" err="1" smtClean="0">
                <a:ln>
                  <a:noFill/>
                </a:ln>
                <a:solidFill>
                  <a:schemeClr val="tx1"/>
                </a:solidFill>
                <a:effectLst/>
                <a:latin typeface="+mj-lt"/>
              </a:rPr>
              <a:t>etc</a:t>
            </a:r>
            <a:r>
              <a:rPr kumimoji="0" lang="en-US" sz="1800" i="0" u="none" strike="noStrike" cap="none" normalizeH="0" baseline="0" dirty="0" smtClean="0">
                <a:ln>
                  <a:noFill/>
                </a:ln>
                <a:solidFill>
                  <a:schemeClr val="tx1"/>
                </a:solidFill>
                <a:effectLst/>
                <a:latin typeface="+mj-lt"/>
              </a:rPr>
              <a:t>)</a:t>
            </a:r>
            <a:br>
              <a:rPr kumimoji="0" lang="en-US" sz="1800" i="0" u="none" strike="noStrike" cap="none" normalizeH="0" baseline="0" dirty="0" smtClean="0">
                <a:ln>
                  <a:noFill/>
                </a:ln>
                <a:solidFill>
                  <a:schemeClr val="tx1"/>
                </a:solidFill>
                <a:effectLst/>
                <a:latin typeface="+mj-lt"/>
              </a:rPr>
            </a:br>
            <a:endParaRPr kumimoji="0" lang="en-US" sz="1800" i="0" u="none" strike="noStrike" cap="none" normalizeH="0" baseline="0" dirty="0" smtClean="0">
              <a:ln>
                <a:noFill/>
              </a:ln>
              <a:solidFill>
                <a:schemeClr val="tx1"/>
              </a:solidFill>
              <a:effectLst/>
              <a:latin typeface="+mj-lt"/>
            </a:endParaRPr>
          </a:p>
          <a:p>
            <a:pPr marL="0" marR="0" lvl="0" indent="0" defTabSz="914400" rtl="0" eaLnBrk="0" fontAlgn="base" latinLnBrk="0" hangingPunct="0">
              <a:lnSpc>
                <a:spcPct val="100000"/>
              </a:lnSpc>
              <a:spcBef>
                <a:spcPct val="0"/>
              </a:spcBef>
              <a:spcAft>
                <a:spcPct val="0"/>
              </a:spcAft>
              <a:buClrTx/>
              <a:buSzTx/>
              <a:buFontTx/>
              <a:buChar char="•"/>
              <a:tabLst/>
            </a:pPr>
            <a:r>
              <a:rPr kumimoji="0" lang="en-US" sz="1800" i="0" u="none" strike="noStrike" cap="none" normalizeH="0" baseline="0" dirty="0" smtClean="0">
                <a:ln>
                  <a:noFill/>
                </a:ln>
                <a:solidFill>
                  <a:schemeClr val="tx1"/>
                </a:solidFill>
                <a:effectLst/>
                <a:latin typeface="+mj-lt"/>
              </a:rPr>
              <a:t>Unauthorized collection of money</a:t>
            </a:r>
          </a:p>
        </p:txBody>
      </p:sp>
      <p:sp>
        <p:nvSpPr>
          <p:cNvPr id="5" name="Slide Number Placeholder 4"/>
          <p:cNvSpPr>
            <a:spLocks noGrp="1"/>
          </p:cNvSpPr>
          <p:nvPr>
            <p:ph type="sldNum" sz="quarter" idx="12"/>
          </p:nvPr>
        </p:nvSpPr>
        <p:spPr/>
        <p:txBody>
          <a:bodyPr/>
          <a:lstStyle/>
          <a:p>
            <a:fld id="{56EA2D8E-F70C-4454-BE6F-3E23641E4ED4}" type="slidenum">
              <a:rPr lang="en-US" smtClean="0"/>
              <a:t>22</a:t>
            </a:fld>
            <a:endParaRPr lang="en-US"/>
          </a:p>
        </p:txBody>
      </p:sp>
    </p:spTree>
    <p:extLst>
      <p:ext uri="{BB962C8B-B14F-4D97-AF65-F5344CB8AC3E}">
        <p14:creationId xmlns:p14="http://schemas.microsoft.com/office/powerpoint/2010/main" val="295446670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667264" y="841988"/>
            <a:ext cx="10466173" cy="5016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70C0"/>
                </a:solidFill>
                <a:effectLst/>
                <a:latin typeface="+mj-lt"/>
              </a:rPr>
              <a:t>Clause-II</a:t>
            </a:r>
            <a:r>
              <a:rPr kumimoji="0" lang="en-US" sz="1600" b="0" i="0" u="none" strike="noStrike" cap="none" normalizeH="0" baseline="0" dirty="0" smtClean="0">
                <a:ln>
                  <a:noFill/>
                </a:ln>
                <a:solidFill>
                  <a:schemeClr val="tx1"/>
                </a:solidFill>
                <a:effectLst/>
                <a:latin typeface="+mj-lt"/>
              </a:rPr>
              <a:t>: Behavior oriented issues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smtClean="0">
                <a:ln>
                  <a:noFill/>
                </a:ln>
                <a:solidFill>
                  <a:schemeClr val="tx1"/>
                </a:solidFill>
                <a:effectLst/>
                <a:latin typeface="+mj-lt"/>
              </a:rPr>
              <a:t>Violation of rules framed for smooth running of helping hands. </a:t>
            </a:r>
            <a:br>
              <a:rPr kumimoji="0" lang="en-US" sz="1600" b="0" i="0" u="none" strike="noStrike" cap="none" normalizeH="0" baseline="0" dirty="0" smtClean="0">
                <a:ln>
                  <a:noFill/>
                </a:ln>
                <a:solidFill>
                  <a:schemeClr val="tx1"/>
                </a:solidFill>
                <a:effectLst/>
                <a:latin typeface="+mj-lt"/>
              </a:rPr>
            </a:br>
            <a:endParaRPr kumimoji="0" lang="en-US" sz="1600" b="0" i="0" u="none" strike="noStrike" cap="none" normalizeH="0" baseline="0" dirty="0" smtClean="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smtClean="0">
                <a:ln>
                  <a:noFill/>
                </a:ln>
                <a:solidFill>
                  <a:schemeClr val="tx1"/>
                </a:solidFill>
                <a:effectLst/>
                <a:latin typeface="+mj-lt"/>
              </a:rPr>
              <a:t>Unnecessary interactions in the name of Helping Hands </a:t>
            </a:r>
            <a:br>
              <a:rPr kumimoji="0" lang="en-US" sz="1600" b="0" i="0" u="none" strike="noStrike" cap="none" normalizeH="0" baseline="0" dirty="0" smtClean="0">
                <a:ln>
                  <a:noFill/>
                </a:ln>
                <a:solidFill>
                  <a:schemeClr val="tx1"/>
                </a:solidFill>
                <a:effectLst/>
                <a:latin typeface="+mj-lt"/>
              </a:rPr>
            </a:br>
            <a:endParaRPr kumimoji="0" lang="en-US" sz="1600" b="0" i="0" u="none" strike="noStrike" cap="none" normalizeH="0" baseline="0" dirty="0" smtClean="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smtClean="0">
                <a:ln>
                  <a:noFill/>
                </a:ln>
                <a:solidFill>
                  <a:schemeClr val="tx1"/>
                </a:solidFill>
                <a:effectLst/>
                <a:latin typeface="+mj-lt"/>
              </a:rPr>
              <a:t>Unnecessary arguments and comments with subordinates</a:t>
            </a:r>
            <a:br>
              <a:rPr kumimoji="0" lang="en-US" sz="1600" b="0" i="0" u="none" strike="noStrike" cap="none" normalizeH="0" baseline="0" dirty="0" smtClean="0">
                <a:ln>
                  <a:noFill/>
                </a:ln>
                <a:solidFill>
                  <a:schemeClr val="tx1"/>
                </a:solidFill>
                <a:effectLst/>
                <a:latin typeface="+mj-lt"/>
              </a:rPr>
            </a:br>
            <a:endParaRPr kumimoji="0" lang="en-US" sz="1600" b="0" i="0" u="none" strike="noStrike" cap="none" normalizeH="0" baseline="0" dirty="0" smtClean="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smtClean="0">
                <a:ln>
                  <a:noFill/>
                </a:ln>
                <a:solidFill>
                  <a:schemeClr val="tx1"/>
                </a:solidFill>
                <a:effectLst/>
                <a:latin typeface="+mj-lt"/>
              </a:rPr>
              <a:t>Spreading rumors about Helping Hands</a:t>
            </a:r>
            <a:br>
              <a:rPr kumimoji="0" lang="en-US" sz="1600" b="0" i="0" u="none" strike="noStrike" cap="none" normalizeH="0" baseline="0" dirty="0" smtClean="0">
                <a:ln>
                  <a:noFill/>
                </a:ln>
                <a:solidFill>
                  <a:schemeClr val="tx1"/>
                </a:solidFill>
                <a:effectLst/>
                <a:latin typeface="+mj-lt"/>
              </a:rPr>
            </a:br>
            <a:endParaRPr kumimoji="0" lang="en-US" sz="1600" b="0" i="0" u="none" strike="noStrike" cap="none" normalizeH="0" baseline="0" dirty="0" smtClean="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smtClean="0">
                <a:ln>
                  <a:noFill/>
                </a:ln>
                <a:solidFill>
                  <a:schemeClr val="tx1"/>
                </a:solidFill>
                <a:effectLst/>
                <a:latin typeface="+mj-lt"/>
              </a:rPr>
              <a:t>Being inactive at the work place</a:t>
            </a:r>
            <a:br>
              <a:rPr kumimoji="0" lang="en-US" sz="1600" b="0" i="0" u="none" strike="noStrike" cap="none" normalizeH="0" baseline="0" dirty="0" smtClean="0">
                <a:ln>
                  <a:noFill/>
                </a:ln>
                <a:solidFill>
                  <a:schemeClr val="tx1"/>
                </a:solidFill>
                <a:effectLst/>
                <a:latin typeface="+mj-lt"/>
              </a:rPr>
            </a:br>
            <a:endParaRPr kumimoji="0" lang="en-US" sz="1600" b="0" i="0" u="none" strike="noStrike" cap="none" normalizeH="0" baseline="0" dirty="0" smtClean="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70C0"/>
                </a:solidFill>
                <a:effectLst/>
                <a:latin typeface="+mj-lt"/>
              </a:rPr>
              <a:t>Clause-III</a:t>
            </a:r>
            <a:r>
              <a:rPr kumimoji="0" lang="en-US" sz="1600" b="0" i="0" u="none" strike="noStrike" cap="none" normalizeH="0" baseline="0" dirty="0" smtClean="0">
                <a:ln>
                  <a:noFill/>
                </a:ln>
                <a:solidFill>
                  <a:schemeClr val="tx1"/>
                </a:solidFill>
                <a:effectLst/>
                <a:latin typeface="+mj-lt"/>
              </a:rPr>
              <a:t>: Regularity and other issues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smtClean="0">
                <a:ln>
                  <a:noFill/>
                </a:ln>
                <a:solidFill>
                  <a:schemeClr val="tx1"/>
                </a:solidFill>
                <a:effectLst/>
                <a:latin typeface="+mj-lt"/>
              </a:rPr>
              <a:t>Not attending to the meetings or activities conducted by helping hands without prior notice and proper reason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sz="1600" b="0" i="0" u="none" strike="noStrike" cap="none" normalizeH="0" baseline="0" dirty="0" smtClean="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smtClean="0">
                <a:ln>
                  <a:noFill/>
                </a:ln>
                <a:solidFill>
                  <a:schemeClr val="tx1"/>
                </a:solidFill>
                <a:effectLst/>
                <a:latin typeface="+mj-lt"/>
              </a:rPr>
              <a:t>Failing to bring to the notice of EC about the needy people without any reason even after their request to him</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sz="1600" b="0" i="0" u="none" strike="noStrike" cap="none" normalizeH="0" baseline="0" dirty="0" smtClean="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70C0"/>
                </a:solidFill>
                <a:effectLst/>
                <a:latin typeface="+mj-lt"/>
              </a:rPr>
              <a:t>Clause-IV</a:t>
            </a:r>
            <a:r>
              <a:rPr kumimoji="0" lang="en-US" sz="1600" b="0" i="0" u="none" strike="noStrike" cap="none" normalizeH="0" baseline="0" dirty="0" smtClean="0">
                <a:ln>
                  <a:noFill/>
                </a:ln>
                <a:solidFill>
                  <a:schemeClr val="tx1"/>
                </a:solidFill>
                <a:effectLst/>
                <a:latin typeface="+mj-lt"/>
              </a:rPr>
              <a:t>: Penalties for the members falling under above issues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smtClean="0">
                <a:ln>
                  <a:noFill/>
                </a:ln>
                <a:solidFill>
                  <a:schemeClr val="tx1"/>
                </a:solidFill>
                <a:effectLst/>
                <a:latin typeface="+mj-lt"/>
              </a:rPr>
              <a:t>The person falling under any Clause should be suspended immediately.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smtClean="0">
                <a:ln>
                  <a:noFill/>
                </a:ln>
                <a:solidFill>
                  <a:schemeClr val="tx1"/>
                </a:solidFill>
                <a:effectLst/>
                <a:latin typeface="+mj-lt"/>
              </a:rPr>
              <a:t>Subjected to the severity of the situation, he/she should be sent to the discipline committee of our </a:t>
            </a:r>
            <a:r>
              <a:rPr kumimoji="0" lang="en-US" sz="1600" b="0" i="0" u="none" strike="noStrike" cap="none" normalizeH="0" baseline="0" dirty="0" err="1" smtClean="0">
                <a:ln>
                  <a:noFill/>
                </a:ln>
                <a:solidFill>
                  <a:schemeClr val="tx1"/>
                </a:solidFill>
                <a:effectLst/>
                <a:latin typeface="+mj-lt"/>
              </a:rPr>
              <a:t>campus.In</a:t>
            </a:r>
            <a:r>
              <a:rPr kumimoji="0" lang="en-US" sz="1600" b="0" i="0" u="none" strike="noStrike" cap="none" normalizeH="0" baseline="0" dirty="0" smtClean="0">
                <a:ln>
                  <a:noFill/>
                </a:ln>
                <a:solidFill>
                  <a:schemeClr val="tx1"/>
                </a:solidFill>
                <a:effectLst/>
                <a:latin typeface="+mj-lt"/>
              </a:rPr>
              <a:t> case of money </a:t>
            </a:r>
            <a:r>
              <a:rPr kumimoji="0" lang="en-US" sz="1600" b="0" i="0" u="none" strike="noStrike" cap="none" normalizeH="0" baseline="0" dirty="0" err="1" smtClean="0">
                <a:ln>
                  <a:noFill/>
                </a:ln>
                <a:solidFill>
                  <a:schemeClr val="tx1"/>
                </a:solidFill>
                <a:effectLst/>
                <a:latin typeface="+mj-lt"/>
              </a:rPr>
              <a:t>thefting</a:t>
            </a:r>
            <a:r>
              <a:rPr kumimoji="0" lang="en-US" sz="1600" b="0" i="0" u="none" strike="noStrike" cap="none" normalizeH="0" baseline="0" dirty="0" smtClean="0">
                <a:ln>
                  <a:noFill/>
                </a:ln>
                <a:solidFill>
                  <a:schemeClr val="tx1"/>
                </a:solidFill>
                <a:effectLst/>
                <a:latin typeface="+mj-lt"/>
              </a:rPr>
              <a:t> or misusing, along with above two actions, money also should be recovered from the person</a:t>
            </a:r>
          </a:p>
        </p:txBody>
      </p:sp>
      <p:sp>
        <p:nvSpPr>
          <p:cNvPr id="3" name="Slide Number Placeholder 2"/>
          <p:cNvSpPr>
            <a:spLocks noGrp="1"/>
          </p:cNvSpPr>
          <p:nvPr>
            <p:ph type="sldNum" sz="quarter" idx="12"/>
          </p:nvPr>
        </p:nvSpPr>
        <p:spPr/>
        <p:txBody>
          <a:bodyPr/>
          <a:lstStyle/>
          <a:p>
            <a:fld id="{56EA2D8E-F70C-4454-BE6F-3E23641E4ED4}" type="slidenum">
              <a:rPr lang="en-US" smtClean="0"/>
              <a:t>23</a:t>
            </a:fld>
            <a:endParaRPr lang="en-US"/>
          </a:p>
        </p:txBody>
      </p:sp>
    </p:spTree>
    <p:extLst>
      <p:ext uri="{BB962C8B-B14F-4D97-AF65-F5344CB8AC3E}">
        <p14:creationId xmlns:p14="http://schemas.microsoft.com/office/powerpoint/2010/main" val="312364446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6EA2D8E-F70C-4454-BE6F-3E23641E4ED4}" type="slidenum">
              <a:rPr lang="en-US" smtClean="0"/>
              <a:t>24</a:t>
            </a:fld>
            <a:endParaRPr lang="en-US"/>
          </a:p>
        </p:txBody>
      </p:sp>
      <p:sp>
        <p:nvSpPr>
          <p:cNvPr id="3" name="Rectangle 2"/>
          <p:cNvSpPr/>
          <p:nvPr/>
        </p:nvSpPr>
        <p:spPr>
          <a:xfrm>
            <a:off x="1306285" y="1923803"/>
            <a:ext cx="9013371" cy="1754326"/>
          </a:xfrm>
          <a:prstGeom prst="rect">
            <a:avLst/>
          </a:prstGeom>
        </p:spPr>
        <p:txBody>
          <a:bodyPr wrap="square">
            <a:spAutoFit/>
          </a:bodyPr>
          <a:lstStyle/>
          <a:p>
            <a:pPr algn="ctr"/>
            <a:r>
              <a:rPr lang="en-US" dirty="0">
                <a:solidFill>
                  <a:srgbClr val="990033"/>
                </a:solidFill>
                <a:latin typeface="Adobe Gothic Std"/>
              </a:rPr>
              <a:t>I Need Help</a:t>
            </a:r>
          </a:p>
          <a:p>
            <a:pPr algn="just"/>
            <a:r>
              <a:rPr lang="en-US" dirty="0"/>
              <a:t/>
            </a:r>
            <a:br>
              <a:rPr lang="en-US" dirty="0"/>
            </a:br>
            <a:r>
              <a:rPr lang="en-US" dirty="0">
                <a:solidFill>
                  <a:srgbClr val="000000"/>
                </a:solidFill>
                <a:latin typeface="andlso"/>
              </a:rPr>
              <a:t>              This column is strictly dedicated to address the problems of people who </a:t>
            </a:r>
            <a:r>
              <a:rPr lang="en-US" dirty="0" smtClean="0">
                <a:solidFill>
                  <a:srgbClr val="000000"/>
                </a:solidFill>
                <a:latin typeface="andlso"/>
              </a:rPr>
              <a:t>don’t </a:t>
            </a:r>
            <a:r>
              <a:rPr lang="en-US" dirty="0">
                <a:solidFill>
                  <a:srgbClr val="000000"/>
                </a:solidFill>
                <a:latin typeface="andlso"/>
              </a:rPr>
              <a:t>have a direct approach with the Representatives of Helping Hands. In this column, we provide a direct platform to report your problem. Helping Hands tries to provide a solution for your problems as soon as possible. </a:t>
            </a:r>
            <a:endParaRPr lang="en-US" dirty="0">
              <a:solidFill>
                <a:srgbClr val="000000"/>
              </a:solidFill>
              <a:effectLst/>
              <a:latin typeface="andlso"/>
            </a:endParaRPr>
          </a:p>
        </p:txBody>
      </p:sp>
    </p:spTree>
    <p:extLst>
      <p:ext uri="{BB962C8B-B14F-4D97-AF65-F5344CB8AC3E}">
        <p14:creationId xmlns:p14="http://schemas.microsoft.com/office/powerpoint/2010/main" val="186286589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6EA2D8E-F70C-4454-BE6F-3E23641E4ED4}" type="slidenum">
              <a:rPr lang="en-US" smtClean="0"/>
              <a:t>25</a:t>
            </a:fld>
            <a:endParaRPr lang="en-US"/>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2415" y="883722"/>
            <a:ext cx="6400800" cy="1219200"/>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00104" y="4251367"/>
            <a:ext cx="7649440" cy="1457036"/>
          </a:xfrm>
          <a:prstGeom prst="rect">
            <a:avLst/>
          </a:prstGeom>
          <a:solidFill>
            <a:srgbClr val="FFFFFF">
              <a:shade val="85000"/>
            </a:srgbClr>
          </a:solidFill>
          <a:ln w="101600" cap="sq">
            <a:solidFill>
              <a:srgbClr val="FDFDFD"/>
            </a:solidFill>
            <a:miter lim="800000"/>
          </a:ln>
          <a:effectLst>
            <a:outerShdw blurRad="57150" dist="37500" dir="7560000" sy="98000" kx="110000" ky="200000" algn="tl" rotWithShape="0">
              <a:srgbClr val="000000">
                <a:alpha val="20000"/>
              </a:srgbClr>
            </a:outerShdw>
          </a:effectLst>
          <a:scene3d>
            <a:camera prst="perspectiveRelaxed">
              <a:rot lat="18960000" lon="0" rev="0"/>
            </a:camera>
            <a:lightRig rig="twoPt" dir="t">
              <a:rot lat="0" lon="0" rev="7200000"/>
            </a:lightRig>
          </a:scene3d>
          <a:sp3d prstMaterial="matte">
            <a:bevelT w="22860" h="12700"/>
            <a:contourClr>
              <a:srgbClr val="FFFFFF"/>
            </a:contourClr>
          </a:sp3d>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34342" y="2748148"/>
            <a:ext cx="6400800" cy="12192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87861901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80">
                                          <p:stCondLst>
                                            <p:cond delay="0"/>
                                          </p:stCondLst>
                                        </p:cTn>
                                        <p:tgtEl>
                                          <p:spTgt spid="4"/>
                                        </p:tgtEl>
                                      </p:cBhvr>
                                    </p:animEffect>
                                    <p:anim calcmode="lin" valueType="num">
                                      <p:cBhvr>
                                        <p:cTn id="13"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8" dur="26">
                                          <p:stCondLst>
                                            <p:cond delay="650"/>
                                          </p:stCondLst>
                                        </p:cTn>
                                        <p:tgtEl>
                                          <p:spTgt spid="4"/>
                                        </p:tgtEl>
                                      </p:cBhvr>
                                      <p:to x="100000" y="60000"/>
                                    </p:animScale>
                                    <p:animScale>
                                      <p:cBhvr>
                                        <p:cTn id="19" dur="166" decel="50000">
                                          <p:stCondLst>
                                            <p:cond delay="676"/>
                                          </p:stCondLst>
                                        </p:cTn>
                                        <p:tgtEl>
                                          <p:spTgt spid="4"/>
                                        </p:tgtEl>
                                      </p:cBhvr>
                                      <p:to x="100000" y="100000"/>
                                    </p:animScale>
                                    <p:animScale>
                                      <p:cBhvr>
                                        <p:cTn id="20" dur="26">
                                          <p:stCondLst>
                                            <p:cond delay="1312"/>
                                          </p:stCondLst>
                                        </p:cTn>
                                        <p:tgtEl>
                                          <p:spTgt spid="4"/>
                                        </p:tgtEl>
                                      </p:cBhvr>
                                      <p:to x="100000" y="80000"/>
                                    </p:animScale>
                                    <p:animScale>
                                      <p:cBhvr>
                                        <p:cTn id="21" dur="166" decel="50000">
                                          <p:stCondLst>
                                            <p:cond delay="1338"/>
                                          </p:stCondLst>
                                        </p:cTn>
                                        <p:tgtEl>
                                          <p:spTgt spid="4"/>
                                        </p:tgtEl>
                                      </p:cBhvr>
                                      <p:to x="100000" y="100000"/>
                                    </p:animScale>
                                    <p:animScale>
                                      <p:cBhvr>
                                        <p:cTn id="22" dur="26">
                                          <p:stCondLst>
                                            <p:cond delay="1642"/>
                                          </p:stCondLst>
                                        </p:cTn>
                                        <p:tgtEl>
                                          <p:spTgt spid="4"/>
                                        </p:tgtEl>
                                      </p:cBhvr>
                                      <p:to x="100000" y="90000"/>
                                    </p:animScale>
                                    <p:animScale>
                                      <p:cBhvr>
                                        <p:cTn id="23" dur="166" decel="50000">
                                          <p:stCondLst>
                                            <p:cond delay="1668"/>
                                          </p:stCondLst>
                                        </p:cTn>
                                        <p:tgtEl>
                                          <p:spTgt spid="4"/>
                                        </p:tgtEl>
                                      </p:cBhvr>
                                      <p:to x="100000" y="100000"/>
                                    </p:animScale>
                                    <p:animScale>
                                      <p:cBhvr>
                                        <p:cTn id="24" dur="26">
                                          <p:stCondLst>
                                            <p:cond delay="1808"/>
                                          </p:stCondLst>
                                        </p:cTn>
                                        <p:tgtEl>
                                          <p:spTgt spid="4"/>
                                        </p:tgtEl>
                                      </p:cBhvr>
                                      <p:to x="100000" y="95000"/>
                                    </p:animScale>
                                    <p:animScale>
                                      <p:cBhvr>
                                        <p:cTn id="25" dur="166" decel="50000">
                                          <p:stCondLst>
                                            <p:cond delay="1834"/>
                                          </p:stCondLst>
                                        </p:cTn>
                                        <p:tgtEl>
                                          <p:spTgt spid="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576945" y="798018"/>
            <a:ext cx="6187045" cy="461665"/>
          </a:xfrm>
          <a:prstGeom prst="rect">
            <a:avLst/>
          </a:prstGeom>
        </p:spPr>
        <p:txBody>
          <a:bodyPr wrap="square">
            <a:spAutoFit/>
          </a:bodyPr>
          <a:lstStyle/>
          <a:p>
            <a:pPr algn="ctr"/>
            <a:r>
              <a:rPr lang="en-US" sz="2400" b="1" dirty="0" smtClean="0">
                <a:solidFill>
                  <a:srgbClr val="0070C0"/>
                </a:solidFill>
              </a:rPr>
              <a:t>STRUCTURE OF ORGANIZATION</a:t>
            </a:r>
            <a:endParaRPr lang="en-US" sz="2400" b="1" dirty="0">
              <a:solidFill>
                <a:srgbClr val="0070C0"/>
              </a:solidFill>
            </a:endParaRPr>
          </a:p>
        </p:txBody>
      </p:sp>
      <p:sp>
        <p:nvSpPr>
          <p:cNvPr id="7" name="Rectangle 6"/>
          <p:cNvSpPr/>
          <p:nvPr/>
        </p:nvSpPr>
        <p:spPr>
          <a:xfrm>
            <a:off x="1303579" y="1712418"/>
            <a:ext cx="9966104" cy="2031325"/>
          </a:xfrm>
          <a:prstGeom prst="rect">
            <a:avLst/>
          </a:prstGeom>
        </p:spPr>
        <p:txBody>
          <a:bodyPr wrap="square">
            <a:spAutoFit/>
          </a:bodyPr>
          <a:lstStyle/>
          <a:p>
            <a:r>
              <a:rPr lang="en-US" dirty="0" smtClean="0"/>
              <a:t>There are 3 levels in the Organization of HELPING HANDS</a:t>
            </a:r>
          </a:p>
          <a:p>
            <a:endParaRPr lang="en-US" dirty="0"/>
          </a:p>
          <a:p>
            <a:endParaRPr lang="en-US" dirty="0"/>
          </a:p>
          <a:p>
            <a:endParaRPr lang="en-US" dirty="0" smtClean="0"/>
          </a:p>
          <a:p>
            <a:endParaRPr lang="en-US" dirty="0"/>
          </a:p>
          <a:p>
            <a:endParaRPr lang="en-US" dirty="0" smtClean="0"/>
          </a:p>
          <a:p>
            <a:r>
              <a:rPr lang="en-US" dirty="0" smtClean="0"/>
              <a:t> </a:t>
            </a:r>
            <a:endParaRPr lang="en-US"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7539" y="3051959"/>
            <a:ext cx="9005030" cy="1396955"/>
          </a:xfrm>
          <a:prstGeom prst="rect">
            <a:avLst/>
          </a:prstGeom>
        </p:spPr>
      </p:pic>
      <p:sp>
        <p:nvSpPr>
          <p:cNvPr id="2" name="Slide Number Placeholder 1"/>
          <p:cNvSpPr>
            <a:spLocks noGrp="1"/>
          </p:cNvSpPr>
          <p:nvPr>
            <p:ph type="sldNum" sz="quarter" idx="12"/>
          </p:nvPr>
        </p:nvSpPr>
        <p:spPr/>
        <p:txBody>
          <a:bodyPr/>
          <a:lstStyle/>
          <a:p>
            <a:fld id="{56EA2D8E-F70C-4454-BE6F-3E23641E4ED4}" type="slidenum">
              <a:rPr lang="en-US" smtClean="0"/>
              <a:t>3</a:t>
            </a:fld>
            <a:endParaRPr lang="en-US"/>
          </a:p>
        </p:txBody>
      </p:sp>
    </p:spTree>
    <p:extLst>
      <p:ext uri="{BB962C8B-B14F-4D97-AF65-F5344CB8AC3E}">
        <p14:creationId xmlns:p14="http://schemas.microsoft.com/office/powerpoint/2010/main" val="41363637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16978" y="1789086"/>
            <a:ext cx="4824288" cy="3989126"/>
          </a:xfrm>
          <a:prstGeom prst="rect">
            <a:avLst/>
          </a:prstGeom>
        </p:spPr>
      </p:pic>
      <p:sp>
        <p:nvSpPr>
          <p:cNvPr id="4" name="Rectangle 3"/>
          <p:cNvSpPr/>
          <p:nvPr/>
        </p:nvSpPr>
        <p:spPr>
          <a:xfrm>
            <a:off x="3467105" y="798017"/>
            <a:ext cx="5029197" cy="769441"/>
          </a:xfrm>
          <a:prstGeom prst="rect">
            <a:avLst/>
          </a:prstGeom>
        </p:spPr>
        <p:txBody>
          <a:bodyPr wrap="none">
            <a:spAutoFit/>
          </a:bodyPr>
          <a:lstStyle/>
          <a:p>
            <a:r>
              <a:rPr lang="en-US" sz="4400" dirty="0" smtClean="0">
                <a:solidFill>
                  <a:srgbClr val="00B0F0"/>
                </a:solidFill>
              </a:rPr>
              <a:t>1.Advisory committee</a:t>
            </a:r>
            <a:endParaRPr lang="en-US" sz="4400" dirty="0">
              <a:solidFill>
                <a:srgbClr val="00B0F0"/>
              </a:solidFill>
            </a:endParaRPr>
          </a:p>
        </p:txBody>
      </p:sp>
      <p:sp>
        <p:nvSpPr>
          <p:cNvPr id="3" name="Slide Number Placeholder 2"/>
          <p:cNvSpPr>
            <a:spLocks noGrp="1"/>
          </p:cNvSpPr>
          <p:nvPr>
            <p:ph type="sldNum" sz="quarter" idx="12"/>
          </p:nvPr>
        </p:nvSpPr>
        <p:spPr/>
        <p:txBody>
          <a:bodyPr/>
          <a:lstStyle/>
          <a:p>
            <a:fld id="{56EA2D8E-F70C-4454-BE6F-3E23641E4ED4}" type="slidenum">
              <a:rPr lang="en-US" smtClean="0"/>
              <a:t>4</a:t>
            </a:fld>
            <a:endParaRPr lang="en-US"/>
          </a:p>
        </p:txBody>
      </p:sp>
    </p:spTree>
    <p:extLst>
      <p:ext uri="{BB962C8B-B14F-4D97-AF65-F5344CB8AC3E}">
        <p14:creationId xmlns:p14="http://schemas.microsoft.com/office/powerpoint/2010/main" val="888912613"/>
      </p:ext>
    </p:extLst>
  </p:cSld>
  <p:clrMapOvr>
    <a:masterClrMapping/>
  </p:clrMapOvr>
  <p:transition spd="slow">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9433" y="1376666"/>
            <a:ext cx="7932717" cy="479231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 name="Rectangle 2"/>
          <p:cNvSpPr/>
          <p:nvPr/>
        </p:nvSpPr>
        <p:spPr>
          <a:xfrm>
            <a:off x="3740727" y="724394"/>
            <a:ext cx="3954483" cy="461665"/>
          </a:xfrm>
          <a:prstGeom prst="rect">
            <a:avLst/>
          </a:prstGeom>
        </p:spPr>
        <p:txBody>
          <a:bodyPr wrap="square">
            <a:spAutoFit/>
          </a:bodyPr>
          <a:lstStyle/>
          <a:p>
            <a:r>
              <a:rPr lang="en-US" sz="2400" b="1" dirty="0" smtClean="0">
                <a:solidFill>
                  <a:srgbClr val="0080C0"/>
                </a:solidFill>
                <a:latin typeface="Adobe Fan Heiti Std B" panose="020B0700000000000000" pitchFamily="34" charset="-128"/>
                <a:ea typeface="Adobe Fan Heiti Std B" panose="020B0700000000000000" pitchFamily="34" charset="-128"/>
              </a:rPr>
              <a:t>2. Executive Committee</a:t>
            </a:r>
            <a:endParaRPr lang="en-US" sz="2400" dirty="0">
              <a:latin typeface="Adobe Fan Heiti Std B" panose="020B0700000000000000" pitchFamily="34" charset="-128"/>
              <a:ea typeface="Adobe Fan Heiti Std B" panose="020B0700000000000000" pitchFamily="34" charset="-128"/>
            </a:endParaRPr>
          </a:p>
        </p:txBody>
      </p:sp>
      <p:sp>
        <p:nvSpPr>
          <p:cNvPr id="4" name="Slide Number Placeholder 3"/>
          <p:cNvSpPr>
            <a:spLocks noGrp="1"/>
          </p:cNvSpPr>
          <p:nvPr>
            <p:ph type="sldNum" sz="quarter" idx="12"/>
          </p:nvPr>
        </p:nvSpPr>
        <p:spPr/>
        <p:txBody>
          <a:bodyPr/>
          <a:lstStyle/>
          <a:p>
            <a:fld id="{56EA2D8E-F70C-4454-BE6F-3E23641E4ED4}" type="slidenum">
              <a:rPr lang="en-US" smtClean="0"/>
              <a:t>5</a:t>
            </a:fld>
            <a:endParaRPr lang="en-US"/>
          </a:p>
        </p:txBody>
      </p:sp>
    </p:spTree>
    <p:extLst>
      <p:ext uri="{BB962C8B-B14F-4D97-AF65-F5344CB8AC3E}">
        <p14:creationId xmlns:p14="http://schemas.microsoft.com/office/powerpoint/2010/main" val="3393352731"/>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50159" y="1310679"/>
            <a:ext cx="4400550" cy="1647825"/>
          </a:xfrm>
          <a:prstGeom prst="rect">
            <a:avLst/>
          </a:prstGeom>
          <a:ln>
            <a:noFill/>
          </a:ln>
          <a:effectLst>
            <a:outerShdw blurRad="292100" dist="139700" dir="2700000" algn="tl" rotWithShape="0">
              <a:srgbClr val="333333">
                <a:alpha val="65000"/>
              </a:srgbClr>
            </a:outerShdw>
          </a:effectLst>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44805" y="3275672"/>
            <a:ext cx="5821012" cy="284797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6" name="Rectangle 5"/>
          <p:cNvSpPr/>
          <p:nvPr/>
        </p:nvSpPr>
        <p:spPr>
          <a:xfrm>
            <a:off x="4231202" y="857394"/>
            <a:ext cx="2133972" cy="369332"/>
          </a:xfrm>
          <a:prstGeom prst="rect">
            <a:avLst/>
          </a:prstGeom>
        </p:spPr>
        <p:txBody>
          <a:bodyPr wrap="square">
            <a:spAutoFit/>
          </a:bodyPr>
          <a:lstStyle/>
          <a:p>
            <a:r>
              <a:rPr lang="en-US" b="1" u="sng" dirty="0" smtClean="0">
                <a:solidFill>
                  <a:srgbClr val="0080C0"/>
                </a:solidFill>
                <a:latin typeface="Adobe Gothic Std"/>
              </a:rPr>
              <a:t>CHAIR PERSON</a:t>
            </a:r>
            <a:endParaRPr lang="en-US" u="sng" dirty="0"/>
          </a:p>
        </p:txBody>
      </p:sp>
      <p:sp>
        <p:nvSpPr>
          <p:cNvPr id="7" name="Slide Number Placeholder 6"/>
          <p:cNvSpPr>
            <a:spLocks noGrp="1"/>
          </p:cNvSpPr>
          <p:nvPr>
            <p:ph type="sldNum" sz="quarter" idx="12"/>
          </p:nvPr>
        </p:nvSpPr>
        <p:spPr/>
        <p:txBody>
          <a:bodyPr/>
          <a:lstStyle/>
          <a:p>
            <a:fld id="{56EA2D8E-F70C-4454-BE6F-3E23641E4ED4}" type="slidenum">
              <a:rPr lang="en-US" smtClean="0"/>
              <a:t>6</a:t>
            </a:fld>
            <a:endParaRPr lang="en-US"/>
          </a:p>
        </p:txBody>
      </p:sp>
    </p:spTree>
    <p:extLst>
      <p:ext uri="{BB962C8B-B14F-4D97-AF65-F5344CB8AC3E}">
        <p14:creationId xmlns:p14="http://schemas.microsoft.com/office/powerpoint/2010/main" val="4179039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1730" y="842714"/>
            <a:ext cx="6448425" cy="1704975"/>
          </a:xfrm>
          <a:prstGeom prst="rect">
            <a:avLst/>
          </a:prstGeom>
          <a:ln>
            <a:noFill/>
          </a:ln>
          <a:effectLst>
            <a:outerShdw blurRad="190500" algn="tl" rotWithShape="0">
              <a:srgbClr val="000000">
                <a:alpha val="70000"/>
              </a:srgbClr>
            </a:outerShdw>
          </a:effectLst>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01444" y="2663238"/>
            <a:ext cx="4283034" cy="176100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7542" y="4479038"/>
            <a:ext cx="5829300" cy="162877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 name="Slide Number Placeholder 4"/>
          <p:cNvSpPr>
            <a:spLocks noGrp="1"/>
          </p:cNvSpPr>
          <p:nvPr>
            <p:ph type="sldNum" sz="quarter" idx="12"/>
          </p:nvPr>
        </p:nvSpPr>
        <p:spPr/>
        <p:txBody>
          <a:bodyPr/>
          <a:lstStyle/>
          <a:p>
            <a:fld id="{56EA2D8E-F70C-4454-BE6F-3E23641E4ED4}" type="slidenum">
              <a:rPr lang="en-US" smtClean="0"/>
              <a:t>7</a:t>
            </a:fld>
            <a:endParaRPr lang="en-US"/>
          </a:p>
        </p:txBody>
      </p:sp>
    </p:spTree>
    <p:extLst>
      <p:ext uri="{BB962C8B-B14F-4D97-AF65-F5344CB8AC3E}">
        <p14:creationId xmlns:p14="http://schemas.microsoft.com/office/powerpoint/2010/main" val="174628372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50774" y="1026862"/>
            <a:ext cx="5558961" cy="4815797"/>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9129" y="1624321"/>
            <a:ext cx="3826247" cy="2793300"/>
          </a:xfrm>
          <a:prstGeom prst="rect">
            <a:avLst/>
          </a:prstGeom>
          <a:solidFill>
            <a:srgbClr val="FFFFFF">
              <a:shade val="85000"/>
            </a:srgbClr>
          </a:solidFill>
          <a:ln w="101600" cap="sq">
            <a:solidFill>
              <a:srgbClr val="FDFDFD"/>
            </a:solidFill>
            <a:miter lim="800000"/>
          </a:ln>
          <a:effectLst>
            <a:outerShdw blurRad="57150" dist="37500" dir="7560000" sy="98000" kx="110000" ky="200000" algn="tl" rotWithShape="0">
              <a:srgbClr val="000000">
                <a:alpha val="20000"/>
              </a:srgbClr>
            </a:outerShdw>
          </a:effectLst>
          <a:scene3d>
            <a:camera prst="perspectiveRelaxed">
              <a:rot lat="18960000" lon="0" rev="0"/>
            </a:camera>
            <a:lightRig rig="twoPt" dir="t">
              <a:rot lat="0" lon="0" rev="7200000"/>
            </a:lightRig>
          </a:scene3d>
          <a:sp3d prstMaterial="matte">
            <a:bevelT w="22860" h="12700"/>
            <a:contourClr>
              <a:srgbClr val="FFFFFF"/>
            </a:contourClr>
          </a:sp3d>
        </p:spPr>
      </p:pic>
      <p:sp>
        <p:nvSpPr>
          <p:cNvPr id="4" name="Slide Number Placeholder 3"/>
          <p:cNvSpPr>
            <a:spLocks noGrp="1"/>
          </p:cNvSpPr>
          <p:nvPr>
            <p:ph type="sldNum" sz="quarter" idx="12"/>
          </p:nvPr>
        </p:nvSpPr>
        <p:spPr/>
        <p:txBody>
          <a:bodyPr/>
          <a:lstStyle/>
          <a:p>
            <a:fld id="{56EA2D8E-F70C-4454-BE6F-3E23641E4ED4}" type="slidenum">
              <a:rPr lang="en-US" smtClean="0"/>
              <a:t>8</a:t>
            </a:fld>
            <a:endParaRPr lang="en-US"/>
          </a:p>
        </p:txBody>
      </p:sp>
    </p:spTree>
    <p:extLst>
      <p:ext uri="{BB962C8B-B14F-4D97-AF65-F5344CB8AC3E}">
        <p14:creationId xmlns:p14="http://schemas.microsoft.com/office/powerpoint/2010/main" val="163892311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144508" y="798017"/>
            <a:ext cx="4411785" cy="461665"/>
          </a:xfrm>
          <a:prstGeom prst="rect">
            <a:avLst/>
          </a:prstGeom>
        </p:spPr>
        <p:txBody>
          <a:bodyPr wrap="none">
            <a:spAutoFit/>
          </a:bodyPr>
          <a:lstStyle/>
          <a:p>
            <a:r>
              <a:rPr lang="en-US" sz="2400" b="1" dirty="0" smtClean="0">
                <a:solidFill>
                  <a:srgbClr val="0080C0"/>
                </a:solidFill>
                <a:latin typeface="Adobe Gothic Std"/>
              </a:rPr>
              <a:t>3. Representative Committee</a:t>
            </a:r>
            <a:endParaRPr lang="en-US" sz="24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6486" y="1282535"/>
            <a:ext cx="5493057" cy="4975761"/>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80741" y="1270659"/>
            <a:ext cx="5409576" cy="4987637"/>
          </a:xfrm>
          <a:prstGeom prst="rect">
            <a:avLst/>
          </a:prstGeom>
        </p:spPr>
      </p:pic>
      <p:sp>
        <p:nvSpPr>
          <p:cNvPr id="5" name="Slide Number Placeholder 4"/>
          <p:cNvSpPr>
            <a:spLocks noGrp="1"/>
          </p:cNvSpPr>
          <p:nvPr>
            <p:ph type="sldNum" sz="quarter" idx="12"/>
          </p:nvPr>
        </p:nvSpPr>
        <p:spPr/>
        <p:txBody>
          <a:bodyPr/>
          <a:lstStyle/>
          <a:p>
            <a:fld id="{56EA2D8E-F70C-4454-BE6F-3E23641E4ED4}" type="slidenum">
              <a:rPr lang="en-US" smtClean="0"/>
              <a:t>9</a:t>
            </a:fld>
            <a:endParaRPr lang="en-US"/>
          </a:p>
        </p:txBody>
      </p:sp>
    </p:spTree>
    <p:extLst>
      <p:ext uri="{BB962C8B-B14F-4D97-AF65-F5344CB8AC3E}">
        <p14:creationId xmlns:p14="http://schemas.microsoft.com/office/powerpoint/2010/main" val="21294804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139</TotalTime>
  <Words>112</Words>
  <Application>Microsoft Office PowerPoint</Application>
  <PresentationFormat>Widescreen</PresentationFormat>
  <Paragraphs>133</Paragraphs>
  <Slides>25</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Adobe Fan Heiti Std B</vt:lpstr>
      <vt:lpstr>Adobe Gothic Std</vt:lpstr>
      <vt:lpstr>andlso</vt:lpstr>
      <vt:lpstr>Arial</vt:lpstr>
      <vt:lpstr>Bookman Old Style</vt:lpstr>
      <vt:lpstr>Calibri</vt:lpstr>
      <vt:lpstr>Garamond</vt:lpstr>
      <vt:lpstr>Organic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YASHWANTH</dc:creator>
  <cp:lastModifiedBy>YASHWANTH</cp:lastModifiedBy>
  <cp:revision>22</cp:revision>
  <dcterms:created xsi:type="dcterms:W3CDTF">2014-02-15T08:49:32Z</dcterms:created>
  <dcterms:modified xsi:type="dcterms:W3CDTF">2014-02-15T13:38:30Z</dcterms:modified>
</cp:coreProperties>
</file>