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8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w8421ss@gmail.com" initials="j" lastIdx="1" clrIdx="1">
    <p:extLst>
      <p:ext uri="{19B8F6BF-5375-455C-9EA6-DF929625EA0E}">
        <p15:presenceInfo xmlns:p15="http://schemas.microsoft.com/office/powerpoint/2012/main" userId="5587138d78a492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0299D-6034-401D-8701-FC9171F260F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5C024-46F8-44D2-8E97-9B244BCCE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0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7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4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4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4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6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8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0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2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5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9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2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5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11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2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103370" y="1668780"/>
            <a:ext cx="4093845" cy="3487420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4024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96657" y="2316661"/>
                  <a:pt x="4094024" y="3474991"/>
                </a:cubicBezTo>
                <a:lnTo>
                  <a:pt x="0" y="3487691"/>
                </a:ln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rgbClr val="F8F8F8"/>
          </a:solidFill>
          <a:ln w="28575">
            <a:solidFill>
              <a:schemeClr val="bg1"/>
            </a:solidFill>
          </a:ln>
          <a:effectLst>
            <a:outerShdw blurRad="381000" dist="609600" dir="8100000" sx="90000" sy="9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붓"/>
                <a:ea typeface="나눔손글씨 붓"/>
              </a:rPr>
              <a:t>POWER POINT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>
                <a:solidFill>
                  <a:srgbClr val="FF9999"/>
                </a:solidFill>
                <a:latin typeface="나눔손글씨 붓"/>
                <a:ea typeface="나눔손글씨 붓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붓"/>
                <a:ea typeface="나눔손글씨 붓"/>
              </a:rPr>
              <a:t>Enjoy your stylish business and campus life with BIZCAM</a:t>
            </a:r>
            <a:endParaRPr lang="ko-KR" altLang="en-US" sz="5400" kern="0">
              <a:solidFill>
                <a:prstClr val="black">
                  <a:lumMod val="65000"/>
                  <a:lumOff val="35000"/>
                </a:prstClr>
              </a:solidFill>
              <a:latin typeface="나눔손글씨 붓"/>
              <a:ea typeface="나눔손글씨 붓"/>
            </a:endParaRPr>
          </a:p>
        </p:txBody>
      </p:sp>
      <p:sp>
        <p:nvSpPr>
          <p:cNvPr id="4" name="직사각형 5"/>
          <p:cNvSpPr/>
          <p:nvPr/>
        </p:nvSpPr>
        <p:spPr>
          <a:xfrm>
            <a:off x="4078287" y="1668145"/>
            <a:ext cx="4035425" cy="3488055"/>
          </a:xfrm>
          <a:custGeom>
            <a:avLst/>
            <a:gdLst>
              <a:gd name="connsiteX0" fmla="*/ 0 w 3967024"/>
              <a:gd name="connsiteY0" fmla="*/ 0 h 3487691"/>
              <a:gd name="connsiteX1" fmla="*/ 3967024 w 3967024"/>
              <a:gd name="connsiteY1" fmla="*/ 0 h 3487691"/>
              <a:gd name="connsiteX2" fmla="*/ 3967024 w 3967024"/>
              <a:gd name="connsiteY2" fmla="*/ 3487691 h 3487691"/>
              <a:gd name="connsiteX3" fmla="*/ 0 w 3967024"/>
              <a:gd name="connsiteY3" fmla="*/ 3487691 h 3487691"/>
              <a:gd name="connsiteX4" fmla="*/ 0 w 3967024"/>
              <a:gd name="connsiteY4" fmla="*/ 0 h 3487691"/>
              <a:gd name="connsiteX0" fmla="*/ 63500 w 4030524"/>
              <a:gd name="connsiteY0" fmla="*/ 0 h 3487691"/>
              <a:gd name="connsiteX1" fmla="*/ 4030524 w 4030524"/>
              <a:gd name="connsiteY1" fmla="*/ 0 h 3487691"/>
              <a:gd name="connsiteX2" fmla="*/ 4030524 w 4030524"/>
              <a:gd name="connsiteY2" fmla="*/ 3487691 h 3487691"/>
              <a:gd name="connsiteX3" fmla="*/ 0 w 4030524"/>
              <a:gd name="connsiteY3" fmla="*/ 3487691 h 3487691"/>
              <a:gd name="connsiteX4" fmla="*/ 63500 w 40305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94024"/>
              <a:gd name="connsiteY0" fmla="*/ 0 h 3487691"/>
              <a:gd name="connsiteX1" fmla="*/ 4030524 w 4094024"/>
              <a:gd name="connsiteY1" fmla="*/ 0 h 3487691"/>
              <a:gd name="connsiteX2" fmla="*/ 4094024 w 4094024"/>
              <a:gd name="connsiteY2" fmla="*/ 3474991 h 3487691"/>
              <a:gd name="connsiteX3" fmla="*/ 0 w 4094024"/>
              <a:gd name="connsiteY3" fmla="*/ 3487691 h 3487691"/>
              <a:gd name="connsiteX4" fmla="*/ 63500 w 4094024"/>
              <a:gd name="connsiteY4" fmla="*/ 0 h 3487691"/>
              <a:gd name="connsiteX0" fmla="*/ 63500 w 4031824"/>
              <a:gd name="connsiteY0" fmla="*/ 0 h 3487691"/>
              <a:gd name="connsiteX1" fmla="*/ 4030524 w 4031824"/>
              <a:gd name="connsiteY1" fmla="*/ 0 h 3487691"/>
              <a:gd name="connsiteX2" fmla="*/ 3903524 w 4031824"/>
              <a:gd name="connsiteY2" fmla="*/ 3360691 h 3487691"/>
              <a:gd name="connsiteX3" fmla="*/ 0 w 4031824"/>
              <a:gd name="connsiteY3" fmla="*/ 3487691 h 3487691"/>
              <a:gd name="connsiteX4" fmla="*/ 63500 w 4031824"/>
              <a:gd name="connsiteY4" fmla="*/ 0 h 3487691"/>
              <a:gd name="connsiteX0" fmla="*/ 63500 w 4031735"/>
              <a:gd name="connsiteY0" fmla="*/ 0 h 3487691"/>
              <a:gd name="connsiteX1" fmla="*/ 4030524 w 4031735"/>
              <a:gd name="connsiteY1" fmla="*/ 0 h 3487691"/>
              <a:gd name="connsiteX2" fmla="*/ 3884474 w 4031735"/>
              <a:gd name="connsiteY2" fmla="*/ 3322591 h 3487691"/>
              <a:gd name="connsiteX3" fmla="*/ 0 w 4031735"/>
              <a:gd name="connsiteY3" fmla="*/ 3487691 h 3487691"/>
              <a:gd name="connsiteX4" fmla="*/ 63500 w 4031735"/>
              <a:gd name="connsiteY4" fmla="*/ 0 h 3487691"/>
              <a:gd name="connsiteX0" fmla="*/ 63500 w 4034538"/>
              <a:gd name="connsiteY0" fmla="*/ 0 h 3487691"/>
              <a:gd name="connsiteX1" fmla="*/ 4030524 w 4034538"/>
              <a:gd name="connsiteY1" fmla="*/ 0 h 3487691"/>
              <a:gd name="connsiteX2" fmla="*/ 3884474 w 4034538"/>
              <a:gd name="connsiteY2" fmla="*/ 3322591 h 3487691"/>
              <a:gd name="connsiteX3" fmla="*/ 0 w 4034538"/>
              <a:gd name="connsiteY3" fmla="*/ 3487691 h 3487691"/>
              <a:gd name="connsiteX4" fmla="*/ 63500 w 4034538"/>
              <a:gd name="connsiteY4" fmla="*/ 0 h 348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538" h="3487691">
                <a:moveTo>
                  <a:pt x="63500" y="0"/>
                </a:moveTo>
                <a:lnTo>
                  <a:pt x="4030524" y="0"/>
                </a:lnTo>
                <a:cubicBezTo>
                  <a:pt x="4051691" y="1158330"/>
                  <a:pt x="3987132" y="2183311"/>
                  <a:pt x="3884474" y="3322591"/>
                </a:cubicBezTo>
                <a:cubicBezTo>
                  <a:pt x="2519799" y="3326824"/>
                  <a:pt x="1364675" y="3483458"/>
                  <a:pt x="0" y="3487691"/>
                </a:cubicBezTo>
                <a:cubicBezTo>
                  <a:pt x="97367" y="2312427"/>
                  <a:pt x="42333" y="1162564"/>
                  <a:pt x="6350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  <a:effectLst>
            <a:outerShdw blurRad="381000" dist="609600" dir="8100000" sx="90000" sy="9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en-US" altLang="ko-KR" sz="1600" b="1" dirty="0" smtClean="0">
              <a:solidFill>
                <a:srgbClr val="FF9999"/>
              </a:solidFill>
              <a:latin typeface="배달의민족 주아"/>
              <a:ea typeface="나눔손글씨 붓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en-US" altLang="ko-KR" sz="1600" b="1" dirty="0">
              <a:solidFill>
                <a:srgbClr val="FF9999"/>
              </a:solidFill>
              <a:latin typeface="배달의민족 주아"/>
              <a:ea typeface="나눔손글씨 붓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600" b="1" dirty="0" smtClean="0">
                <a:solidFill>
                  <a:srgbClr val="FF9999"/>
                </a:solidFill>
                <a:latin typeface="배달의민족 주아"/>
                <a:ea typeface="나눔손글씨 붓"/>
              </a:rPr>
              <a:t>MBTI </a:t>
            </a:r>
            <a:r>
              <a:rPr lang="en-US" altLang="ko-KR" sz="1600" b="1" dirty="0">
                <a:solidFill>
                  <a:srgbClr val="FF9999"/>
                </a:solidFill>
                <a:latin typeface="배달의민족 주아"/>
                <a:ea typeface="나눔손글씨 붓"/>
              </a:rPr>
              <a:t>+ Chatting</a:t>
            </a: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ko-KR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나눔손글씨 붓"/>
              <a:ea typeface="나눔손글씨 붓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82895" y="1473200"/>
            <a:ext cx="1536065" cy="390525"/>
          </a:xfrm>
          <a:custGeom>
            <a:avLst/>
            <a:gdLst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  <a:gd name="connsiteX0" fmla="*/ 0 w 1535836"/>
              <a:gd name="connsiteY0" fmla="*/ 0 h 390618"/>
              <a:gd name="connsiteX1" fmla="*/ 1535836 w 1535836"/>
              <a:gd name="connsiteY1" fmla="*/ 0 h 390618"/>
              <a:gd name="connsiteX2" fmla="*/ 1535836 w 1535836"/>
              <a:gd name="connsiteY2" fmla="*/ 390618 h 390618"/>
              <a:gd name="connsiteX3" fmla="*/ 0 w 1535836"/>
              <a:gd name="connsiteY3" fmla="*/ 390618 h 390618"/>
              <a:gd name="connsiteX4" fmla="*/ 0 w 1535836"/>
              <a:gd name="connsiteY4" fmla="*/ 0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36" h="390618">
                <a:moveTo>
                  <a:pt x="0" y="0"/>
                </a:moveTo>
                <a:lnTo>
                  <a:pt x="1535836" y="0"/>
                </a:lnTo>
                <a:cubicBezTo>
                  <a:pt x="1482569" y="183472"/>
                  <a:pt x="1535836" y="260412"/>
                  <a:pt x="1535836" y="390618"/>
                </a:cubicBezTo>
                <a:lnTo>
                  <a:pt x="0" y="390618"/>
                </a:lnTo>
                <a:cubicBezTo>
                  <a:pt x="35511" y="260412"/>
                  <a:pt x="0" y="130206"/>
                  <a:pt x="0" y="0"/>
                </a:cubicBezTo>
                <a:close/>
              </a:path>
            </a:pathLst>
          </a:custGeom>
          <a:gradFill>
            <a:gsLst>
              <a:gs pos="55000">
                <a:srgbClr val="FEC9D3">
                  <a:alpha val="66000"/>
                </a:srgbClr>
              </a:gs>
              <a:gs pos="51000">
                <a:srgbClr val="FEC9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9" y="2581729"/>
            <a:ext cx="2699031" cy="895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549064" y="109448"/>
            <a:ext cx="7911465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서비스 소개 흐름도 및 화면 구성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5052060" y="1036320"/>
            <a:ext cx="1876425" cy="553085"/>
          </a:xfrm>
          <a:prstGeom prst="rect">
            <a:avLst/>
          </a:prstGeom>
          <a:solidFill>
            <a:srgbClr val="FFC8C5"/>
          </a:solidFill>
          <a:ln w="12700" cap="flat" cmpd="sng">
            <a:solidFill>
              <a:srgbClr val="FFC8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2400">
                <a:latin typeface="맑은 고딕" charset="0"/>
                <a:ea typeface="맑은 고딕" charset="0"/>
              </a:rPr>
              <a:t>서비스 소개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1315720" y="2636520"/>
            <a:ext cx="1697990" cy="553085"/>
          </a:xfrm>
          <a:prstGeom prst="rect">
            <a:avLst/>
          </a:prstGeom>
          <a:solidFill>
            <a:srgbClr val="FF8080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서비스 소개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" name="Rect 0"/>
          <p:cNvCxnSpPr/>
          <p:nvPr/>
        </p:nvCxnSpPr>
        <p:spPr>
          <a:xfrm flipH="1">
            <a:off x="5989320" y="1568450"/>
            <a:ext cx="1270" cy="55308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>
            <a:off x="2151380" y="2101215"/>
            <a:ext cx="7737475" cy="63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>
            <a:off x="2171065" y="2091690"/>
            <a:ext cx="635" cy="55308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>
            <a:off x="5995670" y="2087880"/>
            <a:ext cx="635" cy="55308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>
            <a:spLocks/>
          </p:cNvSpPr>
          <p:nvPr/>
        </p:nvSpPr>
        <p:spPr>
          <a:xfrm>
            <a:off x="5140325" y="2632710"/>
            <a:ext cx="1697990" cy="553085"/>
          </a:xfrm>
          <a:prstGeom prst="rect">
            <a:avLst/>
          </a:prstGeom>
          <a:solidFill>
            <a:srgbClr val="FF8080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게시판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이용 방법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9899650" y="2092960"/>
            <a:ext cx="635" cy="55308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>
            <a:off x="9004300" y="2637790"/>
            <a:ext cx="1697990" cy="553085"/>
          </a:xfrm>
          <a:prstGeom prst="rect">
            <a:avLst/>
          </a:prstGeom>
          <a:solidFill>
            <a:srgbClr val="FF8080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채팅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이용 방법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" y="3542665"/>
            <a:ext cx="3277235" cy="3315970"/>
          </a:xfrm>
          <a:prstGeom prst="rect">
            <a:avLst/>
          </a:prstGeom>
          <a:noFill/>
        </p:spPr>
      </p:pic>
      <p:pic>
        <p:nvPicPr>
          <p:cNvPr id="20" name="그림 1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30" y="3522980"/>
            <a:ext cx="3539490" cy="3335655"/>
          </a:xfrm>
          <a:prstGeom prst="rect">
            <a:avLst/>
          </a:prstGeom>
          <a:noFill/>
        </p:spPr>
      </p:pic>
      <p:pic>
        <p:nvPicPr>
          <p:cNvPr id="21" name="그림 1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455" y="3503295"/>
            <a:ext cx="4286885" cy="335534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93324"/>
            <a:ext cx="12192000" cy="4164676"/>
          </a:xfrm>
          <a:prstGeom prst="rect">
            <a:avLst/>
          </a:prstGeom>
          <a:solidFill>
            <a:srgbClr val="FFC8C5"/>
          </a:solidFill>
          <a:ln>
            <a:solidFill>
              <a:srgbClr val="FFC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9464" y="1827556"/>
            <a:ext cx="3335213" cy="599810"/>
            <a:chOff x="733187" y="1600731"/>
            <a:chExt cx="2369013" cy="353734"/>
          </a:xfrm>
        </p:grpSpPr>
        <p:sp>
          <p:nvSpPr>
            <p:cNvPr id="6" name="TextBox 5"/>
            <p:cNvSpPr txBox="1"/>
            <p:nvPr/>
          </p:nvSpPr>
          <p:spPr>
            <a:xfrm>
              <a:off x="1316192" y="1700352"/>
              <a:ext cx="1168860" cy="254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  <a:r>
                <a:rPr lang="ko-KR" altLang="en-US" sz="2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</a:t>
              </a:r>
              <a:r>
                <a:rPr lang="ko-KR" altLang="en-US" sz="2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22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신제원</a:t>
              </a:r>
              <a:endPara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33187" y="1600731"/>
              <a:ext cx="2369013" cy="4857"/>
            </a:xfrm>
            <a:prstGeom prst="line">
              <a:avLst/>
            </a:prstGeom>
            <a:ln>
              <a:solidFill>
                <a:srgbClr val="FFC8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977873" y="3673188"/>
            <a:ext cx="8930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공지사항</a:t>
            </a:r>
            <a:endParaRPr lang="en-US" altLang="ko-KR" sz="2400" dirty="0"/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en-US" altLang="ko-KR" sz="2400" b="1" dirty="0">
                <a:latin typeface="+mj-ea"/>
                <a:ea typeface="+mj-ea"/>
              </a:rPr>
              <a:t>Q&amp;A</a:t>
            </a:r>
            <a:endParaRPr lang="en-US" altLang="ko-KR" sz="2300" dirty="0"/>
          </a:p>
          <a:p>
            <a:endParaRPr lang="en-US" altLang="ko-KR" sz="2400" dirty="0"/>
          </a:p>
          <a:p>
            <a:r>
              <a:rPr lang="en-US" altLang="ko-KR" sz="2400" b="1" dirty="0">
                <a:latin typeface="+mn-ea"/>
              </a:rPr>
              <a:t>FAQ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9" name="그림 9" descr="C:/Users/82102/AppData/Roaming/PolarisOffice/ETemp/14844_19301336/fImage26073937273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56916" y="334217"/>
            <a:ext cx="1430770" cy="2359107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1" y="663749"/>
            <a:ext cx="3508166" cy="116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grpSp>
        <p:nvGrpSpPr>
          <p:cNvPr id="110" name="그룹 109"/>
          <p:cNvGrpSpPr/>
          <p:nvPr/>
        </p:nvGrpSpPr>
        <p:grpSpPr>
          <a:xfrm>
            <a:off x="763154" y="1455417"/>
            <a:ext cx="8906072" cy="1552749"/>
            <a:chOff x="79987" y="2544330"/>
            <a:chExt cx="8906072" cy="1717187"/>
          </a:xfrm>
        </p:grpSpPr>
        <p:sp>
          <p:nvSpPr>
            <p:cNvPr id="4" name="직사각형 3"/>
            <p:cNvSpPr/>
            <p:nvPr/>
          </p:nvSpPr>
          <p:spPr>
            <a:xfrm>
              <a:off x="79987" y="3247926"/>
              <a:ext cx="1296876" cy="4738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공지사항</a:t>
              </a: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2144684" y="2708243"/>
              <a:ext cx="1812174" cy="365063"/>
            </a:xfrm>
            <a:prstGeom prst="roundRect">
              <a:avLst/>
            </a:prstGeom>
            <a:solidFill>
              <a:srgbClr val="FFC8C5"/>
            </a:solidFill>
            <a:ln>
              <a:solidFill>
                <a:srgbClr val="FFC8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게시판 공지사항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2144684" y="3896454"/>
              <a:ext cx="1812174" cy="365063"/>
            </a:xfrm>
            <a:prstGeom prst="roundRect">
              <a:avLst/>
            </a:prstGeom>
            <a:solidFill>
              <a:srgbClr val="FFC8C5"/>
            </a:solidFill>
            <a:ln>
              <a:solidFill>
                <a:srgbClr val="FFC8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채팅 공지사항</a:t>
              </a:r>
            </a:p>
          </p:txBody>
        </p:sp>
        <p:grpSp>
          <p:nvGrpSpPr>
            <p:cNvPr id="53" name="그룹 52"/>
            <p:cNvGrpSpPr/>
            <p:nvPr/>
          </p:nvGrpSpPr>
          <p:grpSpPr>
            <a:xfrm rot="10800000">
              <a:off x="3956858" y="2861746"/>
              <a:ext cx="542915" cy="1187256"/>
              <a:chOff x="1224558" y="3034145"/>
              <a:chExt cx="512802" cy="1187256"/>
            </a:xfrm>
          </p:grpSpPr>
          <p:cxnSp>
            <p:nvCxnSpPr>
              <p:cNvPr id="55" name="직선 연결선 54"/>
              <p:cNvCxnSpPr/>
              <p:nvPr/>
            </p:nvCxnSpPr>
            <p:spPr>
              <a:xfrm flipV="1">
                <a:off x="1224558" y="3034145"/>
                <a:ext cx="512802" cy="5611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 flipV="1">
                <a:off x="1224558" y="3595257"/>
                <a:ext cx="512802" cy="626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/>
            <p:cNvSpPr/>
            <p:nvPr/>
          </p:nvSpPr>
          <p:spPr>
            <a:xfrm>
              <a:off x="4499774" y="3300064"/>
              <a:ext cx="1047402" cy="37867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글 작성</a:t>
              </a:r>
            </a:p>
          </p:txBody>
        </p:sp>
        <p:cxnSp>
          <p:nvCxnSpPr>
            <p:cNvPr id="66" name="직선 연결선 65"/>
            <p:cNvCxnSpPr>
              <a:stCxn id="59" idx="3"/>
              <a:endCxn id="68" idx="1"/>
            </p:cNvCxnSpPr>
            <p:nvPr/>
          </p:nvCxnSpPr>
          <p:spPr>
            <a:xfrm flipV="1">
              <a:off x="5547176" y="3484837"/>
              <a:ext cx="357446" cy="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모서리가 둥근 직사각형 67"/>
            <p:cNvSpPr/>
            <p:nvPr/>
          </p:nvSpPr>
          <p:spPr>
            <a:xfrm>
              <a:off x="5904622" y="3247924"/>
              <a:ext cx="1438102" cy="473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공지글</a:t>
              </a:r>
              <a:r>
                <a:rPr lang="ko-KR" altLang="en-US" sz="1600" dirty="0"/>
                <a:t> 상세</a:t>
              </a:r>
            </a:p>
          </p:txBody>
        </p:sp>
        <p:cxnSp>
          <p:nvCxnSpPr>
            <p:cNvPr id="69" name="직선 연결선 68"/>
            <p:cNvCxnSpPr>
              <a:stCxn id="68" idx="3"/>
            </p:cNvCxnSpPr>
            <p:nvPr/>
          </p:nvCxnSpPr>
          <p:spPr>
            <a:xfrm flipV="1">
              <a:off x="7342724" y="2764439"/>
              <a:ext cx="205233" cy="720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 70"/>
            <p:cNvSpPr/>
            <p:nvPr/>
          </p:nvSpPr>
          <p:spPr>
            <a:xfrm>
              <a:off x="7547957" y="2544330"/>
              <a:ext cx="1438102" cy="47382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수정</a:t>
              </a:r>
            </a:p>
          </p:txBody>
        </p:sp>
        <p:cxnSp>
          <p:nvCxnSpPr>
            <p:cNvPr id="83" name="직선 연결선 82"/>
            <p:cNvCxnSpPr>
              <a:cxnSpLocks/>
              <a:stCxn id="68" idx="3"/>
              <a:endCxn id="60" idx="1"/>
            </p:cNvCxnSpPr>
            <p:nvPr/>
          </p:nvCxnSpPr>
          <p:spPr>
            <a:xfrm>
              <a:off x="7342724" y="3484837"/>
              <a:ext cx="205233" cy="648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cxnSpLocks/>
              <a:stCxn id="49" idx="1"/>
              <a:endCxn id="4" idx="3"/>
            </p:cNvCxnSpPr>
            <p:nvPr/>
          </p:nvCxnSpPr>
          <p:spPr>
            <a:xfrm flipH="1">
              <a:off x="1376863" y="2890775"/>
              <a:ext cx="767821" cy="594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cxnSpLocks/>
              <a:endCxn id="4" idx="3"/>
            </p:cNvCxnSpPr>
            <p:nvPr/>
          </p:nvCxnSpPr>
          <p:spPr>
            <a:xfrm flipH="1" flipV="1">
              <a:off x="1376863" y="3484839"/>
              <a:ext cx="774566" cy="602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모서리가 둥근 직사각형 70">
            <a:extLst>
              <a:ext uri="{FF2B5EF4-FFF2-40B4-BE49-F238E27FC236}">
                <a16:creationId xmlns:a16="http://schemas.microsoft.com/office/drawing/2014/main" id="{9CB8ED91-A00D-451E-9A6C-40DFCF3E5EBF}"/>
              </a:ext>
            </a:extLst>
          </p:cNvPr>
          <p:cNvSpPr/>
          <p:nvPr/>
        </p:nvSpPr>
        <p:spPr>
          <a:xfrm>
            <a:off x="8231124" y="2678062"/>
            <a:ext cx="1438102" cy="4284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삭제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8ECD54E-38CC-45B1-92BE-E6FE9F28AAFF}"/>
              </a:ext>
            </a:extLst>
          </p:cNvPr>
          <p:cNvGrpSpPr/>
          <p:nvPr/>
        </p:nvGrpSpPr>
        <p:grpSpPr>
          <a:xfrm>
            <a:off x="763154" y="3458473"/>
            <a:ext cx="7262737" cy="1553274"/>
            <a:chOff x="79987" y="2708243"/>
            <a:chExt cx="7262737" cy="155327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7B3B952-7592-415E-B17E-EAEC2B2A7AE1}"/>
                </a:ext>
              </a:extLst>
            </p:cNvPr>
            <p:cNvSpPr/>
            <p:nvPr/>
          </p:nvSpPr>
          <p:spPr>
            <a:xfrm>
              <a:off x="79987" y="3247926"/>
              <a:ext cx="1296876" cy="4738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Q&amp;A</a:t>
              </a:r>
              <a:endParaRPr lang="ko-KR" altLang="en-US" b="1" dirty="0"/>
            </a:p>
          </p:txBody>
        </p:sp>
        <p:sp>
          <p:nvSpPr>
            <p:cNvPr id="99" name="모서리가 둥근 직사각형 48">
              <a:extLst>
                <a:ext uri="{FF2B5EF4-FFF2-40B4-BE49-F238E27FC236}">
                  <a16:creationId xmlns:a16="http://schemas.microsoft.com/office/drawing/2014/main" id="{BB9FB115-7A96-4417-A7D2-19275486479D}"/>
                </a:ext>
              </a:extLst>
            </p:cNvPr>
            <p:cNvSpPr/>
            <p:nvPr/>
          </p:nvSpPr>
          <p:spPr>
            <a:xfrm>
              <a:off x="2144684" y="2708243"/>
              <a:ext cx="1812174" cy="365063"/>
            </a:xfrm>
            <a:prstGeom prst="roundRect">
              <a:avLst/>
            </a:prstGeom>
            <a:solidFill>
              <a:srgbClr val="FFC8C5"/>
            </a:solidFill>
            <a:ln>
              <a:solidFill>
                <a:srgbClr val="FFC8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게시판 </a:t>
              </a:r>
              <a:r>
                <a:rPr lang="en-US" altLang="ko-KR" sz="1500" b="1" dirty="0"/>
                <a:t>Q&amp;A</a:t>
              </a:r>
              <a:endParaRPr lang="ko-KR" altLang="en-US" sz="1500" b="1" dirty="0"/>
            </a:p>
          </p:txBody>
        </p:sp>
        <p:sp>
          <p:nvSpPr>
            <p:cNvPr id="100" name="모서리가 둥근 직사각형 50">
              <a:extLst>
                <a:ext uri="{FF2B5EF4-FFF2-40B4-BE49-F238E27FC236}">
                  <a16:creationId xmlns:a16="http://schemas.microsoft.com/office/drawing/2014/main" id="{EA63C519-2B9D-401C-BDBA-823EB4D92E19}"/>
                </a:ext>
              </a:extLst>
            </p:cNvPr>
            <p:cNvSpPr/>
            <p:nvPr/>
          </p:nvSpPr>
          <p:spPr>
            <a:xfrm>
              <a:off x="2144684" y="3896454"/>
              <a:ext cx="1812174" cy="365063"/>
            </a:xfrm>
            <a:prstGeom prst="roundRect">
              <a:avLst/>
            </a:prstGeom>
            <a:solidFill>
              <a:srgbClr val="FFC8C5"/>
            </a:solidFill>
            <a:ln>
              <a:solidFill>
                <a:srgbClr val="FFC8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채팅 </a:t>
              </a:r>
              <a:r>
                <a:rPr lang="en-US" altLang="ko-KR" sz="1500" b="1" dirty="0"/>
                <a:t>Q&amp;A</a:t>
              </a:r>
              <a:endParaRPr lang="ko-KR" altLang="en-US" sz="1500" b="1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0DDD1461-FBB1-40DC-8E2C-5AFE2228C9DF}"/>
                </a:ext>
              </a:extLst>
            </p:cNvPr>
            <p:cNvGrpSpPr/>
            <p:nvPr/>
          </p:nvGrpSpPr>
          <p:grpSpPr>
            <a:xfrm rot="10800000">
              <a:off x="3956858" y="2861746"/>
              <a:ext cx="542915" cy="1187256"/>
              <a:chOff x="1224558" y="3034145"/>
              <a:chExt cx="512802" cy="1187256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98A50D51-9132-4844-82AE-46308789FA64}"/>
                  </a:ext>
                </a:extLst>
              </p:cNvPr>
              <p:cNvCxnSpPr/>
              <p:nvPr/>
            </p:nvCxnSpPr>
            <p:spPr>
              <a:xfrm flipV="1">
                <a:off x="1224558" y="3034145"/>
                <a:ext cx="512802" cy="5611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12F0708E-E370-4539-8D6A-96AEB5C233AD}"/>
                  </a:ext>
                </a:extLst>
              </p:cNvPr>
              <p:cNvCxnSpPr/>
              <p:nvPr/>
            </p:nvCxnSpPr>
            <p:spPr>
              <a:xfrm flipH="1" flipV="1">
                <a:off x="1224558" y="3595257"/>
                <a:ext cx="512802" cy="626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6AA92F5-49E7-4F81-8D55-BFA98816AF9B}"/>
                </a:ext>
              </a:extLst>
            </p:cNvPr>
            <p:cNvSpPr/>
            <p:nvPr/>
          </p:nvSpPr>
          <p:spPr>
            <a:xfrm>
              <a:off x="4499774" y="3300064"/>
              <a:ext cx="1047402" cy="37867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글 작성</a:t>
              </a: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35091F0A-B6B1-454D-A657-79FEB6E87895}"/>
                </a:ext>
              </a:extLst>
            </p:cNvPr>
            <p:cNvCxnSpPr>
              <a:cxnSpLocks/>
              <a:stCxn id="103" idx="3"/>
              <a:endCxn id="106" idx="1"/>
            </p:cNvCxnSpPr>
            <p:nvPr/>
          </p:nvCxnSpPr>
          <p:spPr>
            <a:xfrm flipV="1">
              <a:off x="5547176" y="3484837"/>
              <a:ext cx="357446" cy="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모서리가 둥근 직사각형 67">
              <a:extLst>
                <a:ext uri="{FF2B5EF4-FFF2-40B4-BE49-F238E27FC236}">
                  <a16:creationId xmlns:a16="http://schemas.microsoft.com/office/drawing/2014/main" id="{B4251FFA-11A6-416A-AA59-3C2D0D424FD6}"/>
                </a:ext>
              </a:extLst>
            </p:cNvPr>
            <p:cNvSpPr/>
            <p:nvPr/>
          </p:nvSpPr>
          <p:spPr>
            <a:xfrm>
              <a:off x="5904622" y="3247924"/>
              <a:ext cx="1438102" cy="473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Q&amp;A</a:t>
              </a:r>
              <a:r>
                <a:rPr lang="ko-KR" altLang="en-US" sz="1600" dirty="0"/>
                <a:t>글 상세</a:t>
              </a: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5DB8AF12-E4C8-4B38-9E03-7A08E78D5E19}"/>
                </a:ext>
              </a:extLst>
            </p:cNvPr>
            <p:cNvCxnSpPr>
              <a:cxnSpLocks/>
              <a:stCxn id="99" idx="1"/>
              <a:endCxn id="97" idx="3"/>
            </p:cNvCxnSpPr>
            <p:nvPr/>
          </p:nvCxnSpPr>
          <p:spPr>
            <a:xfrm flipH="1">
              <a:off x="1376863" y="2890775"/>
              <a:ext cx="767821" cy="594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38557BF7-35E7-4DC5-A539-EAD7F8A73951}"/>
                </a:ext>
              </a:extLst>
            </p:cNvPr>
            <p:cNvCxnSpPr>
              <a:cxnSpLocks/>
              <a:endCxn id="97" idx="3"/>
            </p:cNvCxnSpPr>
            <p:nvPr/>
          </p:nvCxnSpPr>
          <p:spPr>
            <a:xfrm flipH="1" flipV="1">
              <a:off x="1376863" y="3484839"/>
              <a:ext cx="774566" cy="602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모서리가 둥근 직사각형 70">
            <a:extLst>
              <a:ext uri="{FF2B5EF4-FFF2-40B4-BE49-F238E27FC236}">
                <a16:creationId xmlns:a16="http://schemas.microsoft.com/office/drawing/2014/main" id="{147C97D0-78DB-4494-9F8B-3EB0FD81157E}"/>
              </a:ext>
            </a:extLst>
          </p:cNvPr>
          <p:cNvSpPr/>
          <p:nvPr/>
        </p:nvSpPr>
        <p:spPr>
          <a:xfrm>
            <a:off x="8264374" y="3319326"/>
            <a:ext cx="1438102" cy="4738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수정</a:t>
            </a:r>
          </a:p>
        </p:txBody>
      </p:sp>
      <p:sp>
        <p:nvSpPr>
          <p:cNvPr id="129" name="모서리가 둥근 직사각형 81">
            <a:extLst>
              <a:ext uri="{FF2B5EF4-FFF2-40B4-BE49-F238E27FC236}">
                <a16:creationId xmlns:a16="http://schemas.microsoft.com/office/drawing/2014/main" id="{19BCC4EE-9986-43A8-A4F1-8843D8806E59}"/>
              </a:ext>
            </a:extLst>
          </p:cNvPr>
          <p:cNvSpPr/>
          <p:nvPr/>
        </p:nvSpPr>
        <p:spPr>
          <a:xfrm>
            <a:off x="8279494" y="3998154"/>
            <a:ext cx="1438102" cy="4738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삭제</a:t>
            </a:r>
          </a:p>
        </p:txBody>
      </p:sp>
      <p:sp>
        <p:nvSpPr>
          <p:cNvPr id="130" name="모서리가 둥근 직사각형 86">
            <a:extLst>
              <a:ext uri="{FF2B5EF4-FFF2-40B4-BE49-F238E27FC236}">
                <a16:creationId xmlns:a16="http://schemas.microsoft.com/office/drawing/2014/main" id="{197EE6C5-DB40-4496-8C4D-285954892788}"/>
              </a:ext>
            </a:extLst>
          </p:cNvPr>
          <p:cNvSpPr/>
          <p:nvPr/>
        </p:nvSpPr>
        <p:spPr>
          <a:xfrm>
            <a:off x="8275271" y="4710852"/>
            <a:ext cx="1438102" cy="4738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답글 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E6026378-E336-4120-AF82-6F64219734FF}"/>
              </a:ext>
            </a:extLst>
          </p:cNvPr>
          <p:cNvCxnSpPr>
            <a:cxnSpLocks/>
            <a:stCxn id="106" idx="3"/>
            <a:endCxn id="128" idx="1"/>
          </p:cNvCxnSpPr>
          <p:nvPr/>
        </p:nvCxnSpPr>
        <p:spPr>
          <a:xfrm flipV="1">
            <a:off x="8025891" y="3556239"/>
            <a:ext cx="238483" cy="67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0FBCEC5-2E22-4F97-A1A8-2E416FA7A2FD}"/>
              </a:ext>
            </a:extLst>
          </p:cNvPr>
          <p:cNvCxnSpPr>
            <a:cxnSpLocks/>
            <a:stCxn id="106" idx="3"/>
            <a:endCxn id="130" idx="1"/>
          </p:cNvCxnSpPr>
          <p:nvPr/>
        </p:nvCxnSpPr>
        <p:spPr>
          <a:xfrm>
            <a:off x="8025891" y="4235067"/>
            <a:ext cx="249380" cy="71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8DBCC8E6-55DE-4823-9781-462445148772}"/>
              </a:ext>
            </a:extLst>
          </p:cNvPr>
          <p:cNvCxnSpPr>
            <a:cxnSpLocks/>
            <a:stCxn id="129" idx="1"/>
            <a:endCxn id="106" idx="3"/>
          </p:cNvCxnSpPr>
          <p:nvPr/>
        </p:nvCxnSpPr>
        <p:spPr>
          <a:xfrm flipH="1">
            <a:off x="8025891" y="4235067"/>
            <a:ext cx="253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C9C625A-7DCD-42A6-9B30-51C362BEF1A6}"/>
              </a:ext>
            </a:extLst>
          </p:cNvPr>
          <p:cNvGrpSpPr/>
          <p:nvPr/>
        </p:nvGrpSpPr>
        <p:grpSpPr>
          <a:xfrm>
            <a:off x="763154" y="5687056"/>
            <a:ext cx="2744400" cy="473826"/>
            <a:chOff x="79987" y="3247926"/>
            <a:chExt cx="2744400" cy="473826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5E2CACC-89CB-4983-909A-D50B0394ED11}"/>
                </a:ext>
              </a:extLst>
            </p:cNvPr>
            <p:cNvSpPr/>
            <p:nvPr/>
          </p:nvSpPr>
          <p:spPr>
            <a:xfrm>
              <a:off x="79987" y="3247926"/>
              <a:ext cx="1296876" cy="4738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FAQ</a:t>
              </a:r>
              <a:endParaRPr lang="ko-KR" altLang="en-US" b="1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95E4C56-294D-465D-B5BC-F9E2A5C40526}"/>
                </a:ext>
              </a:extLst>
            </p:cNvPr>
            <p:cNvSpPr/>
            <p:nvPr/>
          </p:nvSpPr>
          <p:spPr>
            <a:xfrm>
              <a:off x="1776985" y="3289731"/>
              <a:ext cx="1047402" cy="37867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글 작성</a:t>
              </a:r>
            </a:p>
          </p:txBody>
        </p:sp>
      </p:grp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9AD2442-7649-4523-9E3E-385CD21907A9}"/>
              </a:ext>
            </a:extLst>
          </p:cNvPr>
          <p:cNvCxnSpPr>
            <a:cxnSpLocks/>
            <a:stCxn id="135" idx="3"/>
            <a:endCxn id="139" idx="1"/>
          </p:cNvCxnSpPr>
          <p:nvPr/>
        </p:nvCxnSpPr>
        <p:spPr>
          <a:xfrm flipV="1">
            <a:off x="2060030" y="5918198"/>
            <a:ext cx="400122" cy="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EC51499-3C30-448C-8F5B-8460D615BBB7}"/>
              </a:ext>
            </a:extLst>
          </p:cNvPr>
          <p:cNvCxnSpPr/>
          <p:nvPr/>
        </p:nvCxnSpPr>
        <p:spPr>
          <a:xfrm>
            <a:off x="763154" y="3195414"/>
            <a:ext cx="99429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886D3D6C-18C7-4360-B0E7-080B315B50F5}"/>
              </a:ext>
            </a:extLst>
          </p:cNvPr>
          <p:cNvCxnSpPr/>
          <p:nvPr/>
        </p:nvCxnSpPr>
        <p:spPr>
          <a:xfrm>
            <a:off x="735169" y="5316314"/>
            <a:ext cx="994294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텍스트 상자 1"/>
          <p:cNvSpPr txBox="1">
            <a:spLocks/>
          </p:cNvSpPr>
          <p:nvPr/>
        </p:nvSpPr>
        <p:spPr>
          <a:xfrm>
            <a:off x="2834596" y="110862"/>
            <a:ext cx="6432781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공지사항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, Q&amp;A, FAQ </a:t>
            </a:r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흐름도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99BD292-781D-49EF-8FE7-C4203C93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26" y="50062"/>
            <a:ext cx="6755054" cy="42334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C73032-0301-4641-8B42-F3D2AC17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98" y="4313670"/>
            <a:ext cx="6197793" cy="218389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43903" y="4435051"/>
            <a:ext cx="3132697" cy="384129"/>
            <a:chOff x="7726182" y="2444612"/>
            <a:chExt cx="2925577" cy="384129"/>
          </a:xfrm>
        </p:grpSpPr>
        <p:cxnSp>
          <p:nvCxnSpPr>
            <p:cNvPr id="15" name="직선 연결선 14"/>
            <p:cNvCxnSpPr>
              <a:cxnSpLocks/>
              <a:stCxn id="17" idx="3"/>
            </p:cNvCxnSpPr>
            <p:nvPr/>
          </p:nvCxnSpPr>
          <p:spPr>
            <a:xfrm>
              <a:off x="9959153" y="2623952"/>
              <a:ext cx="692606" cy="2047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7726182" y="2444612"/>
              <a:ext cx="2232971" cy="3586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3224" y="4460501"/>
            <a:ext cx="2398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글 </a:t>
            </a:r>
            <a:r>
              <a:rPr lang="en-US" altLang="ko-KR" sz="1400" dirty="0"/>
              <a:t>20</a:t>
            </a:r>
            <a:r>
              <a:rPr lang="ko-KR" altLang="en-US" sz="1400" dirty="0"/>
              <a:t>개당 한 페이지 설정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BF0336-C158-45C9-9E19-543A0A8B195F}"/>
              </a:ext>
            </a:extLst>
          </p:cNvPr>
          <p:cNvSpPr/>
          <p:nvPr/>
        </p:nvSpPr>
        <p:spPr>
          <a:xfrm>
            <a:off x="8135241" y="6270166"/>
            <a:ext cx="556261" cy="257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1D967E3-95E7-48CE-8715-7D52673C0604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8691502" y="6091327"/>
            <a:ext cx="857973" cy="307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B0EC5AE-40CA-41FF-82D1-79F95E92D4C7}"/>
              </a:ext>
            </a:extLst>
          </p:cNvPr>
          <p:cNvSpPr txBox="1"/>
          <p:nvPr/>
        </p:nvSpPr>
        <p:spPr>
          <a:xfrm>
            <a:off x="9549475" y="5721978"/>
            <a:ext cx="23986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관리자계정</a:t>
            </a:r>
            <a:r>
              <a:rPr lang="en-US" altLang="ko-KR" sz="1400" dirty="0"/>
              <a:t>(admin1~3)</a:t>
            </a:r>
            <a:r>
              <a:rPr lang="ko-KR" altLang="en-US" sz="1400" dirty="0"/>
              <a:t>인 경우에만 글쓰기가 가능하도록 설정</a:t>
            </a:r>
            <a:endParaRPr lang="en-US" altLang="ko-KR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457967-3F93-411F-9517-5155D8FDE8B0}"/>
              </a:ext>
            </a:extLst>
          </p:cNvPr>
          <p:cNvSpPr/>
          <p:nvPr/>
        </p:nvSpPr>
        <p:spPr>
          <a:xfrm>
            <a:off x="9549475" y="5722011"/>
            <a:ext cx="2391057" cy="738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1CF7B8-F39D-4A4A-99BD-AEEDC7089C12}"/>
              </a:ext>
            </a:extLst>
          </p:cNvPr>
          <p:cNvSpPr/>
          <p:nvPr/>
        </p:nvSpPr>
        <p:spPr>
          <a:xfrm>
            <a:off x="2311326" y="476388"/>
            <a:ext cx="707890" cy="358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B75899A-2E04-4E15-B955-F29E29C443DD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 flipH="1">
            <a:off x="1647307" y="835067"/>
            <a:ext cx="1017964" cy="430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91C3B1-3E33-4DB6-A53F-BBE00EB15FAF}"/>
              </a:ext>
            </a:extLst>
          </p:cNvPr>
          <p:cNvSpPr/>
          <p:nvPr/>
        </p:nvSpPr>
        <p:spPr>
          <a:xfrm>
            <a:off x="342900" y="1265737"/>
            <a:ext cx="2608813" cy="594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74802A-A5A5-46C6-9EE9-8AD4FC0D4E21}"/>
              </a:ext>
            </a:extLst>
          </p:cNvPr>
          <p:cNvSpPr txBox="1"/>
          <p:nvPr/>
        </p:nvSpPr>
        <p:spPr>
          <a:xfrm>
            <a:off x="246345" y="1328014"/>
            <a:ext cx="294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클릭하면 게시판</a:t>
            </a:r>
            <a:r>
              <a:rPr lang="en-US" altLang="ko-KR" sz="1400" dirty="0"/>
              <a:t>, </a:t>
            </a:r>
            <a:r>
              <a:rPr lang="ko-KR" altLang="en-US" sz="1400" dirty="0"/>
              <a:t>채팅 각각 따로 공지를 볼 수 있도록 설정</a:t>
            </a:r>
            <a:endParaRPr lang="en-US" altLang="ko-KR" sz="14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9C7932C2-C6C6-4969-8ECE-828DA96E4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679" y="4614389"/>
            <a:ext cx="3246418" cy="92052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B19DDBA-6803-4FE9-904A-374AA4CD4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" y="2018427"/>
            <a:ext cx="2870340" cy="738235"/>
          </a:xfrm>
          <a:prstGeom prst="rect">
            <a:avLst/>
          </a:prstGeom>
        </p:spPr>
      </p:pic>
      <p:sp>
        <p:nvSpPr>
          <p:cNvPr id="23" name="텍스트 상자 1"/>
          <p:cNvSpPr txBox="1">
            <a:spLocks/>
          </p:cNvSpPr>
          <p:nvPr/>
        </p:nvSpPr>
        <p:spPr>
          <a:xfrm>
            <a:off x="64057" y="731521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공지사항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목록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424CE2-5A58-4568-B85E-EB6131C3E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156" y="731521"/>
            <a:ext cx="8467653" cy="5750823"/>
          </a:xfrm>
          <a:prstGeom prst="rect">
            <a:avLst/>
          </a:prstGeom>
        </p:spPr>
      </p:pic>
      <p:sp>
        <p:nvSpPr>
          <p:cNvPr id="6" name="텍스트 상자 1"/>
          <p:cNvSpPr txBox="1">
            <a:spLocks/>
          </p:cNvSpPr>
          <p:nvPr/>
        </p:nvSpPr>
        <p:spPr>
          <a:xfrm>
            <a:off x="64057" y="731521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게시글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 상세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76" y="1562793"/>
            <a:ext cx="4155090" cy="32632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104" y="1562793"/>
            <a:ext cx="5077432" cy="22302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155" y="4008648"/>
            <a:ext cx="4410691" cy="1362265"/>
          </a:xfrm>
          <a:prstGeom prst="rect">
            <a:avLst/>
          </a:prstGeom>
        </p:spPr>
      </p:pic>
      <p:sp>
        <p:nvSpPr>
          <p:cNvPr id="8" name="텍스트 상자 1"/>
          <p:cNvSpPr txBox="1">
            <a:spLocks/>
          </p:cNvSpPr>
          <p:nvPr/>
        </p:nvSpPr>
        <p:spPr>
          <a:xfrm>
            <a:off x="2103119" y="970876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공지사항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수정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텍스트 상자 1"/>
          <p:cNvSpPr txBox="1">
            <a:spLocks/>
          </p:cNvSpPr>
          <p:nvPr/>
        </p:nvSpPr>
        <p:spPr>
          <a:xfrm>
            <a:off x="7766773" y="945820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공지사항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삭제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9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0F9E4E-B126-4C8A-A74D-8D45BD28D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0" y="731521"/>
            <a:ext cx="9955639" cy="42232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DF5D41-0E01-4ADD-AE2A-DA83CB1F77B3}"/>
              </a:ext>
            </a:extLst>
          </p:cNvPr>
          <p:cNvSpPr/>
          <p:nvPr/>
        </p:nvSpPr>
        <p:spPr>
          <a:xfrm>
            <a:off x="9294955" y="4646956"/>
            <a:ext cx="76344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AD7EF3-FCC0-4CF5-84B4-F2075AD96DEF}"/>
              </a:ext>
            </a:extLst>
          </p:cNvPr>
          <p:cNvCxnSpPr>
            <a:cxnSpLocks/>
          </p:cNvCxnSpPr>
          <p:nvPr/>
        </p:nvCxnSpPr>
        <p:spPr>
          <a:xfrm>
            <a:off x="10058400" y="4887600"/>
            <a:ext cx="321733" cy="531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F9371A-EFA4-47B3-8D0B-065DD92B85CE}"/>
              </a:ext>
            </a:extLst>
          </p:cNvPr>
          <p:cNvSpPr/>
          <p:nvPr/>
        </p:nvSpPr>
        <p:spPr>
          <a:xfrm>
            <a:off x="8739320" y="5418668"/>
            <a:ext cx="2398658" cy="307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F48124-B14B-49A4-A706-BDD6176E4391}"/>
              </a:ext>
            </a:extLst>
          </p:cNvPr>
          <p:cNvSpPr txBox="1"/>
          <p:nvPr/>
        </p:nvSpPr>
        <p:spPr>
          <a:xfrm>
            <a:off x="8739320" y="5418634"/>
            <a:ext cx="2398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누구나 질문 작성 가능</a:t>
            </a:r>
            <a:endParaRPr lang="en-US" altLang="ko-KR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684ED7-9FF5-49D5-9EBB-5A71CBAACC68}"/>
              </a:ext>
            </a:extLst>
          </p:cNvPr>
          <p:cNvSpPr/>
          <p:nvPr/>
        </p:nvSpPr>
        <p:spPr>
          <a:xfrm>
            <a:off x="680828" y="1381475"/>
            <a:ext cx="1063305" cy="870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2CA660-79EF-4099-BA58-9CF8CB7E3D28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680828" y="2252132"/>
            <a:ext cx="531653" cy="67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8B4559-1A5F-45A7-99E9-1560D069E972}"/>
              </a:ext>
            </a:extLst>
          </p:cNvPr>
          <p:cNvSpPr txBox="1"/>
          <p:nvPr/>
        </p:nvSpPr>
        <p:spPr>
          <a:xfrm>
            <a:off x="13151" y="2931663"/>
            <a:ext cx="2544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클릭하면 게시판</a:t>
            </a:r>
            <a:r>
              <a:rPr lang="en-US" altLang="ko-KR" sz="1400" dirty="0"/>
              <a:t>, </a:t>
            </a:r>
            <a:r>
              <a:rPr lang="ko-KR" altLang="en-US" sz="1400" dirty="0"/>
              <a:t>채팅</a:t>
            </a:r>
            <a:r>
              <a:rPr lang="en-US" altLang="ko-KR" sz="1400" dirty="0"/>
              <a:t>, </a:t>
            </a:r>
            <a:r>
              <a:rPr lang="ko-KR" altLang="en-US" sz="1400" dirty="0"/>
              <a:t>기타 각각 따로 </a:t>
            </a:r>
            <a:r>
              <a:rPr lang="en-US" altLang="ko-KR" sz="1400" dirty="0"/>
              <a:t>Q&amp;A</a:t>
            </a:r>
            <a:r>
              <a:rPr lang="ko-KR" altLang="en-US" sz="1400" dirty="0"/>
              <a:t>를 작성할 수 있도록 설정</a:t>
            </a:r>
            <a:endParaRPr lang="en-US" altLang="ko-KR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2F1865-A7C0-48AA-8FF0-262C8739B376}"/>
              </a:ext>
            </a:extLst>
          </p:cNvPr>
          <p:cNvSpPr/>
          <p:nvPr/>
        </p:nvSpPr>
        <p:spPr>
          <a:xfrm>
            <a:off x="13151" y="2931662"/>
            <a:ext cx="2398658" cy="73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96966A-A039-40FA-9C03-CA34AD7F9661}"/>
              </a:ext>
            </a:extLst>
          </p:cNvPr>
          <p:cNvSpPr/>
          <p:nvPr/>
        </p:nvSpPr>
        <p:spPr>
          <a:xfrm>
            <a:off x="3021456" y="2843127"/>
            <a:ext cx="1144144" cy="870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FA627D6-00F5-440B-8D80-2A6C8B400B9D}"/>
              </a:ext>
            </a:extLst>
          </p:cNvPr>
          <p:cNvCxnSpPr>
            <a:cxnSpLocks/>
          </p:cNvCxnSpPr>
          <p:nvPr/>
        </p:nvCxnSpPr>
        <p:spPr>
          <a:xfrm flipH="1">
            <a:off x="3061875" y="3713784"/>
            <a:ext cx="531653" cy="67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3A5E504-5993-415D-8B63-1728B5D35DE5}"/>
              </a:ext>
            </a:extLst>
          </p:cNvPr>
          <p:cNvSpPr/>
          <p:nvPr/>
        </p:nvSpPr>
        <p:spPr>
          <a:xfrm>
            <a:off x="1789647" y="4394264"/>
            <a:ext cx="2398658" cy="73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A7C9FA-A21B-4893-B8EC-E56857DCFECA}"/>
              </a:ext>
            </a:extLst>
          </p:cNvPr>
          <p:cNvSpPr txBox="1"/>
          <p:nvPr/>
        </p:nvSpPr>
        <p:spPr>
          <a:xfrm>
            <a:off x="1773191" y="4378585"/>
            <a:ext cx="2544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답변이 완료된 질문은 글 제목 앞에 </a:t>
            </a:r>
            <a:r>
              <a:rPr lang="en-US" altLang="ko-KR" sz="1400" dirty="0"/>
              <a:t>[</a:t>
            </a:r>
            <a:r>
              <a:rPr lang="ko-KR" altLang="en-US" sz="1400" dirty="0"/>
              <a:t>답변완료</a:t>
            </a:r>
            <a:r>
              <a:rPr lang="en-US" altLang="ko-KR" sz="1400" dirty="0"/>
              <a:t>] </a:t>
            </a:r>
            <a:r>
              <a:rPr lang="ko-KR" altLang="en-US" sz="1400" dirty="0"/>
              <a:t>표시되도록 설정</a:t>
            </a:r>
            <a:endParaRPr lang="en-US" altLang="ko-KR" sz="14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F977301-990D-4B81-85BB-0750D769F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347" y="5244188"/>
            <a:ext cx="5902327" cy="1075724"/>
          </a:xfrm>
          <a:prstGeom prst="rect">
            <a:avLst/>
          </a:prstGeom>
        </p:spPr>
      </p:pic>
      <p:sp>
        <p:nvSpPr>
          <p:cNvPr id="18" name="텍스트 상자 1"/>
          <p:cNvSpPr txBox="1">
            <a:spLocks/>
          </p:cNvSpPr>
          <p:nvPr/>
        </p:nvSpPr>
        <p:spPr>
          <a:xfrm>
            <a:off x="4800322" y="167613"/>
            <a:ext cx="1862094" cy="47833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Q&amp;A 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목록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4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5A0C9E-628B-44A5-8E8E-3556FA17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20" y="774770"/>
            <a:ext cx="8098559" cy="36926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46CF5B-2404-43BB-BA23-939CE2AEA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804" y="4510685"/>
            <a:ext cx="8538610" cy="194617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1A75E6-1111-4C51-B515-2B58665AF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6" y="3369110"/>
            <a:ext cx="2882900" cy="74146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FB5EF0-6F50-41D7-9F00-3FA2E1CE2E36}"/>
              </a:ext>
            </a:extLst>
          </p:cNvPr>
          <p:cNvSpPr/>
          <p:nvPr/>
        </p:nvSpPr>
        <p:spPr>
          <a:xfrm>
            <a:off x="2046720" y="6126480"/>
            <a:ext cx="721880" cy="373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3544C-1A33-4AE7-9C5D-822E992F16E5}"/>
              </a:ext>
            </a:extLst>
          </p:cNvPr>
          <p:cNvSpPr txBox="1"/>
          <p:nvPr/>
        </p:nvSpPr>
        <p:spPr>
          <a:xfrm>
            <a:off x="38584" y="4647906"/>
            <a:ext cx="1818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관리자 계정인 경우에만 답글을 달 수 있도록 설정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1FBD60-1BB5-4FB2-8AF6-28F4D11EE913}"/>
              </a:ext>
            </a:extLst>
          </p:cNvPr>
          <p:cNvSpPr/>
          <p:nvPr/>
        </p:nvSpPr>
        <p:spPr>
          <a:xfrm>
            <a:off x="75756" y="4666766"/>
            <a:ext cx="1714402" cy="719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9CD0E75-AB2F-4BD7-B7F9-5061FA56D657}"/>
              </a:ext>
            </a:extLst>
          </p:cNvPr>
          <p:cNvCxnSpPr>
            <a:cxnSpLocks/>
            <a:stCxn id="13" idx="1"/>
            <a:endCxn id="17" idx="2"/>
          </p:cNvCxnSpPr>
          <p:nvPr/>
        </p:nvCxnSpPr>
        <p:spPr>
          <a:xfrm flipH="1" flipV="1">
            <a:off x="932957" y="5386569"/>
            <a:ext cx="1113763" cy="926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"/>
          <p:cNvSpPr txBox="1">
            <a:spLocks/>
          </p:cNvSpPr>
          <p:nvPr/>
        </p:nvSpPr>
        <p:spPr>
          <a:xfrm>
            <a:off x="75756" y="773269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Q&amp;A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상세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76" y="1562793"/>
            <a:ext cx="4155090" cy="32632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104" y="1562793"/>
            <a:ext cx="5077432" cy="22302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155" y="4008648"/>
            <a:ext cx="4410691" cy="1362265"/>
          </a:xfrm>
          <a:prstGeom prst="rect">
            <a:avLst/>
          </a:prstGeom>
        </p:spPr>
      </p:pic>
      <p:sp>
        <p:nvSpPr>
          <p:cNvPr id="8" name="텍스트 상자 1"/>
          <p:cNvSpPr txBox="1">
            <a:spLocks/>
          </p:cNvSpPr>
          <p:nvPr/>
        </p:nvSpPr>
        <p:spPr>
          <a:xfrm>
            <a:off x="2218574" y="945820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Q&amp;A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수정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텍스트 상자 1"/>
          <p:cNvSpPr txBox="1">
            <a:spLocks/>
          </p:cNvSpPr>
          <p:nvPr/>
        </p:nvSpPr>
        <p:spPr>
          <a:xfrm>
            <a:off x="7766773" y="945820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Q&amp;A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삭제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79A6C9-1BF6-40E0-9044-7D94523F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42" y="731521"/>
            <a:ext cx="8807116" cy="488583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684ED7-9FF5-49D5-9EBB-5A71CBAACC68}"/>
              </a:ext>
            </a:extLst>
          </p:cNvPr>
          <p:cNvSpPr/>
          <p:nvPr/>
        </p:nvSpPr>
        <p:spPr>
          <a:xfrm>
            <a:off x="2393224" y="2562575"/>
            <a:ext cx="7423876" cy="320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2CA660-79EF-4099-BA58-9CF8CB7E3D28}"/>
              </a:ext>
            </a:extLst>
          </p:cNvPr>
          <p:cNvCxnSpPr>
            <a:cxnSpLocks/>
            <a:stCxn id="30" idx="1"/>
            <a:endCxn id="37" idx="0"/>
          </p:cNvCxnSpPr>
          <p:nvPr/>
        </p:nvCxnSpPr>
        <p:spPr>
          <a:xfrm flipH="1">
            <a:off x="1285330" y="2722738"/>
            <a:ext cx="1107894" cy="99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8B4559-1A5F-45A7-99E9-1560D069E972}"/>
              </a:ext>
            </a:extLst>
          </p:cNvPr>
          <p:cNvSpPr txBox="1"/>
          <p:nvPr/>
        </p:nvSpPr>
        <p:spPr>
          <a:xfrm>
            <a:off x="86001" y="3726401"/>
            <a:ext cx="2544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클릭하면 질문에 대한 답변을 확인할 수 있도록 설정</a:t>
            </a:r>
            <a:endParaRPr lang="en-US" altLang="ko-KR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2F1865-A7C0-48AA-8FF0-262C8739B376}"/>
              </a:ext>
            </a:extLst>
          </p:cNvPr>
          <p:cNvSpPr/>
          <p:nvPr/>
        </p:nvSpPr>
        <p:spPr>
          <a:xfrm>
            <a:off x="86001" y="3713702"/>
            <a:ext cx="23986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상자 1"/>
          <p:cNvSpPr txBox="1">
            <a:spLocks/>
          </p:cNvSpPr>
          <p:nvPr/>
        </p:nvSpPr>
        <p:spPr>
          <a:xfrm>
            <a:off x="236170" y="736307"/>
            <a:ext cx="887341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FAQ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4288790" y="127635"/>
            <a:ext cx="3620770" cy="7689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 dirty="0">
                <a:solidFill>
                  <a:srgbClr val="404040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4400" b="1" dirty="0">
                <a:solidFill>
                  <a:srgbClr val="404040"/>
                </a:solidFill>
                <a:latin typeface="굴림" charset="0"/>
                <a:ea typeface="굴림" charset="0"/>
              </a:rPr>
              <a:t>팀원 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F39645-6CB6-4D2F-A0BF-69B0DA45432E}"/>
              </a:ext>
            </a:extLst>
          </p:cNvPr>
          <p:cNvSpPr/>
          <p:nvPr/>
        </p:nvSpPr>
        <p:spPr>
          <a:xfrm>
            <a:off x="1884054" y="1458214"/>
            <a:ext cx="8715436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E4FE7B-34FB-4519-B6CC-772D621139E4}"/>
              </a:ext>
            </a:extLst>
          </p:cNvPr>
          <p:cNvGrpSpPr/>
          <p:nvPr/>
        </p:nvGrpSpPr>
        <p:grpSpPr>
          <a:xfrm>
            <a:off x="2026930" y="1530060"/>
            <a:ext cx="214314" cy="214314"/>
            <a:chOff x="7178630" y="1474456"/>
            <a:chExt cx="214314" cy="21431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E4397A3-7142-424E-BEFB-482A1C04FB35}"/>
                </a:ext>
              </a:extLst>
            </p:cNvPr>
            <p:cNvSpPr/>
            <p:nvPr/>
          </p:nvSpPr>
          <p:spPr>
            <a:xfrm>
              <a:off x="7178630" y="1474456"/>
              <a:ext cx="142876" cy="1428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AE2CCBD-64D6-4EBB-89D1-CBE81283C094}"/>
                </a:ext>
              </a:extLst>
            </p:cNvPr>
            <p:cNvCxnSpPr/>
            <p:nvPr/>
          </p:nvCxnSpPr>
          <p:spPr>
            <a:xfrm>
              <a:off x="7303218" y="1600758"/>
              <a:ext cx="89726" cy="880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81F20C-FA3D-4810-9A08-C42258DCEEC9}"/>
              </a:ext>
            </a:extLst>
          </p:cNvPr>
          <p:cNvSpPr txBox="1"/>
          <p:nvPr/>
        </p:nvSpPr>
        <p:spPr>
          <a:xfrm>
            <a:off x="1910180" y="18868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83918D-9633-410F-891C-351D263D1B97}"/>
              </a:ext>
            </a:extLst>
          </p:cNvPr>
          <p:cNvCxnSpPr/>
          <p:nvPr/>
        </p:nvCxnSpPr>
        <p:spPr>
          <a:xfrm>
            <a:off x="1910180" y="2244032"/>
            <a:ext cx="8643998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39C2A33-D541-4531-8868-482460642BE9}"/>
              </a:ext>
            </a:extLst>
          </p:cNvPr>
          <p:cNvSpPr/>
          <p:nvPr/>
        </p:nvSpPr>
        <p:spPr>
          <a:xfrm>
            <a:off x="1910179" y="2386906"/>
            <a:ext cx="660233" cy="699910"/>
          </a:xfrm>
          <a:prstGeom prst="ellipse">
            <a:avLst/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39F2C-185A-4B39-BCC2-155FF817478C}"/>
              </a:ext>
            </a:extLst>
          </p:cNvPr>
          <p:cNvSpPr/>
          <p:nvPr/>
        </p:nvSpPr>
        <p:spPr>
          <a:xfrm>
            <a:off x="2570412" y="248502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김경윤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85">
            <a:extLst>
              <a:ext uri="{FF2B5EF4-FFF2-40B4-BE49-F238E27FC236}">
                <a16:creationId xmlns:a16="http://schemas.microsoft.com/office/drawing/2014/main" id="{BFD9791D-A023-4892-ADFD-36BFF27B0F35}"/>
              </a:ext>
            </a:extLst>
          </p:cNvPr>
          <p:cNvSpPr/>
          <p:nvPr/>
        </p:nvSpPr>
        <p:spPr>
          <a:xfrm>
            <a:off x="6877498" y="2458345"/>
            <a:ext cx="3684618" cy="544197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게시판 구현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채팅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구현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메인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화면구현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등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62BCB-5E15-4BE4-B67A-14CE16E2D16D}"/>
              </a:ext>
            </a:extLst>
          </p:cNvPr>
          <p:cNvSpPr txBox="1"/>
          <p:nvPr/>
        </p:nvSpPr>
        <p:spPr>
          <a:xfrm>
            <a:off x="1910180" y="35105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팀원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9A1006-1D62-4944-9C20-C079668ABDCF}"/>
              </a:ext>
            </a:extLst>
          </p:cNvPr>
          <p:cNvCxnSpPr/>
          <p:nvPr/>
        </p:nvCxnSpPr>
        <p:spPr>
          <a:xfrm>
            <a:off x="1910180" y="3867702"/>
            <a:ext cx="8643998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30E8FB2-CE69-46DC-BE71-C09750BD081F}"/>
              </a:ext>
            </a:extLst>
          </p:cNvPr>
          <p:cNvCxnSpPr/>
          <p:nvPr/>
        </p:nvCxnSpPr>
        <p:spPr>
          <a:xfrm>
            <a:off x="1910180" y="3395350"/>
            <a:ext cx="8643998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0EA8BB7-EC70-4C88-AE37-01C93DF07D85}"/>
              </a:ext>
            </a:extLst>
          </p:cNvPr>
          <p:cNvSpPr/>
          <p:nvPr/>
        </p:nvSpPr>
        <p:spPr>
          <a:xfrm>
            <a:off x="1905473" y="4016082"/>
            <a:ext cx="660233" cy="699910"/>
          </a:xfrm>
          <a:prstGeom prst="ellipse">
            <a:avLst/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4A13E2-C388-4047-9C7A-47FEBC00A600}"/>
              </a:ext>
            </a:extLst>
          </p:cNvPr>
          <p:cNvSpPr/>
          <p:nvPr/>
        </p:nvSpPr>
        <p:spPr>
          <a:xfrm>
            <a:off x="2565706" y="411420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김준형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05F0980-BB1A-475F-8CE6-875B9CA23FCE}"/>
              </a:ext>
            </a:extLst>
          </p:cNvPr>
          <p:cNvSpPr/>
          <p:nvPr/>
        </p:nvSpPr>
        <p:spPr>
          <a:xfrm>
            <a:off x="1885003" y="5376343"/>
            <a:ext cx="660233" cy="699910"/>
          </a:xfrm>
          <a:prstGeom prst="ellipse">
            <a:avLst/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331A35-EABB-446F-A794-EC27B84255D8}"/>
              </a:ext>
            </a:extLst>
          </p:cNvPr>
          <p:cNvSpPr/>
          <p:nvPr/>
        </p:nvSpPr>
        <p:spPr>
          <a:xfrm>
            <a:off x="2545236" y="547446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신제원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F6891C-C861-4EB3-985C-A35E32D6FC9D}"/>
              </a:ext>
            </a:extLst>
          </p:cNvPr>
          <p:cNvSpPr txBox="1"/>
          <p:nvPr/>
        </p:nvSpPr>
        <p:spPr>
          <a:xfrm>
            <a:off x="1905473" y="2529665"/>
            <a:ext cx="662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ESFJ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29444E-C391-4EEF-93E1-061ECFC89796}"/>
              </a:ext>
            </a:extLst>
          </p:cNvPr>
          <p:cNvSpPr txBox="1"/>
          <p:nvPr/>
        </p:nvSpPr>
        <p:spPr>
          <a:xfrm>
            <a:off x="1944041" y="4174024"/>
            <a:ext cx="662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ISFJ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D50AE-3EB6-43A7-8C34-EB0C2049ED5E}"/>
              </a:ext>
            </a:extLst>
          </p:cNvPr>
          <p:cNvSpPr txBox="1"/>
          <p:nvPr/>
        </p:nvSpPr>
        <p:spPr>
          <a:xfrm>
            <a:off x="1892221" y="5529772"/>
            <a:ext cx="662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ISFP</a:t>
            </a:r>
            <a:endParaRPr lang="ko-KR" altLang="en-US" dirty="0"/>
          </a:p>
        </p:txBody>
      </p:sp>
      <p:sp>
        <p:nvSpPr>
          <p:cNvPr id="28" name="모서리가 둥근 사각형 설명선 85">
            <a:extLst>
              <a:ext uri="{FF2B5EF4-FFF2-40B4-BE49-F238E27FC236}">
                <a16:creationId xmlns:a16="http://schemas.microsoft.com/office/drawing/2014/main" id="{F2EACDB1-B2F9-46CC-B5D8-7ACB0571F83B}"/>
              </a:ext>
            </a:extLst>
          </p:cNvPr>
          <p:cNvSpPr/>
          <p:nvPr/>
        </p:nvSpPr>
        <p:spPr>
          <a:xfrm>
            <a:off x="6865899" y="4093938"/>
            <a:ext cx="3684618" cy="544197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로그인</a:t>
            </a:r>
            <a:r>
              <a:rPr lang="en-US" altLang="ko-KR" sz="1300" b="1" dirty="0">
                <a:solidFill>
                  <a:schemeClr val="tx1"/>
                </a:solidFill>
              </a:rPr>
              <a:t>, </a:t>
            </a:r>
            <a:r>
              <a:rPr lang="ko-KR" altLang="en-US" sz="1300" b="1" dirty="0">
                <a:solidFill>
                  <a:schemeClr val="tx1"/>
                </a:solidFill>
              </a:rPr>
              <a:t>회원가입</a:t>
            </a:r>
            <a:r>
              <a:rPr lang="en-US" altLang="ko-KR" sz="1300" b="1" dirty="0">
                <a:solidFill>
                  <a:schemeClr val="tx1"/>
                </a:solidFill>
              </a:rPr>
              <a:t>, </a:t>
            </a:r>
            <a:r>
              <a:rPr lang="ko-KR" altLang="en-US" sz="1300" b="1" dirty="0">
                <a:solidFill>
                  <a:schemeClr val="tx1"/>
                </a:solidFill>
              </a:rPr>
              <a:t>사이트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소개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300" b="1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29" name="모서리가 둥근 사각형 설명선 85">
            <a:extLst>
              <a:ext uri="{FF2B5EF4-FFF2-40B4-BE49-F238E27FC236}">
                <a16:creationId xmlns:a16="http://schemas.microsoft.com/office/drawing/2014/main" id="{935BC5A7-1F5D-4167-ACF4-A72345C24E10}"/>
              </a:ext>
            </a:extLst>
          </p:cNvPr>
          <p:cNvSpPr/>
          <p:nvPr/>
        </p:nvSpPr>
        <p:spPr>
          <a:xfrm>
            <a:off x="6877498" y="5474462"/>
            <a:ext cx="3684618" cy="544197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공지사항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Q&amp;A, FAQ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등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2541108" cy="84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93324"/>
            <a:ext cx="12192000" cy="4164676"/>
          </a:xfrm>
          <a:prstGeom prst="rect">
            <a:avLst/>
          </a:prstGeom>
          <a:solidFill>
            <a:srgbClr val="FFC8C5"/>
          </a:solidFill>
          <a:ln>
            <a:solidFill>
              <a:srgbClr val="FFC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9464" y="1827556"/>
            <a:ext cx="3335213" cy="599810"/>
            <a:chOff x="733187" y="1600731"/>
            <a:chExt cx="2369013" cy="353734"/>
          </a:xfrm>
        </p:grpSpPr>
        <p:sp>
          <p:nvSpPr>
            <p:cNvPr id="6" name="TextBox 5"/>
            <p:cNvSpPr txBox="1"/>
            <p:nvPr/>
          </p:nvSpPr>
          <p:spPr>
            <a:xfrm>
              <a:off x="1316192" y="1700352"/>
              <a:ext cx="1168860" cy="254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  <a:r>
                <a:rPr lang="ko-KR" altLang="en-US" sz="2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</a:t>
              </a:r>
              <a:r>
                <a:rPr lang="ko-KR" altLang="en-US" sz="2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2200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김경윤</a:t>
              </a:r>
              <a:endPara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33187" y="1600731"/>
              <a:ext cx="2369013" cy="4857"/>
            </a:xfrm>
            <a:prstGeom prst="line">
              <a:avLst/>
            </a:prstGeom>
            <a:ln>
              <a:solidFill>
                <a:srgbClr val="FFC8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977873" y="3673188"/>
            <a:ext cx="8930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메인 페이지</a:t>
            </a:r>
            <a:endParaRPr lang="en-US" altLang="ko-KR" sz="2400" b="1" dirty="0" smtClean="0">
              <a:latin typeface="+mn-ea"/>
            </a:endParaRPr>
          </a:p>
          <a:p>
            <a:endParaRPr lang="en-US" altLang="ko-KR" sz="2400" dirty="0"/>
          </a:p>
          <a:p>
            <a:r>
              <a:rPr lang="ko-KR" altLang="en-US" sz="2400" b="1" dirty="0" smtClean="0">
                <a:latin typeface="+mj-ea"/>
                <a:ea typeface="+mj-ea"/>
              </a:rPr>
              <a:t>게시판 </a:t>
            </a:r>
            <a:r>
              <a:rPr lang="en-US" altLang="ko-KR" sz="2400" dirty="0" smtClean="0"/>
              <a:t>– </a:t>
            </a:r>
            <a:r>
              <a:rPr lang="ko-KR" altLang="en-US" sz="2300" dirty="0" err="1" smtClean="0"/>
              <a:t>분석형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외교형</a:t>
            </a:r>
            <a:r>
              <a:rPr lang="en-US" altLang="ko-KR" sz="2300" dirty="0" smtClean="0"/>
              <a:t>,</a:t>
            </a:r>
            <a:r>
              <a:rPr lang="ko-KR" altLang="en-US" sz="2300" dirty="0"/>
              <a:t> </a:t>
            </a:r>
            <a:r>
              <a:rPr lang="ko-KR" altLang="en-US" sz="2300" dirty="0" err="1" smtClean="0"/>
              <a:t>관리자형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탐험가형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자유 게시판</a:t>
            </a:r>
            <a:endParaRPr lang="en-US" altLang="ko-KR" sz="2300" dirty="0" smtClean="0"/>
          </a:p>
          <a:p>
            <a:endParaRPr lang="en-US" altLang="ko-KR" sz="2400" dirty="0"/>
          </a:p>
          <a:p>
            <a:r>
              <a:rPr lang="ko-KR" altLang="en-US" sz="2400" b="1" dirty="0" smtClean="0">
                <a:latin typeface="+mn-ea"/>
              </a:rPr>
              <a:t>채팅 기능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9" name="그림 2" descr="C:/Users/82102/AppData/Roaming/PolarisOffice/ETemp/14844_19301336/fImage163805868923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0341" y="340822"/>
            <a:ext cx="2171505" cy="2290502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1" y="663749"/>
            <a:ext cx="3508166" cy="116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048" y="731521"/>
            <a:ext cx="4908581" cy="15957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363" y="2327256"/>
            <a:ext cx="5192347" cy="31083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380" y="5435600"/>
            <a:ext cx="5140220" cy="57643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32373" y="1529388"/>
            <a:ext cx="3341491" cy="358679"/>
            <a:chOff x="7442200" y="406543"/>
            <a:chExt cx="3341491" cy="358679"/>
          </a:xfrm>
        </p:grpSpPr>
        <p:cxnSp>
          <p:nvCxnSpPr>
            <p:cNvPr id="15" name="직선 연결선 14"/>
            <p:cNvCxnSpPr>
              <a:stCxn id="17" idx="3"/>
            </p:cNvCxnSpPr>
            <p:nvPr/>
          </p:nvCxnSpPr>
          <p:spPr>
            <a:xfrm flipV="1">
              <a:off x="9457704" y="489947"/>
              <a:ext cx="1325987" cy="95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7442200" y="406543"/>
              <a:ext cx="2015504" cy="3586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32373" y="1558913"/>
            <a:ext cx="2088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메뉴 바 </a:t>
            </a:r>
            <a:r>
              <a:rPr lang="ko-KR" altLang="en-US" sz="1400" dirty="0" smtClean="0"/>
              <a:t>드롭 다운 형식</a:t>
            </a:r>
            <a:endParaRPr lang="ko-KR" altLang="en-US" sz="14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373" y="1913517"/>
            <a:ext cx="1212570" cy="1495344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758393" y="838200"/>
            <a:ext cx="2698873" cy="912617"/>
            <a:chOff x="7553648" y="-281021"/>
            <a:chExt cx="2698873" cy="912617"/>
          </a:xfrm>
        </p:grpSpPr>
        <p:cxnSp>
          <p:nvCxnSpPr>
            <p:cNvPr id="29" name="직선 연결선 28"/>
            <p:cNvCxnSpPr>
              <a:stCxn id="30" idx="1"/>
            </p:cNvCxnSpPr>
            <p:nvPr/>
          </p:nvCxnSpPr>
          <p:spPr>
            <a:xfrm flipH="1">
              <a:off x="7553648" y="37950"/>
              <a:ext cx="506100" cy="593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8059748" y="-281021"/>
              <a:ext cx="2192773" cy="6379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264493" y="931576"/>
            <a:ext cx="229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회원 현황</a:t>
            </a:r>
            <a:r>
              <a:rPr lang="en-US" altLang="ko-KR" sz="1200" dirty="0" smtClean="0"/>
              <a:t>, </a:t>
            </a:r>
            <a:r>
              <a:rPr lang="en-US" altLang="ko-KR" sz="1200" b="1" dirty="0" smtClean="0"/>
              <a:t>NOTICE</a:t>
            </a:r>
          </a:p>
          <a:p>
            <a:r>
              <a:rPr lang="en-US" altLang="ko-KR" sz="1200" dirty="0" err="1" smtClean="0"/>
              <a:t>Jquery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롤링 스크롤 배너 사용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610314" y="2244357"/>
            <a:ext cx="2608019" cy="912616"/>
            <a:chOff x="7553648" y="-281020"/>
            <a:chExt cx="2608019" cy="912616"/>
          </a:xfrm>
        </p:grpSpPr>
        <p:cxnSp>
          <p:nvCxnSpPr>
            <p:cNvPr id="39" name="직선 연결선 38"/>
            <p:cNvCxnSpPr>
              <a:stCxn id="40" idx="1"/>
            </p:cNvCxnSpPr>
            <p:nvPr/>
          </p:nvCxnSpPr>
          <p:spPr>
            <a:xfrm flipH="1">
              <a:off x="7553648" y="-6119"/>
              <a:ext cx="506100" cy="63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8059748" y="-281020"/>
              <a:ext cx="2101919" cy="549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116414" y="2306017"/>
            <a:ext cx="212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실시간 베스트 </a:t>
            </a:r>
            <a:r>
              <a:rPr lang="ko-KR" altLang="en-US" sz="1200" dirty="0" smtClean="0"/>
              <a:t>해당 월 기준 추천수 상위 </a:t>
            </a:r>
            <a:r>
              <a:rPr lang="en-US" altLang="ko-KR" sz="1200" dirty="0" smtClean="0"/>
              <a:t>top5 </a:t>
            </a:r>
            <a:r>
              <a:rPr lang="ko-KR" altLang="en-US" sz="1200" dirty="0" smtClean="0"/>
              <a:t>노출</a:t>
            </a:r>
            <a:endParaRPr lang="ko-KR" altLang="en-US" sz="1200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199" y="3250848"/>
            <a:ext cx="3939304" cy="388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직사각형 43"/>
          <p:cNvSpPr/>
          <p:nvPr/>
        </p:nvSpPr>
        <p:spPr>
          <a:xfrm>
            <a:off x="3744939" y="1476141"/>
            <a:ext cx="1760172" cy="232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744939" y="1762607"/>
            <a:ext cx="3171250" cy="481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텍스트 상자 1"/>
          <p:cNvSpPr txBox="1">
            <a:spLocks/>
          </p:cNvSpPr>
          <p:nvPr/>
        </p:nvSpPr>
        <p:spPr>
          <a:xfrm>
            <a:off x="-40268" y="720431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메인 화면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7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grpSp>
        <p:nvGrpSpPr>
          <p:cNvPr id="124" name="그룹 123"/>
          <p:cNvGrpSpPr/>
          <p:nvPr/>
        </p:nvGrpSpPr>
        <p:grpSpPr>
          <a:xfrm>
            <a:off x="798022" y="1227617"/>
            <a:ext cx="10515598" cy="5021298"/>
            <a:chOff x="207819" y="1246659"/>
            <a:chExt cx="10515598" cy="502129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07819" y="1246659"/>
              <a:ext cx="10515598" cy="2734259"/>
              <a:chOff x="143903" y="2111717"/>
              <a:chExt cx="10515598" cy="273425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43903" y="3247926"/>
                <a:ext cx="989215" cy="4738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/>
                  <a:t>게시판</a:t>
                </a:r>
                <a:endParaRPr lang="ko-KR" altLang="en-US" b="1" dirty="0"/>
              </a:p>
            </p:txBody>
          </p:sp>
          <p:cxnSp>
            <p:nvCxnSpPr>
              <p:cNvPr id="33" name="직선 연결선 32"/>
              <p:cNvCxnSpPr>
                <a:stCxn id="50" idx="1"/>
                <a:endCxn id="4" idx="3"/>
              </p:cNvCxnSpPr>
              <p:nvPr/>
            </p:nvCxnSpPr>
            <p:spPr>
              <a:xfrm flipH="1" flipV="1">
                <a:off x="1133118" y="3484839"/>
                <a:ext cx="1011566" cy="3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모서리가 둥근 직사각형 24"/>
              <p:cNvSpPr/>
              <p:nvPr/>
            </p:nvSpPr>
            <p:spPr>
              <a:xfrm>
                <a:off x="2144684" y="2111717"/>
                <a:ext cx="1812174" cy="365063"/>
              </a:xfrm>
              <a:prstGeom prst="roundRect">
                <a:avLst/>
              </a:prstGeom>
              <a:solidFill>
                <a:srgbClr val="FFC8C5"/>
              </a:solidFill>
              <a:ln>
                <a:solidFill>
                  <a:srgbClr val="FFC8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b="1" dirty="0" smtClean="0"/>
                  <a:t>자유 게시판</a:t>
                </a:r>
                <a:endParaRPr lang="ko-KR" altLang="en-US" sz="1500" b="1" dirty="0"/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2144684" y="2708243"/>
                <a:ext cx="1812174" cy="365063"/>
              </a:xfrm>
              <a:prstGeom prst="roundRect">
                <a:avLst/>
              </a:prstGeom>
              <a:solidFill>
                <a:srgbClr val="FFC8C5"/>
              </a:solidFill>
              <a:ln>
                <a:solidFill>
                  <a:srgbClr val="FFC8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b="1" dirty="0" err="1" smtClean="0"/>
                  <a:t>분석형</a:t>
                </a:r>
                <a:r>
                  <a:rPr lang="ko-KR" altLang="en-US" sz="1500" b="1" dirty="0" smtClean="0"/>
                  <a:t> 게시판</a:t>
                </a:r>
                <a:endParaRPr lang="ko-KR" altLang="en-US" sz="1500" b="1" dirty="0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2144684" y="3305359"/>
                <a:ext cx="1812174" cy="365063"/>
              </a:xfrm>
              <a:prstGeom prst="roundRect">
                <a:avLst/>
              </a:prstGeom>
              <a:solidFill>
                <a:srgbClr val="FFC8C5"/>
              </a:solidFill>
              <a:ln>
                <a:solidFill>
                  <a:srgbClr val="FFC8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b="1" dirty="0" err="1" smtClean="0"/>
                  <a:t>외교형</a:t>
                </a:r>
                <a:r>
                  <a:rPr lang="ko-KR" altLang="en-US" sz="1500" b="1" dirty="0" smtClean="0"/>
                  <a:t> 게시판</a:t>
                </a:r>
                <a:endParaRPr lang="ko-KR" altLang="en-US" sz="1500" b="1" dirty="0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2144684" y="3896454"/>
                <a:ext cx="1812174" cy="365063"/>
              </a:xfrm>
              <a:prstGeom prst="roundRect">
                <a:avLst/>
              </a:prstGeom>
              <a:solidFill>
                <a:srgbClr val="FFC8C5"/>
              </a:solidFill>
              <a:ln>
                <a:solidFill>
                  <a:srgbClr val="FFC8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b="1" dirty="0" err="1" smtClean="0"/>
                  <a:t>관리자형</a:t>
                </a:r>
                <a:r>
                  <a:rPr lang="ko-KR" altLang="en-US" sz="1500" b="1" dirty="0" smtClean="0"/>
                  <a:t> 게시판</a:t>
                </a:r>
                <a:endParaRPr lang="ko-KR" altLang="en-US" sz="1500" b="1" dirty="0"/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2144684" y="4480913"/>
                <a:ext cx="1812174" cy="365063"/>
              </a:xfrm>
              <a:prstGeom prst="roundRect">
                <a:avLst/>
              </a:prstGeom>
              <a:solidFill>
                <a:srgbClr val="FFC8C5"/>
              </a:solidFill>
              <a:ln>
                <a:solidFill>
                  <a:srgbClr val="FFC8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b="1" dirty="0" err="1" smtClean="0"/>
                  <a:t>탐험가형</a:t>
                </a:r>
                <a:r>
                  <a:rPr lang="ko-KR" altLang="en-US" sz="1500" b="1" dirty="0" smtClean="0"/>
                  <a:t>  게시판</a:t>
                </a:r>
                <a:endParaRPr lang="ko-KR" altLang="en-US" sz="1500" b="1" dirty="0"/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 rot="10800000">
                <a:off x="3956858" y="2295011"/>
                <a:ext cx="542915" cy="2385758"/>
                <a:chOff x="1224558" y="2402378"/>
                <a:chExt cx="512802" cy="2385758"/>
              </a:xfrm>
            </p:grpSpPr>
            <p:cxnSp>
              <p:nvCxnSpPr>
                <p:cNvPr id="54" name="직선 연결선 53"/>
                <p:cNvCxnSpPr/>
                <p:nvPr/>
              </p:nvCxnSpPr>
              <p:spPr>
                <a:xfrm flipV="1">
                  <a:off x="1224558" y="2402378"/>
                  <a:ext cx="512802" cy="11928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flipV="1">
                  <a:off x="1224558" y="3034145"/>
                  <a:ext cx="512802" cy="5611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 flipH="1" flipV="1">
                  <a:off x="1224558" y="3595257"/>
                  <a:ext cx="512802" cy="11928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 flipH="1" flipV="1">
                  <a:off x="1224558" y="3595257"/>
                  <a:ext cx="512802" cy="6261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1224558" y="3595257"/>
                  <a:ext cx="512802" cy="30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직사각형 58"/>
              <p:cNvSpPr/>
              <p:nvPr/>
            </p:nvSpPr>
            <p:spPr>
              <a:xfrm>
                <a:off x="4499774" y="3300064"/>
                <a:ext cx="1047402" cy="3786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글 작성</a:t>
                </a:r>
                <a:endParaRPr lang="ko-KR" altLang="en-US" sz="1600" dirty="0"/>
              </a:p>
            </p:txBody>
          </p:sp>
          <p:cxnSp>
            <p:nvCxnSpPr>
              <p:cNvPr id="66" name="직선 연결선 65"/>
              <p:cNvCxnSpPr>
                <a:stCxn id="59" idx="3"/>
                <a:endCxn id="68" idx="1"/>
              </p:cNvCxnSpPr>
              <p:nvPr/>
            </p:nvCxnSpPr>
            <p:spPr>
              <a:xfrm flipV="1">
                <a:off x="5547176" y="3484837"/>
                <a:ext cx="357446" cy="45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모서리가 둥근 직사각형 67"/>
              <p:cNvSpPr/>
              <p:nvPr/>
            </p:nvSpPr>
            <p:spPr>
              <a:xfrm>
                <a:off x="5904622" y="3247924"/>
                <a:ext cx="1438102" cy="47382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/>
                  <a:t>게시글</a:t>
                </a:r>
                <a:r>
                  <a:rPr lang="ko-KR" altLang="en-US" sz="1600" dirty="0" smtClean="0"/>
                  <a:t> 상세</a:t>
                </a:r>
                <a:endParaRPr lang="ko-KR" altLang="en-US" sz="1600" dirty="0"/>
              </a:p>
            </p:txBody>
          </p:sp>
          <p:cxnSp>
            <p:nvCxnSpPr>
              <p:cNvPr id="69" name="직선 연결선 68"/>
              <p:cNvCxnSpPr>
                <a:stCxn id="68" idx="3"/>
              </p:cNvCxnSpPr>
              <p:nvPr/>
            </p:nvCxnSpPr>
            <p:spPr>
              <a:xfrm flipV="1">
                <a:off x="7342724" y="2764439"/>
                <a:ext cx="205233" cy="7203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모서리가 둥근 직사각형 70"/>
              <p:cNvSpPr/>
              <p:nvPr/>
            </p:nvSpPr>
            <p:spPr>
              <a:xfrm>
                <a:off x="7547957" y="2544330"/>
                <a:ext cx="1438102" cy="47382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수정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삭제</a:t>
                </a:r>
                <a:endParaRPr lang="ko-KR" altLang="en-US" sz="1600" dirty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 flipH="1">
                <a:off x="7331827" y="3470566"/>
                <a:ext cx="21613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모서리가 둥근 직사각형 81"/>
              <p:cNvSpPr/>
              <p:nvPr/>
            </p:nvSpPr>
            <p:spPr>
              <a:xfrm>
                <a:off x="7558854" y="3233653"/>
                <a:ext cx="1438102" cy="47382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/>
                  <a:t>게시글</a:t>
                </a:r>
                <a:r>
                  <a:rPr lang="ko-KR" altLang="en-US" sz="1600" dirty="0" smtClean="0"/>
                  <a:t> 추천</a:t>
                </a:r>
                <a:endParaRPr lang="ko-KR" altLang="en-US" sz="1600" dirty="0"/>
              </a:p>
            </p:txBody>
          </p:sp>
          <p:cxnSp>
            <p:nvCxnSpPr>
              <p:cNvPr id="83" name="직선 연결선 82"/>
              <p:cNvCxnSpPr>
                <a:stCxn id="68" idx="3"/>
              </p:cNvCxnSpPr>
              <p:nvPr/>
            </p:nvCxnSpPr>
            <p:spPr>
              <a:xfrm>
                <a:off x="7342724" y="3484837"/>
                <a:ext cx="216130" cy="6893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모서리가 둥근 직사각형 86"/>
              <p:cNvSpPr/>
              <p:nvPr/>
            </p:nvSpPr>
            <p:spPr>
              <a:xfrm>
                <a:off x="7558854" y="3935856"/>
                <a:ext cx="1438102" cy="47382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댓글 달기</a:t>
                </a:r>
                <a:endParaRPr lang="ko-KR" altLang="en-US" sz="1600" dirty="0"/>
              </a:p>
            </p:txBody>
          </p:sp>
          <p:cxnSp>
            <p:nvCxnSpPr>
              <p:cNvPr id="95" name="직선 연결선 94"/>
              <p:cNvCxnSpPr>
                <a:stCxn id="25" idx="1"/>
                <a:endCxn id="4" idx="3"/>
              </p:cNvCxnSpPr>
              <p:nvPr/>
            </p:nvCxnSpPr>
            <p:spPr>
              <a:xfrm flipH="1">
                <a:off x="1133118" y="2294249"/>
                <a:ext cx="1011566" cy="11905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>
                <a:stCxn id="49" idx="1"/>
                <a:endCxn id="4" idx="3"/>
              </p:cNvCxnSpPr>
              <p:nvPr/>
            </p:nvCxnSpPr>
            <p:spPr>
              <a:xfrm flipH="1">
                <a:off x="1133118" y="2890775"/>
                <a:ext cx="1011566" cy="594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>
                <a:stCxn id="52" idx="1"/>
                <a:endCxn id="4" idx="3"/>
              </p:cNvCxnSpPr>
              <p:nvPr/>
            </p:nvCxnSpPr>
            <p:spPr>
              <a:xfrm flipH="1" flipV="1">
                <a:off x="1133118" y="3484839"/>
                <a:ext cx="1011566" cy="11786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flipH="1" flipV="1">
                <a:off x="1139861" y="3493445"/>
                <a:ext cx="1011566" cy="594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9005269" y="4172769"/>
                <a:ext cx="2078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모서리가 둥근 직사각형 108"/>
              <p:cNvSpPr/>
              <p:nvPr/>
            </p:nvSpPr>
            <p:spPr>
              <a:xfrm>
                <a:off x="9221399" y="3935856"/>
                <a:ext cx="1438102" cy="47382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댓글 삭제</a:t>
                </a:r>
                <a:endParaRPr lang="ko-KR" altLang="en-US" sz="1600" dirty="0"/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237559" y="4584419"/>
              <a:ext cx="5754256" cy="1683538"/>
              <a:chOff x="556954" y="2012579"/>
              <a:chExt cx="5754256" cy="168353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56954" y="2857228"/>
                <a:ext cx="989215" cy="4738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/>
                  <a:t>프로필</a:t>
                </a:r>
                <a:endParaRPr lang="ko-KR" altLang="en-US" b="1" dirty="0"/>
              </a:p>
            </p:txBody>
          </p:sp>
          <p:sp>
            <p:nvSpPr>
              <p:cNvPr id="114" name="모서리가 둥근 직사각형 113"/>
              <p:cNvSpPr/>
              <p:nvPr/>
            </p:nvSpPr>
            <p:spPr>
              <a:xfrm>
                <a:off x="2379012" y="2422342"/>
                <a:ext cx="1812174" cy="365063"/>
              </a:xfrm>
              <a:prstGeom prst="roundRect">
                <a:avLst/>
              </a:prstGeom>
              <a:solidFill>
                <a:srgbClr val="FFC8C5"/>
              </a:solidFill>
              <a:ln>
                <a:solidFill>
                  <a:srgbClr val="FFC8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b="1" dirty="0" smtClean="0"/>
                  <a:t>프로필 작성</a:t>
                </a:r>
                <a:endParaRPr lang="ko-KR" altLang="en-US" sz="1500" b="1" dirty="0"/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2379012" y="3331054"/>
                <a:ext cx="1812174" cy="365063"/>
              </a:xfrm>
              <a:prstGeom prst="roundRect">
                <a:avLst/>
              </a:prstGeom>
              <a:solidFill>
                <a:srgbClr val="FFC8C5"/>
              </a:solidFill>
              <a:ln>
                <a:solidFill>
                  <a:srgbClr val="FFC8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b="1" dirty="0" smtClean="0"/>
                  <a:t>메시지 함</a:t>
                </a:r>
                <a:endParaRPr lang="ko-KR" altLang="en-US" sz="1500" b="1" dirty="0"/>
              </a:p>
            </p:txBody>
          </p:sp>
          <p:cxnSp>
            <p:nvCxnSpPr>
              <p:cNvPr id="116" name="직선 연결선 115"/>
              <p:cNvCxnSpPr>
                <a:stCxn id="114" idx="3"/>
                <a:endCxn id="117" idx="1"/>
              </p:cNvCxnSpPr>
              <p:nvPr/>
            </p:nvCxnSpPr>
            <p:spPr>
              <a:xfrm flipV="1">
                <a:off x="4191186" y="2201916"/>
                <a:ext cx="734386" cy="402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직사각형 116"/>
              <p:cNvSpPr/>
              <p:nvPr/>
            </p:nvSpPr>
            <p:spPr>
              <a:xfrm>
                <a:off x="4925572" y="2012579"/>
                <a:ext cx="1385638" cy="3786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프로필 수정</a:t>
                </a:r>
                <a:endParaRPr lang="ko-KR" altLang="en-US" sz="1600" dirty="0"/>
              </a:p>
            </p:txBody>
          </p:sp>
          <p:cxnSp>
            <p:nvCxnSpPr>
              <p:cNvPr id="118" name="직선 연결선 117"/>
              <p:cNvCxnSpPr>
                <a:stCxn id="115" idx="3"/>
              </p:cNvCxnSpPr>
              <p:nvPr/>
            </p:nvCxnSpPr>
            <p:spPr>
              <a:xfrm flipV="1">
                <a:off x="4191186" y="3511612"/>
                <a:ext cx="734386" cy="1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>
                <a:stCxn id="114" idx="1"/>
                <a:endCxn id="113" idx="3"/>
              </p:cNvCxnSpPr>
              <p:nvPr/>
            </p:nvCxnSpPr>
            <p:spPr>
              <a:xfrm flipH="1">
                <a:off x="1546169" y="2604874"/>
                <a:ext cx="832843" cy="4892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>
                <a:stCxn id="115" idx="1"/>
                <a:endCxn id="113" idx="3"/>
              </p:cNvCxnSpPr>
              <p:nvPr/>
            </p:nvCxnSpPr>
            <p:spPr>
              <a:xfrm flipH="1" flipV="1">
                <a:off x="1546169" y="3094141"/>
                <a:ext cx="832843" cy="419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직사각형 120"/>
              <p:cNvSpPr/>
              <p:nvPr/>
            </p:nvSpPr>
            <p:spPr>
              <a:xfrm>
                <a:off x="4925572" y="2589290"/>
                <a:ext cx="1385638" cy="3786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프로필 삭제</a:t>
                </a:r>
                <a:endParaRPr lang="ko-KR" altLang="en-US" sz="1600" dirty="0"/>
              </a:p>
            </p:txBody>
          </p:sp>
          <p:cxnSp>
            <p:nvCxnSpPr>
              <p:cNvPr id="122" name="직선 연결선 121"/>
              <p:cNvCxnSpPr>
                <a:stCxn id="114" idx="3"/>
                <a:endCxn id="121" idx="1"/>
              </p:cNvCxnSpPr>
              <p:nvPr/>
            </p:nvCxnSpPr>
            <p:spPr>
              <a:xfrm>
                <a:off x="4191186" y="2604874"/>
                <a:ext cx="734386" cy="173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직사각형 122"/>
              <p:cNvSpPr/>
              <p:nvPr/>
            </p:nvSpPr>
            <p:spPr>
              <a:xfrm>
                <a:off x="4925572" y="3309129"/>
                <a:ext cx="1385638" cy="3786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채팅</a:t>
                </a:r>
                <a:endParaRPr lang="ko-KR" altLang="en-US" sz="1600" dirty="0"/>
              </a:p>
            </p:txBody>
          </p:sp>
        </p:grpSp>
      </p:grpSp>
      <p:sp>
        <p:nvSpPr>
          <p:cNvPr id="47" name="텍스트 상자 1"/>
          <p:cNvSpPr txBox="1">
            <a:spLocks/>
          </p:cNvSpPr>
          <p:nvPr/>
        </p:nvSpPr>
        <p:spPr>
          <a:xfrm>
            <a:off x="621841" y="727486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게시판 흐름도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48" name="텍스트 상자 1"/>
          <p:cNvSpPr txBox="1">
            <a:spLocks/>
          </p:cNvSpPr>
          <p:nvPr/>
        </p:nvSpPr>
        <p:spPr>
          <a:xfrm>
            <a:off x="621841" y="3958825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채팅 흐름도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02018" y="4593240"/>
            <a:ext cx="3490013" cy="358679"/>
            <a:chOff x="7726182" y="2444612"/>
            <a:chExt cx="3259269" cy="358679"/>
          </a:xfrm>
        </p:grpSpPr>
        <p:cxnSp>
          <p:nvCxnSpPr>
            <p:cNvPr id="15" name="직선 연결선 14"/>
            <p:cNvCxnSpPr>
              <a:stCxn id="17" idx="3"/>
            </p:cNvCxnSpPr>
            <p:nvPr/>
          </p:nvCxnSpPr>
          <p:spPr>
            <a:xfrm>
              <a:off x="9959153" y="2623952"/>
              <a:ext cx="1026298" cy="179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7726182" y="2444612"/>
              <a:ext cx="2232971" cy="3586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1339" y="4618690"/>
            <a:ext cx="2398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글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개당 한 페이지 설정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13" y="606598"/>
            <a:ext cx="5445467" cy="567759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7398327" y="3872879"/>
            <a:ext cx="3100649" cy="2012532"/>
            <a:chOff x="6515915" y="1064775"/>
            <a:chExt cx="2895648" cy="2012532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6515915" y="1297531"/>
              <a:ext cx="1148163" cy="1779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7664078" y="1064775"/>
              <a:ext cx="1747485" cy="465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746088" y="3970279"/>
            <a:ext cx="1819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항목별 검색 구현</a:t>
            </a:r>
            <a:endParaRPr lang="ko-KR" altLang="en-US" sz="15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776" y="4435792"/>
            <a:ext cx="3327371" cy="1083791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5220393" y="5769117"/>
            <a:ext cx="2177933" cy="257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상자 1"/>
          <p:cNvSpPr txBox="1">
            <a:spLocks/>
          </p:cNvSpPr>
          <p:nvPr/>
        </p:nvSpPr>
        <p:spPr>
          <a:xfrm>
            <a:off x="-5374" y="731521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게시판 목록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545492" y="946047"/>
            <a:ext cx="2576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작성자 본인 글 추천 불가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게시 글 당 하루에 한 번 추천 가능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68" y="606598"/>
            <a:ext cx="6142350" cy="585216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9201576" y="863436"/>
            <a:ext cx="2847864" cy="607917"/>
            <a:chOff x="8098496" y="2353012"/>
            <a:chExt cx="2628523" cy="607917"/>
          </a:xfrm>
        </p:grpSpPr>
        <p:cxnSp>
          <p:nvCxnSpPr>
            <p:cNvPr id="21" name="직선 연결선 20"/>
            <p:cNvCxnSpPr>
              <a:endCxn id="22" idx="1"/>
            </p:cNvCxnSpPr>
            <p:nvPr/>
          </p:nvCxnSpPr>
          <p:spPr>
            <a:xfrm flipV="1">
              <a:off x="8098496" y="2656971"/>
              <a:ext cx="317428" cy="103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8415924" y="2353012"/>
              <a:ext cx="2311095" cy="607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715" y="1586410"/>
            <a:ext cx="3419725" cy="23317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6" name="그룹 25"/>
          <p:cNvGrpSpPr/>
          <p:nvPr/>
        </p:nvGrpSpPr>
        <p:grpSpPr>
          <a:xfrm>
            <a:off x="393144" y="4464448"/>
            <a:ext cx="2973511" cy="573065"/>
            <a:chOff x="8328541" y="2642787"/>
            <a:chExt cx="2744493" cy="573065"/>
          </a:xfrm>
        </p:grpSpPr>
        <p:cxnSp>
          <p:nvCxnSpPr>
            <p:cNvPr id="28" name="직선 연결선 27"/>
            <p:cNvCxnSpPr>
              <a:stCxn id="29" idx="3"/>
            </p:cNvCxnSpPr>
            <p:nvPr/>
          </p:nvCxnSpPr>
          <p:spPr>
            <a:xfrm>
              <a:off x="10639636" y="2785233"/>
              <a:ext cx="433398" cy="4306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8328541" y="2642787"/>
              <a:ext cx="2311095" cy="2848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73825" y="4464448"/>
            <a:ext cx="2415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본인이 작성한 댓글만 삭제 가능</a:t>
            </a:r>
            <a:endParaRPr lang="ko-KR" altLang="en-US" sz="12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668" y="1131631"/>
            <a:ext cx="756626" cy="389918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8408632" y="273462"/>
            <a:ext cx="2871741" cy="893931"/>
            <a:chOff x="7285331" y="2483572"/>
            <a:chExt cx="4863620" cy="1728699"/>
          </a:xfrm>
        </p:grpSpPr>
        <p:cxnSp>
          <p:nvCxnSpPr>
            <p:cNvPr id="35" name="직선 연결선 34"/>
            <p:cNvCxnSpPr>
              <a:stCxn id="48" idx="0"/>
              <a:endCxn id="36" idx="1"/>
            </p:cNvCxnSpPr>
            <p:nvPr/>
          </p:nvCxnSpPr>
          <p:spPr>
            <a:xfrm flipV="1">
              <a:off x="7285331" y="2870442"/>
              <a:ext cx="1130592" cy="13418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8415923" y="2483572"/>
              <a:ext cx="3733028" cy="773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076194" y="273463"/>
            <a:ext cx="235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본인 작성 글</a:t>
            </a:r>
            <a:r>
              <a:rPr lang="ko-KR" altLang="en-US" sz="1000" dirty="0" smtClean="0"/>
              <a:t>일 경우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000" b="1" dirty="0">
                <a:solidFill>
                  <a:srgbClr val="FF0000"/>
                </a:solidFill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삭제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r>
              <a:rPr lang="ko-KR" altLang="en-US" sz="1000" b="1" dirty="0" smtClean="0"/>
              <a:t>타인의 작성 </a:t>
            </a:r>
            <a:r>
              <a:rPr lang="ko-KR" altLang="en-US" sz="1000" dirty="0" smtClean="0"/>
              <a:t>글일 경우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추천</a:t>
            </a:r>
            <a:r>
              <a:rPr lang="ko-KR" altLang="en-US" sz="1000" dirty="0" smtClean="0"/>
              <a:t> 버튼  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7528546" y="1167394"/>
            <a:ext cx="1760172" cy="354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782652" y="1202453"/>
            <a:ext cx="418924" cy="14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텍스트 상자 1"/>
          <p:cNvSpPr txBox="1">
            <a:spLocks/>
          </p:cNvSpPr>
          <p:nvPr/>
        </p:nvSpPr>
        <p:spPr>
          <a:xfrm>
            <a:off x="143903" y="727486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게시글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 상세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2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76" y="1562793"/>
            <a:ext cx="4155090" cy="32632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104" y="1562793"/>
            <a:ext cx="5077432" cy="22302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155" y="4008648"/>
            <a:ext cx="4410691" cy="1362265"/>
          </a:xfrm>
          <a:prstGeom prst="rect">
            <a:avLst/>
          </a:prstGeom>
        </p:spPr>
      </p:pic>
      <p:sp>
        <p:nvSpPr>
          <p:cNvPr id="8" name="텍스트 상자 1"/>
          <p:cNvSpPr txBox="1">
            <a:spLocks/>
          </p:cNvSpPr>
          <p:nvPr/>
        </p:nvSpPr>
        <p:spPr>
          <a:xfrm>
            <a:off x="2218574" y="947102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게시글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 수정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텍스트 상자 1"/>
          <p:cNvSpPr txBox="1">
            <a:spLocks/>
          </p:cNvSpPr>
          <p:nvPr/>
        </p:nvSpPr>
        <p:spPr>
          <a:xfrm>
            <a:off x="7819453" y="963179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게시글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 삭제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914" y="839037"/>
            <a:ext cx="6829065" cy="43080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684" y="2394881"/>
            <a:ext cx="1613295" cy="35112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631085" y="1347705"/>
            <a:ext cx="3707477" cy="818672"/>
            <a:chOff x="8280245" y="2942726"/>
            <a:chExt cx="3421928" cy="818672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8280245" y="3118535"/>
              <a:ext cx="385886" cy="6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8666130" y="2942726"/>
              <a:ext cx="3036043" cy="489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049169" y="1392434"/>
            <a:ext cx="3325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프로필 등록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전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메시지 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프로필 등록</a:t>
            </a:r>
            <a:endParaRPr lang="en-US" altLang="ko-KR" sz="1000" dirty="0" smtClean="0"/>
          </a:p>
          <a:p>
            <a:r>
              <a:rPr lang="ko-KR" altLang="en-US" sz="1000" b="1" dirty="0" smtClean="0"/>
              <a:t>프로필 등록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후</a:t>
            </a:r>
            <a:r>
              <a:rPr lang="ko-KR" altLang="en-US" sz="1000" b="1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메시지 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프로필 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프로필 삭제</a:t>
            </a:r>
            <a:endParaRPr lang="ko-KR" altLang="en-US" sz="10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911927" y="2394881"/>
            <a:ext cx="2704778" cy="758595"/>
            <a:chOff x="10090956" y="2956102"/>
            <a:chExt cx="2496457" cy="758595"/>
          </a:xfrm>
        </p:grpSpPr>
        <p:cxnSp>
          <p:nvCxnSpPr>
            <p:cNvPr id="18" name="직선 연결선 17"/>
            <p:cNvCxnSpPr>
              <a:stCxn id="19" idx="3"/>
            </p:cNvCxnSpPr>
            <p:nvPr/>
          </p:nvCxnSpPr>
          <p:spPr>
            <a:xfrm>
              <a:off x="12281112" y="3275734"/>
              <a:ext cx="306301" cy="4389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090956" y="2956102"/>
              <a:ext cx="2190155" cy="639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35926" y="2472329"/>
            <a:ext cx="242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플립카드</a:t>
            </a:r>
            <a:r>
              <a:rPr lang="ko-KR" altLang="en-US" sz="1200" dirty="0" smtClean="0"/>
              <a:t> 효과로 마우스 오버 시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소개글</a:t>
            </a:r>
            <a:r>
              <a:rPr lang="ko-KR" altLang="en-US" sz="1200" dirty="0" smtClean="0"/>
              <a:t> 내용이 뒤집어서 보여짐</a:t>
            </a:r>
            <a:endParaRPr lang="ko-KR" altLang="en-US" sz="12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734" y="3111593"/>
            <a:ext cx="1275099" cy="1201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6684" y="2947226"/>
            <a:ext cx="1642608" cy="540979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8772930" y="3488205"/>
            <a:ext cx="2515405" cy="690785"/>
            <a:chOff x="8809859" y="2741510"/>
            <a:chExt cx="2321669" cy="690785"/>
          </a:xfrm>
        </p:grpSpPr>
        <p:cxnSp>
          <p:nvCxnSpPr>
            <p:cNvPr id="28" name="직선 연결선 27"/>
            <p:cNvCxnSpPr>
              <a:endCxn id="26" idx="2"/>
            </p:cNvCxnSpPr>
            <p:nvPr/>
          </p:nvCxnSpPr>
          <p:spPr>
            <a:xfrm flipH="1" flipV="1">
              <a:off x="8809859" y="2741510"/>
              <a:ext cx="523778" cy="44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9333637" y="2942726"/>
              <a:ext cx="1797891" cy="489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340414" y="3708382"/>
            <a:ext cx="1947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메시지가 와있을 경우 </a:t>
            </a:r>
            <a:endParaRPr lang="en-US" altLang="ko-KR" sz="1100" dirty="0" smtClean="0"/>
          </a:p>
          <a:p>
            <a:r>
              <a:rPr lang="ko-KR" altLang="en-US" sz="1100" dirty="0" smtClean="0"/>
              <a:t>숫자로 메시지의 개수 출력</a:t>
            </a:r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7867902" y="2941209"/>
            <a:ext cx="1760172" cy="546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124006" y="2166377"/>
            <a:ext cx="2504067" cy="594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상자 1"/>
          <p:cNvSpPr txBox="1">
            <a:spLocks/>
          </p:cNvSpPr>
          <p:nvPr/>
        </p:nvSpPr>
        <p:spPr>
          <a:xfrm>
            <a:off x="143903" y="837940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채팅 프로필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11958" y="1380929"/>
            <a:ext cx="4680692" cy="2283257"/>
            <a:chOff x="1667826" y="1272660"/>
            <a:chExt cx="7373762" cy="3004508"/>
          </a:xfrm>
        </p:grpSpPr>
        <p:grpSp>
          <p:nvGrpSpPr>
            <p:cNvPr id="9" name="그룹 8"/>
            <p:cNvGrpSpPr/>
            <p:nvPr/>
          </p:nvGrpSpPr>
          <p:grpSpPr>
            <a:xfrm>
              <a:off x="1751804" y="1272660"/>
              <a:ext cx="7289784" cy="3004508"/>
              <a:chOff x="1751804" y="1256034"/>
              <a:chExt cx="7289784" cy="3004508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0175" y="1256034"/>
                <a:ext cx="6521413" cy="3004508"/>
              </a:xfrm>
              <a:prstGeom prst="rect">
                <a:avLst/>
              </a:prstGeom>
            </p:spPr>
          </p:pic>
          <p:grpSp>
            <p:nvGrpSpPr>
              <p:cNvPr id="20" name="그룹 19"/>
              <p:cNvGrpSpPr/>
              <p:nvPr/>
            </p:nvGrpSpPr>
            <p:grpSpPr>
              <a:xfrm>
                <a:off x="1751804" y="2206459"/>
                <a:ext cx="2704778" cy="758595"/>
                <a:chOff x="10090956" y="2956102"/>
                <a:chExt cx="2496457" cy="758595"/>
              </a:xfrm>
            </p:grpSpPr>
            <p:cxnSp>
              <p:nvCxnSpPr>
                <p:cNvPr id="22" name="직선 연결선 21"/>
                <p:cNvCxnSpPr>
                  <a:stCxn id="23" idx="3"/>
                </p:cNvCxnSpPr>
                <p:nvPr/>
              </p:nvCxnSpPr>
              <p:spPr>
                <a:xfrm>
                  <a:off x="11930279" y="3133033"/>
                  <a:ext cx="657134" cy="5816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직사각형 22"/>
                <p:cNvSpPr/>
                <p:nvPr/>
              </p:nvSpPr>
              <p:spPr>
                <a:xfrm>
                  <a:off x="10090956" y="2956102"/>
                  <a:ext cx="1839323" cy="3538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1667826" y="2271042"/>
              <a:ext cx="2160762" cy="257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닉네임</a:t>
              </a:r>
              <a:r>
                <a:rPr lang="en-US" altLang="ko-KR" sz="800" dirty="0" smtClean="0"/>
                <a:t>, MBTI</a:t>
              </a:r>
              <a:r>
                <a:rPr lang="ko-KR" altLang="en-US" sz="800" dirty="0" smtClean="0"/>
                <a:t>는 변경 불가</a:t>
              </a:r>
              <a:endParaRPr lang="ko-KR" altLang="en-US" sz="800" dirty="0"/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004" y="1380929"/>
            <a:ext cx="4900221" cy="228325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38" y="4299299"/>
            <a:ext cx="4382112" cy="1333686"/>
          </a:xfrm>
          <a:prstGeom prst="rect">
            <a:avLst/>
          </a:prstGeom>
        </p:spPr>
      </p:pic>
      <p:sp>
        <p:nvSpPr>
          <p:cNvPr id="15" name="텍스트 상자 1"/>
          <p:cNvSpPr txBox="1">
            <a:spLocks/>
          </p:cNvSpPr>
          <p:nvPr/>
        </p:nvSpPr>
        <p:spPr>
          <a:xfrm>
            <a:off x="2191781" y="872673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프로필 등록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텍스트 상자 1"/>
          <p:cNvSpPr txBox="1">
            <a:spLocks/>
          </p:cNvSpPr>
          <p:nvPr/>
        </p:nvSpPr>
        <p:spPr>
          <a:xfrm>
            <a:off x="7579067" y="872673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프로필 수정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텍스트 상자 1"/>
          <p:cNvSpPr txBox="1">
            <a:spLocks/>
          </p:cNvSpPr>
          <p:nvPr/>
        </p:nvSpPr>
        <p:spPr>
          <a:xfrm>
            <a:off x="2191781" y="3781046"/>
            <a:ext cx="1862094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프로필 삭제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692" y="1445629"/>
            <a:ext cx="7578603" cy="189465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088291" y="2586359"/>
            <a:ext cx="274320" cy="248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8362611" y="2087709"/>
            <a:ext cx="2851256" cy="622791"/>
            <a:chOff x="11755885" y="3411538"/>
            <a:chExt cx="2631652" cy="622791"/>
          </a:xfrm>
        </p:grpSpPr>
        <p:cxnSp>
          <p:nvCxnSpPr>
            <p:cNvPr id="21" name="직선 연결선 20"/>
            <p:cNvCxnSpPr>
              <a:stCxn id="24" idx="1"/>
            </p:cNvCxnSpPr>
            <p:nvPr/>
          </p:nvCxnSpPr>
          <p:spPr>
            <a:xfrm flipH="1">
              <a:off x="11755885" y="3642371"/>
              <a:ext cx="268538" cy="391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12024422" y="3411538"/>
              <a:ext cx="23631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678502" y="2087709"/>
            <a:ext cx="270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상대방에게 받은 메시지 중 </a:t>
            </a:r>
            <a:endParaRPr lang="en-US" altLang="ko-KR" sz="1200" dirty="0" smtClean="0"/>
          </a:p>
          <a:p>
            <a:r>
              <a:rPr lang="ko-KR" altLang="en-US" sz="1200" dirty="0" smtClean="0"/>
              <a:t>아직 읽지 않은 최신 메시지 개수 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911672" y="2776450"/>
            <a:ext cx="1361963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066483" y="2984269"/>
            <a:ext cx="2643447" cy="910279"/>
            <a:chOff x="7356778" y="2881505"/>
            <a:chExt cx="2643447" cy="910279"/>
          </a:xfrm>
        </p:grpSpPr>
        <p:grpSp>
          <p:nvGrpSpPr>
            <p:cNvPr id="30" name="그룹 29"/>
            <p:cNvGrpSpPr/>
            <p:nvPr/>
          </p:nvGrpSpPr>
          <p:grpSpPr>
            <a:xfrm>
              <a:off x="7373403" y="2881505"/>
              <a:ext cx="2560310" cy="910279"/>
              <a:chOff x="12651015" y="2391246"/>
              <a:chExt cx="2363115" cy="910279"/>
            </a:xfrm>
          </p:grpSpPr>
          <p:cxnSp>
            <p:nvCxnSpPr>
              <p:cNvPr id="31" name="직선 연결선 30"/>
              <p:cNvCxnSpPr>
                <a:stCxn id="32" idx="0"/>
              </p:cNvCxnSpPr>
              <p:nvPr/>
            </p:nvCxnSpPr>
            <p:spPr>
              <a:xfrm flipV="1">
                <a:off x="13832573" y="2391246"/>
                <a:ext cx="1154027" cy="6152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/>
              <p:cNvSpPr/>
              <p:nvPr/>
            </p:nvSpPr>
            <p:spPr>
              <a:xfrm>
                <a:off x="12651015" y="3006464"/>
                <a:ext cx="2363115" cy="2950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356778" y="3514529"/>
              <a:ext cx="2643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나눈 </a:t>
              </a:r>
              <a:r>
                <a:rPr lang="ko-KR" altLang="en-US" sz="1200" dirty="0" err="1" smtClean="0"/>
                <a:t>메세지</a:t>
              </a:r>
              <a:r>
                <a:rPr lang="ko-KR" altLang="en-US" sz="1200" dirty="0" smtClean="0"/>
                <a:t> 중 가장 최근 </a:t>
              </a:r>
              <a:r>
                <a:rPr lang="ko-KR" altLang="en-US" sz="1200" dirty="0" err="1" smtClean="0"/>
                <a:t>메세지</a:t>
              </a:r>
              <a:endParaRPr lang="ko-KR" altLang="en-US" sz="1200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918" y="2900333"/>
            <a:ext cx="3591351" cy="220439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25" y="4077142"/>
            <a:ext cx="6131566" cy="89153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15" y="2514521"/>
            <a:ext cx="3516608" cy="1358936"/>
          </a:xfrm>
          <a:prstGeom prst="rect">
            <a:avLst/>
          </a:prstGeom>
        </p:spPr>
      </p:pic>
      <p:sp>
        <p:nvSpPr>
          <p:cNvPr id="20" name="텍스트 상자 1"/>
          <p:cNvSpPr txBox="1">
            <a:spLocks/>
          </p:cNvSpPr>
          <p:nvPr/>
        </p:nvSpPr>
        <p:spPr>
          <a:xfrm>
            <a:off x="143903" y="713419"/>
            <a:ext cx="1490757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메시지 함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94" y="731521"/>
            <a:ext cx="7300523" cy="51622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69033" y="1256322"/>
            <a:ext cx="581891" cy="281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059980" y="633532"/>
            <a:ext cx="1753984" cy="622790"/>
            <a:chOff x="11755881" y="3411539"/>
            <a:chExt cx="1618892" cy="622790"/>
          </a:xfrm>
        </p:grpSpPr>
        <p:cxnSp>
          <p:nvCxnSpPr>
            <p:cNvPr id="30" name="직선 연결선 29"/>
            <p:cNvCxnSpPr>
              <a:stCxn id="31" idx="1"/>
              <a:endCxn id="7" idx="0"/>
            </p:cNvCxnSpPr>
            <p:nvPr/>
          </p:nvCxnSpPr>
          <p:spPr>
            <a:xfrm flipH="1">
              <a:off x="11755881" y="3585224"/>
              <a:ext cx="268543" cy="4491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12024423" y="3411539"/>
              <a:ext cx="1350350" cy="3473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350924" y="668717"/>
            <a:ext cx="152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대화 상대방 닉네임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5769032" y="2701351"/>
            <a:ext cx="1662546" cy="515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7431584" y="2162123"/>
            <a:ext cx="2942697" cy="622791"/>
            <a:chOff x="11755884" y="3411538"/>
            <a:chExt cx="2716050" cy="622791"/>
          </a:xfrm>
        </p:grpSpPr>
        <p:cxnSp>
          <p:nvCxnSpPr>
            <p:cNvPr id="39" name="직선 연결선 38"/>
            <p:cNvCxnSpPr>
              <a:stCxn id="40" idx="1"/>
            </p:cNvCxnSpPr>
            <p:nvPr/>
          </p:nvCxnSpPr>
          <p:spPr>
            <a:xfrm flipH="1">
              <a:off x="11755884" y="3642371"/>
              <a:ext cx="268539" cy="391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12024422" y="3411538"/>
              <a:ext cx="24475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813964" y="2162124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상대방이 대화를 읽지 않았을 경우 숫자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/>
              <a:t>을 표시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531" y="2784914"/>
            <a:ext cx="2651750" cy="1340132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4749337" y="1536905"/>
            <a:ext cx="1310643" cy="116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1654251" y="1256322"/>
            <a:ext cx="3095084" cy="862806"/>
            <a:chOff x="12024422" y="3411538"/>
            <a:chExt cx="2856700" cy="862806"/>
          </a:xfrm>
        </p:grpSpPr>
        <p:cxnSp>
          <p:nvCxnSpPr>
            <p:cNvPr id="48" name="직선 연결선 47"/>
            <p:cNvCxnSpPr>
              <a:stCxn id="49" idx="3"/>
              <a:endCxn id="46" idx="1"/>
            </p:cNvCxnSpPr>
            <p:nvPr/>
          </p:nvCxnSpPr>
          <p:spPr>
            <a:xfrm>
              <a:off x="14471934" y="3642371"/>
              <a:ext cx="409188" cy="63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12024422" y="3411538"/>
              <a:ext cx="24475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654243" y="1333265"/>
            <a:ext cx="277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보낸 상대방의 닉네임이 표시됨</a:t>
            </a:r>
            <a:endParaRPr lang="ko-KR" altLang="en-US" sz="14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93" y="2002075"/>
            <a:ext cx="3913705" cy="2214411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5320145" y="5636028"/>
            <a:ext cx="1496291" cy="199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4527668" y="5606834"/>
            <a:ext cx="788107" cy="128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23" y="4925036"/>
            <a:ext cx="3977675" cy="1124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텍스트 상자 1"/>
          <p:cNvSpPr txBox="1">
            <a:spLocks/>
          </p:cNvSpPr>
          <p:nvPr/>
        </p:nvSpPr>
        <p:spPr>
          <a:xfrm>
            <a:off x="143903" y="731521"/>
            <a:ext cx="1172138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채팅 방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4288790" y="127635"/>
            <a:ext cx="3620770" cy="7689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 dirty="0">
                <a:solidFill>
                  <a:srgbClr val="404040"/>
                </a:solidFill>
                <a:latin typeface="굴림" charset="0"/>
                <a:ea typeface="굴림" charset="0"/>
              </a:rPr>
              <a:t> </a:t>
            </a:r>
            <a:r>
              <a:rPr sz="4400" b="1" dirty="0" err="1">
                <a:solidFill>
                  <a:srgbClr val="404040"/>
                </a:solidFill>
                <a:latin typeface="배달의민족 주아"/>
                <a:ea typeface="굴림" charset="0"/>
              </a:rPr>
              <a:t>기획</a:t>
            </a:r>
            <a:r>
              <a:rPr sz="4400" b="1" dirty="0">
                <a:solidFill>
                  <a:srgbClr val="404040"/>
                </a:solidFill>
                <a:latin typeface="배달의민족 주아"/>
                <a:ea typeface="굴림" charset="0"/>
              </a:rPr>
              <a:t> </a:t>
            </a:r>
            <a:r>
              <a:rPr sz="4400" b="1" dirty="0" err="1">
                <a:solidFill>
                  <a:srgbClr val="404040"/>
                </a:solidFill>
                <a:latin typeface="배달의민족 주아"/>
                <a:ea typeface="굴림" charset="0"/>
              </a:rPr>
              <a:t>의도</a:t>
            </a:r>
            <a:endParaRPr lang="ko-KR" altLang="en-US" sz="4400" b="1" dirty="0">
              <a:solidFill>
                <a:srgbClr val="404040"/>
              </a:solidFill>
              <a:latin typeface="배달의민족 주아"/>
              <a:ea typeface="굴림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253365" y="1802130"/>
            <a:ext cx="6734810" cy="28619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latin typeface="맑은 고딕" charset="0"/>
                <a:ea typeface="맑은 고딕" charset="0"/>
              </a:rPr>
              <a:t>MBTTING 은 MBTI (</a:t>
            </a:r>
            <a:r>
              <a:rPr sz="1800" dirty="0">
                <a:latin typeface="맑은 고딕" charset="0"/>
                <a:ea typeface="맑은 고딕" charset="0"/>
              </a:rPr>
              <a:t>Myers-Briggs Type Indicator) </a:t>
            </a:r>
            <a:r>
              <a:rPr lang="ko-KR" sz="1800" dirty="0" err="1">
                <a:latin typeface="맑은 고딕" charset="0"/>
                <a:ea typeface="맑은 고딕" charset="0"/>
              </a:rPr>
              <a:t>를</a:t>
            </a:r>
            <a:r>
              <a:rPr lang="ko-KR" sz="1800" dirty="0">
                <a:latin typeface="맑은 고딕" charset="0"/>
                <a:ea typeface="맑은 고딕" charset="0"/>
              </a:rPr>
              <a:t> 이용하여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latin typeface="맑은 고딕" charset="0"/>
                <a:ea typeface="맑은 고딕" charset="0"/>
              </a:rPr>
              <a:t>16가지 성격 유형 진단을 통해 유형별 게시판 및 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 err="1">
                <a:latin typeface="맑은 고딕" charset="0"/>
                <a:ea typeface="맑은 고딕" charset="0"/>
              </a:rPr>
              <a:t>매칭을</a:t>
            </a:r>
            <a:r>
              <a:rPr lang="ko-KR" sz="1800" dirty="0">
                <a:latin typeface="맑은 고딕" charset="0"/>
                <a:ea typeface="맑은 고딕" charset="0"/>
              </a:rPr>
              <a:t> 통한 익명 채팅을 구현한 커뮤니티 사이트입니다.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latin typeface="맑은 고딕" charset="0"/>
                <a:ea typeface="맑은 고딕" charset="0"/>
              </a:rPr>
              <a:t>사용자가 유형별 </a:t>
            </a:r>
            <a:r>
              <a:rPr lang="ko-KR" sz="1800" dirty="0" err="1">
                <a:latin typeface="맑은 고딕" charset="0"/>
                <a:ea typeface="맑은 고딕" charset="0"/>
              </a:rPr>
              <a:t>궁합도를</a:t>
            </a:r>
            <a:r>
              <a:rPr lang="ko-KR" sz="1800" dirty="0">
                <a:latin typeface="맑은 고딕" charset="0"/>
                <a:ea typeface="맑은 고딕" charset="0"/>
              </a:rPr>
              <a:t> 활용하여 어울리는 유형을 확인 후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 err="1">
                <a:latin typeface="맑은 고딕" charset="0"/>
                <a:ea typeface="맑은 고딕" charset="0"/>
              </a:rPr>
              <a:t>매칭을</a:t>
            </a:r>
            <a:r>
              <a:rPr lang="ko-KR" sz="1800" dirty="0">
                <a:latin typeface="맑은 고딕" charset="0"/>
                <a:ea typeface="맑은 고딕" charset="0"/>
              </a:rPr>
              <a:t> 통해 </a:t>
            </a:r>
            <a:r>
              <a:rPr lang="ko-KR" sz="1800" dirty="0" err="1">
                <a:latin typeface="맑은 고딕" charset="0"/>
                <a:ea typeface="맑은 고딕" charset="0"/>
              </a:rPr>
              <a:t>채팅할</a:t>
            </a:r>
            <a:r>
              <a:rPr lang="ko-KR" sz="1800" dirty="0">
                <a:latin typeface="맑은 고딕" charset="0"/>
                <a:ea typeface="맑은 고딕" charset="0"/>
              </a:rPr>
              <a:t> 수 있도록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rgbClr val="E80074"/>
                </a:solidFill>
                <a:latin typeface="맑은 고딕" charset="0"/>
                <a:ea typeface="맑은 고딕" charset="0"/>
              </a:rPr>
              <a:t>MBTI 검사, 유형별 게시판 커뮤니티, 익명 채팅</a:t>
            </a:r>
            <a:endParaRPr lang="ko-KR" altLang="en-US" sz="1800" dirty="0">
              <a:solidFill>
                <a:srgbClr val="E80074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latin typeface="맑은 고딕" charset="0"/>
                <a:ea typeface="맑은 고딕" charset="0"/>
              </a:rPr>
              <a:t>등의 서비스를 제공하는 것을 목표로 기획 및 제작 하였습니다.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6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0000">
            <a:off x="7026275" y="4253230"/>
            <a:ext cx="3333115" cy="2013585"/>
          </a:xfrm>
          <a:prstGeom prst="rect">
            <a:avLst/>
          </a:prstGeom>
          <a:noFill/>
        </p:spPr>
      </p:pic>
      <p:pic>
        <p:nvPicPr>
          <p:cNvPr id="5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">
            <a:off x="8606790" y="2618740"/>
            <a:ext cx="3296920" cy="2044700"/>
          </a:xfrm>
          <a:prstGeom prst="rect">
            <a:avLst/>
          </a:prstGeom>
          <a:noFill/>
        </p:spPr>
      </p:pic>
      <p:pic>
        <p:nvPicPr>
          <p:cNvPr id="4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0000">
            <a:off x="7104380" y="778510"/>
            <a:ext cx="3181350" cy="2073275"/>
          </a:xfrm>
          <a:prstGeom prst="rect">
            <a:avLst/>
          </a:prstGeom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2541108" cy="84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0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1"/>
          <p:cNvSpPr txBox="1">
            <a:spLocks/>
          </p:cNvSpPr>
          <p:nvPr/>
        </p:nvSpPr>
        <p:spPr>
          <a:xfrm>
            <a:off x="3444864" y="3025670"/>
            <a:ext cx="5081855" cy="8630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프로젝트 시연</a:t>
            </a:r>
            <a:endParaRPr lang="ko-KR" alt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20" y="1552886"/>
            <a:ext cx="4439542" cy="14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ABFB9A-803B-42CB-AB1E-1518612197B6}"/>
              </a:ext>
            </a:extLst>
          </p:cNvPr>
          <p:cNvSpPr/>
          <p:nvPr/>
        </p:nvSpPr>
        <p:spPr>
          <a:xfrm>
            <a:off x="1524000" y="0"/>
            <a:ext cx="9144000" cy="680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30" name="도형 1">
            <a:extLst>
              <a:ext uri="{FF2B5EF4-FFF2-40B4-BE49-F238E27FC236}">
                <a16:creationId xmlns:a16="http://schemas.microsoft.com/office/drawing/2014/main" id="{228E3524-796F-4F36-B860-B634B6923209}"/>
              </a:ext>
            </a:extLst>
          </p:cNvPr>
          <p:cNvSpPr>
            <a:spLocks/>
          </p:cNvSpPr>
          <p:nvPr/>
        </p:nvSpPr>
        <p:spPr>
          <a:xfrm>
            <a:off x="4288790" y="127635"/>
            <a:ext cx="3620770" cy="76944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 dirty="0">
                <a:solidFill>
                  <a:srgbClr val="404040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4400" b="1" dirty="0">
                <a:solidFill>
                  <a:srgbClr val="404040"/>
                </a:solidFill>
                <a:latin typeface="배달의민족 주아"/>
                <a:ea typeface="굴림" charset="0"/>
              </a:rPr>
              <a:t>기술 스택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078CC8-73B5-4AB4-AAAA-555B95D0A535}"/>
              </a:ext>
            </a:extLst>
          </p:cNvPr>
          <p:cNvSpPr/>
          <p:nvPr/>
        </p:nvSpPr>
        <p:spPr>
          <a:xfrm>
            <a:off x="2627567" y="1905921"/>
            <a:ext cx="2674531" cy="554187"/>
          </a:xfrm>
          <a:prstGeom prst="rect">
            <a:avLst/>
          </a:prstGeom>
          <a:solidFill>
            <a:srgbClr val="E6E6E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 dirty="0">
                <a:solidFill>
                  <a:schemeClr val="tx1"/>
                </a:solidFill>
                <a:cs typeface="Aharoni" panose="020B0604020202020204" pitchFamily="2" charset="-79"/>
              </a:rPr>
              <a:t>Java</a:t>
            </a:r>
            <a:endParaRPr lang="ko-KR" altLang="en-US" sz="2800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9F7FAF-C467-4B9C-A4C3-BB3B81FEF37C}"/>
              </a:ext>
            </a:extLst>
          </p:cNvPr>
          <p:cNvSpPr/>
          <p:nvPr/>
        </p:nvSpPr>
        <p:spPr>
          <a:xfrm>
            <a:off x="2627567" y="2758647"/>
            <a:ext cx="2674531" cy="554187"/>
          </a:xfrm>
          <a:prstGeom prst="rect">
            <a:avLst/>
          </a:prstGeom>
          <a:solidFill>
            <a:srgbClr val="E6E6E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 dirty="0" err="1">
                <a:solidFill>
                  <a:schemeClr val="tx1"/>
                </a:solidFill>
                <a:cs typeface="Aharoni" panose="020B0604020202020204" pitchFamily="2" charset="-79"/>
              </a:rPr>
              <a:t>Jsp</a:t>
            </a:r>
            <a:endParaRPr lang="ko-KR" altLang="en-US" sz="2800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A0C1AF-3BBE-4616-9582-2BBC5B8B79E4}"/>
              </a:ext>
            </a:extLst>
          </p:cNvPr>
          <p:cNvSpPr/>
          <p:nvPr/>
        </p:nvSpPr>
        <p:spPr>
          <a:xfrm>
            <a:off x="2627566" y="3696130"/>
            <a:ext cx="2674531" cy="554187"/>
          </a:xfrm>
          <a:prstGeom prst="rect">
            <a:avLst/>
          </a:prstGeom>
          <a:solidFill>
            <a:srgbClr val="E6E6E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 dirty="0">
                <a:solidFill>
                  <a:schemeClr val="tx1"/>
                </a:solidFill>
                <a:cs typeface="Aharoni" panose="020B0604020202020204" pitchFamily="2" charset="-79"/>
              </a:rPr>
              <a:t>CSS3</a:t>
            </a:r>
            <a:endParaRPr lang="ko-KR" altLang="en-US" sz="2800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1F838B-7280-4947-B71F-C56E1BC06530}"/>
              </a:ext>
            </a:extLst>
          </p:cNvPr>
          <p:cNvSpPr/>
          <p:nvPr/>
        </p:nvSpPr>
        <p:spPr>
          <a:xfrm>
            <a:off x="2627565" y="4633613"/>
            <a:ext cx="2674531" cy="554187"/>
          </a:xfrm>
          <a:prstGeom prst="rect">
            <a:avLst/>
          </a:prstGeom>
          <a:solidFill>
            <a:srgbClr val="E6E6E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 dirty="0">
                <a:solidFill>
                  <a:schemeClr val="tx1"/>
                </a:solidFill>
                <a:cs typeface="Aharoni" panose="020B0604020202020204" pitchFamily="2" charset="-79"/>
              </a:rPr>
              <a:t>Bootstrap</a:t>
            </a:r>
            <a:endParaRPr lang="ko-KR" altLang="en-US" sz="2800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1CB7D8-E23C-45F7-A821-0839A690DE2F}"/>
              </a:ext>
            </a:extLst>
          </p:cNvPr>
          <p:cNvSpPr/>
          <p:nvPr/>
        </p:nvSpPr>
        <p:spPr>
          <a:xfrm>
            <a:off x="2627565" y="5588683"/>
            <a:ext cx="2674531" cy="554187"/>
          </a:xfrm>
          <a:prstGeom prst="rect">
            <a:avLst/>
          </a:prstGeom>
          <a:solidFill>
            <a:srgbClr val="E6E6E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 dirty="0">
                <a:solidFill>
                  <a:schemeClr val="tx1"/>
                </a:solidFill>
                <a:cs typeface="Aharoni" panose="020B0604020202020204" pitchFamily="2" charset="-79"/>
              </a:rPr>
              <a:t>JavaScript</a:t>
            </a:r>
            <a:endParaRPr lang="ko-KR" altLang="en-US" sz="2800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C18956-65AD-487D-904B-CFD56F5D7FC5}"/>
              </a:ext>
            </a:extLst>
          </p:cNvPr>
          <p:cNvSpPr/>
          <p:nvPr/>
        </p:nvSpPr>
        <p:spPr>
          <a:xfrm>
            <a:off x="6403146" y="1905921"/>
            <a:ext cx="2674531" cy="554187"/>
          </a:xfrm>
          <a:prstGeom prst="rect">
            <a:avLst/>
          </a:prstGeom>
          <a:solidFill>
            <a:srgbClr val="E6E6E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 dirty="0">
                <a:solidFill>
                  <a:schemeClr val="tx1"/>
                </a:solidFill>
                <a:cs typeface="Aharoni" panose="020B0604020202020204" pitchFamily="2" charset="-79"/>
              </a:rPr>
              <a:t>jQuery</a:t>
            </a:r>
            <a:endParaRPr lang="ko-KR" altLang="en-US" sz="2800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473BC4-2E13-4B68-99AC-AC7D96F138FF}"/>
              </a:ext>
            </a:extLst>
          </p:cNvPr>
          <p:cNvSpPr/>
          <p:nvPr/>
        </p:nvSpPr>
        <p:spPr>
          <a:xfrm>
            <a:off x="6403146" y="2758647"/>
            <a:ext cx="2674531" cy="554187"/>
          </a:xfrm>
          <a:prstGeom prst="rect">
            <a:avLst/>
          </a:prstGeom>
          <a:solidFill>
            <a:srgbClr val="E6E6E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 dirty="0">
                <a:solidFill>
                  <a:schemeClr val="tx1"/>
                </a:solidFill>
                <a:cs typeface="Aharoni" panose="020B0604020202020204" pitchFamily="2" charset="-79"/>
              </a:rPr>
              <a:t>AJAX</a:t>
            </a:r>
            <a:endParaRPr lang="ko-KR" altLang="en-US" sz="2800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193B5C-8C93-4369-8AF5-2CCAEE4BC39C}"/>
              </a:ext>
            </a:extLst>
          </p:cNvPr>
          <p:cNvSpPr/>
          <p:nvPr/>
        </p:nvSpPr>
        <p:spPr>
          <a:xfrm>
            <a:off x="6403146" y="3701319"/>
            <a:ext cx="2674531" cy="554187"/>
          </a:xfrm>
          <a:prstGeom prst="rect">
            <a:avLst/>
          </a:prstGeom>
          <a:solidFill>
            <a:srgbClr val="E6E6E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 dirty="0">
                <a:solidFill>
                  <a:schemeClr val="tx1"/>
                </a:solidFill>
                <a:cs typeface="Aharoni" panose="020B0604020202020204" pitchFamily="2" charset="-79"/>
              </a:rPr>
              <a:t>Apache Tomcat7</a:t>
            </a:r>
            <a:endParaRPr lang="ko-KR" altLang="en-US" sz="2800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CE16866-B247-4C4B-91B6-98D48A54B0A3}"/>
              </a:ext>
            </a:extLst>
          </p:cNvPr>
          <p:cNvSpPr/>
          <p:nvPr/>
        </p:nvSpPr>
        <p:spPr>
          <a:xfrm>
            <a:off x="6403146" y="4633612"/>
            <a:ext cx="2674531" cy="554187"/>
          </a:xfrm>
          <a:prstGeom prst="rect">
            <a:avLst/>
          </a:prstGeom>
          <a:solidFill>
            <a:srgbClr val="E6E6E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 dirty="0" err="1">
                <a:solidFill>
                  <a:schemeClr val="tx1"/>
                </a:solidFill>
                <a:cs typeface="Aharoni" panose="020B0604020202020204" pitchFamily="2" charset="-79"/>
              </a:rPr>
              <a:t>Daum</a:t>
            </a:r>
            <a:r>
              <a:rPr lang="en-US" altLang="ko-KR" sz="2800" b="1" dirty="0">
                <a:solidFill>
                  <a:schemeClr val="tx1"/>
                </a:solidFill>
                <a:cs typeface="Aharoni" panose="020B0604020202020204" pitchFamily="2" charset="-79"/>
              </a:rPr>
              <a:t> </a:t>
            </a:r>
          </a:p>
          <a:p>
            <a:pPr algn="r"/>
            <a:r>
              <a:rPr lang="ko-KR" altLang="en-US" sz="2800" b="1" dirty="0">
                <a:solidFill>
                  <a:schemeClr val="tx1"/>
                </a:solidFill>
                <a:cs typeface="Aharoni" panose="020B0604020202020204" pitchFamily="2" charset="-79"/>
              </a:rPr>
              <a:t>주소 </a:t>
            </a:r>
            <a:r>
              <a:rPr lang="en-US" altLang="ko-KR" sz="2800" b="1" dirty="0" err="1">
                <a:solidFill>
                  <a:schemeClr val="tx1"/>
                </a:solidFill>
                <a:cs typeface="Aharoni" panose="020B0604020202020204" pitchFamily="2" charset="-79"/>
              </a:rPr>
              <a:t>api</a:t>
            </a:r>
            <a:endParaRPr lang="ko-KR" altLang="en-US" sz="2800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401D7C-55C6-4E5B-8E30-4B68AF314733}"/>
              </a:ext>
            </a:extLst>
          </p:cNvPr>
          <p:cNvSpPr/>
          <p:nvPr/>
        </p:nvSpPr>
        <p:spPr>
          <a:xfrm>
            <a:off x="6403146" y="5588683"/>
            <a:ext cx="2674531" cy="554187"/>
          </a:xfrm>
          <a:prstGeom prst="rect">
            <a:avLst/>
          </a:prstGeom>
          <a:solidFill>
            <a:srgbClr val="E6E6E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 dirty="0">
                <a:solidFill>
                  <a:schemeClr val="tx1"/>
                </a:solidFill>
                <a:cs typeface="Aharoni" panose="020B0604020202020204" pitchFamily="2" charset="-79"/>
              </a:rPr>
              <a:t>Oracle</a:t>
            </a:r>
            <a:endParaRPr lang="ko-KR" altLang="en-US" sz="2800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305BBF3-99F0-4F65-9AD5-11F09ED0E1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83" y="1658088"/>
            <a:ext cx="760299" cy="9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14AE5C-99ED-48C7-87C7-2DA366F28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35" y="2636019"/>
            <a:ext cx="1560196" cy="8191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20867A-54A2-4FF5-9AC3-8994285DAC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59" y="3492426"/>
            <a:ext cx="940746" cy="9407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22C0A2-89F2-45B1-81E6-68F368E8B3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16" y="4499792"/>
            <a:ext cx="999489" cy="8394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B8A6E4D-BEFD-418E-B6B2-669BABF148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83" y="5473028"/>
            <a:ext cx="760299" cy="85466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F35C51E-B844-49F6-BF42-0C2535BB49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68" y="1777078"/>
            <a:ext cx="896178" cy="89617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8DF09E6-5D67-4E7D-BA37-DA2F4C9A46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68" y="2638908"/>
            <a:ext cx="896178" cy="845666"/>
          </a:xfrm>
          <a:prstGeom prst="rect">
            <a:avLst/>
          </a:prstGeom>
        </p:spPr>
      </p:pic>
      <p:pic>
        <p:nvPicPr>
          <p:cNvPr id="45" name="그림 44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80265CBB-77C5-4BF5-A982-DD6F4E206D9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21" y="3249298"/>
            <a:ext cx="1181189" cy="167020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D9E4B7A-475A-4314-A827-5987ADACC32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770" y="4137987"/>
            <a:ext cx="2094270" cy="157070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61B0BB4-425D-4694-96C6-31F22C122B4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920" y="5074265"/>
            <a:ext cx="1621790" cy="162179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2541108" cy="84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42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DD1B06A0-D008-44E8-A8D9-7442F081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33" y="1494620"/>
            <a:ext cx="10651534" cy="5198611"/>
          </a:xfrm>
          <a:prstGeom prst="rect">
            <a:avLst/>
          </a:prstGeom>
        </p:spPr>
      </p:pic>
      <p:sp>
        <p:nvSpPr>
          <p:cNvPr id="4" name="도형 1">
            <a:extLst>
              <a:ext uri="{FF2B5EF4-FFF2-40B4-BE49-F238E27FC236}">
                <a16:creationId xmlns:a16="http://schemas.microsoft.com/office/drawing/2014/main" id="{9842CAF6-4FC2-4543-833A-E38D47C92E79}"/>
              </a:ext>
            </a:extLst>
          </p:cNvPr>
          <p:cNvSpPr>
            <a:spLocks/>
          </p:cNvSpPr>
          <p:nvPr/>
        </p:nvSpPr>
        <p:spPr>
          <a:xfrm>
            <a:off x="5110425" y="124231"/>
            <a:ext cx="1381816" cy="76944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sz="4400" b="1" dirty="0" smtClean="0">
                <a:solidFill>
                  <a:srgbClr val="404040"/>
                </a:solidFill>
                <a:latin typeface="배달의민족 주아"/>
                <a:ea typeface="굴림" charset="0"/>
              </a:rPr>
              <a:t>ERD</a:t>
            </a:r>
            <a:endParaRPr lang="ko-KR" altLang="en-US" sz="4400" b="1" dirty="0">
              <a:solidFill>
                <a:srgbClr val="404040"/>
              </a:solidFill>
              <a:latin typeface="배달의민족 주아"/>
              <a:ea typeface="굴림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2541108" cy="84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1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93324"/>
            <a:ext cx="12192000" cy="4164676"/>
          </a:xfrm>
          <a:prstGeom prst="rect">
            <a:avLst/>
          </a:prstGeom>
          <a:solidFill>
            <a:srgbClr val="FFC8C5"/>
          </a:solidFill>
          <a:ln>
            <a:solidFill>
              <a:srgbClr val="FFC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29464" y="1827556"/>
            <a:ext cx="3335213" cy="599810"/>
            <a:chOff x="733187" y="1600731"/>
            <a:chExt cx="2369013" cy="353734"/>
          </a:xfrm>
        </p:grpSpPr>
        <p:sp>
          <p:nvSpPr>
            <p:cNvPr id="6" name="TextBox 5"/>
            <p:cNvSpPr txBox="1"/>
            <p:nvPr/>
          </p:nvSpPr>
          <p:spPr>
            <a:xfrm>
              <a:off x="1316192" y="1700352"/>
              <a:ext cx="1168860" cy="254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  <a:r>
                <a:rPr lang="ko-KR" altLang="en-US" sz="2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</a:t>
              </a:r>
              <a:r>
                <a:rPr lang="ko-KR" altLang="en-US" sz="22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김준형</a:t>
              </a:r>
              <a:endPara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33187" y="1600731"/>
              <a:ext cx="2369013" cy="4857"/>
            </a:xfrm>
            <a:prstGeom prst="line">
              <a:avLst/>
            </a:prstGeom>
            <a:ln>
              <a:solidFill>
                <a:srgbClr val="FFC8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977873" y="3673188"/>
            <a:ext cx="8930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회원가입</a:t>
            </a:r>
            <a:r>
              <a:rPr lang="en-US" altLang="ko-KR" sz="2400" b="1" dirty="0" smtClean="0">
                <a:latin typeface="+mj-ea"/>
                <a:ea typeface="+mj-ea"/>
              </a:rPr>
              <a:t>, </a:t>
            </a:r>
            <a:r>
              <a:rPr lang="ko-KR" altLang="en-US" sz="2400" b="1" dirty="0" smtClean="0">
                <a:latin typeface="+mj-ea"/>
                <a:ea typeface="+mj-ea"/>
              </a:rPr>
              <a:t>로그인</a:t>
            </a:r>
            <a:endParaRPr lang="en-US" altLang="ko-KR" sz="2400" dirty="0"/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dirty="0" err="1" smtClean="0">
                <a:latin typeface="+mj-ea"/>
              </a:rPr>
              <a:t>마이페이지</a:t>
            </a:r>
            <a:endParaRPr lang="en-US" altLang="ko-KR" sz="2400" dirty="0"/>
          </a:p>
          <a:p>
            <a:endParaRPr lang="en-US" altLang="ko-KR" sz="2400" b="1" dirty="0">
              <a:latin typeface="+mn-ea"/>
            </a:endParaRPr>
          </a:p>
          <a:p>
            <a:r>
              <a:rPr lang="ko-KR" altLang="en-US" sz="2400" b="1" dirty="0" smtClean="0">
                <a:latin typeface="+mn-ea"/>
              </a:rPr>
              <a:t>서비스 소개</a:t>
            </a:r>
            <a:endParaRPr lang="en-US" altLang="ko-KR" sz="2400" dirty="0"/>
          </a:p>
        </p:txBody>
      </p:sp>
      <p:pic>
        <p:nvPicPr>
          <p:cNvPr id="9" name="그림 103" descr="C:/Users/82102/AppData/Roaming/PolarisOffice/ETemp/6432_11409856/fImage100639130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154" y="191771"/>
            <a:ext cx="1310639" cy="25015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1" y="663749"/>
            <a:ext cx="3508166" cy="116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475990" y="79375"/>
            <a:ext cx="5389245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회원 관리 흐름도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5140960" y="1016635"/>
            <a:ext cx="1697990" cy="553085"/>
          </a:xfrm>
          <a:prstGeom prst="rect">
            <a:avLst/>
          </a:prstGeom>
          <a:solidFill>
            <a:srgbClr val="FFC8C5"/>
          </a:solidFill>
          <a:ln w="12700" cap="flat" cmpd="sng">
            <a:solidFill>
              <a:srgbClr val="FFC8C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2400">
                <a:latin typeface="맑은 고딕" charset="0"/>
                <a:ea typeface="맑은 고딕" charset="0"/>
              </a:rPr>
              <a:t>회원 관리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315720" y="2636520"/>
            <a:ext cx="1697990" cy="553085"/>
          </a:xfrm>
          <a:prstGeom prst="rect">
            <a:avLst/>
          </a:prstGeom>
          <a:solidFill>
            <a:srgbClr val="FF8080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dirty="0">
                <a:latin typeface="맑은 고딕" charset="0"/>
                <a:ea typeface="맑은 고딕" charset="0"/>
              </a:rPr>
              <a:t>회원 가입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7"/>
          <p:cNvSpPr>
            <a:spLocks/>
          </p:cNvSpPr>
          <p:nvPr/>
        </p:nvSpPr>
        <p:spPr>
          <a:xfrm>
            <a:off x="3213100" y="2630170"/>
            <a:ext cx="1697990" cy="553085"/>
          </a:xfrm>
          <a:prstGeom prst="rect">
            <a:avLst/>
          </a:prstGeom>
          <a:solidFill>
            <a:srgbClr val="FF8080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로그인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로그아웃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9"/>
          <p:cNvCxnSpPr/>
          <p:nvPr/>
        </p:nvCxnSpPr>
        <p:spPr>
          <a:xfrm flipH="1">
            <a:off x="5989320" y="1568450"/>
            <a:ext cx="1270" cy="55308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12"/>
          <p:cNvCxnSpPr/>
          <p:nvPr/>
        </p:nvCxnSpPr>
        <p:spPr>
          <a:xfrm>
            <a:off x="2151380" y="2101215"/>
            <a:ext cx="7737475" cy="63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13"/>
          <p:cNvCxnSpPr/>
          <p:nvPr/>
        </p:nvCxnSpPr>
        <p:spPr>
          <a:xfrm>
            <a:off x="2171065" y="2091690"/>
            <a:ext cx="635" cy="55308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5"/>
          <p:cNvCxnSpPr/>
          <p:nvPr/>
        </p:nvCxnSpPr>
        <p:spPr>
          <a:xfrm>
            <a:off x="4059555" y="2094230"/>
            <a:ext cx="635" cy="55308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6"/>
          <p:cNvCxnSpPr/>
          <p:nvPr/>
        </p:nvCxnSpPr>
        <p:spPr>
          <a:xfrm>
            <a:off x="5995670" y="2087880"/>
            <a:ext cx="635" cy="55308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17"/>
          <p:cNvSpPr>
            <a:spLocks/>
          </p:cNvSpPr>
          <p:nvPr/>
        </p:nvSpPr>
        <p:spPr>
          <a:xfrm>
            <a:off x="5140325" y="2632710"/>
            <a:ext cx="1697990" cy="553085"/>
          </a:xfrm>
          <a:prstGeom prst="rect">
            <a:avLst/>
          </a:prstGeom>
          <a:solidFill>
            <a:srgbClr val="FF8080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아이디 찾기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비밀번호 찾기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8"/>
          <p:cNvCxnSpPr/>
          <p:nvPr/>
        </p:nvCxnSpPr>
        <p:spPr>
          <a:xfrm>
            <a:off x="7903210" y="2100580"/>
            <a:ext cx="635" cy="55308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9"/>
          <p:cNvSpPr>
            <a:spLocks/>
          </p:cNvSpPr>
          <p:nvPr/>
        </p:nvSpPr>
        <p:spPr>
          <a:xfrm>
            <a:off x="7067550" y="2635250"/>
            <a:ext cx="1697990" cy="553085"/>
          </a:xfrm>
          <a:prstGeom prst="rect">
            <a:avLst/>
          </a:prstGeom>
          <a:solidFill>
            <a:srgbClr val="FF8080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회원 수정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및 탈퇴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20"/>
          <p:cNvCxnSpPr/>
          <p:nvPr/>
        </p:nvCxnSpPr>
        <p:spPr>
          <a:xfrm>
            <a:off x="9899650" y="2092960"/>
            <a:ext cx="635" cy="55308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21"/>
          <p:cNvSpPr>
            <a:spLocks/>
          </p:cNvSpPr>
          <p:nvPr/>
        </p:nvSpPr>
        <p:spPr>
          <a:xfrm>
            <a:off x="9004300" y="2637790"/>
            <a:ext cx="1697990" cy="553085"/>
          </a:xfrm>
          <a:prstGeom prst="rect">
            <a:avLst/>
          </a:prstGeom>
          <a:solidFill>
            <a:srgbClr val="FF8080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내가 작성한 글 및 댓글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72"/>
          <p:cNvCxnSpPr/>
          <p:nvPr/>
        </p:nvCxnSpPr>
        <p:spPr>
          <a:xfrm>
            <a:off x="2183765" y="3189605"/>
            <a:ext cx="635" cy="55308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73"/>
          <p:cNvSpPr>
            <a:spLocks/>
          </p:cNvSpPr>
          <p:nvPr/>
        </p:nvSpPr>
        <p:spPr>
          <a:xfrm>
            <a:off x="1308735" y="3734435"/>
            <a:ext cx="1697990" cy="2325370"/>
          </a:xfrm>
          <a:prstGeom prst="rect">
            <a:avLst/>
          </a:prstGeom>
          <a:solidFill>
            <a:srgbClr val="FFC099"/>
          </a:solidFill>
          <a:ln w="6350" cap="flat" cmpd="sng">
            <a:solidFill>
              <a:srgbClr val="FFC0C0">
                <a:alpha val="100000"/>
              </a:srgbClr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유효성 검사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(JavaScript),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다음 API 사용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79"/>
          <p:cNvCxnSpPr/>
          <p:nvPr/>
        </p:nvCxnSpPr>
        <p:spPr>
          <a:xfrm>
            <a:off x="4061460" y="3182620"/>
            <a:ext cx="635" cy="55308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80"/>
          <p:cNvSpPr>
            <a:spLocks/>
          </p:cNvSpPr>
          <p:nvPr/>
        </p:nvSpPr>
        <p:spPr>
          <a:xfrm>
            <a:off x="3216275" y="3729990"/>
            <a:ext cx="1697990" cy="2342515"/>
          </a:xfrm>
          <a:prstGeom prst="rect">
            <a:avLst/>
          </a:prstGeom>
          <a:solidFill>
            <a:srgbClr val="FFC099"/>
          </a:solidFill>
          <a:ln w="12700" cap="flat" cmpd="sng">
            <a:solidFill>
              <a:srgbClr val="FFC09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Session 사용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도형 81"/>
          <p:cNvCxnSpPr/>
          <p:nvPr/>
        </p:nvCxnSpPr>
        <p:spPr>
          <a:xfrm>
            <a:off x="5998210" y="3175635"/>
            <a:ext cx="635" cy="55308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82"/>
          <p:cNvSpPr>
            <a:spLocks/>
          </p:cNvSpPr>
          <p:nvPr/>
        </p:nvSpPr>
        <p:spPr>
          <a:xfrm>
            <a:off x="5143500" y="3732530"/>
            <a:ext cx="1697990" cy="2342515"/>
          </a:xfrm>
          <a:prstGeom prst="rect">
            <a:avLst/>
          </a:prstGeom>
          <a:solidFill>
            <a:srgbClr val="FFC099"/>
          </a:solidFill>
          <a:ln w="12700" cap="flat" cmpd="sng">
            <a:solidFill>
              <a:srgbClr val="FFC09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Oracle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DB 사용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83"/>
          <p:cNvCxnSpPr/>
          <p:nvPr/>
        </p:nvCxnSpPr>
        <p:spPr>
          <a:xfrm>
            <a:off x="7895590" y="3188335"/>
            <a:ext cx="635" cy="55308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84"/>
          <p:cNvSpPr>
            <a:spLocks/>
          </p:cNvSpPr>
          <p:nvPr/>
        </p:nvSpPr>
        <p:spPr>
          <a:xfrm>
            <a:off x="7070725" y="3735070"/>
            <a:ext cx="1697990" cy="2342515"/>
          </a:xfrm>
          <a:prstGeom prst="rect">
            <a:avLst/>
          </a:prstGeom>
          <a:solidFill>
            <a:srgbClr val="FFC099"/>
          </a:solidFill>
          <a:ln w="12700" cap="flat" cmpd="sng">
            <a:solidFill>
              <a:srgbClr val="FFC09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유효성 검사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(JavaScript),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다음 API 사용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85"/>
          <p:cNvCxnSpPr/>
          <p:nvPr/>
        </p:nvCxnSpPr>
        <p:spPr>
          <a:xfrm>
            <a:off x="9891395" y="3180715"/>
            <a:ext cx="635" cy="553085"/>
          </a:xfrm>
          <a:prstGeom prst="line">
            <a:avLst/>
          </a:prstGeom>
          <a:ln w="6350" cap="flat" cmpd="sng">
            <a:solidFill>
              <a:srgbClr val="009999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86"/>
          <p:cNvSpPr>
            <a:spLocks/>
          </p:cNvSpPr>
          <p:nvPr/>
        </p:nvSpPr>
        <p:spPr>
          <a:xfrm>
            <a:off x="8997950" y="3728085"/>
            <a:ext cx="1697990" cy="2342515"/>
          </a:xfrm>
          <a:prstGeom prst="rect">
            <a:avLst/>
          </a:prstGeom>
          <a:solidFill>
            <a:srgbClr val="FFC099"/>
          </a:solidFill>
          <a:ln w="12700" cap="flat" cmpd="sng">
            <a:solidFill>
              <a:srgbClr val="FFC09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Oracle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DB 사용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4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07"/>
          <p:cNvSpPr txBox="1">
            <a:spLocks/>
          </p:cNvSpPr>
          <p:nvPr/>
        </p:nvSpPr>
        <p:spPr>
          <a:xfrm>
            <a:off x="4391660" y="79375"/>
            <a:ext cx="340487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4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화면 구성</a:t>
            </a:r>
            <a:endParaRPr lang="ko-KR" altLang="en-US" sz="400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4" name="그림 108" descr="C:/Users/82102/AppData/Roaming/PolarisOffice/ETemp/6432_11409856/fImage18995139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5" y="1578610"/>
            <a:ext cx="2583815" cy="4005580"/>
          </a:xfrm>
          <a:prstGeom prst="rect">
            <a:avLst/>
          </a:prstGeom>
          <a:noFill/>
        </p:spPr>
      </p:pic>
      <p:sp>
        <p:nvSpPr>
          <p:cNvPr id="5" name="텍스트 상자 109"/>
          <p:cNvSpPr txBox="1">
            <a:spLocks/>
          </p:cNvSpPr>
          <p:nvPr/>
        </p:nvSpPr>
        <p:spPr>
          <a:xfrm>
            <a:off x="733425" y="5588635"/>
            <a:ext cx="2652395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회원 가입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6" name="그림 110" descr="C:/Users/82102/AppData/Roaming/PolarisOffice/ETemp/6432_11409856/fImage12964141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40" y="2536190"/>
            <a:ext cx="3046095" cy="2103755"/>
          </a:xfrm>
          <a:prstGeom prst="rect">
            <a:avLst/>
          </a:prstGeom>
          <a:noFill/>
        </p:spPr>
      </p:pic>
      <p:sp>
        <p:nvSpPr>
          <p:cNvPr id="7" name="텍스트 상자 111"/>
          <p:cNvSpPr txBox="1">
            <a:spLocks/>
          </p:cNvSpPr>
          <p:nvPr/>
        </p:nvSpPr>
        <p:spPr>
          <a:xfrm>
            <a:off x="4337685" y="5581650"/>
            <a:ext cx="2652395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4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로그인</a:t>
            </a:r>
            <a:endParaRPr lang="ko-KR" altLang="en-US" sz="400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8" name="그림 112" descr="C:/Users/82102/AppData/Roaming/PolarisOffice/ETemp/6432_11409856/fImage18537143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645" y="2072640"/>
            <a:ext cx="3493770" cy="3030220"/>
          </a:xfrm>
          <a:prstGeom prst="rect">
            <a:avLst/>
          </a:prstGeom>
          <a:noFill/>
        </p:spPr>
      </p:pic>
      <p:sp>
        <p:nvSpPr>
          <p:cNvPr id="9" name="텍스트 상자 113"/>
          <p:cNvSpPr txBox="1">
            <a:spLocks/>
          </p:cNvSpPr>
          <p:nvPr/>
        </p:nvSpPr>
        <p:spPr>
          <a:xfrm>
            <a:off x="8131492" y="5584190"/>
            <a:ext cx="3140075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내 정보 관리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4391660" y="79375"/>
            <a:ext cx="3404870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화면 구성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560531" y="5594985"/>
            <a:ext cx="3065491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내 정보 수정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4246245" y="5581650"/>
            <a:ext cx="327152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내가 작성한 글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8308340" y="5584190"/>
            <a:ext cx="2652395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회원 탈퇴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10" name="그림 114" descr="C:/Users/82102/AppData/Roaming/PolarisOffice/ETemp/6432_11409856/fImage25450153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0" y="1075690"/>
            <a:ext cx="2583815" cy="4233545"/>
          </a:xfrm>
          <a:prstGeom prst="rect">
            <a:avLst/>
          </a:prstGeom>
          <a:noFill/>
        </p:spPr>
      </p:pic>
      <p:pic>
        <p:nvPicPr>
          <p:cNvPr id="11" name="그림 115" descr="C:/Users/82102/AppData/Roaming/PolarisOffice/ETemp/6432_11409856/fImage46886154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30" y="2190750"/>
            <a:ext cx="3876675" cy="3044825"/>
          </a:xfrm>
          <a:prstGeom prst="rect">
            <a:avLst/>
          </a:prstGeom>
          <a:noFill/>
        </p:spPr>
      </p:pic>
      <p:pic>
        <p:nvPicPr>
          <p:cNvPr id="12" name="그림 116" descr="C:/Users/82102/AppData/Roaming/PolarisOffice/ETemp/6432_11409856/fImage17016155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335" y="2437765"/>
            <a:ext cx="2981325" cy="2562860"/>
          </a:xfrm>
          <a:prstGeom prst="rect">
            <a:avLst/>
          </a:prstGeom>
          <a:noFill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5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571</Words>
  <Application>Microsoft Office PowerPoint</Application>
  <PresentationFormat>와이드스크린</PresentationFormat>
  <Paragraphs>191</Paragraphs>
  <Slides>30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Aharoni</vt:lpstr>
      <vt:lpstr>HY헤드라인M</vt:lpstr>
      <vt:lpstr>굴림</vt:lpstr>
      <vt:lpstr>나눔손글씨 붓</vt:lpstr>
      <vt:lpstr>맑은 고딕</vt:lpstr>
      <vt:lpstr>배달의민족 주아</vt:lpstr>
      <vt:lpstr>Arial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G</cp:lastModifiedBy>
  <cp:revision>52</cp:revision>
  <dcterms:modified xsi:type="dcterms:W3CDTF">2021-05-27T03:30:23Z</dcterms:modified>
  <cp:version>1000.0000.01</cp:version>
</cp:coreProperties>
</file>