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8" r:id="rId1"/>
  </p:sldMasterIdLst>
  <p:notesMasterIdLst>
    <p:notesMasterId r:id="rId72"/>
  </p:notesMasterIdLst>
  <p:handoutMasterIdLst>
    <p:handoutMasterId r:id="rId73"/>
  </p:handoutMasterIdLst>
  <p:sldIdLst>
    <p:sldId id="256" r:id="rId2"/>
    <p:sldId id="268" r:id="rId3"/>
    <p:sldId id="269" r:id="rId4"/>
    <p:sldId id="270" r:id="rId5"/>
    <p:sldId id="307" r:id="rId6"/>
    <p:sldId id="271" r:id="rId7"/>
    <p:sldId id="308" r:id="rId8"/>
    <p:sldId id="272" r:id="rId9"/>
    <p:sldId id="309" r:id="rId10"/>
    <p:sldId id="320" r:id="rId11"/>
    <p:sldId id="310" r:id="rId12"/>
    <p:sldId id="315" r:id="rId13"/>
    <p:sldId id="316" r:id="rId14"/>
    <p:sldId id="318" r:id="rId15"/>
    <p:sldId id="337" r:id="rId16"/>
    <p:sldId id="338" r:id="rId17"/>
    <p:sldId id="339" r:id="rId18"/>
    <p:sldId id="340" r:id="rId19"/>
    <p:sldId id="342" r:id="rId20"/>
    <p:sldId id="341" r:id="rId21"/>
    <p:sldId id="343" r:id="rId22"/>
    <p:sldId id="344" r:id="rId23"/>
    <p:sldId id="345" r:id="rId24"/>
    <p:sldId id="346" r:id="rId25"/>
    <p:sldId id="319" r:id="rId26"/>
    <p:sldId id="317" r:id="rId27"/>
    <p:sldId id="321" r:id="rId28"/>
    <p:sldId id="274" r:id="rId29"/>
    <p:sldId id="275" r:id="rId30"/>
    <p:sldId id="322" r:id="rId31"/>
    <p:sldId id="276" r:id="rId32"/>
    <p:sldId id="323" r:id="rId33"/>
    <p:sldId id="277" r:id="rId34"/>
    <p:sldId id="326" r:id="rId35"/>
    <p:sldId id="327" r:id="rId36"/>
    <p:sldId id="328" r:id="rId37"/>
    <p:sldId id="330" r:id="rId38"/>
    <p:sldId id="279" r:id="rId39"/>
    <p:sldId id="281" r:id="rId40"/>
    <p:sldId id="333" r:id="rId41"/>
    <p:sldId id="334" r:id="rId42"/>
    <p:sldId id="282" r:id="rId43"/>
    <p:sldId id="283" r:id="rId44"/>
    <p:sldId id="284" r:id="rId45"/>
    <p:sldId id="285" r:id="rId46"/>
    <p:sldId id="286" r:id="rId47"/>
    <p:sldId id="280" r:id="rId48"/>
    <p:sldId id="331" r:id="rId49"/>
    <p:sldId id="332" r:id="rId50"/>
    <p:sldId id="287" r:id="rId51"/>
    <p:sldId id="288" r:id="rId52"/>
    <p:sldId id="289" r:id="rId53"/>
    <p:sldId id="290" r:id="rId54"/>
    <p:sldId id="291" r:id="rId55"/>
    <p:sldId id="292" r:id="rId56"/>
    <p:sldId id="293" r:id="rId57"/>
    <p:sldId id="294" r:id="rId58"/>
    <p:sldId id="295" r:id="rId59"/>
    <p:sldId id="299" r:id="rId60"/>
    <p:sldId id="300" r:id="rId61"/>
    <p:sldId id="298" r:id="rId62"/>
    <p:sldId id="297" r:id="rId63"/>
    <p:sldId id="301" r:id="rId64"/>
    <p:sldId id="302" r:id="rId65"/>
    <p:sldId id="303" r:id="rId66"/>
    <p:sldId id="304" r:id="rId67"/>
    <p:sldId id="305" r:id="rId68"/>
    <p:sldId id="306" r:id="rId69"/>
    <p:sldId id="335" r:id="rId70"/>
    <p:sldId id="336" r:id="rId71"/>
  </p:sldIdLst>
  <p:sldSz cx="9144000" cy="6858000" type="screen4x3"/>
  <p:notesSz cx="6858000" cy="9144000"/>
  <p:custDataLst>
    <p:tags r:id="rId74"/>
  </p:custDataLst>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272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86" autoAdjust="0"/>
    <p:restoredTop sz="94611" autoAdjust="0"/>
  </p:normalViewPr>
  <p:slideViewPr>
    <p:cSldViewPr>
      <p:cViewPr>
        <p:scale>
          <a:sx n="58" d="100"/>
          <a:sy n="58" d="100"/>
        </p:scale>
        <p:origin x="-1282" y="-58"/>
      </p:cViewPr>
      <p:guideLst>
        <p:guide orient="horz" pos="2160"/>
        <p:guide pos="2880"/>
      </p:guideLst>
    </p:cSldViewPr>
  </p:slideViewPr>
  <p:outlineViewPr>
    <p:cViewPr>
      <p:scale>
        <a:sx n="25" d="100"/>
        <a:sy n="25" d="100"/>
      </p:scale>
      <p:origin x="30" y="0"/>
    </p:cViewPr>
  </p:outlineViewPr>
  <p:notesTextViewPr>
    <p:cViewPr>
      <p:scale>
        <a:sx n="100" d="100"/>
        <a:sy n="100" d="100"/>
      </p:scale>
      <p:origin x="0" y="0"/>
    </p:cViewPr>
  </p:notesTextViewPr>
  <p:notesViewPr>
    <p:cSldViewPr>
      <p:cViewPr varScale="1">
        <p:scale>
          <a:sx n="75" d="100"/>
          <a:sy n="75" d="100"/>
        </p:scale>
        <p:origin x="3504"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878B6AB-DFD1-4CD7-9516-0A8D9DFD2C18}" type="slidenum">
              <a:rPr lang="en-US"/>
              <a:pPr>
                <a:defRPr/>
              </a:pPr>
              <a:t>‹#›</a:t>
            </a:fld>
            <a:endParaRPr lang="en-US"/>
          </a:p>
        </p:txBody>
      </p:sp>
    </p:spTree>
    <p:extLst>
      <p:ext uri="{BB962C8B-B14F-4D97-AF65-F5344CB8AC3E}">
        <p14:creationId xmlns:p14="http://schemas.microsoft.com/office/powerpoint/2010/main" val="4084055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8A473A7-C3D2-489D-BF5C-7BF44E7D5C48}" type="slidenum">
              <a:rPr lang="en-US"/>
              <a:pPr>
                <a:defRPr/>
              </a:pPr>
              <a:t>‹#›</a:t>
            </a:fld>
            <a:endParaRPr lang="en-US"/>
          </a:p>
        </p:txBody>
      </p:sp>
    </p:spTree>
    <p:extLst>
      <p:ext uri="{BB962C8B-B14F-4D97-AF65-F5344CB8AC3E}">
        <p14:creationId xmlns:p14="http://schemas.microsoft.com/office/powerpoint/2010/main" val="703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8A473A7-C3D2-489D-BF5C-7BF44E7D5C48}" type="slidenum">
              <a:rPr lang="en-US"/>
              <a:pPr>
                <a:defRPr/>
              </a:pPr>
              <a:t>1</a:t>
            </a:fld>
            <a:endParaRPr lang="en-US"/>
          </a:p>
        </p:txBody>
      </p:sp>
    </p:spTree>
    <p:extLst>
      <p:ext uri="{BB962C8B-B14F-4D97-AF65-F5344CB8AC3E}">
        <p14:creationId xmlns:p14="http://schemas.microsoft.com/office/powerpoint/2010/main" val="1219132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65</a:t>
            </a:fld>
            <a:endParaRPr lang="en-US"/>
          </a:p>
        </p:txBody>
      </p:sp>
    </p:spTree>
    <p:extLst>
      <p:ext uri="{BB962C8B-B14F-4D97-AF65-F5344CB8AC3E}">
        <p14:creationId xmlns:p14="http://schemas.microsoft.com/office/powerpoint/2010/main" val="1024535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66</a:t>
            </a:fld>
            <a:endParaRPr lang="en-US"/>
          </a:p>
        </p:txBody>
      </p:sp>
    </p:spTree>
    <p:extLst>
      <p:ext uri="{BB962C8B-B14F-4D97-AF65-F5344CB8AC3E}">
        <p14:creationId xmlns:p14="http://schemas.microsoft.com/office/powerpoint/2010/main" val="171948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67</a:t>
            </a:fld>
            <a:endParaRPr lang="en-US"/>
          </a:p>
        </p:txBody>
      </p:sp>
    </p:spTree>
    <p:extLst>
      <p:ext uri="{BB962C8B-B14F-4D97-AF65-F5344CB8AC3E}">
        <p14:creationId xmlns:p14="http://schemas.microsoft.com/office/powerpoint/2010/main" val="590116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68</a:t>
            </a:fld>
            <a:endParaRPr lang="en-US"/>
          </a:p>
        </p:txBody>
      </p:sp>
    </p:spTree>
    <p:extLst>
      <p:ext uri="{BB962C8B-B14F-4D97-AF65-F5344CB8AC3E}">
        <p14:creationId xmlns:p14="http://schemas.microsoft.com/office/powerpoint/2010/main" val="1095315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69</a:t>
            </a:fld>
            <a:endParaRPr lang="en-US"/>
          </a:p>
        </p:txBody>
      </p:sp>
    </p:spTree>
    <p:extLst>
      <p:ext uri="{BB962C8B-B14F-4D97-AF65-F5344CB8AC3E}">
        <p14:creationId xmlns:p14="http://schemas.microsoft.com/office/powerpoint/2010/main" val="181576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49</a:t>
            </a:fld>
            <a:endParaRPr lang="en-US"/>
          </a:p>
        </p:txBody>
      </p:sp>
    </p:spTree>
    <p:extLst>
      <p:ext uri="{BB962C8B-B14F-4D97-AF65-F5344CB8AC3E}">
        <p14:creationId xmlns:p14="http://schemas.microsoft.com/office/powerpoint/2010/main" val="2149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58</a:t>
            </a:fld>
            <a:endParaRPr lang="en-US"/>
          </a:p>
        </p:txBody>
      </p:sp>
    </p:spTree>
    <p:extLst>
      <p:ext uri="{BB962C8B-B14F-4D97-AF65-F5344CB8AC3E}">
        <p14:creationId xmlns:p14="http://schemas.microsoft.com/office/powerpoint/2010/main" val="1298077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59</a:t>
            </a:fld>
            <a:endParaRPr lang="en-US"/>
          </a:p>
        </p:txBody>
      </p:sp>
    </p:spTree>
    <p:extLst>
      <p:ext uri="{BB962C8B-B14F-4D97-AF65-F5344CB8AC3E}">
        <p14:creationId xmlns:p14="http://schemas.microsoft.com/office/powerpoint/2010/main" val="1454709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60</a:t>
            </a:fld>
            <a:endParaRPr lang="en-US"/>
          </a:p>
        </p:txBody>
      </p:sp>
    </p:spTree>
    <p:extLst>
      <p:ext uri="{BB962C8B-B14F-4D97-AF65-F5344CB8AC3E}">
        <p14:creationId xmlns:p14="http://schemas.microsoft.com/office/powerpoint/2010/main" val="1094817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61</a:t>
            </a:fld>
            <a:endParaRPr lang="en-US"/>
          </a:p>
        </p:txBody>
      </p:sp>
    </p:spTree>
    <p:extLst>
      <p:ext uri="{BB962C8B-B14F-4D97-AF65-F5344CB8AC3E}">
        <p14:creationId xmlns:p14="http://schemas.microsoft.com/office/powerpoint/2010/main" val="1457668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62</a:t>
            </a:fld>
            <a:endParaRPr lang="en-US"/>
          </a:p>
        </p:txBody>
      </p:sp>
    </p:spTree>
    <p:extLst>
      <p:ext uri="{BB962C8B-B14F-4D97-AF65-F5344CB8AC3E}">
        <p14:creationId xmlns:p14="http://schemas.microsoft.com/office/powerpoint/2010/main" val="1015190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63</a:t>
            </a:fld>
            <a:endParaRPr lang="en-US"/>
          </a:p>
        </p:txBody>
      </p:sp>
    </p:spTree>
    <p:extLst>
      <p:ext uri="{BB962C8B-B14F-4D97-AF65-F5344CB8AC3E}">
        <p14:creationId xmlns:p14="http://schemas.microsoft.com/office/powerpoint/2010/main" val="144149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64</a:t>
            </a:fld>
            <a:endParaRPr lang="en-US"/>
          </a:p>
        </p:txBody>
      </p:sp>
    </p:spTree>
    <p:extLst>
      <p:ext uri="{BB962C8B-B14F-4D97-AF65-F5344CB8AC3E}">
        <p14:creationId xmlns:p14="http://schemas.microsoft.com/office/powerpoint/2010/main" val="530845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8"/>
          <p:cNvSpPr>
            <a:spLocks noChangeArrowheads="1"/>
          </p:cNvSpPr>
          <p:nvPr/>
        </p:nvSpPr>
        <p:spPr bwMode="gray">
          <a:xfrm>
            <a:off x="533400" y="35496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6" name="Rectangle 9"/>
          <p:cNvSpPr>
            <a:spLocks noGrp="1" noChangeArrowheads="1"/>
          </p:cNvSpPr>
          <p:nvPr>
            <p:ph type="ctrTitle"/>
          </p:nvPr>
        </p:nvSpPr>
        <p:spPr>
          <a:xfrm>
            <a:off x="381000" y="609601"/>
            <a:ext cx="8305800" cy="2514599"/>
          </a:xfrm>
          <a:prstGeom prst="rect">
            <a:avLst/>
          </a:prstGeom>
        </p:spPr>
        <p:txBody>
          <a:bodyPr/>
          <a:lstStyle>
            <a:lvl1pPr algn="ctr">
              <a:defRPr sz="3600" smtClean="0">
                <a:latin typeface="Tahoma" pitchFamily="34" charset="0"/>
              </a:defRPr>
            </a:lvl1pPr>
          </a:lstStyle>
          <a:p>
            <a:endParaRPr lang="en-US" dirty="0" smtClean="0"/>
          </a:p>
        </p:txBody>
      </p:sp>
      <p:sp>
        <p:nvSpPr>
          <p:cNvPr id="23557" name="Rectangle 10"/>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endParaRPr lang="en-US" dirty="0" smtClean="0"/>
          </a:p>
        </p:txBody>
      </p:sp>
    </p:spTree>
    <p:extLst>
      <p:ext uri="{BB962C8B-B14F-4D97-AF65-F5344CB8AC3E}">
        <p14:creationId xmlns:p14="http://schemas.microsoft.com/office/powerpoint/2010/main" val="3304583067"/>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229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666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82659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93662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61460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87987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838200"/>
          </a:xfrm>
          <a:prstGeom prst="rect">
            <a:avLst/>
          </a:prstGeo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143000"/>
            <a:ext cx="8610600" cy="4953000"/>
          </a:xfrm>
        </p:spPr>
        <p:txBody>
          <a:bodyPr/>
          <a:lstStyle>
            <a:lvl1pPr algn="l">
              <a:defRPr>
                <a:latin typeface="+mn-lt"/>
                <a:cs typeface="Tahoma" pitchFamily="34" charset="0"/>
              </a:defRPr>
            </a:lvl1pPr>
            <a:lvl2pPr algn="l">
              <a:defRPr>
                <a:latin typeface="+mn-lt"/>
                <a:cs typeface="Tahoma" pitchFamily="34" charset="0"/>
              </a:defRPr>
            </a:lvl2pPr>
            <a:lvl3pPr algn="l">
              <a:defRPr>
                <a:latin typeface="+mn-lt"/>
                <a:cs typeface="Tahoma" pitchFamily="34" charset="0"/>
              </a:defRPr>
            </a:lvl3pPr>
            <a:lvl4pPr algn="l">
              <a:defRPr>
                <a:latin typeface="+mn-lt"/>
                <a:cs typeface="Tahoma" pitchFamily="34" charset="0"/>
              </a:defRPr>
            </a:lvl4pPr>
            <a:lvl5pPr algn="l">
              <a:defRPr>
                <a:latin typeface="+mn-lt"/>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82111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2407137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27628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411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3"/>
          <p:cNvSpPr>
            <a:spLocks noGrp="1"/>
          </p:cNvSpPr>
          <p:nvPr>
            <p:ph sz="quarter" idx="11"/>
          </p:nvPr>
        </p:nvSpPr>
        <p:spPr>
          <a:xfrm>
            <a:off x="4800600" y="1143000"/>
            <a:ext cx="411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37582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8610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11"/>
          </p:nvPr>
        </p:nvSpPr>
        <p:spPr>
          <a:xfrm>
            <a:off x="304800" y="3733800"/>
            <a:ext cx="8610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13051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11"/>
          </p:nvPr>
        </p:nvSpPr>
        <p:spPr>
          <a:xfrm>
            <a:off x="4724400" y="11430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3"/>
          <p:cNvSpPr>
            <a:spLocks noGrp="1"/>
          </p:cNvSpPr>
          <p:nvPr>
            <p:ph sz="quarter" idx="12"/>
          </p:nvPr>
        </p:nvSpPr>
        <p:spPr>
          <a:xfrm>
            <a:off x="304800" y="37338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p:cNvSpPr>
            <a:spLocks noGrp="1"/>
          </p:cNvSpPr>
          <p:nvPr>
            <p:ph sz="quarter" idx="13"/>
          </p:nvPr>
        </p:nvSpPr>
        <p:spPr>
          <a:xfrm>
            <a:off x="4724400" y="37338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188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143000"/>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82762"/>
            <a:ext cx="4191000"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24400" y="1143000"/>
            <a:ext cx="4192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4400" y="1782762"/>
            <a:ext cx="4192646"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59510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188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304800" y="1143000"/>
            <a:ext cx="8610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Rectangle 11"/>
          <p:cNvSpPr>
            <a:spLocks noChangeArrowheads="1"/>
          </p:cNvSpPr>
          <p:nvPr userDrawn="1"/>
        </p:nvSpPr>
        <p:spPr bwMode="auto">
          <a:xfrm>
            <a:off x="0" y="6137275"/>
            <a:ext cx="9144000" cy="720725"/>
          </a:xfrm>
          <a:prstGeom prst="rect">
            <a:avLst/>
          </a:prstGeom>
          <a:solidFill>
            <a:schemeClr val="tx2">
              <a:lumMod val="75000"/>
            </a:schemeClr>
          </a:solidFill>
          <a:ln w="9525">
            <a:solidFill>
              <a:schemeClr val="tx1"/>
            </a:solidFill>
            <a:miter lim="800000"/>
            <a:headEnd/>
            <a:tailEnd/>
          </a:ln>
          <a:effectLst/>
        </p:spPr>
        <p:txBody>
          <a:bodyPr wrap="none" anchor="ctr"/>
          <a:lstStyle/>
          <a:p>
            <a:pPr>
              <a:defRPr/>
            </a:pPr>
            <a:endParaRPr lang="en-US"/>
          </a:p>
        </p:txBody>
      </p:sp>
      <p:sp>
        <p:nvSpPr>
          <p:cNvPr id="10" name="Text Box 9"/>
          <p:cNvSpPr txBox="1">
            <a:spLocks noChangeArrowheads="1"/>
          </p:cNvSpPr>
          <p:nvPr userDrawn="1"/>
        </p:nvSpPr>
        <p:spPr bwMode="auto">
          <a:xfrm>
            <a:off x="0" y="6194425"/>
            <a:ext cx="2941638" cy="634020"/>
          </a:xfrm>
          <a:prstGeom prst="rect">
            <a:avLst/>
          </a:prstGeom>
          <a:noFill/>
          <a:ln w="9525">
            <a:noFill/>
            <a:miter lim="800000"/>
            <a:headEnd/>
            <a:tailEnd/>
          </a:ln>
          <a:effectLst/>
        </p:spPr>
        <p:txBody>
          <a:bodyPr>
            <a:spAutoFit/>
          </a:bodyPr>
          <a:lstStyle/>
          <a:p>
            <a:pPr>
              <a:defRPr/>
            </a:pPr>
            <a:r>
              <a:rPr lang="en-US" sz="1100" b="1" dirty="0" smtClean="0">
                <a:solidFill>
                  <a:schemeClr val="tx2">
                    <a:lumMod val="20000"/>
                    <a:lumOff val="80000"/>
                  </a:schemeClr>
                </a:solidFill>
              </a:rPr>
              <a:t>   </a:t>
            </a:r>
            <a:r>
              <a:rPr lang="en-US" sz="1100" b="1" dirty="0" err="1" smtClean="0">
                <a:solidFill>
                  <a:schemeClr val="tx2">
                    <a:lumMod val="20000"/>
                    <a:lumOff val="80000"/>
                  </a:schemeClr>
                </a:solidFill>
              </a:rPr>
              <a:t>Trường</a:t>
            </a:r>
            <a:r>
              <a:rPr lang="en-US" sz="1100" b="1" dirty="0" smtClean="0">
                <a:solidFill>
                  <a:schemeClr val="tx2">
                    <a:lumMod val="20000"/>
                    <a:lumOff val="80000"/>
                  </a:schemeClr>
                </a:solidFill>
              </a:rPr>
              <a:t> </a:t>
            </a:r>
            <a:r>
              <a:rPr lang="en-US" sz="1100" b="1" dirty="0" err="1">
                <a:solidFill>
                  <a:schemeClr val="tx2">
                    <a:lumMod val="20000"/>
                    <a:lumOff val="80000"/>
                  </a:schemeClr>
                </a:solidFill>
              </a:rPr>
              <a:t>Đại</a:t>
            </a:r>
            <a:r>
              <a:rPr lang="en-US" sz="1100" b="1" dirty="0">
                <a:solidFill>
                  <a:schemeClr val="tx2">
                    <a:lumMod val="20000"/>
                    <a:lumOff val="80000"/>
                  </a:schemeClr>
                </a:solidFill>
              </a:rPr>
              <a:t> </a:t>
            </a:r>
            <a:r>
              <a:rPr lang="en-US" sz="1100" b="1" dirty="0" err="1">
                <a:solidFill>
                  <a:schemeClr val="tx2">
                    <a:lumMod val="20000"/>
                    <a:lumOff val="80000"/>
                  </a:schemeClr>
                </a:solidFill>
              </a:rPr>
              <a:t>Học</a:t>
            </a:r>
            <a:r>
              <a:rPr lang="en-US" sz="1100" b="1" dirty="0">
                <a:solidFill>
                  <a:schemeClr val="tx2">
                    <a:lumMod val="20000"/>
                    <a:lumOff val="80000"/>
                  </a:schemeClr>
                </a:solidFill>
              </a:rPr>
              <a:t> </a:t>
            </a:r>
            <a:r>
              <a:rPr lang="en-US" sz="1100" b="1" dirty="0" err="1">
                <a:solidFill>
                  <a:schemeClr val="tx2">
                    <a:lumMod val="20000"/>
                    <a:lumOff val="80000"/>
                  </a:schemeClr>
                </a:solidFill>
              </a:rPr>
              <a:t>Bách</a:t>
            </a:r>
            <a:r>
              <a:rPr lang="en-US" sz="1100" b="1" dirty="0">
                <a:solidFill>
                  <a:schemeClr val="tx2">
                    <a:lumMod val="20000"/>
                    <a:lumOff val="80000"/>
                  </a:schemeClr>
                </a:solidFill>
              </a:rPr>
              <a:t> </a:t>
            </a:r>
            <a:r>
              <a:rPr lang="en-US" sz="1100" b="1" dirty="0" err="1" smtClean="0">
                <a:solidFill>
                  <a:schemeClr val="tx2">
                    <a:lumMod val="20000"/>
                    <a:lumOff val="80000"/>
                  </a:schemeClr>
                </a:solidFill>
              </a:rPr>
              <a:t>Khoa</a:t>
            </a:r>
            <a:endParaRPr lang="en-US" sz="1100" b="1" dirty="0" smtClean="0">
              <a:solidFill>
                <a:schemeClr val="tx2">
                  <a:lumMod val="20000"/>
                  <a:lumOff val="80000"/>
                </a:schemeClr>
              </a:solidFill>
            </a:endParaRPr>
          </a:p>
          <a:p>
            <a:pPr>
              <a:defRPr/>
            </a:pPr>
            <a:r>
              <a:rPr lang="en-US" sz="1100" b="1" dirty="0" err="1" smtClean="0">
                <a:solidFill>
                  <a:schemeClr val="tx2">
                    <a:lumMod val="20000"/>
                    <a:lumOff val="80000"/>
                  </a:schemeClr>
                </a:solidFill>
              </a:rPr>
              <a:t>Trung</a:t>
            </a:r>
            <a:r>
              <a:rPr lang="en-US" sz="1100" b="1" dirty="0" smtClean="0">
                <a:solidFill>
                  <a:schemeClr val="tx2">
                    <a:lumMod val="20000"/>
                    <a:lumOff val="80000"/>
                  </a:schemeClr>
                </a:solidFill>
              </a:rPr>
              <a:t> </a:t>
            </a:r>
            <a:r>
              <a:rPr lang="en-US" sz="1100" b="1" dirty="0" err="1" smtClean="0">
                <a:solidFill>
                  <a:schemeClr val="tx2">
                    <a:lumMod val="20000"/>
                    <a:lumOff val="80000"/>
                  </a:schemeClr>
                </a:solidFill>
              </a:rPr>
              <a:t>Tâm</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Kỹ</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Thuật</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Điện</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Toán</a:t>
            </a:r>
            <a:endParaRPr lang="en-US" sz="1100" b="1" dirty="0">
              <a:solidFill>
                <a:schemeClr val="tx2">
                  <a:lumMod val="20000"/>
                  <a:lumOff val="80000"/>
                </a:schemeClr>
              </a:solidFill>
            </a:endParaRPr>
          </a:p>
          <a:p>
            <a:pPr>
              <a:spcBef>
                <a:spcPct val="20000"/>
              </a:spcBef>
              <a:defRPr/>
            </a:pPr>
            <a:r>
              <a:rPr lang="en-US" sz="1100" b="1" dirty="0">
                <a:solidFill>
                  <a:srgbClr val="199ACC"/>
                </a:solidFill>
              </a:rPr>
              <a:t>© </a:t>
            </a:r>
            <a:r>
              <a:rPr lang="en-US" sz="1100" b="1" dirty="0" smtClean="0">
                <a:solidFill>
                  <a:srgbClr val="199ACC"/>
                </a:solidFill>
              </a:rPr>
              <a:t>2016</a:t>
            </a:r>
            <a:endParaRPr lang="en-US" sz="1100" b="1" dirty="0">
              <a:solidFill>
                <a:srgbClr val="199ACC"/>
              </a:solidFill>
            </a:endParaRPr>
          </a:p>
        </p:txBody>
      </p:sp>
      <p:sp>
        <p:nvSpPr>
          <p:cNvPr id="14" name="Text Box 10"/>
          <p:cNvSpPr txBox="1">
            <a:spLocks noChangeArrowheads="1"/>
          </p:cNvSpPr>
          <p:nvPr userDrawn="1"/>
        </p:nvSpPr>
        <p:spPr bwMode="auto">
          <a:xfrm>
            <a:off x="3810000" y="6194425"/>
            <a:ext cx="5334000" cy="430887"/>
          </a:xfrm>
          <a:prstGeom prst="rect">
            <a:avLst/>
          </a:prstGeom>
          <a:noFill/>
          <a:ln w="9525">
            <a:noFill/>
            <a:miter lim="800000"/>
            <a:headEnd/>
            <a:tailEnd/>
          </a:ln>
          <a:effectLst/>
        </p:spPr>
        <p:txBody>
          <a:bodyPr>
            <a:spAutoFit/>
          </a:bodyPr>
          <a:lstStyle/>
          <a:p>
            <a:pPr algn="r">
              <a:defRPr/>
            </a:pPr>
            <a:r>
              <a:rPr lang="vi-VN" sz="1100" b="1" dirty="0" smtClean="0">
                <a:solidFill>
                  <a:schemeClr val="bg1"/>
                </a:solidFill>
              </a:rPr>
              <a:t>Lập trình C/C++</a:t>
            </a:r>
            <a:endParaRPr lang="en-US" sz="1100" b="1" dirty="0" smtClean="0">
              <a:solidFill>
                <a:schemeClr val="bg1"/>
              </a:solidFill>
            </a:endParaRPr>
          </a:p>
          <a:p>
            <a:pPr algn="r">
              <a:defRPr/>
            </a:pPr>
            <a:fld id="{7E361DEB-F8C4-493B-B5A8-8661C8DCD275}" type="slidenum">
              <a:rPr lang="en-US" sz="1100" b="1" smtClean="0">
                <a:solidFill>
                  <a:schemeClr val="bg1"/>
                </a:solidFill>
              </a:rPr>
              <a:pPr algn="r">
                <a:spcBef>
                  <a:spcPct val="20000"/>
                </a:spcBef>
                <a:defRPr/>
              </a:pPr>
              <a:t>‹#›</a:t>
            </a:fld>
            <a:endParaRPr lang="en-US" sz="1100" b="1" dirty="0">
              <a:solidFill>
                <a:schemeClr val="bg1"/>
              </a:solidFill>
            </a:endParaRPr>
          </a:p>
        </p:txBody>
      </p:sp>
      <p:sp>
        <p:nvSpPr>
          <p:cNvPr id="1030" name="Rectangle 9"/>
          <p:cNvSpPr>
            <a:spLocks noGrp="1" noChangeArrowheads="1"/>
          </p:cNvSpPr>
          <p:nvPr>
            <p:ph type="title"/>
          </p:nvPr>
        </p:nvSpPr>
        <p:spPr bwMode="auto">
          <a:xfrm>
            <a:off x="304800" y="762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1028" name="Picture 4" descr="D:\5. Work2013\giaovu\logotrungtam.png"/>
          <p:cNvPicPr>
            <a:picLocks noChangeAspect="1" noChangeArrowheads="1"/>
          </p:cNvPicPr>
          <p:nvPr userDrawn="1"/>
        </p:nvPicPr>
        <p:blipFill>
          <a:blip r:embed="rId15">
            <a:extLst>
              <a:ext uri="{BEBA8EAE-BF5A-486C-A8C5-ECC9F3942E4B}">
                <a14:imgProps xmlns:a14="http://schemas.microsoft.com/office/drawing/2010/main">
                  <a14:imgLayer r:embed="rId16">
                    <a14:imgEffect>
                      <a14:artisticCrisscrossEtching trans="15000" pressure="0"/>
                    </a14:imgEffect>
                  </a14:imgLayer>
                </a14:imgProps>
              </a:ext>
              <a:ext uri="{28A0092B-C50C-407E-A947-70E740481C1C}">
                <a14:useLocalDpi xmlns:a14="http://schemas.microsoft.com/office/drawing/2010/main" val="0"/>
              </a:ext>
            </a:extLst>
          </a:blip>
          <a:srcRect/>
          <a:stretch>
            <a:fillRect/>
          </a:stretch>
        </p:blipFill>
        <p:spPr bwMode="auto">
          <a:xfrm>
            <a:off x="2057400" y="1066800"/>
            <a:ext cx="4542882" cy="454288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52" r:id="rId6"/>
    <p:sldLayoutId id="2147484051" r:id="rId7"/>
    <p:sldLayoutId id="2147484045" r:id="rId8"/>
    <p:sldLayoutId id="2147484046" r:id="rId9"/>
    <p:sldLayoutId id="2147484047" r:id="rId10"/>
    <p:sldLayoutId id="2147484048" r:id="rId11"/>
    <p:sldLayoutId id="2147484049" r:id="rId12"/>
    <p:sldLayoutId id="2147484050"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000">
          <a:solidFill>
            <a:schemeClr val="tx2"/>
          </a:solidFill>
          <a:latin typeface="Tahoma" pitchFamily="34" charset="0"/>
          <a:ea typeface="+mj-ea"/>
          <a:cs typeface="Tahoma" pitchFamily="34" charset="0"/>
        </a:defRPr>
      </a:lvl1pPr>
      <a:lvl2pPr algn="l" rtl="0" eaLnBrk="0" fontAlgn="base" hangingPunct="0">
        <a:spcBef>
          <a:spcPct val="0"/>
        </a:spcBef>
        <a:spcAft>
          <a:spcPct val="0"/>
        </a:spcAft>
        <a:defRPr sz="3000">
          <a:solidFill>
            <a:schemeClr val="tx2"/>
          </a:solidFill>
          <a:latin typeface="Tahoma" pitchFamily="34" charset="0"/>
          <a:cs typeface="Tahoma" pitchFamily="34" charset="0"/>
        </a:defRPr>
      </a:lvl2pPr>
      <a:lvl3pPr algn="l" rtl="0" eaLnBrk="0" fontAlgn="base" hangingPunct="0">
        <a:spcBef>
          <a:spcPct val="0"/>
        </a:spcBef>
        <a:spcAft>
          <a:spcPct val="0"/>
        </a:spcAft>
        <a:defRPr sz="3000">
          <a:solidFill>
            <a:schemeClr val="tx2"/>
          </a:solidFill>
          <a:latin typeface="Tahoma" pitchFamily="34" charset="0"/>
          <a:cs typeface="Tahoma" pitchFamily="34" charset="0"/>
        </a:defRPr>
      </a:lvl3pPr>
      <a:lvl4pPr algn="l" rtl="0" eaLnBrk="0" fontAlgn="base" hangingPunct="0">
        <a:spcBef>
          <a:spcPct val="0"/>
        </a:spcBef>
        <a:spcAft>
          <a:spcPct val="0"/>
        </a:spcAft>
        <a:defRPr sz="3000">
          <a:solidFill>
            <a:schemeClr val="tx2"/>
          </a:solidFill>
          <a:latin typeface="Tahoma" pitchFamily="34" charset="0"/>
          <a:cs typeface="Tahoma" pitchFamily="34" charset="0"/>
        </a:defRPr>
      </a:lvl4pPr>
      <a:lvl5pPr algn="l" rtl="0" eaLnBrk="0" fontAlgn="base" hangingPunct="0">
        <a:spcBef>
          <a:spcPct val="0"/>
        </a:spcBef>
        <a:spcAft>
          <a:spcPct val="0"/>
        </a:spcAft>
        <a:defRPr sz="3000">
          <a:solidFill>
            <a:schemeClr val="tx2"/>
          </a:solidFill>
          <a:latin typeface="Tahoma" pitchFamily="34" charset="0"/>
          <a:cs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cs typeface="Tahoma" pitchFamily="34"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cs typeface="Tahoma" pitchFamily="34"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Tahoma" pitchFamily="34"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err="1" smtClean="0"/>
              <a:t>Ch</a:t>
            </a:r>
            <a:r>
              <a:rPr lang="vi-VN" sz="2800" dirty="0" smtClean="0"/>
              <a:t>ương 03</a:t>
            </a:r>
            <a:r>
              <a:rPr lang="vi-VN" dirty="0" smtClean="0"/>
              <a:t/>
            </a:r>
            <a:br>
              <a:rPr lang="vi-VN" dirty="0" smtClean="0"/>
            </a:br>
            <a:r>
              <a:rPr lang="vi-VN" sz="2800" dirty="0" smtClean="0"/>
              <a:t>TỔ CHỨC DỮ LIỆU TRONG CHƯƠNG TRÌNH</a:t>
            </a:r>
            <a:endParaRPr lang="en-US" sz="2800" dirty="0"/>
          </a:p>
        </p:txBody>
      </p:sp>
      <p:sp>
        <p:nvSpPr>
          <p:cNvPr id="3" name="Subtitle 2"/>
          <p:cNvSpPr>
            <a:spLocks noGrp="1"/>
          </p:cNvSpPr>
          <p:nvPr>
            <p:ph type="subTitle" idx="1"/>
          </p:nvPr>
        </p:nvSpPr>
        <p:spPr/>
        <p:txBody>
          <a:bodyPr/>
          <a:lstStyle/>
          <a:p>
            <a:r>
              <a:rPr lang="vi-VN" dirty="0" smtClean="0"/>
              <a:t>Lê Thành Sách</a:t>
            </a:r>
            <a:endParaRPr lang="en-US" dirty="0"/>
          </a:p>
          <a:p>
            <a:r>
              <a:rPr lang="vi-VN" dirty="0" smtClean="0"/>
              <a:t>Trần Quang</a:t>
            </a:r>
          </a:p>
          <a:p>
            <a:endParaRPr lang="vi-VN"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Dữ liệu và Kiểu dữ liệu</a:t>
            </a:r>
            <a:endParaRPr lang="en-US" dirty="0"/>
          </a:p>
        </p:txBody>
      </p:sp>
      <p:sp>
        <p:nvSpPr>
          <p:cNvPr id="3" name="Content Placeholder 2"/>
          <p:cNvSpPr>
            <a:spLocks noGrp="1"/>
          </p:cNvSpPr>
          <p:nvPr>
            <p:ph idx="1"/>
          </p:nvPr>
        </p:nvSpPr>
        <p:spPr/>
        <p:txBody>
          <a:bodyPr/>
          <a:lstStyle/>
          <a:p>
            <a:r>
              <a:rPr lang="vi-VN" dirty="0" smtClean="0"/>
              <a:t>Các loại kiểu</a:t>
            </a:r>
            <a:endParaRPr lang="vi-VN" sz="1000" dirty="0" smtClean="0"/>
          </a:p>
          <a:p>
            <a:pPr lvl="1"/>
            <a:r>
              <a:rPr lang="vi-VN" dirty="0" smtClean="0"/>
              <a:t>Kiểu dữ liệu cơ bản (fundamental data type)</a:t>
            </a:r>
          </a:p>
          <a:p>
            <a:pPr lvl="1"/>
            <a:r>
              <a:rPr lang="vi-VN" dirty="0" smtClean="0"/>
              <a:t>Kiểu dữ liệu do người lập trình định nghĩa (user-defined data type)</a:t>
            </a:r>
          </a:p>
          <a:p>
            <a:pPr lvl="1"/>
            <a:r>
              <a:rPr lang="vi-VN" dirty="0" smtClean="0"/>
              <a:t>Kiểu dữ liệu dẫn xuất (derived data type)</a:t>
            </a:r>
          </a:p>
          <a:p>
            <a:pPr lvl="2"/>
            <a:r>
              <a:rPr lang="vi-VN" dirty="0" smtClean="0"/>
              <a:t>C/C++ cung cấp các ký hiệu để tạo ra kiểu mới từ các kiểu khác (cơ bản hay người lập trình định nghĩa)</a:t>
            </a:r>
          </a:p>
          <a:p>
            <a:pPr lvl="2"/>
            <a:r>
              <a:rPr lang="vi-VN" dirty="0" smtClean="0"/>
              <a:t>Ví dụ:</a:t>
            </a:r>
          </a:p>
          <a:p>
            <a:pPr lvl="3"/>
            <a:r>
              <a:rPr lang="vi-VN" dirty="0" smtClean="0"/>
              <a:t>Mảng (array)</a:t>
            </a:r>
          </a:p>
          <a:p>
            <a:pPr lvl="4"/>
            <a:r>
              <a:rPr lang="vi-VN" dirty="0" smtClean="0"/>
              <a:t>Mảng của các ký tự, của các số nguyên, của các số thực, v.v.</a:t>
            </a:r>
          </a:p>
          <a:p>
            <a:pPr lvl="3"/>
            <a:r>
              <a:rPr lang="vi-VN" dirty="0" smtClean="0"/>
              <a:t>Con trỏ (pointer)</a:t>
            </a:r>
          </a:p>
          <a:p>
            <a:pPr lvl="4"/>
            <a:r>
              <a:rPr lang="vi-VN" dirty="0" smtClean="0"/>
              <a:t>Con trỏ đến ký tự, đến con số, v.v.</a:t>
            </a:r>
          </a:p>
          <a:p>
            <a:pPr lvl="2"/>
            <a:endParaRPr lang="vi-VN" dirty="0" smtClean="0"/>
          </a:p>
          <a:p>
            <a:pPr lvl="2"/>
            <a:endParaRPr lang="vi-VN" dirty="0" smtClean="0"/>
          </a:p>
          <a:p>
            <a:pPr lvl="1"/>
            <a:endParaRPr lang="vi-VN" dirty="0" smtClean="0"/>
          </a:p>
          <a:p>
            <a:pPr lvl="1"/>
            <a:endParaRPr lang="vi-VN" dirty="0" smtClean="0"/>
          </a:p>
        </p:txBody>
      </p:sp>
    </p:spTree>
    <p:extLst>
      <p:ext uri="{BB962C8B-B14F-4D97-AF65-F5344CB8AC3E}">
        <p14:creationId xmlns:p14="http://schemas.microsoft.com/office/powerpoint/2010/main" val="1619062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Dữ liệu và Kiểu dữ liệu</a:t>
            </a:r>
            <a:endParaRPr lang="en-US" dirty="0"/>
          </a:p>
        </p:txBody>
      </p:sp>
      <p:sp>
        <p:nvSpPr>
          <p:cNvPr id="3" name="Content Placeholder 2"/>
          <p:cNvSpPr>
            <a:spLocks noGrp="1"/>
          </p:cNvSpPr>
          <p:nvPr>
            <p:ph idx="1"/>
          </p:nvPr>
        </p:nvSpPr>
        <p:spPr/>
        <p:txBody>
          <a:bodyPr/>
          <a:lstStyle/>
          <a:p>
            <a:r>
              <a:rPr lang="vi-VN" dirty="0" smtClean="0"/>
              <a:t>Kiểu dữ liệu cơ bản</a:t>
            </a:r>
          </a:p>
        </p:txBody>
      </p:sp>
      <p:graphicFrame>
        <p:nvGraphicFramePr>
          <p:cNvPr id="4" name="Table 3"/>
          <p:cNvGraphicFramePr>
            <a:graphicFrameLocks noGrp="1"/>
          </p:cNvGraphicFramePr>
          <p:nvPr>
            <p:extLst>
              <p:ext uri="{D42A27DB-BD31-4B8C-83A1-F6EECF244321}">
                <p14:modId xmlns:p14="http://schemas.microsoft.com/office/powerpoint/2010/main" val="1656152737"/>
              </p:ext>
            </p:extLst>
          </p:nvPr>
        </p:nvGraphicFramePr>
        <p:xfrm>
          <a:off x="495300" y="1676400"/>
          <a:ext cx="8420100" cy="2966720"/>
        </p:xfrm>
        <a:graphic>
          <a:graphicData uri="http://schemas.openxmlformats.org/drawingml/2006/table">
            <a:tbl>
              <a:tblPr firstRow="1" bandRow="1">
                <a:tableStyleId>{073A0DAA-6AF3-43AB-8588-CEC1D06C72B9}</a:tableStyleId>
              </a:tblPr>
              <a:tblGrid>
                <a:gridCol w="1638300"/>
                <a:gridCol w="3124200"/>
                <a:gridCol w="1552575"/>
                <a:gridCol w="2105025"/>
              </a:tblGrid>
              <a:tr h="370840">
                <a:tc>
                  <a:txBody>
                    <a:bodyPr/>
                    <a:lstStyle/>
                    <a:p>
                      <a:r>
                        <a:rPr lang="vi-VN" dirty="0" smtClean="0"/>
                        <a:t>Loại</a:t>
                      </a:r>
                      <a:endParaRPr lang="en-US" dirty="0"/>
                    </a:p>
                  </a:txBody>
                  <a:tcPr/>
                </a:tc>
                <a:tc>
                  <a:txBody>
                    <a:bodyPr/>
                    <a:lstStyle/>
                    <a:p>
                      <a:r>
                        <a:rPr lang="vi-VN" dirty="0" smtClean="0"/>
                        <a:t>Tên kiểu</a:t>
                      </a:r>
                      <a:endParaRPr lang="en-US" dirty="0"/>
                    </a:p>
                  </a:txBody>
                  <a:tcPr/>
                </a:tc>
                <a:tc>
                  <a:txBody>
                    <a:bodyPr/>
                    <a:lstStyle/>
                    <a:p>
                      <a:r>
                        <a:rPr lang="vi-VN" dirty="0" smtClean="0"/>
                        <a:t>#bytes</a:t>
                      </a:r>
                      <a:endParaRPr lang="en-US" dirty="0"/>
                    </a:p>
                  </a:txBody>
                  <a:tcPr/>
                </a:tc>
                <a:tc>
                  <a:txBody>
                    <a:bodyPr/>
                    <a:lstStyle/>
                    <a:p>
                      <a:r>
                        <a:rPr lang="vi-VN" dirty="0" smtClean="0"/>
                        <a:t>Giá trị</a:t>
                      </a:r>
                      <a:endParaRPr lang="en-US" dirty="0"/>
                    </a:p>
                  </a:txBody>
                  <a:tcPr/>
                </a:tc>
              </a:tr>
              <a:tr h="370840">
                <a:tc>
                  <a:txBody>
                    <a:bodyPr/>
                    <a:lstStyle/>
                    <a:p>
                      <a:r>
                        <a:rPr lang="vi-VN" dirty="0" smtClean="0"/>
                        <a:t>Không kiểu</a:t>
                      </a:r>
                      <a:endParaRPr lang="en-US" dirty="0"/>
                    </a:p>
                  </a:txBody>
                  <a:tcPr/>
                </a:tc>
                <a:tc>
                  <a:txBody>
                    <a:bodyPr/>
                    <a:lstStyle/>
                    <a:p>
                      <a:r>
                        <a:rPr lang="vi-VN" dirty="0" smtClean="0">
                          <a:solidFill>
                            <a:srgbClr val="0432FF"/>
                          </a:solidFill>
                          <a:latin typeface="PT Serif" charset="0"/>
                          <a:ea typeface="PT Serif" charset="0"/>
                          <a:cs typeface="PT Serif" charset="0"/>
                        </a:rPr>
                        <a:t>void</a:t>
                      </a:r>
                      <a:endParaRPr lang="en-US" dirty="0">
                        <a:solidFill>
                          <a:srgbClr val="0432FF"/>
                        </a:solidFill>
                        <a:latin typeface="PT Serif" charset="0"/>
                        <a:ea typeface="PT Serif" charset="0"/>
                        <a:cs typeface="PT Serif" charset="0"/>
                      </a:endParaRPr>
                    </a:p>
                  </a:txBody>
                  <a:tcPr/>
                </a:tc>
                <a:tc>
                  <a:txBody>
                    <a:bodyPr/>
                    <a:lstStyle/>
                    <a:p>
                      <a:endParaRPr lang="en-US" dirty="0"/>
                    </a:p>
                  </a:txBody>
                  <a:tcPr/>
                </a:tc>
                <a:tc>
                  <a:txBody>
                    <a:bodyPr/>
                    <a:lstStyle/>
                    <a:p>
                      <a:endParaRPr lang="en-US" dirty="0"/>
                    </a:p>
                  </a:txBody>
                  <a:tcPr/>
                </a:tc>
              </a:tr>
              <a:tr h="370840">
                <a:tc>
                  <a:txBody>
                    <a:bodyPr/>
                    <a:lstStyle/>
                    <a:p>
                      <a:r>
                        <a:rPr lang="vi-VN" dirty="0" smtClean="0"/>
                        <a:t>Ký tự</a:t>
                      </a:r>
                      <a:endParaRPr lang="en-US" dirty="0"/>
                    </a:p>
                  </a:txBody>
                  <a:tcPr/>
                </a:tc>
                <a:tc>
                  <a:txBody>
                    <a:bodyPr/>
                    <a:lstStyle/>
                    <a:p>
                      <a:r>
                        <a:rPr lang="vi-VN" sz="1800" kern="1200" dirty="0" smtClean="0">
                          <a:solidFill>
                            <a:srgbClr val="0432FF"/>
                          </a:solidFill>
                          <a:latin typeface="PT Serif" charset="0"/>
                          <a:ea typeface="PT Serif" charset="0"/>
                          <a:cs typeface="PT Serif" charset="0"/>
                        </a:rPr>
                        <a:t>char</a:t>
                      </a:r>
                      <a:endParaRPr lang="en-US" sz="1800" kern="1200" dirty="0">
                        <a:solidFill>
                          <a:srgbClr val="0432FF"/>
                        </a:solidFill>
                        <a:latin typeface="PT Serif" charset="0"/>
                        <a:ea typeface="PT Serif" charset="0"/>
                        <a:cs typeface="PT Serif" charset="0"/>
                      </a:endParaRPr>
                    </a:p>
                  </a:txBody>
                  <a:tcPr/>
                </a:tc>
                <a:tc>
                  <a:txBody>
                    <a:bodyPr/>
                    <a:lstStyle/>
                    <a:p>
                      <a:r>
                        <a:rPr lang="vi-VN" dirty="0" smtClean="0"/>
                        <a:t>1</a:t>
                      </a:r>
                      <a:endParaRPr lang="en-US" dirty="0"/>
                    </a:p>
                  </a:txBody>
                  <a:tcPr/>
                </a:tc>
                <a:tc>
                  <a:txBody>
                    <a:bodyPr/>
                    <a:lstStyle/>
                    <a:p>
                      <a:r>
                        <a:rPr lang="en-US" dirty="0" smtClean="0"/>
                        <a:t>‘</a:t>
                      </a:r>
                      <a:r>
                        <a:rPr lang="vi-VN" dirty="0" smtClean="0"/>
                        <a:t>a’, ‘\n’</a:t>
                      </a:r>
                      <a:endParaRPr lang="en-US" dirty="0"/>
                    </a:p>
                  </a:txBody>
                  <a:tcPr/>
                </a:tc>
              </a:tr>
              <a:tr h="370840">
                <a:tc>
                  <a:txBody>
                    <a:bodyPr/>
                    <a:lstStyle/>
                    <a:p>
                      <a:r>
                        <a:rPr lang="vi-VN" dirty="0" smtClean="0"/>
                        <a:t>Luận lý</a:t>
                      </a:r>
                      <a:endParaRPr lang="en-US" dirty="0"/>
                    </a:p>
                  </a:txBody>
                  <a:tcPr/>
                </a:tc>
                <a:tc>
                  <a:txBody>
                    <a:bodyPr/>
                    <a:lstStyle/>
                    <a:p>
                      <a:r>
                        <a:rPr lang="vi-VN" sz="1800" kern="1200" dirty="0" smtClean="0">
                          <a:solidFill>
                            <a:srgbClr val="0432FF"/>
                          </a:solidFill>
                          <a:latin typeface="PT Serif" charset="0"/>
                          <a:ea typeface="PT Serif" charset="0"/>
                          <a:cs typeface="PT Serif" charset="0"/>
                        </a:rPr>
                        <a:t>bool</a:t>
                      </a:r>
                      <a:endParaRPr lang="en-US" sz="1800" kern="1200" dirty="0">
                        <a:solidFill>
                          <a:srgbClr val="0432FF"/>
                        </a:solidFill>
                        <a:latin typeface="PT Serif" charset="0"/>
                        <a:ea typeface="PT Serif" charset="0"/>
                        <a:cs typeface="PT Serif" charset="0"/>
                      </a:endParaRPr>
                    </a:p>
                  </a:txBody>
                  <a:tcPr/>
                </a:tc>
                <a:tc>
                  <a:txBody>
                    <a:bodyPr/>
                    <a:lstStyle/>
                    <a:p>
                      <a:r>
                        <a:rPr lang="vi-VN" dirty="0" smtClean="0"/>
                        <a:t>1</a:t>
                      </a:r>
                      <a:endParaRPr lang="en-US" dirty="0"/>
                    </a:p>
                  </a:txBody>
                  <a:tcPr/>
                </a:tc>
                <a:tc>
                  <a:txBody>
                    <a:bodyPr/>
                    <a:lstStyle/>
                    <a:p>
                      <a:r>
                        <a:rPr lang="en-US" dirty="0" smtClean="0"/>
                        <a:t>T</a:t>
                      </a:r>
                      <a:r>
                        <a:rPr lang="vi-VN" dirty="0" smtClean="0"/>
                        <a:t>rue,</a:t>
                      </a:r>
                      <a:r>
                        <a:rPr lang="vi-VN" baseline="0" dirty="0" smtClean="0"/>
                        <a:t> false</a:t>
                      </a:r>
                      <a:endParaRPr lang="en-US" dirty="0"/>
                    </a:p>
                  </a:txBody>
                  <a:tcPr/>
                </a:tc>
              </a:tr>
              <a:tr h="370840">
                <a:tc>
                  <a:txBody>
                    <a:bodyPr/>
                    <a:lstStyle/>
                    <a:p>
                      <a:r>
                        <a:rPr lang="vi-VN" dirty="0" smtClean="0"/>
                        <a:t>Số thực</a:t>
                      </a:r>
                      <a:endParaRPr lang="en-US" dirty="0"/>
                    </a:p>
                  </a:txBody>
                  <a:tcPr/>
                </a:tc>
                <a:tc>
                  <a:txBody>
                    <a:bodyPr/>
                    <a:lstStyle/>
                    <a:p>
                      <a:endParaRPr lang="en-US" sz="1800" kern="1200" dirty="0">
                        <a:solidFill>
                          <a:srgbClr val="0432FF"/>
                        </a:solidFill>
                        <a:latin typeface="PT Serif" charset="0"/>
                        <a:ea typeface="PT Serif" charset="0"/>
                        <a:cs typeface="PT Serif" charset="0"/>
                      </a:endParaRPr>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vi-VN" sz="1800" kern="1200" dirty="0" smtClean="0">
                          <a:solidFill>
                            <a:srgbClr val="0432FF"/>
                          </a:solidFill>
                          <a:latin typeface="PT Serif" charset="0"/>
                          <a:ea typeface="PT Serif" charset="0"/>
                          <a:cs typeface="PT Serif" charset="0"/>
                        </a:rPr>
                        <a:t>float</a:t>
                      </a:r>
                    </a:p>
                  </a:txBody>
                  <a:tcPr/>
                </a:tc>
                <a:tc>
                  <a:txBody>
                    <a:bodyPr/>
                    <a:lstStyle/>
                    <a:p>
                      <a:r>
                        <a:rPr lang="vi-VN" dirty="0" smtClean="0"/>
                        <a:t>4</a:t>
                      </a:r>
                      <a:endParaRPr lang="en-US" dirty="0"/>
                    </a:p>
                  </a:txBody>
                  <a:tcPr/>
                </a:tc>
                <a:tc>
                  <a:txBody>
                    <a:bodyPr/>
                    <a:lstStyle/>
                    <a:p>
                      <a:r>
                        <a:rPr lang="vi-VN" dirty="0" smtClean="0"/>
                        <a:t>1.5f, 100f</a:t>
                      </a:r>
                      <a:endParaRPr lang="en-US" dirty="0"/>
                    </a:p>
                  </a:txBody>
                  <a:tcPr/>
                </a:tc>
              </a:tr>
              <a:tr h="370840">
                <a:tc>
                  <a:txBody>
                    <a:bodyPr/>
                    <a:lstStyle/>
                    <a:p>
                      <a:endParaRPr lang="en-US" dirty="0"/>
                    </a:p>
                  </a:txBody>
                  <a:tcPr/>
                </a:tc>
                <a:tc>
                  <a:txBody>
                    <a:bodyPr/>
                    <a:lstStyle/>
                    <a:p>
                      <a:r>
                        <a:rPr lang="vi-VN" sz="1800" kern="1200" dirty="0" smtClean="0">
                          <a:solidFill>
                            <a:srgbClr val="0432FF"/>
                          </a:solidFill>
                          <a:latin typeface="PT Serif" charset="0"/>
                          <a:ea typeface="PT Serif" charset="0"/>
                          <a:cs typeface="PT Serif" charset="0"/>
                        </a:rPr>
                        <a:t>double</a:t>
                      </a:r>
                    </a:p>
                  </a:txBody>
                  <a:tcPr/>
                </a:tc>
                <a:tc>
                  <a:txBody>
                    <a:bodyPr/>
                    <a:lstStyle/>
                    <a:p>
                      <a:r>
                        <a:rPr lang="vi-VN" dirty="0" smtClean="0"/>
                        <a:t>8</a:t>
                      </a:r>
                      <a:endParaRPr lang="en-US" dirty="0"/>
                    </a:p>
                  </a:txBody>
                  <a:tcPr/>
                </a:tc>
                <a:tc>
                  <a:txBody>
                    <a:bodyPr/>
                    <a:lstStyle/>
                    <a:p>
                      <a:r>
                        <a:rPr lang="vi-VN" dirty="0" smtClean="0"/>
                        <a:t>1.5, 100</a:t>
                      </a:r>
                      <a:endParaRPr lang="en-US" dirty="0"/>
                    </a:p>
                  </a:txBody>
                  <a:tcPr/>
                </a:tc>
              </a:tr>
              <a:tr h="370840">
                <a:tc>
                  <a:txBody>
                    <a:bodyPr/>
                    <a:lstStyle/>
                    <a:p>
                      <a:endParaRPr lang="en-US" dirty="0"/>
                    </a:p>
                  </a:txBody>
                  <a:tcPr/>
                </a:tc>
                <a:tc>
                  <a:txBody>
                    <a:bodyPr/>
                    <a:lstStyle/>
                    <a:p>
                      <a:r>
                        <a:rPr lang="vi-VN" sz="1800" kern="1200" dirty="0" smtClean="0">
                          <a:solidFill>
                            <a:srgbClr val="0432FF"/>
                          </a:solidFill>
                          <a:latin typeface="PT Serif" charset="0"/>
                          <a:ea typeface="PT Serif" charset="0"/>
                          <a:cs typeface="PT Serif" charset="0"/>
                        </a:rPr>
                        <a:t>long double</a:t>
                      </a:r>
                    </a:p>
                  </a:txBody>
                  <a:tcPr/>
                </a:tc>
                <a:tc>
                  <a:txBody>
                    <a:bodyPr/>
                    <a:lstStyle/>
                    <a:p>
                      <a:r>
                        <a:rPr lang="vi-VN" dirty="0" smtClean="0"/>
                        <a:t>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1.5l, 100l</a:t>
                      </a:r>
                      <a:endParaRPr lang="en-US" dirty="0" smtClean="0"/>
                    </a:p>
                  </a:txBody>
                  <a:tcPr/>
                </a:tc>
              </a:tr>
            </a:tbl>
          </a:graphicData>
        </a:graphic>
      </p:graphicFrame>
    </p:spTree>
    <p:extLst>
      <p:ext uri="{BB962C8B-B14F-4D97-AF65-F5344CB8AC3E}">
        <p14:creationId xmlns:p14="http://schemas.microsoft.com/office/powerpoint/2010/main" val="291867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Dữ liệu và Kiểu dữ liệu</a:t>
            </a:r>
            <a:endParaRPr lang="en-US" dirty="0"/>
          </a:p>
        </p:txBody>
      </p:sp>
      <p:sp>
        <p:nvSpPr>
          <p:cNvPr id="3" name="Content Placeholder 2"/>
          <p:cNvSpPr>
            <a:spLocks noGrp="1"/>
          </p:cNvSpPr>
          <p:nvPr>
            <p:ph idx="1"/>
          </p:nvPr>
        </p:nvSpPr>
        <p:spPr/>
        <p:txBody>
          <a:bodyPr/>
          <a:lstStyle/>
          <a:p>
            <a:r>
              <a:rPr lang="vi-VN" dirty="0" smtClean="0"/>
              <a:t>Kiểu dữ liệu cơ bản</a:t>
            </a:r>
          </a:p>
        </p:txBody>
      </p:sp>
      <p:graphicFrame>
        <p:nvGraphicFramePr>
          <p:cNvPr id="4" name="Table 3"/>
          <p:cNvGraphicFramePr>
            <a:graphicFrameLocks noGrp="1"/>
          </p:cNvGraphicFramePr>
          <p:nvPr>
            <p:extLst>
              <p:ext uri="{D42A27DB-BD31-4B8C-83A1-F6EECF244321}">
                <p14:modId xmlns:p14="http://schemas.microsoft.com/office/powerpoint/2010/main" val="198954828"/>
              </p:ext>
            </p:extLst>
          </p:nvPr>
        </p:nvGraphicFramePr>
        <p:xfrm>
          <a:off x="495300" y="1600200"/>
          <a:ext cx="8420100" cy="5125012"/>
        </p:xfrm>
        <a:graphic>
          <a:graphicData uri="http://schemas.openxmlformats.org/drawingml/2006/table">
            <a:tbl>
              <a:tblPr firstRow="1" bandRow="1">
                <a:tableStyleId>{073A0DAA-6AF3-43AB-8588-CEC1D06C72B9}</a:tableStyleId>
              </a:tblPr>
              <a:tblGrid>
                <a:gridCol w="1409700"/>
                <a:gridCol w="3962400"/>
                <a:gridCol w="942975"/>
                <a:gridCol w="2105025"/>
              </a:tblGrid>
              <a:tr h="457199">
                <a:tc>
                  <a:txBody>
                    <a:bodyPr/>
                    <a:lstStyle/>
                    <a:p>
                      <a:r>
                        <a:rPr lang="vi-VN" sz="1600" dirty="0" smtClean="0"/>
                        <a:t>Loại</a:t>
                      </a:r>
                      <a:endParaRPr lang="en-US" sz="1600" dirty="0"/>
                    </a:p>
                  </a:txBody>
                  <a:tcPr/>
                </a:tc>
                <a:tc>
                  <a:txBody>
                    <a:bodyPr/>
                    <a:lstStyle/>
                    <a:p>
                      <a:r>
                        <a:rPr lang="vi-VN" sz="1600" dirty="0" smtClean="0"/>
                        <a:t>Tên kiểu</a:t>
                      </a:r>
                      <a:endParaRPr lang="en-US" sz="1600" dirty="0"/>
                    </a:p>
                  </a:txBody>
                  <a:tcPr/>
                </a:tc>
                <a:tc>
                  <a:txBody>
                    <a:bodyPr/>
                    <a:lstStyle/>
                    <a:p>
                      <a:r>
                        <a:rPr lang="vi-VN" sz="1600" dirty="0" smtClean="0"/>
                        <a:t>#bytes</a:t>
                      </a:r>
                      <a:endParaRPr lang="en-US" sz="1600" dirty="0"/>
                    </a:p>
                  </a:txBody>
                  <a:tcPr/>
                </a:tc>
                <a:tc>
                  <a:txBody>
                    <a:bodyPr/>
                    <a:lstStyle/>
                    <a:p>
                      <a:r>
                        <a:rPr lang="vi-VN" sz="1600" dirty="0" smtClean="0"/>
                        <a:t>Giá trị</a:t>
                      </a:r>
                      <a:endParaRPr lang="en-US" sz="1600" dirty="0"/>
                    </a:p>
                  </a:txBody>
                  <a:tcPr/>
                </a:tc>
              </a:tr>
              <a:tr h="353823">
                <a:tc>
                  <a:txBody>
                    <a:bodyPr/>
                    <a:lstStyle/>
                    <a:p>
                      <a:r>
                        <a:rPr lang="vi-VN" sz="1600" dirty="0" smtClean="0"/>
                        <a:t>Số nguyên</a:t>
                      </a:r>
                      <a:endParaRPr lang="en-US" sz="1600" dirty="0"/>
                    </a:p>
                  </a:txBody>
                  <a:tcPr/>
                </a:tc>
                <a:tc>
                  <a:txBody>
                    <a:bodyPr/>
                    <a:lstStyle/>
                    <a:p>
                      <a:endParaRPr lang="en-US" sz="1600" kern="1200" dirty="0">
                        <a:solidFill>
                          <a:srgbClr val="0432FF"/>
                        </a:solidFill>
                        <a:latin typeface="PT Serif" charset="0"/>
                        <a:ea typeface="PT Serif" charset="0"/>
                        <a:cs typeface="PT Serif" charset="0"/>
                      </a:endParaRPr>
                    </a:p>
                  </a:txBody>
                  <a:tcPr/>
                </a:tc>
                <a:tc>
                  <a:txBody>
                    <a:bodyPr/>
                    <a:lstStyle/>
                    <a:p>
                      <a:endParaRPr lang="en-US" sz="1600" dirty="0"/>
                    </a:p>
                  </a:txBody>
                  <a:tcPr/>
                </a:tc>
                <a:tc>
                  <a:txBody>
                    <a:bodyPr/>
                    <a:lstStyle/>
                    <a:p>
                      <a:endParaRPr lang="en-US" sz="1600" dirty="0"/>
                    </a:p>
                  </a:txBody>
                  <a:tcPr/>
                </a:tc>
              </a:tr>
              <a:tr h="353823">
                <a:tc>
                  <a:txBody>
                    <a:bodyPr/>
                    <a:lstStyle/>
                    <a:p>
                      <a:r>
                        <a:rPr lang="en-US" sz="1400" dirty="0" smtClean="0"/>
                        <a:t>(1)</a:t>
                      </a:r>
                      <a:endParaRPr lang="en-US" sz="1400" dirty="0"/>
                    </a:p>
                  </a:txBody>
                  <a:tcPr/>
                </a:tc>
                <a:tc>
                  <a:txBody>
                    <a:bodyPr/>
                    <a:lstStyle/>
                    <a:p>
                      <a:r>
                        <a:rPr lang="en-US" sz="1400" kern="1200" dirty="0" smtClean="0">
                          <a:solidFill>
                            <a:srgbClr val="0432FF"/>
                          </a:solidFill>
                          <a:latin typeface="PT Serif" charset="0"/>
                          <a:ea typeface="PT Serif" charset="0"/>
                          <a:cs typeface="PT Serif" charset="0"/>
                        </a:rPr>
                        <a:t>c</a:t>
                      </a:r>
                      <a:r>
                        <a:rPr lang="vi-VN" sz="1400" kern="1200" dirty="0" smtClean="0">
                          <a:solidFill>
                            <a:srgbClr val="0432FF"/>
                          </a:solidFill>
                          <a:latin typeface="PT Serif" charset="0"/>
                          <a:ea typeface="PT Serif" charset="0"/>
                          <a:cs typeface="PT Serif" charset="0"/>
                        </a:rPr>
                        <a:t>har, signed char</a:t>
                      </a:r>
                    </a:p>
                  </a:txBody>
                  <a:tcPr/>
                </a:tc>
                <a:tc>
                  <a:txBody>
                    <a:bodyPr/>
                    <a:lstStyle/>
                    <a:p>
                      <a:r>
                        <a:rPr lang="en-US" sz="1400" dirty="0" smtClean="0"/>
                        <a:t>1</a:t>
                      </a:r>
                      <a:endParaRPr lang="en-US" sz="1400" dirty="0"/>
                    </a:p>
                  </a:txBody>
                  <a:tcPr/>
                </a:tc>
                <a:tc>
                  <a:txBody>
                    <a:bodyPr/>
                    <a:lstStyle/>
                    <a:p>
                      <a:r>
                        <a:rPr lang="en-US" sz="1400" dirty="0" smtClean="0"/>
                        <a:t>-</a:t>
                      </a:r>
                      <a:r>
                        <a:rPr lang="vi-VN" sz="1400" dirty="0" smtClean="0"/>
                        <a:t>2, 0, 4</a:t>
                      </a:r>
                      <a:endParaRPr lang="en-US" sz="1400" dirty="0"/>
                    </a:p>
                  </a:txBody>
                  <a:tcPr/>
                </a:tc>
              </a:tr>
              <a:tr h="353823">
                <a:tc>
                  <a:txBody>
                    <a:bodyPr/>
                    <a:lstStyle/>
                    <a:p>
                      <a:r>
                        <a:rPr lang="en-US" sz="1400" dirty="0" smtClean="0"/>
                        <a:t>(2)</a:t>
                      </a:r>
                      <a:endParaRPr lang="en-US" sz="1400" dirty="0"/>
                    </a:p>
                  </a:txBody>
                  <a:tcPr/>
                </a:tc>
                <a:tc>
                  <a:txBody>
                    <a:bodyPr/>
                    <a:lstStyle/>
                    <a:p>
                      <a:r>
                        <a:rPr lang="en-US" sz="1400" kern="1200" dirty="0" smtClean="0">
                          <a:solidFill>
                            <a:srgbClr val="0432FF"/>
                          </a:solidFill>
                          <a:latin typeface="PT Serif" charset="0"/>
                          <a:ea typeface="PT Serif" charset="0"/>
                          <a:cs typeface="PT Serif" charset="0"/>
                        </a:rPr>
                        <a:t>u</a:t>
                      </a:r>
                      <a:r>
                        <a:rPr lang="vi-VN" sz="1400" kern="1200" dirty="0" smtClean="0">
                          <a:solidFill>
                            <a:srgbClr val="0432FF"/>
                          </a:solidFill>
                          <a:latin typeface="PT Serif" charset="0"/>
                          <a:ea typeface="PT Serif" charset="0"/>
                          <a:cs typeface="PT Serif" charset="0"/>
                        </a:rPr>
                        <a:t>nsigned char</a:t>
                      </a:r>
                    </a:p>
                  </a:txBody>
                  <a:tcPr/>
                </a:tc>
                <a:tc>
                  <a:txBody>
                    <a:bodyPr/>
                    <a:lstStyle/>
                    <a:p>
                      <a:r>
                        <a:rPr lang="en-US" sz="1400" dirty="0" smtClean="0"/>
                        <a:t>1</a:t>
                      </a:r>
                      <a:endParaRPr lang="en-US" sz="1400" dirty="0"/>
                    </a:p>
                  </a:txBody>
                  <a:tcPr/>
                </a:tc>
                <a:tc>
                  <a:txBody>
                    <a:bodyPr/>
                    <a:lstStyle/>
                    <a:p>
                      <a:r>
                        <a:rPr lang="vi-VN" sz="1400" dirty="0" smtClean="0"/>
                        <a:t>0, 1, 255</a:t>
                      </a:r>
                      <a:endParaRPr lang="en-US" sz="1400" dirty="0"/>
                    </a:p>
                  </a:txBody>
                  <a:tcPr/>
                </a:tc>
              </a:tr>
              <a:tr h="353823">
                <a:tc>
                  <a:txBody>
                    <a:bodyPr/>
                    <a:lstStyle/>
                    <a:p>
                      <a:r>
                        <a:rPr lang="en-US" sz="1400" dirty="0" smtClean="0"/>
                        <a:t>(3)</a:t>
                      </a:r>
                      <a:endParaRPr lang="en-US" sz="1400" dirty="0"/>
                    </a:p>
                  </a:txBody>
                  <a:tcPr/>
                </a:tc>
                <a:tc>
                  <a:txBody>
                    <a:bodyPr/>
                    <a:lstStyle/>
                    <a:p>
                      <a:r>
                        <a:rPr lang="en-US" sz="1400" kern="1200" dirty="0" smtClean="0">
                          <a:solidFill>
                            <a:srgbClr val="0432FF"/>
                          </a:solidFill>
                          <a:latin typeface="PT Serif" charset="0"/>
                          <a:ea typeface="PT Serif" charset="0"/>
                          <a:cs typeface="PT Serif" charset="0"/>
                        </a:rPr>
                        <a:t>s</a:t>
                      </a:r>
                      <a:r>
                        <a:rPr lang="vi-VN" sz="1400" kern="1200" dirty="0" smtClean="0">
                          <a:solidFill>
                            <a:srgbClr val="0432FF"/>
                          </a:solidFill>
                          <a:latin typeface="PT Serif" charset="0"/>
                          <a:ea typeface="PT Serif" charset="0"/>
                          <a:cs typeface="PT Serif" charset="0"/>
                        </a:rPr>
                        <a:t>hort int, signed</a:t>
                      </a:r>
                      <a:r>
                        <a:rPr lang="vi-VN" sz="1400" kern="1200" baseline="0" dirty="0" smtClean="0">
                          <a:solidFill>
                            <a:srgbClr val="0432FF"/>
                          </a:solidFill>
                          <a:latin typeface="PT Serif" charset="0"/>
                          <a:ea typeface="PT Serif" charset="0"/>
                          <a:cs typeface="PT Serif" charset="0"/>
                        </a:rPr>
                        <a:t> short int,</a:t>
                      </a:r>
                    </a:p>
                    <a:p>
                      <a:r>
                        <a:rPr lang="en-US" sz="1400" kern="1200" baseline="0" dirty="0" smtClean="0">
                          <a:solidFill>
                            <a:srgbClr val="0432FF"/>
                          </a:solidFill>
                          <a:latin typeface="PT Serif" charset="0"/>
                          <a:ea typeface="PT Serif" charset="0"/>
                          <a:cs typeface="PT Serif" charset="0"/>
                        </a:rPr>
                        <a:t>s</a:t>
                      </a:r>
                      <a:r>
                        <a:rPr lang="vi-VN" sz="1400" kern="1200" baseline="0" dirty="0" smtClean="0">
                          <a:solidFill>
                            <a:srgbClr val="0432FF"/>
                          </a:solidFill>
                          <a:latin typeface="PT Serif" charset="0"/>
                          <a:ea typeface="PT Serif" charset="0"/>
                          <a:cs typeface="PT Serif" charset="0"/>
                        </a:rPr>
                        <a:t>hort, signed short</a:t>
                      </a:r>
                      <a:endParaRPr lang="vi-VN" sz="1400" kern="1200" dirty="0" smtClean="0">
                        <a:solidFill>
                          <a:srgbClr val="0432FF"/>
                        </a:solidFill>
                        <a:latin typeface="PT Serif" charset="0"/>
                        <a:ea typeface="PT Serif" charset="0"/>
                        <a:cs typeface="PT Serif" charset="0"/>
                      </a:endParaRPr>
                    </a:p>
                  </a:txBody>
                  <a:tcPr/>
                </a:tc>
                <a:tc>
                  <a:txBody>
                    <a:bodyPr/>
                    <a:lstStyle/>
                    <a:p>
                      <a:r>
                        <a:rPr lang="en-US" sz="1400" dirty="0" smtClean="0"/>
                        <a:t>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400" dirty="0" smtClean="0"/>
                        <a:t>10, -100</a:t>
                      </a:r>
                      <a:endParaRPr lang="en-US" sz="1400" dirty="0" smtClean="0"/>
                    </a:p>
                  </a:txBody>
                  <a:tcPr/>
                </a:tc>
              </a:tr>
              <a:tr h="353823">
                <a:tc>
                  <a:txBody>
                    <a:bodyPr/>
                    <a:lstStyle/>
                    <a:p>
                      <a:r>
                        <a:rPr lang="en-US" sz="1400" dirty="0" smtClean="0"/>
                        <a:t>(4)</a:t>
                      </a:r>
                      <a:endParaRPr lang="en-US" sz="1400" dirty="0"/>
                    </a:p>
                  </a:txBody>
                  <a:tcPr/>
                </a:tc>
                <a:tc>
                  <a:txBody>
                    <a:bodyPr/>
                    <a:lstStyle/>
                    <a:p>
                      <a:r>
                        <a:rPr lang="en-US" sz="1400" kern="1200" dirty="0" smtClean="0">
                          <a:solidFill>
                            <a:srgbClr val="0432FF"/>
                          </a:solidFill>
                          <a:latin typeface="PT Serif" charset="0"/>
                          <a:ea typeface="PT Serif" charset="0"/>
                          <a:cs typeface="PT Serif" charset="0"/>
                        </a:rPr>
                        <a:t>unsigned</a:t>
                      </a:r>
                      <a:r>
                        <a:rPr lang="en-US" sz="1400" kern="1200" baseline="0" dirty="0" smtClean="0">
                          <a:solidFill>
                            <a:srgbClr val="0432FF"/>
                          </a:solidFill>
                          <a:latin typeface="PT Serif" charset="0"/>
                          <a:ea typeface="PT Serif" charset="0"/>
                          <a:cs typeface="PT Serif" charset="0"/>
                        </a:rPr>
                        <a:t> short </a:t>
                      </a:r>
                      <a:r>
                        <a:rPr lang="en-US" sz="1400" kern="1200" baseline="0" dirty="0" err="1" smtClean="0">
                          <a:solidFill>
                            <a:srgbClr val="0432FF"/>
                          </a:solidFill>
                          <a:latin typeface="PT Serif" charset="0"/>
                          <a:ea typeface="PT Serif" charset="0"/>
                          <a:cs typeface="PT Serif" charset="0"/>
                        </a:rPr>
                        <a:t>int</a:t>
                      </a:r>
                      <a:r>
                        <a:rPr lang="en-US" sz="1400" kern="1200" baseline="0" dirty="0" smtClean="0">
                          <a:solidFill>
                            <a:srgbClr val="0432FF"/>
                          </a:solidFill>
                          <a:latin typeface="PT Serif" charset="0"/>
                          <a:ea typeface="PT Serif" charset="0"/>
                          <a:cs typeface="PT Serif" charset="0"/>
                        </a:rPr>
                        <a:t>,</a:t>
                      </a:r>
                    </a:p>
                    <a:p>
                      <a:r>
                        <a:rPr lang="en-US" sz="1400" kern="1200" baseline="0" dirty="0" smtClean="0">
                          <a:solidFill>
                            <a:srgbClr val="0432FF"/>
                          </a:solidFill>
                          <a:latin typeface="PT Serif" charset="0"/>
                          <a:ea typeface="PT Serif" charset="0"/>
                          <a:cs typeface="PT Serif" charset="0"/>
                        </a:rPr>
                        <a:t>unsigned short</a:t>
                      </a:r>
                      <a:endParaRPr lang="vi-VN" sz="1400" kern="1200" dirty="0" smtClean="0">
                        <a:solidFill>
                          <a:srgbClr val="0432FF"/>
                        </a:solidFill>
                        <a:latin typeface="PT Serif" charset="0"/>
                        <a:ea typeface="PT Serif" charset="0"/>
                        <a:cs typeface="PT Serif" charset="0"/>
                      </a:endParaRPr>
                    </a:p>
                  </a:txBody>
                  <a:tcPr/>
                </a:tc>
                <a:tc>
                  <a:txBody>
                    <a:bodyPr/>
                    <a:lstStyle/>
                    <a:p>
                      <a:r>
                        <a:rPr lang="en-US" sz="1400" dirty="0" smtClean="0"/>
                        <a:t>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400" dirty="0" smtClean="0"/>
                        <a:t>0, 15, 100</a:t>
                      </a:r>
                      <a:endParaRPr lang="en-US" sz="1400" dirty="0" smtClean="0"/>
                    </a:p>
                  </a:txBody>
                  <a:tcPr/>
                </a:tc>
              </a:tr>
              <a:tr h="353823">
                <a:tc>
                  <a:txBody>
                    <a:bodyPr/>
                    <a:lstStyle/>
                    <a:p>
                      <a:r>
                        <a:rPr lang="en-US" sz="1400" dirty="0" smtClean="0"/>
                        <a:t>(5)</a:t>
                      </a:r>
                      <a:endParaRPr lang="en-US" sz="1400" dirty="0"/>
                    </a:p>
                  </a:txBody>
                  <a:tcPr/>
                </a:tc>
                <a:tc>
                  <a:txBody>
                    <a:bodyPr/>
                    <a:lstStyle/>
                    <a:p>
                      <a:r>
                        <a:rPr lang="en-US" sz="1400" kern="1200" dirty="0" err="1" smtClean="0">
                          <a:solidFill>
                            <a:srgbClr val="0432FF"/>
                          </a:solidFill>
                          <a:latin typeface="PT Serif" charset="0"/>
                          <a:ea typeface="PT Serif" charset="0"/>
                          <a:cs typeface="PT Serif" charset="0"/>
                        </a:rPr>
                        <a:t>i</a:t>
                      </a:r>
                      <a:r>
                        <a:rPr lang="vi-VN" sz="1400" kern="1200" dirty="0" smtClean="0">
                          <a:solidFill>
                            <a:srgbClr val="0432FF"/>
                          </a:solidFill>
                          <a:latin typeface="PT Serif" charset="0"/>
                          <a:ea typeface="PT Serif" charset="0"/>
                          <a:cs typeface="PT Serif" charset="0"/>
                        </a:rPr>
                        <a:t>nt, signed int,</a:t>
                      </a:r>
                    </a:p>
                    <a:p>
                      <a:r>
                        <a:rPr lang="en-US" sz="1400" kern="1200" dirty="0" smtClean="0">
                          <a:solidFill>
                            <a:srgbClr val="0432FF"/>
                          </a:solidFill>
                          <a:latin typeface="PT Serif" charset="0"/>
                          <a:ea typeface="PT Serif" charset="0"/>
                          <a:cs typeface="PT Serif" charset="0"/>
                        </a:rPr>
                        <a:t>l</a:t>
                      </a:r>
                      <a:r>
                        <a:rPr lang="vi-VN" sz="1400" kern="1200" dirty="0" smtClean="0">
                          <a:solidFill>
                            <a:srgbClr val="0432FF"/>
                          </a:solidFill>
                          <a:latin typeface="PT Serif" charset="0"/>
                          <a:ea typeface="PT Serif" charset="0"/>
                          <a:cs typeface="PT Serif" charset="0"/>
                        </a:rPr>
                        <a:t>ong int, signed</a:t>
                      </a:r>
                      <a:r>
                        <a:rPr lang="vi-VN" sz="1400" kern="1200" baseline="0" dirty="0" smtClean="0">
                          <a:solidFill>
                            <a:srgbClr val="0432FF"/>
                          </a:solidFill>
                          <a:latin typeface="PT Serif" charset="0"/>
                          <a:ea typeface="PT Serif" charset="0"/>
                          <a:cs typeface="PT Serif" charset="0"/>
                        </a:rPr>
                        <a:t> long int,</a:t>
                      </a:r>
                    </a:p>
                    <a:p>
                      <a:r>
                        <a:rPr lang="en-US" sz="1400" kern="1200" baseline="0" dirty="0" smtClean="0">
                          <a:solidFill>
                            <a:srgbClr val="0432FF"/>
                          </a:solidFill>
                          <a:latin typeface="PT Serif" charset="0"/>
                          <a:ea typeface="PT Serif" charset="0"/>
                          <a:cs typeface="PT Serif" charset="0"/>
                        </a:rPr>
                        <a:t>l</a:t>
                      </a:r>
                      <a:r>
                        <a:rPr lang="vi-VN" sz="1400" kern="1200" baseline="0" dirty="0" smtClean="0">
                          <a:solidFill>
                            <a:srgbClr val="0432FF"/>
                          </a:solidFill>
                          <a:latin typeface="PT Serif" charset="0"/>
                          <a:ea typeface="PT Serif" charset="0"/>
                          <a:cs typeface="PT Serif" charset="0"/>
                        </a:rPr>
                        <a:t>ong, signed long</a:t>
                      </a:r>
                      <a:endParaRPr lang="vi-VN" sz="1400" kern="1200" dirty="0" smtClean="0">
                        <a:solidFill>
                          <a:srgbClr val="0432FF"/>
                        </a:solidFill>
                        <a:latin typeface="PT Serif" charset="0"/>
                        <a:ea typeface="PT Serif" charset="0"/>
                        <a:cs typeface="PT Serif" charset="0"/>
                      </a:endParaRPr>
                    </a:p>
                  </a:txBody>
                  <a:tcPr/>
                </a:tc>
                <a:tc>
                  <a:txBody>
                    <a:bodyPr/>
                    <a:lstStyle/>
                    <a:p>
                      <a:r>
                        <a:rPr lang="en-US" sz="1400" dirty="0" smtClean="0"/>
                        <a:t>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400" dirty="0" smtClean="0"/>
                        <a:t>10, -100</a:t>
                      </a:r>
                      <a:endParaRPr lang="en-US" sz="1400" dirty="0" smtClean="0"/>
                    </a:p>
                  </a:txBody>
                  <a:tcPr/>
                </a:tc>
              </a:tr>
              <a:tr h="353823">
                <a:tc>
                  <a:txBody>
                    <a:bodyPr/>
                    <a:lstStyle/>
                    <a:p>
                      <a:r>
                        <a:rPr lang="en-US" sz="1400" dirty="0" smtClean="0"/>
                        <a:t>(6)</a:t>
                      </a:r>
                      <a:endParaRPr lang="en-US" sz="1400" dirty="0"/>
                    </a:p>
                  </a:txBody>
                  <a:tcPr/>
                </a:tc>
                <a:tc>
                  <a:txBody>
                    <a:bodyPr/>
                    <a:lstStyle/>
                    <a:p>
                      <a:r>
                        <a:rPr lang="en-US" sz="1400" kern="1200" dirty="0" smtClean="0">
                          <a:solidFill>
                            <a:srgbClr val="0432FF"/>
                          </a:solidFill>
                          <a:latin typeface="PT Serif" charset="0"/>
                          <a:ea typeface="PT Serif" charset="0"/>
                          <a:cs typeface="PT Serif" charset="0"/>
                        </a:rPr>
                        <a:t>u</a:t>
                      </a:r>
                      <a:r>
                        <a:rPr lang="vi-VN" sz="1400" kern="1200" dirty="0" smtClean="0">
                          <a:solidFill>
                            <a:srgbClr val="0432FF"/>
                          </a:solidFill>
                          <a:latin typeface="PT Serif" charset="0"/>
                          <a:ea typeface="PT Serif" charset="0"/>
                          <a:cs typeface="PT Serif" charset="0"/>
                        </a:rPr>
                        <a:t>nsigned</a:t>
                      </a:r>
                      <a:r>
                        <a:rPr lang="vi-VN" sz="1400" kern="1200" baseline="0" dirty="0" smtClean="0">
                          <a:solidFill>
                            <a:srgbClr val="0432FF"/>
                          </a:solidFill>
                          <a:latin typeface="PT Serif" charset="0"/>
                          <a:ea typeface="PT Serif" charset="0"/>
                          <a:cs typeface="PT Serif" charset="0"/>
                        </a:rPr>
                        <a:t> int,</a:t>
                      </a:r>
                    </a:p>
                    <a:p>
                      <a:r>
                        <a:rPr lang="en-US" sz="1400" kern="1200" baseline="0" dirty="0" smtClean="0">
                          <a:solidFill>
                            <a:srgbClr val="0432FF"/>
                          </a:solidFill>
                          <a:latin typeface="PT Serif" charset="0"/>
                          <a:ea typeface="PT Serif" charset="0"/>
                          <a:cs typeface="PT Serif" charset="0"/>
                        </a:rPr>
                        <a:t>u</a:t>
                      </a:r>
                      <a:r>
                        <a:rPr lang="vi-VN" sz="1400" kern="1200" baseline="0" dirty="0" smtClean="0">
                          <a:solidFill>
                            <a:srgbClr val="0432FF"/>
                          </a:solidFill>
                          <a:latin typeface="PT Serif" charset="0"/>
                          <a:ea typeface="PT Serif" charset="0"/>
                          <a:cs typeface="PT Serif" charset="0"/>
                        </a:rPr>
                        <a:t>nigned long int,</a:t>
                      </a:r>
                    </a:p>
                    <a:p>
                      <a:r>
                        <a:rPr lang="en-US" sz="1400" kern="1200" baseline="0" dirty="0" smtClean="0">
                          <a:solidFill>
                            <a:srgbClr val="0432FF"/>
                          </a:solidFill>
                          <a:latin typeface="PT Serif" charset="0"/>
                          <a:ea typeface="PT Serif" charset="0"/>
                          <a:cs typeface="PT Serif" charset="0"/>
                        </a:rPr>
                        <a:t>u</a:t>
                      </a:r>
                      <a:r>
                        <a:rPr lang="vi-VN" sz="1400" kern="1200" baseline="0" dirty="0" smtClean="0">
                          <a:solidFill>
                            <a:srgbClr val="0432FF"/>
                          </a:solidFill>
                          <a:latin typeface="PT Serif" charset="0"/>
                          <a:ea typeface="PT Serif" charset="0"/>
                          <a:cs typeface="PT Serif" charset="0"/>
                        </a:rPr>
                        <a:t>nsigned long</a:t>
                      </a:r>
                      <a:endParaRPr lang="vi-VN" sz="1400" kern="1200" dirty="0" smtClean="0">
                        <a:solidFill>
                          <a:srgbClr val="0432FF"/>
                        </a:solidFill>
                        <a:latin typeface="PT Serif" charset="0"/>
                        <a:ea typeface="PT Serif" charset="0"/>
                        <a:cs typeface="PT Serif" charset="0"/>
                      </a:endParaRPr>
                    </a:p>
                  </a:txBody>
                  <a:tcPr/>
                </a:tc>
                <a:tc>
                  <a:txBody>
                    <a:bodyPr/>
                    <a:lstStyle/>
                    <a:p>
                      <a:r>
                        <a:rPr lang="en-US" sz="1400" dirty="0" smtClean="0"/>
                        <a:t>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400" dirty="0" smtClean="0"/>
                        <a:t>0, 15, 100</a:t>
                      </a: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r>
              <a:tr h="353823">
                <a:tc>
                  <a:txBody>
                    <a:bodyPr/>
                    <a:lstStyle/>
                    <a:p>
                      <a:r>
                        <a:rPr lang="en-US" sz="1400" dirty="0" smtClean="0"/>
                        <a:t>(7)</a:t>
                      </a:r>
                      <a:endParaRPr lang="en-US" sz="1400" dirty="0"/>
                    </a:p>
                  </a:txBody>
                  <a:tcPr/>
                </a:tc>
                <a:tc>
                  <a:txBody>
                    <a:bodyPr/>
                    <a:lstStyle/>
                    <a:p>
                      <a:r>
                        <a:rPr lang="en-US" sz="1400" kern="1200" dirty="0" smtClean="0">
                          <a:solidFill>
                            <a:srgbClr val="0432FF"/>
                          </a:solidFill>
                          <a:latin typeface="PT Serif" charset="0"/>
                          <a:ea typeface="PT Serif" charset="0"/>
                          <a:cs typeface="PT Serif" charset="0"/>
                        </a:rPr>
                        <a:t>l</a:t>
                      </a:r>
                      <a:r>
                        <a:rPr lang="vi-VN" sz="1400" kern="1200" dirty="0" smtClean="0">
                          <a:solidFill>
                            <a:srgbClr val="0432FF"/>
                          </a:solidFill>
                          <a:latin typeface="PT Serif" charset="0"/>
                          <a:ea typeface="PT Serif" charset="0"/>
                          <a:cs typeface="PT Serif" charset="0"/>
                        </a:rPr>
                        <a:t>ong long int, signed</a:t>
                      </a:r>
                      <a:r>
                        <a:rPr lang="vi-VN" sz="1400" kern="1200" baseline="0" dirty="0" smtClean="0">
                          <a:solidFill>
                            <a:srgbClr val="0432FF"/>
                          </a:solidFill>
                          <a:latin typeface="PT Serif" charset="0"/>
                          <a:ea typeface="PT Serif" charset="0"/>
                          <a:cs typeface="PT Serif" charset="0"/>
                        </a:rPr>
                        <a:t> long long int</a:t>
                      </a:r>
                      <a:endParaRPr lang="vi-VN" sz="1400" kern="1200" dirty="0" smtClean="0">
                        <a:solidFill>
                          <a:srgbClr val="0432FF"/>
                        </a:solidFill>
                        <a:latin typeface="PT Serif" charset="0"/>
                        <a:ea typeface="PT Serif" charset="0"/>
                        <a:cs typeface="PT Serif" charset="0"/>
                      </a:endParaRPr>
                    </a:p>
                  </a:txBody>
                  <a:tcPr/>
                </a:tc>
                <a:tc>
                  <a:txBody>
                    <a:bodyPr/>
                    <a:lstStyle/>
                    <a:p>
                      <a:r>
                        <a:rPr lang="en-US" sz="1400" dirty="0" smtClean="0"/>
                        <a:t>8</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400" dirty="0" smtClean="0"/>
                        <a:t>10, -100</a:t>
                      </a: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r>
              <a:tr h="588824">
                <a:tc>
                  <a:txBody>
                    <a:bodyPr/>
                    <a:lstStyle/>
                    <a:p>
                      <a:r>
                        <a:rPr lang="en-US" sz="1400" dirty="0" smtClean="0"/>
                        <a:t>(8)</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400" kern="1200" dirty="0" smtClean="0">
                          <a:solidFill>
                            <a:srgbClr val="0432FF"/>
                          </a:solidFill>
                          <a:latin typeface="PT Serif" charset="0"/>
                          <a:ea typeface="PT Serif" charset="0"/>
                          <a:cs typeface="PT Serif" charset="0"/>
                        </a:rPr>
                        <a:t>unsigned</a:t>
                      </a:r>
                      <a:r>
                        <a:rPr lang="vi-VN" sz="1400" kern="1200" baseline="0" dirty="0" smtClean="0">
                          <a:solidFill>
                            <a:srgbClr val="0432FF"/>
                          </a:solidFill>
                          <a:latin typeface="PT Serif" charset="0"/>
                          <a:ea typeface="PT Serif" charset="0"/>
                          <a:cs typeface="PT Serif" charset="0"/>
                        </a:rPr>
                        <a:t> long long int</a:t>
                      </a:r>
                      <a:endParaRPr lang="vi-VN" sz="1400" kern="1200" dirty="0" smtClean="0">
                        <a:solidFill>
                          <a:srgbClr val="0432FF"/>
                        </a:solidFill>
                        <a:latin typeface="PT Serif" charset="0"/>
                        <a:ea typeface="PT Serif" charset="0"/>
                        <a:cs typeface="PT Serif" charset="0"/>
                      </a:endParaRPr>
                    </a:p>
                  </a:txBody>
                  <a:tcPr/>
                </a:tc>
                <a:tc>
                  <a:txBody>
                    <a:bodyPr/>
                    <a:lstStyle/>
                    <a:p>
                      <a:r>
                        <a:rPr lang="en-US" sz="1400" dirty="0" smtClean="0"/>
                        <a:t>8</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400" dirty="0" smtClean="0"/>
                        <a:t>0, 15, 100</a:t>
                      </a: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r>
            </a:tbl>
          </a:graphicData>
        </a:graphic>
      </p:graphicFrame>
    </p:spTree>
    <p:extLst>
      <p:ext uri="{BB962C8B-B14F-4D97-AF65-F5344CB8AC3E}">
        <p14:creationId xmlns:p14="http://schemas.microsoft.com/office/powerpoint/2010/main" val="1828258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Dữ liệu và Kiểu dữ liệu</a:t>
            </a:r>
            <a:endParaRPr lang="en-US" dirty="0"/>
          </a:p>
        </p:txBody>
      </p:sp>
      <p:sp>
        <p:nvSpPr>
          <p:cNvPr id="3" name="Content Placeholder 2"/>
          <p:cNvSpPr>
            <a:spLocks noGrp="1"/>
          </p:cNvSpPr>
          <p:nvPr>
            <p:ph idx="1"/>
          </p:nvPr>
        </p:nvSpPr>
        <p:spPr/>
        <p:txBody>
          <a:bodyPr/>
          <a:lstStyle/>
          <a:p>
            <a:r>
              <a:rPr lang="vi-VN" dirty="0" smtClean="0"/>
              <a:t>Kiểu dữ liệu cơ bản</a:t>
            </a:r>
          </a:p>
        </p:txBody>
      </p:sp>
      <p:sp>
        <p:nvSpPr>
          <p:cNvPr id="5" name="TextBox 4"/>
          <p:cNvSpPr txBox="1"/>
          <p:nvPr/>
        </p:nvSpPr>
        <p:spPr>
          <a:xfrm>
            <a:off x="304800" y="2286000"/>
            <a:ext cx="7467600" cy="1323439"/>
          </a:xfrm>
          <a:prstGeom prst="rect">
            <a:avLst/>
          </a:prstGeom>
          <a:noFill/>
        </p:spPr>
        <p:txBody>
          <a:bodyPr wrap="square" rtlCol="0">
            <a:spAutoFit/>
          </a:bodyPr>
          <a:lstStyle/>
          <a:p>
            <a:r>
              <a:rPr lang="vi-VN" sz="2000" dirty="0" smtClean="0">
                <a:solidFill>
                  <a:srgbClr val="FF0000"/>
                </a:solidFill>
              </a:rPr>
              <a:t>(*) Số bytes tuỳ thuộc vào phiên bản, tuy nhiên sẽ thoả mãn:</a:t>
            </a:r>
          </a:p>
          <a:p>
            <a:endParaRPr lang="vi-VN" sz="2000" dirty="0" smtClean="0"/>
          </a:p>
          <a:p>
            <a:r>
              <a:rPr lang="en-US" sz="2000" dirty="0"/>
              <a:t>1 == </a:t>
            </a:r>
            <a:r>
              <a:rPr lang="en-US" sz="2000" dirty="0" err="1"/>
              <a:t>sizeof</a:t>
            </a:r>
            <a:r>
              <a:rPr lang="en-US" sz="2000" dirty="0"/>
              <a:t>(char) &lt;= </a:t>
            </a:r>
            <a:r>
              <a:rPr lang="en-US" sz="2000" dirty="0" err="1"/>
              <a:t>sizeof</a:t>
            </a:r>
            <a:r>
              <a:rPr lang="en-US" sz="2000" dirty="0"/>
              <a:t>(short) &lt;= </a:t>
            </a:r>
            <a:r>
              <a:rPr lang="en-US" sz="2000" dirty="0" err="1"/>
              <a:t>sizeof</a:t>
            </a:r>
            <a:r>
              <a:rPr lang="en-US" sz="2000" dirty="0"/>
              <a:t>(</a:t>
            </a:r>
            <a:r>
              <a:rPr lang="en-US" sz="2000" dirty="0" err="1"/>
              <a:t>int</a:t>
            </a:r>
            <a:r>
              <a:rPr lang="en-US" sz="2000" dirty="0"/>
              <a:t>) </a:t>
            </a:r>
            <a:endParaRPr lang="en-US" sz="2000" dirty="0" smtClean="0"/>
          </a:p>
          <a:p>
            <a:r>
              <a:rPr lang="en-US" sz="2000" dirty="0" smtClean="0"/>
              <a:t>&lt;= </a:t>
            </a:r>
            <a:r>
              <a:rPr lang="en-US" sz="2000" dirty="0" err="1"/>
              <a:t>sizeof</a:t>
            </a:r>
            <a:r>
              <a:rPr lang="en-US" sz="2000" dirty="0"/>
              <a:t>(long) &lt;= </a:t>
            </a:r>
            <a:r>
              <a:rPr lang="en-US" sz="2000" dirty="0" err="1"/>
              <a:t>sizeof</a:t>
            </a:r>
            <a:r>
              <a:rPr lang="en-US" sz="2000" dirty="0"/>
              <a:t>(long long)</a:t>
            </a:r>
          </a:p>
        </p:txBody>
      </p:sp>
    </p:spTree>
    <p:extLst>
      <p:ext uri="{BB962C8B-B14F-4D97-AF65-F5344CB8AC3E}">
        <p14:creationId xmlns:p14="http://schemas.microsoft.com/office/powerpoint/2010/main" val="1791651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Dữ liệu và Kiểu dữ liệu</a:t>
            </a:r>
            <a:endParaRPr lang="en-US" dirty="0"/>
          </a:p>
        </p:txBody>
      </p:sp>
      <p:sp>
        <p:nvSpPr>
          <p:cNvPr id="3" name="Content Placeholder 2"/>
          <p:cNvSpPr>
            <a:spLocks noGrp="1"/>
          </p:cNvSpPr>
          <p:nvPr>
            <p:ph idx="1"/>
          </p:nvPr>
        </p:nvSpPr>
        <p:spPr/>
        <p:txBody>
          <a:bodyPr/>
          <a:lstStyle/>
          <a:p>
            <a:r>
              <a:rPr lang="vi-VN" dirty="0" smtClean="0"/>
              <a:t>Chương trình in kích thước kiểu (số bytes)</a:t>
            </a:r>
          </a:p>
          <a:p>
            <a:pPr lvl="1"/>
            <a:r>
              <a:rPr lang="vi-VN" dirty="0" smtClean="0"/>
              <a:t>Hàm: sizeof(.) trả về số byte của kiểu ở thông số</a:t>
            </a:r>
          </a:p>
        </p:txBody>
      </p:sp>
      <p:sp>
        <p:nvSpPr>
          <p:cNvPr id="4" name="Rectangle 3"/>
          <p:cNvSpPr/>
          <p:nvPr/>
        </p:nvSpPr>
        <p:spPr>
          <a:xfrm>
            <a:off x="1066800" y="1945903"/>
            <a:ext cx="6324600" cy="3970318"/>
          </a:xfrm>
          <a:prstGeom prst="rect">
            <a:avLst/>
          </a:prstGeom>
          <a:ln>
            <a:solidFill>
              <a:srgbClr val="0070C0"/>
            </a:solidFill>
          </a:ln>
        </p:spPr>
        <p:txBody>
          <a:bodyPr wrap="square">
            <a:spAutoFit/>
          </a:bodyPr>
          <a:lstStyle/>
          <a:p>
            <a:r>
              <a:rPr lang="en-US" sz="1050" dirty="0">
                <a:solidFill>
                  <a:srgbClr val="0000FF"/>
                </a:solidFill>
                <a:latin typeface="Consolas" charset="0"/>
              </a:rPr>
              <a:t>#include</a:t>
            </a:r>
            <a:r>
              <a:rPr lang="en-US" sz="1050" dirty="0">
                <a:solidFill>
                  <a:prstClr val="black"/>
                </a:solidFill>
                <a:latin typeface="Consolas" charset="0"/>
              </a:rPr>
              <a:t> </a:t>
            </a:r>
            <a:r>
              <a:rPr lang="en-US" sz="1050" dirty="0">
                <a:solidFill>
                  <a:srgbClr val="A31515"/>
                </a:solidFill>
                <a:latin typeface="Consolas" charset="0"/>
              </a:rPr>
              <a:t>&lt;</a:t>
            </a:r>
            <a:r>
              <a:rPr lang="en-US" sz="1050" dirty="0" err="1">
                <a:solidFill>
                  <a:srgbClr val="A31515"/>
                </a:solidFill>
                <a:latin typeface="Consolas" charset="0"/>
              </a:rPr>
              <a:t>stdio.h</a:t>
            </a:r>
            <a:r>
              <a:rPr lang="en-US" sz="1050" dirty="0">
                <a:solidFill>
                  <a:srgbClr val="A31515"/>
                </a:solidFill>
                <a:latin typeface="Consolas" charset="0"/>
              </a:rPr>
              <a:t>&gt;</a:t>
            </a:r>
            <a:endParaRPr lang="en-US" sz="1050" dirty="0">
              <a:solidFill>
                <a:prstClr val="black"/>
              </a:solidFill>
              <a:latin typeface="Consolas" charset="0"/>
            </a:endParaRPr>
          </a:p>
          <a:p>
            <a:r>
              <a:rPr lang="en-US" sz="1050" dirty="0">
                <a:solidFill>
                  <a:srgbClr val="0000FF"/>
                </a:solidFill>
                <a:latin typeface="Consolas" charset="0"/>
              </a:rPr>
              <a:t>#include</a:t>
            </a:r>
            <a:r>
              <a:rPr lang="en-US" sz="1050" dirty="0">
                <a:solidFill>
                  <a:prstClr val="black"/>
                </a:solidFill>
                <a:latin typeface="Consolas" charset="0"/>
              </a:rPr>
              <a:t> </a:t>
            </a:r>
            <a:r>
              <a:rPr lang="en-US" sz="1050" dirty="0">
                <a:solidFill>
                  <a:srgbClr val="A31515"/>
                </a:solidFill>
                <a:latin typeface="Consolas" charset="0"/>
              </a:rPr>
              <a:t>&lt;</a:t>
            </a:r>
            <a:r>
              <a:rPr lang="en-US" sz="1050" dirty="0" err="1">
                <a:solidFill>
                  <a:srgbClr val="A31515"/>
                </a:solidFill>
                <a:latin typeface="Consolas" charset="0"/>
              </a:rPr>
              <a:t>stdlib.h</a:t>
            </a:r>
            <a:r>
              <a:rPr lang="en-US" sz="1050" dirty="0">
                <a:solidFill>
                  <a:srgbClr val="A31515"/>
                </a:solidFill>
                <a:latin typeface="Consolas" charset="0"/>
              </a:rPr>
              <a:t>&gt;</a:t>
            </a:r>
            <a:endParaRPr lang="en-US" sz="1050" dirty="0">
              <a:solidFill>
                <a:prstClr val="black"/>
              </a:solidFill>
              <a:latin typeface="Consolas" charset="0"/>
            </a:endParaRPr>
          </a:p>
          <a:p>
            <a:endParaRPr lang="en-US" sz="1050" dirty="0">
              <a:solidFill>
                <a:prstClr val="black"/>
              </a:solidFill>
              <a:latin typeface="Consolas" charset="0"/>
            </a:endParaRPr>
          </a:p>
          <a:p>
            <a:r>
              <a:rPr lang="en-US" sz="1050" dirty="0" err="1">
                <a:solidFill>
                  <a:srgbClr val="0000FF"/>
                </a:solidFill>
                <a:latin typeface="Consolas" charset="0"/>
              </a:rPr>
              <a:t>int</a:t>
            </a:r>
            <a:r>
              <a:rPr lang="en-US" sz="1050" dirty="0">
                <a:solidFill>
                  <a:prstClr val="black"/>
                </a:solidFill>
                <a:latin typeface="Consolas" charset="0"/>
              </a:rPr>
              <a:t> main(){</a:t>
            </a:r>
          </a:p>
          <a:p>
            <a:r>
              <a:rPr lang="fi-FI" sz="1050" dirty="0">
                <a:solidFill>
                  <a:prstClr val="black"/>
                </a:solidFill>
                <a:latin typeface="Consolas" charset="0"/>
              </a:rPr>
              <a:t>	</a:t>
            </a:r>
            <a:r>
              <a:rPr lang="fi-FI" sz="1050" dirty="0" smtClean="0">
                <a:solidFill>
                  <a:srgbClr val="008000"/>
                </a:solidFill>
                <a:latin typeface="Consolas" charset="0"/>
              </a:rPr>
              <a:t>//</a:t>
            </a:r>
            <a:r>
              <a:rPr lang="fi-FI" sz="1050" dirty="0" err="1" smtClean="0">
                <a:solidFill>
                  <a:srgbClr val="008000"/>
                </a:solidFill>
                <a:latin typeface="Consolas" charset="0"/>
              </a:rPr>
              <a:t>bool</a:t>
            </a:r>
            <a:endParaRPr lang="fi-FI" sz="1050" dirty="0">
              <a:solidFill>
                <a:prstClr val="black"/>
              </a:solidFill>
              <a:latin typeface="Consolas" charset="0"/>
            </a:endParaRPr>
          </a:p>
          <a:p>
            <a:r>
              <a:rPr lang="fi-FI" sz="1050" dirty="0">
                <a:solidFill>
                  <a:prstClr val="black"/>
                </a:solidFill>
                <a:latin typeface="Consolas" charset="0"/>
              </a:rPr>
              <a:t>	</a:t>
            </a:r>
            <a:r>
              <a:rPr lang="fi-FI" sz="1050" dirty="0" err="1">
                <a:solidFill>
                  <a:prstClr val="black"/>
                </a:solidFill>
                <a:latin typeface="Consolas" charset="0"/>
              </a:rPr>
              <a:t>printf</a:t>
            </a:r>
            <a:r>
              <a:rPr lang="fi-FI" sz="1050" dirty="0">
                <a:solidFill>
                  <a:prstClr val="black"/>
                </a:solidFill>
                <a:latin typeface="Consolas" charset="0"/>
              </a:rPr>
              <a:t>(</a:t>
            </a:r>
            <a:r>
              <a:rPr lang="fi-FI" sz="1050" dirty="0">
                <a:solidFill>
                  <a:srgbClr val="A31515"/>
                </a:solidFill>
                <a:latin typeface="Consolas" charset="0"/>
              </a:rPr>
              <a:t>"</a:t>
            </a:r>
            <a:r>
              <a:rPr lang="fi-FI" sz="1050" dirty="0" err="1">
                <a:solidFill>
                  <a:srgbClr val="A31515"/>
                </a:solidFill>
                <a:latin typeface="Consolas" charset="0"/>
              </a:rPr>
              <a:t>sizeof</a:t>
            </a:r>
            <a:r>
              <a:rPr lang="fi-FI" sz="1050" dirty="0">
                <a:solidFill>
                  <a:srgbClr val="A31515"/>
                </a:solidFill>
                <a:latin typeface="Consolas" charset="0"/>
              </a:rPr>
              <a:t>(</a:t>
            </a:r>
            <a:r>
              <a:rPr lang="fi-FI" sz="1050" dirty="0" err="1">
                <a:solidFill>
                  <a:srgbClr val="A31515"/>
                </a:solidFill>
                <a:latin typeface="Consolas" charset="0"/>
              </a:rPr>
              <a:t>bool</a:t>
            </a:r>
            <a:r>
              <a:rPr lang="fi-FI" sz="1050" dirty="0">
                <a:solidFill>
                  <a:srgbClr val="A31515"/>
                </a:solidFill>
                <a:latin typeface="Consolas" charset="0"/>
              </a:rPr>
              <a:t>) = %3d\n\n"</a:t>
            </a:r>
            <a:r>
              <a:rPr lang="fi-FI" sz="1050" dirty="0">
                <a:solidFill>
                  <a:prstClr val="black"/>
                </a:solidFill>
                <a:latin typeface="Consolas" charset="0"/>
              </a:rPr>
              <a:t>, </a:t>
            </a:r>
            <a:r>
              <a:rPr lang="fi-FI" sz="1050" dirty="0" err="1">
                <a:solidFill>
                  <a:srgbClr val="0000FF"/>
                </a:solidFill>
                <a:latin typeface="Consolas" charset="0"/>
              </a:rPr>
              <a:t>sizeof</a:t>
            </a:r>
            <a:r>
              <a:rPr lang="fi-FI" sz="1050" dirty="0">
                <a:solidFill>
                  <a:prstClr val="black"/>
                </a:solidFill>
                <a:latin typeface="Consolas" charset="0"/>
              </a:rPr>
              <a:t>(</a:t>
            </a:r>
            <a:r>
              <a:rPr lang="fi-FI" sz="1050" dirty="0" err="1">
                <a:solidFill>
                  <a:srgbClr val="0000FF"/>
                </a:solidFill>
                <a:latin typeface="Consolas" charset="0"/>
              </a:rPr>
              <a:t>bool</a:t>
            </a:r>
            <a:r>
              <a:rPr lang="fi-FI" sz="1050" dirty="0">
                <a:solidFill>
                  <a:prstClr val="black"/>
                </a:solidFill>
                <a:latin typeface="Consolas" charset="0"/>
              </a:rPr>
              <a:t>));</a:t>
            </a:r>
          </a:p>
          <a:p>
            <a:endParaRPr lang="fi-FI" sz="1050" dirty="0">
              <a:solidFill>
                <a:prstClr val="black"/>
              </a:solidFill>
              <a:latin typeface="Consolas" charset="0"/>
            </a:endParaRPr>
          </a:p>
          <a:p>
            <a:r>
              <a:rPr lang="en-US" sz="1050" dirty="0">
                <a:solidFill>
                  <a:prstClr val="black"/>
                </a:solidFill>
                <a:latin typeface="Consolas" charset="0"/>
              </a:rPr>
              <a:t>	</a:t>
            </a:r>
            <a:r>
              <a:rPr lang="en-US" sz="1050" dirty="0">
                <a:solidFill>
                  <a:srgbClr val="008000"/>
                </a:solidFill>
                <a:latin typeface="Consolas" charset="0"/>
              </a:rPr>
              <a:t>//char</a:t>
            </a:r>
            <a:endParaRPr lang="en-US" sz="1050" dirty="0">
              <a:solidFill>
                <a:prstClr val="black"/>
              </a:solidFill>
              <a:latin typeface="Consolas" charset="0"/>
            </a:endParaRPr>
          </a:p>
          <a:p>
            <a:r>
              <a:rPr lang="en-US" sz="1050" dirty="0">
                <a:solidFill>
                  <a:prstClr val="black"/>
                </a:solidFill>
                <a:latin typeface="Consolas" charset="0"/>
              </a:rPr>
              <a:t>	</a:t>
            </a:r>
            <a:r>
              <a:rPr lang="en-US" sz="1050" dirty="0" err="1">
                <a:solidFill>
                  <a:prstClr val="black"/>
                </a:solidFill>
                <a:latin typeface="Consolas" charset="0"/>
              </a:rPr>
              <a:t>printf</a:t>
            </a:r>
            <a:r>
              <a:rPr lang="en-US" sz="1050" dirty="0">
                <a:solidFill>
                  <a:prstClr val="black"/>
                </a:solidFill>
                <a:latin typeface="Consolas" charset="0"/>
              </a:rPr>
              <a:t>(</a:t>
            </a:r>
            <a:r>
              <a:rPr lang="en-US" sz="1050" dirty="0">
                <a:solidFill>
                  <a:srgbClr val="A31515"/>
                </a:solidFill>
                <a:latin typeface="Consolas" charset="0"/>
              </a:rPr>
              <a:t>"char:\n"</a:t>
            </a:r>
            <a:r>
              <a:rPr lang="en-US" sz="1050" dirty="0">
                <a:solidFill>
                  <a:prstClr val="black"/>
                </a:solidFill>
                <a:latin typeface="Consolas" charset="0"/>
              </a:rPr>
              <a:t>);</a:t>
            </a:r>
          </a:p>
          <a:p>
            <a:r>
              <a:rPr lang="en-US" sz="1050" dirty="0">
                <a:solidFill>
                  <a:prstClr val="black"/>
                </a:solidFill>
                <a:latin typeface="Consolas" charset="0"/>
              </a:rPr>
              <a:t>	</a:t>
            </a:r>
            <a:r>
              <a:rPr lang="en-US" sz="1050" dirty="0" err="1">
                <a:solidFill>
                  <a:prstClr val="black"/>
                </a:solidFill>
                <a:latin typeface="Consolas" charset="0"/>
              </a:rPr>
              <a:t>printf</a:t>
            </a:r>
            <a:r>
              <a:rPr lang="en-US" sz="1050" dirty="0">
                <a:solidFill>
                  <a:prstClr val="black"/>
                </a:solidFill>
                <a:latin typeface="Consolas" charset="0"/>
              </a:rPr>
              <a:t>(</a:t>
            </a:r>
            <a:r>
              <a:rPr lang="en-US" sz="1050" dirty="0">
                <a:solidFill>
                  <a:srgbClr val="A31515"/>
                </a:solidFill>
                <a:latin typeface="Consolas" charset="0"/>
              </a:rPr>
              <a:t>"</a:t>
            </a:r>
            <a:r>
              <a:rPr lang="en-US" sz="1050" dirty="0" err="1">
                <a:solidFill>
                  <a:srgbClr val="A31515"/>
                </a:solidFill>
                <a:latin typeface="Consolas" charset="0"/>
              </a:rPr>
              <a:t>sizeof</a:t>
            </a:r>
            <a:r>
              <a:rPr lang="en-US" sz="1050" dirty="0">
                <a:solidFill>
                  <a:srgbClr val="A31515"/>
                </a:solidFill>
                <a:latin typeface="Consolas" charset="0"/>
              </a:rPr>
              <a:t>(char) = %3d\n"</a:t>
            </a:r>
            <a:r>
              <a:rPr lang="en-US" sz="1050" dirty="0">
                <a:solidFill>
                  <a:prstClr val="black"/>
                </a:solidFill>
                <a:latin typeface="Consolas" charset="0"/>
              </a:rPr>
              <a:t>, </a:t>
            </a:r>
            <a:r>
              <a:rPr lang="en-US" sz="1050" dirty="0" err="1">
                <a:solidFill>
                  <a:srgbClr val="0000FF"/>
                </a:solidFill>
                <a:latin typeface="Consolas" charset="0"/>
              </a:rPr>
              <a:t>sizeof</a:t>
            </a:r>
            <a:r>
              <a:rPr lang="en-US" sz="1050" dirty="0">
                <a:solidFill>
                  <a:prstClr val="black"/>
                </a:solidFill>
                <a:latin typeface="Consolas" charset="0"/>
              </a:rPr>
              <a:t>(</a:t>
            </a:r>
            <a:r>
              <a:rPr lang="en-US" sz="1050" dirty="0">
                <a:solidFill>
                  <a:srgbClr val="0000FF"/>
                </a:solidFill>
                <a:latin typeface="Consolas" charset="0"/>
              </a:rPr>
              <a:t>char</a:t>
            </a:r>
            <a:r>
              <a:rPr lang="en-US" sz="1050" dirty="0">
                <a:solidFill>
                  <a:prstClr val="black"/>
                </a:solidFill>
                <a:latin typeface="Consolas" charset="0"/>
              </a:rPr>
              <a:t>));</a:t>
            </a:r>
          </a:p>
          <a:p>
            <a:r>
              <a:rPr lang="en-US" sz="1050" dirty="0">
                <a:solidFill>
                  <a:prstClr val="black"/>
                </a:solidFill>
                <a:latin typeface="Consolas" charset="0"/>
              </a:rPr>
              <a:t>	</a:t>
            </a:r>
            <a:r>
              <a:rPr lang="en-US" sz="1050" dirty="0" err="1">
                <a:solidFill>
                  <a:prstClr val="black"/>
                </a:solidFill>
                <a:latin typeface="Consolas" charset="0"/>
              </a:rPr>
              <a:t>printf</a:t>
            </a:r>
            <a:r>
              <a:rPr lang="en-US" sz="1050" dirty="0">
                <a:solidFill>
                  <a:prstClr val="black"/>
                </a:solidFill>
                <a:latin typeface="Consolas" charset="0"/>
              </a:rPr>
              <a:t>(</a:t>
            </a:r>
            <a:r>
              <a:rPr lang="en-US" sz="1050" dirty="0">
                <a:solidFill>
                  <a:srgbClr val="A31515"/>
                </a:solidFill>
                <a:latin typeface="Consolas" charset="0"/>
              </a:rPr>
              <a:t>"</a:t>
            </a:r>
            <a:r>
              <a:rPr lang="en-US" sz="1050" dirty="0" err="1">
                <a:solidFill>
                  <a:srgbClr val="A31515"/>
                </a:solidFill>
                <a:latin typeface="Consolas" charset="0"/>
              </a:rPr>
              <a:t>sizeof</a:t>
            </a:r>
            <a:r>
              <a:rPr lang="en-US" sz="1050" dirty="0">
                <a:solidFill>
                  <a:srgbClr val="A31515"/>
                </a:solidFill>
                <a:latin typeface="Consolas" charset="0"/>
              </a:rPr>
              <a:t>(signed char) = %3d\n"</a:t>
            </a:r>
            <a:r>
              <a:rPr lang="en-US" sz="1050" dirty="0">
                <a:solidFill>
                  <a:prstClr val="black"/>
                </a:solidFill>
                <a:latin typeface="Consolas" charset="0"/>
              </a:rPr>
              <a:t>, </a:t>
            </a:r>
            <a:r>
              <a:rPr lang="en-US" sz="1050" dirty="0" err="1">
                <a:solidFill>
                  <a:srgbClr val="0000FF"/>
                </a:solidFill>
                <a:latin typeface="Consolas" charset="0"/>
              </a:rPr>
              <a:t>sizeof</a:t>
            </a:r>
            <a:r>
              <a:rPr lang="en-US" sz="1050" dirty="0">
                <a:solidFill>
                  <a:prstClr val="black"/>
                </a:solidFill>
                <a:latin typeface="Consolas" charset="0"/>
              </a:rPr>
              <a:t>(</a:t>
            </a:r>
            <a:r>
              <a:rPr lang="en-US" sz="1050" dirty="0">
                <a:solidFill>
                  <a:srgbClr val="0000FF"/>
                </a:solidFill>
                <a:latin typeface="Consolas" charset="0"/>
              </a:rPr>
              <a:t>signed</a:t>
            </a:r>
            <a:r>
              <a:rPr lang="en-US" sz="1050" dirty="0">
                <a:solidFill>
                  <a:prstClr val="black"/>
                </a:solidFill>
                <a:latin typeface="Consolas" charset="0"/>
              </a:rPr>
              <a:t> </a:t>
            </a:r>
            <a:r>
              <a:rPr lang="en-US" sz="1050" dirty="0">
                <a:solidFill>
                  <a:srgbClr val="0000FF"/>
                </a:solidFill>
                <a:latin typeface="Consolas" charset="0"/>
              </a:rPr>
              <a:t>char</a:t>
            </a:r>
            <a:r>
              <a:rPr lang="en-US" sz="1050" dirty="0">
                <a:solidFill>
                  <a:prstClr val="black"/>
                </a:solidFill>
                <a:latin typeface="Consolas" charset="0"/>
              </a:rPr>
              <a:t>));</a:t>
            </a:r>
          </a:p>
          <a:p>
            <a:r>
              <a:rPr lang="en-US" sz="1050" dirty="0">
                <a:solidFill>
                  <a:prstClr val="black"/>
                </a:solidFill>
                <a:latin typeface="Consolas" charset="0"/>
              </a:rPr>
              <a:t>	</a:t>
            </a:r>
            <a:r>
              <a:rPr lang="en-US" sz="1050" dirty="0" err="1">
                <a:solidFill>
                  <a:prstClr val="black"/>
                </a:solidFill>
                <a:latin typeface="Consolas" charset="0"/>
              </a:rPr>
              <a:t>printf</a:t>
            </a:r>
            <a:r>
              <a:rPr lang="en-US" sz="1050" dirty="0">
                <a:solidFill>
                  <a:prstClr val="black"/>
                </a:solidFill>
                <a:latin typeface="Consolas" charset="0"/>
              </a:rPr>
              <a:t>(</a:t>
            </a:r>
            <a:r>
              <a:rPr lang="en-US" sz="1050" dirty="0">
                <a:solidFill>
                  <a:srgbClr val="A31515"/>
                </a:solidFill>
                <a:latin typeface="Consolas" charset="0"/>
              </a:rPr>
              <a:t>"</a:t>
            </a:r>
            <a:r>
              <a:rPr lang="en-US" sz="1050" dirty="0" err="1">
                <a:solidFill>
                  <a:srgbClr val="A31515"/>
                </a:solidFill>
                <a:latin typeface="Consolas" charset="0"/>
              </a:rPr>
              <a:t>sizeof</a:t>
            </a:r>
            <a:r>
              <a:rPr lang="en-US" sz="1050" dirty="0">
                <a:solidFill>
                  <a:srgbClr val="A31515"/>
                </a:solidFill>
                <a:latin typeface="Consolas" charset="0"/>
              </a:rPr>
              <a:t>(unsigned char) = %3d\n\n"</a:t>
            </a:r>
            <a:r>
              <a:rPr lang="en-US" sz="1050" dirty="0">
                <a:solidFill>
                  <a:prstClr val="black"/>
                </a:solidFill>
                <a:latin typeface="Consolas" charset="0"/>
              </a:rPr>
              <a:t>, </a:t>
            </a:r>
            <a:r>
              <a:rPr lang="en-US" sz="1050" dirty="0" err="1">
                <a:solidFill>
                  <a:srgbClr val="0000FF"/>
                </a:solidFill>
                <a:latin typeface="Consolas" charset="0"/>
              </a:rPr>
              <a:t>sizeof</a:t>
            </a:r>
            <a:r>
              <a:rPr lang="en-US" sz="1050" dirty="0">
                <a:solidFill>
                  <a:prstClr val="black"/>
                </a:solidFill>
                <a:latin typeface="Consolas" charset="0"/>
              </a:rPr>
              <a:t>(</a:t>
            </a:r>
            <a:r>
              <a:rPr lang="en-US" sz="1050" dirty="0">
                <a:solidFill>
                  <a:srgbClr val="0000FF"/>
                </a:solidFill>
                <a:latin typeface="Consolas" charset="0"/>
              </a:rPr>
              <a:t>unsigned</a:t>
            </a:r>
            <a:r>
              <a:rPr lang="en-US" sz="1050" dirty="0">
                <a:solidFill>
                  <a:prstClr val="black"/>
                </a:solidFill>
                <a:latin typeface="Consolas" charset="0"/>
              </a:rPr>
              <a:t> </a:t>
            </a:r>
            <a:r>
              <a:rPr lang="en-US" sz="1050" dirty="0">
                <a:solidFill>
                  <a:srgbClr val="0000FF"/>
                </a:solidFill>
                <a:latin typeface="Consolas" charset="0"/>
              </a:rPr>
              <a:t>char</a:t>
            </a:r>
            <a:r>
              <a:rPr lang="en-US" sz="1050" dirty="0">
                <a:solidFill>
                  <a:prstClr val="black"/>
                </a:solidFill>
                <a:latin typeface="Consolas" charset="0"/>
              </a:rPr>
              <a:t>));</a:t>
            </a:r>
          </a:p>
          <a:p>
            <a:endParaRPr lang="en-US" sz="1050" dirty="0">
              <a:solidFill>
                <a:prstClr val="black"/>
              </a:solidFill>
              <a:latin typeface="Consolas" charset="0"/>
            </a:endParaRPr>
          </a:p>
          <a:p>
            <a:r>
              <a:rPr lang="en-US" sz="1050" dirty="0">
                <a:solidFill>
                  <a:prstClr val="black"/>
                </a:solidFill>
                <a:latin typeface="Consolas" charset="0"/>
              </a:rPr>
              <a:t>	</a:t>
            </a:r>
            <a:r>
              <a:rPr lang="en-US" sz="1050" dirty="0">
                <a:solidFill>
                  <a:srgbClr val="008000"/>
                </a:solidFill>
                <a:latin typeface="Consolas" charset="0"/>
              </a:rPr>
              <a:t>//short</a:t>
            </a:r>
            <a:endParaRPr lang="en-US" sz="1050" dirty="0">
              <a:solidFill>
                <a:prstClr val="black"/>
              </a:solidFill>
              <a:latin typeface="Consolas" charset="0"/>
            </a:endParaRPr>
          </a:p>
          <a:p>
            <a:r>
              <a:rPr lang="en-US" sz="1050" dirty="0">
                <a:solidFill>
                  <a:prstClr val="black"/>
                </a:solidFill>
                <a:latin typeface="Consolas" charset="0"/>
              </a:rPr>
              <a:t>	</a:t>
            </a:r>
            <a:r>
              <a:rPr lang="en-US" sz="1050" dirty="0" err="1">
                <a:solidFill>
                  <a:prstClr val="black"/>
                </a:solidFill>
                <a:latin typeface="Consolas" charset="0"/>
              </a:rPr>
              <a:t>printf</a:t>
            </a:r>
            <a:r>
              <a:rPr lang="en-US" sz="1050" dirty="0">
                <a:solidFill>
                  <a:prstClr val="black"/>
                </a:solidFill>
                <a:latin typeface="Consolas" charset="0"/>
              </a:rPr>
              <a:t>(</a:t>
            </a:r>
            <a:r>
              <a:rPr lang="en-US" sz="1050" dirty="0">
                <a:solidFill>
                  <a:srgbClr val="A31515"/>
                </a:solidFill>
                <a:latin typeface="Consolas" charset="0"/>
              </a:rPr>
              <a:t>"short:\n"</a:t>
            </a:r>
            <a:r>
              <a:rPr lang="en-US" sz="1050" dirty="0">
                <a:solidFill>
                  <a:prstClr val="black"/>
                </a:solidFill>
                <a:latin typeface="Consolas" charset="0"/>
              </a:rPr>
              <a:t>);</a:t>
            </a:r>
          </a:p>
          <a:p>
            <a:r>
              <a:rPr lang="en-US" sz="1050" dirty="0">
                <a:solidFill>
                  <a:prstClr val="black"/>
                </a:solidFill>
                <a:latin typeface="Consolas" charset="0"/>
              </a:rPr>
              <a:t>	</a:t>
            </a:r>
            <a:r>
              <a:rPr lang="en-US" sz="1050" dirty="0" err="1">
                <a:solidFill>
                  <a:prstClr val="black"/>
                </a:solidFill>
                <a:latin typeface="Consolas" charset="0"/>
              </a:rPr>
              <a:t>printf</a:t>
            </a:r>
            <a:r>
              <a:rPr lang="en-US" sz="1050" dirty="0">
                <a:solidFill>
                  <a:prstClr val="black"/>
                </a:solidFill>
                <a:latin typeface="Consolas" charset="0"/>
              </a:rPr>
              <a:t>(</a:t>
            </a:r>
            <a:r>
              <a:rPr lang="en-US" sz="1050" dirty="0">
                <a:solidFill>
                  <a:srgbClr val="A31515"/>
                </a:solidFill>
                <a:latin typeface="Consolas" charset="0"/>
              </a:rPr>
              <a:t>"</a:t>
            </a:r>
            <a:r>
              <a:rPr lang="en-US" sz="1050" dirty="0" err="1">
                <a:solidFill>
                  <a:srgbClr val="A31515"/>
                </a:solidFill>
                <a:latin typeface="Consolas" charset="0"/>
              </a:rPr>
              <a:t>sizeof</a:t>
            </a:r>
            <a:r>
              <a:rPr lang="en-US" sz="1050" dirty="0">
                <a:solidFill>
                  <a:srgbClr val="A31515"/>
                </a:solidFill>
                <a:latin typeface="Consolas" charset="0"/>
              </a:rPr>
              <a:t>(short) = %3d\n"</a:t>
            </a:r>
            <a:r>
              <a:rPr lang="en-US" sz="1050" dirty="0">
                <a:solidFill>
                  <a:prstClr val="black"/>
                </a:solidFill>
                <a:latin typeface="Consolas" charset="0"/>
              </a:rPr>
              <a:t>, </a:t>
            </a:r>
            <a:r>
              <a:rPr lang="en-US" sz="1050" dirty="0" err="1">
                <a:solidFill>
                  <a:srgbClr val="0000FF"/>
                </a:solidFill>
                <a:latin typeface="Consolas" charset="0"/>
              </a:rPr>
              <a:t>sizeof</a:t>
            </a:r>
            <a:r>
              <a:rPr lang="en-US" sz="1050" dirty="0">
                <a:solidFill>
                  <a:prstClr val="black"/>
                </a:solidFill>
                <a:latin typeface="Consolas" charset="0"/>
              </a:rPr>
              <a:t>(</a:t>
            </a:r>
            <a:r>
              <a:rPr lang="en-US" sz="1050" dirty="0">
                <a:solidFill>
                  <a:srgbClr val="0000FF"/>
                </a:solidFill>
                <a:latin typeface="Consolas" charset="0"/>
              </a:rPr>
              <a:t>short</a:t>
            </a:r>
            <a:r>
              <a:rPr lang="en-US" sz="1050" dirty="0">
                <a:solidFill>
                  <a:prstClr val="black"/>
                </a:solidFill>
                <a:latin typeface="Consolas" charset="0"/>
              </a:rPr>
              <a:t>));</a:t>
            </a:r>
          </a:p>
          <a:p>
            <a:r>
              <a:rPr lang="en-US" sz="1050" dirty="0">
                <a:solidFill>
                  <a:prstClr val="black"/>
                </a:solidFill>
                <a:latin typeface="Consolas" charset="0"/>
              </a:rPr>
              <a:t>	</a:t>
            </a:r>
            <a:r>
              <a:rPr lang="en-US" sz="1050" dirty="0" err="1">
                <a:solidFill>
                  <a:prstClr val="black"/>
                </a:solidFill>
                <a:latin typeface="Consolas" charset="0"/>
              </a:rPr>
              <a:t>printf</a:t>
            </a:r>
            <a:r>
              <a:rPr lang="en-US" sz="1050" dirty="0">
                <a:solidFill>
                  <a:prstClr val="black"/>
                </a:solidFill>
                <a:latin typeface="Consolas" charset="0"/>
              </a:rPr>
              <a:t>(</a:t>
            </a:r>
            <a:r>
              <a:rPr lang="en-US" sz="1050" dirty="0">
                <a:solidFill>
                  <a:srgbClr val="A31515"/>
                </a:solidFill>
                <a:latin typeface="Consolas" charset="0"/>
              </a:rPr>
              <a:t>"</a:t>
            </a:r>
            <a:r>
              <a:rPr lang="en-US" sz="1050" dirty="0" err="1">
                <a:solidFill>
                  <a:srgbClr val="A31515"/>
                </a:solidFill>
                <a:latin typeface="Consolas" charset="0"/>
              </a:rPr>
              <a:t>sizeof</a:t>
            </a:r>
            <a:r>
              <a:rPr lang="en-US" sz="1050" dirty="0">
                <a:solidFill>
                  <a:srgbClr val="A31515"/>
                </a:solidFill>
                <a:latin typeface="Consolas" charset="0"/>
              </a:rPr>
              <a:t>(signed short) = %3d\n"</a:t>
            </a:r>
            <a:r>
              <a:rPr lang="en-US" sz="1050" dirty="0">
                <a:solidFill>
                  <a:prstClr val="black"/>
                </a:solidFill>
                <a:latin typeface="Consolas" charset="0"/>
              </a:rPr>
              <a:t>, </a:t>
            </a:r>
            <a:r>
              <a:rPr lang="en-US" sz="1050" dirty="0" err="1">
                <a:solidFill>
                  <a:srgbClr val="0000FF"/>
                </a:solidFill>
                <a:latin typeface="Consolas" charset="0"/>
              </a:rPr>
              <a:t>sizeof</a:t>
            </a:r>
            <a:r>
              <a:rPr lang="en-US" sz="1050" dirty="0">
                <a:solidFill>
                  <a:prstClr val="black"/>
                </a:solidFill>
                <a:latin typeface="Consolas" charset="0"/>
              </a:rPr>
              <a:t>(</a:t>
            </a:r>
            <a:r>
              <a:rPr lang="en-US" sz="1050" dirty="0">
                <a:solidFill>
                  <a:srgbClr val="0000FF"/>
                </a:solidFill>
                <a:latin typeface="Consolas" charset="0"/>
              </a:rPr>
              <a:t>signed</a:t>
            </a:r>
            <a:r>
              <a:rPr lang="en-US" sz="1050" dirty="0">
                <a:solidFill>
                  <a:prstClr val="black"/>
                </a:solidFill>
                <a:latin typeface="Consolas" charset="0"/>
              </a:rPr>
              <a:t> </a:t>
            </a:r>
            <a:r>
              <a:rPr lang="en-US" sz="1050" dirty="0">
                <a:solidFill>
                  <a:srgbClr val="0000FF"/>
                </a:solidFill>
                <a:latin typeface="Consolas" charset="0"/>
              </a:rPr>
              <a:t>short</a:t>
            </a:r>
            <a:r>
              <a:rPr lang="en-US" sz="1050" dirty="0">
                <a:solidFill>
                  <a:prstClr val="black"/>
                </a:solidFill>
                <a:latin typeface="Consolas" charset="0"/>
              </a:rPr>
              <a:t>));</a:t>
            </a:r>
          </a:p>
          <a:p>
            <a:r>
              <a:rPr lang="en-US" sz="1050" dirty="0">
                <a:solidFill>
                  <a:prstClr val="black"/>
                </a:solidFill>
                <a:latin typeface="Consolas" charset="0"/>
              </a:rPr>
              <a:t>	</a:t>
            </a:r>
            <a:r>
              <a:rPr lang="en-US" sz="1050" dirty="0" err="1">
                <a:solidFill>
                  <a:prstClr val="black"/>
                </a:solidFill>
                <a:latin typeface="Consolas" charset="0"/>
              </a:rPr>
              <a:t>printf</a:t>
            </a:r>
            <a:r>
              <a:rPr lang="en-US" sz="1050" dirty="0">
                <a:solidFill>
                  <a:prstClr val="black"/>
                </a:solidFill>
                <a:latin typeface="Consolas" charset="0"/>
              </a:rPr>
              <a:t>(</a:t>
            </a:r>
            <a:r>
              <a:rPr lang="en-US" sz="1050" dirty="0">
                <a:solidFill>
                  <a:srgbClr val="A31515"/>
                </a:solidFill>
                <a:latin typeface="Consolas" charset="0"/>
              </a:rPr>
              <a:t>"</a:t>
            </a:r>
            <a:r>
              <a:rPr lang="en-US" sz="1050" dirty="0" err="1">
                <a:solidFill>
                  <a:srgbClr val="A31515"/>
                </a:solidFill>
                <a:latin typeface="Consolas" charset="0"/>
              </a:rPr>
              <a:t>sizeof</a:t>
            </a:r>
            <a:r>
              <a:rPr lang="en-US" sz="1050" dirty="0">
                <a:solidFill>
                  <a:srgbClr val="A31515"/>
                </a:solidFill>
                <a:latin typeface="Consolas" charset="0"/>
              </a:rPr>
              <a:t>(unsigned short) = %3d\n\n"</a:t>
            </a:r>
            <a:r>
              <a:rPr lang="en-US" sz="1050" dirty="0">
                <a:solidFill>
                  <a:prstClr val="black"/>
                </a:solidFill>
                <a:latin typeface="Consolas" charset="0"/>
              </a:rPr>
              <a:t>, </a:t>
            </a:r>
            <a:r>
              <a:rPr lang="en-US" sz="1050" dirty="0" err="1">
                <a:solidFill>
                  <a:srgbClr val="0000FF"/>
                </a:solidFill>
                <a:latin typeface="Consolas" charset="0"/>
              </a:rPr>
              <a:t>sizeof</a:t>
            </a:r>
            <a:r>
              <a:rPr lang="en-US" sz="1050" dirty="0">
                <a:solidFill>
                  <a:prstClr val="black"/>
                </a:solidFill>
                <a:latin typeface="Consolas" charset="0"/>
              </a:rPr>
              <a:t>(</a:t>
            </a:r>
            <a:r>
              <a:rPr lang="en-US" sz="1050" dirty="0">
                <a:solidFill>
                  <a:srgbClr val="0000FF"/>
                </a:solidFill>
                <a:latin typeface="Consolas" charset="0"/>
              </a:rPr>
              <a:t>unsigned</a:t>
            </a:r>
            <a:r>
              <a:rPr lang="en-US" sz="1050" dirty="0">
                <a:solidFill>
                  <a:prstClr val="black"/>
                </a:solidFill>
                <a:latin typeface="Consolas" charset="0"/>
              </a:rPr>
              <a:t> </a:t>
            </a:r>
            <a:r>
              <a:rPr lang="en-US" sz="1050" dirty="0">
                <a:solidFill>
                  <a:srgbClr val="0000FF"/>
                </a:solidFill>
                <a:latin typeface="Consolas" charset="0"/>
              </a:rPr>
              <a:t>short</a:t>
            </a:r>
            <a:r>
              <a:rPr lang="en-US" sz="1050" dirty="0">
                <a:solidFill>
                  <a:prstClr val="black"/>
                </a:solidFill>
                <a:latin typeface="Consolas" charset="0"/>
              </a:rPr>
              <a:t>));</a:t>
            </a:r>
          </a:p>
          <a:p>
            <a:endParaRPr lang="en-US" sz="1050" dirty="0">
              <a:solidFill>
                <a:prstClr val="black"/>
              </a:solidFill>
              <a:latin typeface="Consolas" charset="0"/>
            </a:endParaRPr>
          </a:p>
          <a:p>
            <a:endParaRPr lang="en-US" sz="1050" dirty="0">
              <a:solidFill>
                <a:prstClr val="black"/>
              </a:solidFill>
              <a:latin typeface="Consolas" charset="0"/>
            </a:endParaRPr>
          </a:p>
          <a:p>
            <a:endParaRPr lang="en-US" sz="1050" dirty="0">
              <a:solidFill>
                <a:prstClr val="black"/>
              </a:solidFill>
              <a:latin typeface="Consolas" charset="0"/>
            </a:endParaRPr>
          </a:p>
          <a:p>
            <a:r>
              <a:rPr lang="en-US" sz="1050" dirty="0">
                <a:solidFill>
                  <a:prstClr val="black"/>
                </a:solidFill>
                <a:latin typeface="Consolas" charset="0"/>
              </a:rPr>
              <a:t>	system(</a:t>
            </a:r>
            <a:r>
              <a:rPr lang="en-US" sz="1050" dirty="0">
                <a:solidFill>
                  <a:srgbClr val="A31515"/>
                </a:solidFill>
                <a:latin typeface="Consolas" charset="0"/>
              </a:rPr>
              <a:t>"pause"</a:t>
            </a:r>
            <a:r>
              <a:rPr lang="en-US" sz="1050" dirty="0">
                <a:solidFill>
                  <a:prstClr val="black"/>
                </a:solidFill>
                <a:latin typeface="Consolas" charset="0"/>
              </a:rPr>
              <a:t>);</a:t>
            </a:r>
          </a:p>
          <a:p>
            <a:r>
              <a:rPr lang="en-US" sz="1050" dirty="0">
                <a:solidFill>
                  <a:prstClr val="black"/>
                </a:solidFill>
                <a:latin typeface="Consolas" charset="0"/>
              </a:rPr>
              <a:t>	</a:t>
            </a:r>
            <a:r>
              <a:rPr lang="en-US" sz="1050" dirty="0">
                <a:solidFill>
                  <a:srgbClr val="0000FF"/>
                </a:solidFill>
                <a:latin typeface="Consolas" charset="0"/>
              </a:rPr>
              <a:t>return</a:t>
            </a:r>
            <a:r>
              <a:rPr lang="en-US" sz="1050" dirty="0">
                <a:solidFill>
                  <a:prstClr val="black"/>
                </a:solidFill>
                <a:latin typeface="Consolas" charset="0"/>
              </a:rPr>
              <a:t> 0;</a:t>
            </a:r>
          </a:p>
          <a:p>
            <a:r>
              <a:rPr lang="en-US" sz="1050" dirty="0">
                <a:solidFill>
                  <a:prstClr val="black"/>
                </a:solidFill>
                <a:latin typeface="Consolas" charset="0"/>
              </a:rPr>
              <a:t>}</a:t>
            </a:r>
          </a:p>
        </p:txBody>
      </p:sp>
    </p:spTree>
    <p:extLst>
      <p:ext uri="{BB962C8B-B14F-4D97-AF65-F5344CB8AC3E}">
        <p14:creationId xmlns:p14="http://schemas.microsoft.com/office/powerpoint/2010/main" val="1548908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685800"/>
          </a:xfrm>
        </p:spPr>
        <p:txBody>
          <a:bodyPr/>
          <a:lstStyle/>
          <a:p>
            <a:r>
              <a:rPr lang="vi-VN" dirty="0"/>
              <a:t>Dữ liệu và Kiểu dữ liệu</a:t>
            </a:r>
            <a:endParaRPr lang="en-US" dirty="0"/>
          </a:p>
        </p:txBody>
      </p:sp>
      <p:sp>
        <p:nvSpPr>
          <p:cNvPr id="3" name="Content Placeholder 2"/>
          <p:cNvSpPr>
            <a:spLocks noGrp="1"/>
          </p:cNvSpPr>
          <p:nvPr>
            <p:ph idx="1"/>
          </p:nvPr>
        </p:nvSpPr>
        <p:spPr>
          <a:xfrm>
            <a:off x="381000" y="838200"/>
            <a:ext cx="8610600" cy="609600"/>
          </a:xfrm>
        </p:spPr>
        <p:txBody>
          <a:bodyPr/>
          <a:lstStyle/>
          <a:p>
            <a:r>
              <a:rPr lang="en-US" dirty="0" err="1" smtClean="0"/>
              <a:t>Biểu</a:t>
            </a:r>
            <a:r>
              <a:rPr lang="en-US" dirty="0" smtClean="0"/>
              <a:t> </a:t>
            </a:r>
            <a:r>
              <a:rPr lang="en-US" dirty="0" err="1" smtClean="0"/>
              <a:t>diễn</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không</a:t>
            </a:r>
            <a:r>
              <a:rPr lang="en-US" dirty="0" smtClean="0"/>
              <a:t> </a:t>
            </a:r>
            <a:r>
              <a:rPr lang="en-US" dirty="0" err="1" smtClean="0"/>
              <a:t>dấu</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340719"/>
            <a:ext cx="7339865" cy="163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71" y="3429000"/>
            <a:ext cx="7318094"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8745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Dữ liệu và Kiểu dữ liệu</a:t>
            </a:r>
            <a:endParaRPr lang="en-US" dirty="0"/>
          </a:p>
        </p:txBody>
      </p:sp>
      <p:sp>
        <p:nvSpPr>
          <p:cNvPr id="3" name="Content Placeholder 2"/>
          <p:cNvSpPr>
            <a:spLocks noGrp="1"/>
          </p:cNvSpPr>
          <p:nvPr>
            <p:ph idx="1"/>
          </p:nvPr>
        </p:nvSpPr>
        <p:spPr>
          <a:xfrm>
            <a:off x="152400" y="1066800"/>
            <a:ext cx="8610600" cy="533400"/>
          </a:xfrm>
        </p:spPr>
        <p:txBody>
          <a:bodyPr/>
          <a:lstStyle/>
          <a:p>
            <a:r>
              <a:rPr lang="en-US" dirty="0" err="1" smtClean="0"/>
              <a:t>Số</a:t>
            </a:r>
            <a:r>
              <a:rPr lang="en-US" dirty="0" smtClean="0"/>
              <a:t> </a:t>
            </a:r>
            <a:r>
              <a:rPr lang="en-US" dirty="0" err="1" smtClean="0"/>
              <a:t>nguyên</a:t>
            </a:r>
            <a:r>
              <a:rPr lang="en-US" dirty="0" smtClean="0"/>
              <a:t> </a:t>
            </a:r>
            <a:r>
              <a:rPr lang="en-US" dirty="0" err="1" smtClean="0"/>
              <a:t>có</a:t>
            </a:r>
            <a:r>
              <a:rPr lang="en-US" dirty="0" smtClean="0"/>
              <a:t> </a:t>
            </a:r>
            <a:r>
              <a:rPr lang="en-US" dirty="0" err="1" smtClean="0"/>
              <a:t>dấu</a:t>
            </a:r>
            <a:r>
              <a:rPr lang="en-US" dirty="0" smtClean="0"/>
              <a:t>: </a:t>
            </a:r>
            <a:r>
              <a:rPr lang="en-US" dirty="0" err="1" smtClean="0"/>
              <a:t>dùng</a:t>
            </a:r>
            <a:r>
              <a:rPr lang="en-US" dirty="0" smtClean="0"/>
              <a:t> bit </a:t>
            </a:r>
            <a:r>
              <a:rPr lang="en-US" dirty="0" err="1" smtClean="0"/>
              <a:t>thứ</a:t>
            </a:r>
            <a:r>
              <a:rPr lang="en-US" dirty="0" smtClean="0"/>
              <a:t> </a:t>
            </a:r>
            <a:r>
              <a:rPr lang="en-US" dirty="0" err="1" smtClean="0"/>
              <a:t>nhất</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dấu</a:t>
            </a:r>
            <a:endParaRPr lang="en-US" dirty="0"/>
          </a:p>
        </p:txBody>
      </p:sp>
      <p:sp>
        <p:nvSpPr>
          <p:cNvPr id="4" name="Rectangle 3"/>
          <p:cNvSpPr/>
          <p:nvPr/>
        </p:nvSpPr>
        <p:spPr bwMode="auto">
          <a:xfrm>
            <a:off x="914400" y="1905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0  0  0  0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5" name="Rectangle 4"/>
          <p:cNvSpPr/>
          <p:nvPr/>
        </p:nvSpPr>
        <p:spPr bwMode="auto">
          <a:xfrm>
            <a:off x="914400" y="2286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0  0  0  1</a:t>
            </a:r>
            <a:endParaRPr kumimoji="0" lang="en-US" sz="1800" b="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914400" y="2667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0  0  1  0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7" name="Rectangle 6"/>
          <p:cNvSpPr/>
          <p:nvPr/>
        </p:nvSpPr>
        <p:spPr bwMode="auto">
          <a:xfrm>
            <a:off x="914400" y="3048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0  0  1  </a:t>
            </a:r>
            <a:r>
              <a:rPr lang="en-US" dirty="0"/>
              <a:t>1</a:t>
            </a:r>
            <a:endParaRPr kumimoji="0" lang="en-US" sz="1800" b="0" i="0" u="none" strike="noStrike" cap="none" normalizeH="0" baseline="0" dirty="0" smtClean="0">
              <a:ln>
                <a:noFill/>
              </a:ln>
              <a:solidFill>
                <a:schemeClr val="tx1"/>
              </a:solidFill>
              <a:effectLst/>
              <a:latin typeface="Tahoma" pitchFamily="34" charset="0"/>
            </a:endParaRPr>
          </a:p>
        </p:txBody>
      </p:sp>
      <p:sp>
        <p:nvSpPr>
          <p:cNvPr id="8" name="Rectangle 7"/>
          <p:cNvSpPr/>
          <p:nvPr/>
        </p:nvSpPr>
        <p:spPr bwMode="auto">
          <a:xfrm>
            <a:off x="914400" y="3422469"/>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0  1  0  0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9" name="Rectangle 8"/>
          <p:cNvSpPr/>
          <p:nvPr/>
        </p:nvSpPr>
        <p:spPr bwMode="auto">
          <a:xfrm>
            <a:off x="914400" y="3808912"/>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0  1  0  1</a:t>
            </a:r>
            <a:endParaRPr kumimoji="0" lang="en-US" sz="1800" b="0" i="0" u="none" strike="noStrike" cap="none" normalizeH="0" baseline="0" dirty="0" smtClean="0">
              <a:ln>
                <a:noFill/>
              </a:ln>
              <a:solidFill>
                <a:schemeClr val="tx1"/>
              </a:solidFill>
              <a:effectLst/>
              <a:latin typeface="Tahoma" pitchFamily="34" charset="0"/>
            </a:endParaRPr>
          </a:p>
        </p:txBody>
      </p:sp>
      <p:sp>
        <p:nvSpPr>
          <p:cNvPr id="10" name="Rectangle 9"/>
          <p:cNvSpPr/>
          <p:nvPr/>
        </p:nvSpPr>
        <p:spPr bwMode="auto">
          <a:xfrm>
            <a:off x="914400" y="4189912"/>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0  1  </a:t>
            </a:r>
            <a:r>
              <a:rPr lang="en-US" dirty="0"/>
              <a:t>1</a:t>
            </a:r>
            <a:r>
              <a:rPr kumimoji="0" lang="en-US" sz="1800" b="0" i="0" u="none" strike="noStrike" cap="none" normalizeH="0" baseline="0" dirty="0" smtClean="0">
                <a:ln>
                  <a:noFill/>
                </a:ln>
                <a:solidFill>
                  <a:schemeClr val="tx1"/>
                </a:solidFill>
                <a:effectLst/>
                <a:latin typeface="Tahoma" pitchFamily="34" charset="0"/>
              </a:rPr>
              <a:t>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11" name="Rectangle 10"/>
          <p:cNvSpPr/>
          <p:nvPr/>
        </p:nvSpPr>
        <p:spPr bwMode="auto">
          <a:xfrm>
            <a:off x="914400" y="4589418"/>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0  1  </a:t>
            </a:r>
            <a:r>
              <a:rPr lang="en-US" dirty="0"/>
              <a:t>1</a:t>
            </a:r>
            <a:r>
              <a:rPr kumimoji="0" lang="en-US" sz="1800" b="0" i="0" u="none" strike="noStrike" cap="none" normalizeH="0" baseline="0" dirty="0" smtClean="0">
                <a:ln>
                  <a:noFill/>
                </a:ln>
                <a:solidFill>
                  <a:schemeClr val="tx1"/>
                </a:solidFill>
                <a:effectLst/>
                <a:latin typeface="Tahoma" pitchFamily="34" charset="0"/>
              </a:rPr>
              <a:t>  </a:t>
            </a:r>
            <a:r>
              <a:rPr lang="en-US" dirty="0"/>
              <a:t>1</a:t>
            </a:r>
            <a:endParaRPr kumimoji="0" lang="en-US" sz="1800" b="0" i="0" u="none" strike="noStrike" cap="none" normalizeH="0" baseline="0" dirty="0" smtClean="0">
              <a:ln>
                <a:noFill/>
              </a:ln>
              <a:solidFill>
                <a:schemeClr val="tx1"/>
              </a:solidFill>
              <a:effectLst/>
              <a:latin typeface="Tahoma" pitchFamily="34" charset="0"/>
            </a:endParaRPr>
          </a:p>
        </p:txBody>
      </p:sp>
      <p:sp>
        <p:nvSpPr>
          <p:cNvPr id="12" name="Rectangle 11"/>
          <p:cNvSpPr/>
          <p:nvPr/>
        </p:nvSpPr>
        <p:spPr bwMode="auto">
          <a:xfrm>
            <a:off x="2362200" y="1905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0  0  0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13" name="Rectangle 12"/>
          <p:cNvSpPr/>
          <p:nvPr/>
        </p:nvSpPr>
        <p:spPr bwMode="auto">
          <a:xfrm>
            <a:off x="2362200" y="2286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0  0  1</a:t>
            </a:r>
            <a:endParaRPr kumimoji="0" lang="en-US" sz="1800" b="0" i="0" u="none" strike="noStrike" cap="none" normalizeH="0" baseline="0" dirty="0" smtClean="0">
              <a:ln>
                <a:noFill/>
              </a:ln>
              <a:solidFill>
                <a:schemeClr val="tx1"/>
              </a:solidFill>
              <a:effectLst/>
              <a:latin typeface="Tahoma" pitchFamily="34" charset="0"/>
            </a:endParaRPr>
          </a:p>
        </p:txBody>
      </p:sp>
      <p:sp>
        <p:nvSpPr>
          <p:cNvPr id="14" name="Rectangle 13"/>
          <p:cNvSpPr/>
          <p:nvPr/>
        </p:nvSpPr>
        <p:spPr bwMode="auto">
          <a:xfrm>
            <a:off x="2362200" y="2667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0  1  0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15" name="Rectangle 14"/>
          <p:cNvSpPr/>
          <p:nvPr/>
        </p:nvSpPr>
        <p:spPr bwMode="auto">
          <a:xfrm>
            <a:off x="2362200" y="3048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0  1  </a:t>
            </a:r>
            <a:r>
              <a:rPr lang="en-US" dirty="0"/>
              <a:t>1</a:t>
            </a:r>
            <a:endParaRPr kumimoji="0" lang="en-US" sz="1800" b="0" i="0" u="none" strike="noStrike" cap="none" normalizeH="0" baseline="0" dirty="0" smtClean="0">
              <a:ln>
                <a:noFill/>
              </a:ln>
              <a:solidFill>
                <a:schemeClr val="tx1"/>
              </a:solidFill>
              <a:effectLst/>
              <a:latin typeface="Tahoma" pitchFamily="34" charset="0"/>
            </a:endParaRPr>
          </a:p>
        </p:txBody>
      </p:sp>
      <p:sp>
        <p:nvSpPr>
          <p:cNvPr id="16" name="Rectangle 15"/>
          <p:cNvSpPr/>
          <p:nvPr/>
        </p:nvSpPr>
        <p:spPr bwMode="auto">
          <a:xfrm>
            <a:off x="2362200" y="3422469"/>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1  0  0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17" name="Rectangle 16"/>
          <p:cNvSpPr/>
          <p:nvPr/>
        </p:nvSpPr>
        <p:spPr bwMode="auto">
          <a:xfrm>
            <a:off x="2362200" y="3808912"/>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1  0  1</a:t>
            </a:r>
            <a:endParaRPr kumimoji="0" lang="en-US" sz="1800" b="0" i="0" u="none" strike="noStrike" cap="none" normalizeH="0" baseline="0" dirty="0" smtClean="0">
              <a:ln>
                <a:noFill/>
              </a:ln>
              <a:solidFill>
                <a:schemeClr val="tx1"/>
              </a:solidFill>
              <a:effectLst/>
              <a:latin typeface="Tahoma" pitchFamily="34" charset="0"/>
            </a:endParaRPr>
          </a:p>
        </p:txBody>
      </p:sp>
      <p:sp>
        <p:nvSpPr>
          <p:cNvPr id="18" name="Rectangle 17"/>
          <p:cNvSpPr/>
          <p:nvPr/>
        </p:nvSpPr>
        <p:spPr bwMode="auto">
          <a:xfrm>
            <a:off x="2362200" y="4189912"/>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1  </a:t>
            </a:r>
            <a:r>
              <a:rPr lang="en-US" dirty="0"/>
              <a:t>1</a:t>
            </a:r>
            <a:r>
              <a:rPr kumimoji="0" lang="en-US" sz="1800" b="0" i="0" u="none" strike="noStrike" cap="none" normalizeH="0" baseline="0" dirty="0" smtClean="0">
                <a:ln>
                  <a:noFill/>
                </a:ln>
                <a:solidFill>
                  <a:schemeClr val="tx1"/>
                </a:solidFill>
                <a:effectLst/>
                <a:latin typeface="Tahoma" pitchFamily="34" charset="0"/>
              </a:rPr>
              <a:t>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19" name="Rectangle 18"/>
          <p:cNvSpPr/>
          <p:nvPr/>
        </p:nvSpPr>
        <p:spPr bwMode="auto">
          <a:xfrm>
            <a:off x="2362200" y="4589418"/>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1  </a:t>
            </a:r>
            <a:r>
              <a:rPr lang="en-US" dirty="0"/>
              <a:t>1</a:t>
            </a:r>
            <a:r>
              <a:rPr kumimoji="0" lang="en-US" sz="1800" b="0" i="0" u="none" strike="noStrike" cap="none" normalizeH="0" baseline="0" dirty="0" smtClean="0">
                <a:ln>
                  <a:noFill/>
                </a:ln>
                <a:solidFill>
                  <a:schemeClr val="tx1"/>
                </a:solidFill>
                <a:effectLst/>
                <a:latin typeface="Tahoma" pitchFamily="34" charset="0"/>
              </a:rPr>
              <a:t>  </a:t>
            </a:r>
            <a:r>
              <a:rPr lang="en-US" dirty="0"/>
              <a:t>1</a:t>
            </a:r>
            <a:endParaRPr kumimoji="0" lang="en-US" sz="1800" b="0" i="0" u="none" strike="noStrike" cap="none" normalizeH="0" baseline="0" dirty="0" smtClean="0">
              <a:ln>
                <a:noFill/>
              </a:ln>
              <a:solidFill>
                <a:schemeClr val="tx1"/>
              </a:solidFill>
              <a:effectLst/>
              <a:latin typeface="Tahoma" pitchFamily="34" charset="0"/>
            </a:endParaRPr>
          </a:p>
        </p:txBody>
      </p:sp>
      <p:sp>
        <p:nvSpPr>
          <p:cNvPr id="21" name="Content Placeholder 2"/>
          <p:cNvSpPr txBox="1">
            <a:spLocks/>
          </p:cNvSpPr>
          <p:nvPr/>
        </p:nvSpPr>
        <p:spPr bwMode="auto">
          <a:xfrm>
            <a:off x="3733800" y="2514600"/>
            <a:ext cx="4419600" cy="245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Tahoma" pitchFamily="34"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cs typeface="Tahoma" pitchFamily="34"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cs typeface="Tahoma" pitchFamily="34"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Tahoma" pitchFamily="34"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US" dirty="0" err="1" smtClean="0"/>
              <a:t>Có</a:t>
            </a:r>
            <a:r>
              <a:rPr lang="en-US" dirty="0" smtClean="0"/>
              <a:t> 2 </a:t>
            </a:r>
            <a:r>
              <a:rPr lang="en-US" dirty="0" err="1" smtClean="0"/>
              <a:t>số</a:t>
            </a:r>
            <a:r>
              <a:rPr lang="en-US" dirty="0" smtClean="0"/>
              <a:t> 0: -0 </a:t>
            </a:r>
            <a:r>
              <a:rPr lang="en-US" dirty="0" err="1" smtClean="0"/>
              <a:t>và</a:t>
            </a:r>
            <a:r>
              <a:rPr lang="en-US" dirty="0" smtClean="0"/>
              <a:t> +0</a:t>
            </a:r>
          </a:p>
          <a:p>
            <a:r>
              <a:rPr lang="en-US" dirty="0" err="1" smtClean="0"/>
              <a:t>Khoảng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từ</a:t>
            </a:r>
            <a:r>
              <a:rPr lang="en-US" dirty="0" smtClean="0"/>
              <a:t> -7 ~ +7, </a:t>
            </a:r>
            <a:r>
              <a:rPr lang="en-US" dirty="0" err="1" smtClean="0"/>
              <a:t>tức</a:t>
            </a:r>
            <a:r>
              <a:rPr lang="en-US" dirty="0" smtClean="0"/>
              <a:t> </a:t>
            </a:r>
            <a:r>
              <a:rPr lang="en-US" dirty="0" err="1" smtClean="0"/>
              <a:t>là</a:t>
            </a:r>
            <a:r>
              <a:rPr lang="en-US" dirty="0" smtClean="0"/>
              <a:t> -2</a:t>
            </a:r>
            <a:r>
              <a:rPr lang="en-US" baseline="30000" dirty="0"/>
              <a:t>3</a:t>
            </a:r>
            <a:r>
              <a:rPr lang="en-US" dirty="0" smtClean="0"/>
              <a:t> </a:t>
            </a:r>
            <a:r>
              <a:rPr lang="en-US" dirty="0"/>
              <a:t>+</a:t>
            </a:r>
            <a:r>
              <a:rPr lang="en-US" dirty="0" smtClean="0"/>
              <a:t> 1 ~ 2</a:t>
            </a:r>
            <a:r>
              <a:rPr lang="en-US" baseline="30000" dirty="0"/>
              <a:t>3</a:t>
            </a:r>
            <a:r>
              <a:rPr lang="en-US" dirty="0" smtClean="0"/>
              <a:t> – 1.</a:t>
            </a:r>
          </a:p>
          <a:p>
            <a:r>
              <a:rPr lang="en-US" dirty="0" err="1" smtClean="0"/>
              <a:t>Tổng</a:t>
            </a:r>
            <a:r>
              <a:rPr lang="en-US" dirty="0" smtClean="0"/>
              <a:t> </a:t>
            </a:r>
            <a:r>
              <a:rPr lang="en-US" dirty="0" err="1" smtClean="0"/>
              <a:t>cộng</a:t>
            </a:r>
            <a:r>
              <a:rPr lang="en-US" dirty="0" smtClean="0"/>
              <a:t> 2</a:t>
            </a:r>
            <a:r>
              <a:rPr lang="en-US" baseline="30000" dirty="0" smtClean="0"/>
              <a:t>N</a:t>
            </a:r>
            <a:r>
              <a:rPr lang="en-US" dirty="0" smtClean="0"/>
              <a:t> </a:t>
            </a:r>
            <a:r>
              <a:rPr lang="en-US" dirty="0"/>
              <a:t>– </a:t>
            </a:r>
            <a:r>
              <a:rPr lang="en-US" dirty="0" smtClean="0"/>
              <a:t>1 </a:t>
            </a:r>
            <a:r>
              <a:rPr lang="en-US" dirty="0" err="1" smtClean="0"/>
              <a:t>số</a:t>
            </a:r>
            <a:endParaRPr lang="en-US" dirty="0"/>
          </a:p>
          <a:p>
            <a:endParaRPr lang="en-US" dirty="0"/>
          </a:p>
        </p:txBody>
      </p:sp>
    </p:spTree>
    <p:extLst>
      <p:ext uri="{BB962C8B-B14F-4D97-AF65-F5344CB8AC3E}">
        <p14:creationId xmlns:p14="http://schemas.microsoft.com/office/powerpoint/2010/main" val="1325202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Dữ liệu và Kiểu dữ liệu</a:t>
            </a:r>
            <a:endParaRPr lang="en-US" dirty="0"/>
          </a:p>
        </p:txBody>
      </p:sp>
      <p:sp>
        <p:nvSpPr>
          <p:cNvPr id="3" name="Content Placeholder 2"/>
          <p:cNvSpPr>
            <a:spLocks noGrp="1"/>
          </p:cNvSpPr>
          <p:nvPr>
            <p:ph idx="1"/>
          </p:nvPr>
        </p:nvSpPr>
        <p:spPr>
          <a:xfrm>
            <a:off x="304800" y="1143000"/>
            <a:ext cx="8610600" cy="609600"/>
          </a:xfrm>
        </p:spPr>
        <p:txBody>
          <a:bodyPr/>
          <a:lstStyle/>
          <a:p>
            <a:r>
              <a:rPr lang="en-US" dirty="0" err="1"/>
              <a:t>Số</a:t>
            </a:r>
            <a:r>
              <a:rPr lang="en-US" dirty="0"/>
              <a:t> </a:t>
            </a:r>
            <a:r>
              <a:rPr lang="en-US" dirty="0" err="1"/>
              <a:t>nguyên</a:t>
            </a:r>
            <a:r>
              <a:rPr lang="en-US" dirty="0"/>
              <a:t> </a:t>
            </a:r>
            <a:r>
              <a:rPr lang="en-US" dirty="0" err="1"/>
              <a:t>có</a:t>
            </a:r>
            <a:r>
              <a:rPr lang="en-US" dirty="0"/>
              <a:t> </a:t>
            </a:r>
            <a:r>
              <a:rPr lang="en-US" dirty="0" err="1"/>
              <a:t>dấu</a:t>
            </a:r>
            <a:r>
              <a:rPr lang="en-US" dirty="0"/>
              <a:t>: </a:t>
            </a:r>
            <a:r>
              <a:rPr lang="en-US" dirty="0" err="1" smtClean="0"/>
              <a:t>mã</a:t>
            </a:r>
            <a:r>
              <a:rPr lang="en-US" dirty="0" smtClean="0"/>
              <a:t> </a:t>
            </a:r>
            <a:r>
              <a:rPr lang="en-US" dirty="0" err="1" smtClean="0"/>
              <a:t>bù</a:t>
            </a:r>
            <a:r>
              <a:rPr lang="en-US" dirty="0" smtClean="0"/>
              <a:t> 2</a:t>
            </a:r>
            <a:endParaRPr lang="en-US" dirty="0"/>
          </a:p>
        </p:txBody>
      </p:sp>
      <p:sp>
        <p:nvSpPr>
          <p:cNvPr id="4" name="Rectangle 3"/>
          <p:cNvSpPr/>
          <p:nvPr/>
        </p:nvSpPr>
        <p:spPr bwMode="auto">
          <a:xfrm>
            <a:off x="914400" y="1905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0  0  0  0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5" name="Rectangle 4"/>
          <p:cNvSpPr/>
          <p:nvPr/>
        </p:nvSpPr>
        <p:spPr bwMode="auto">
          <a:xfrm>
            <a:off x="914400" y="2286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0  0  0  1</a:t>
            </a:r>
            <a:endParaRPr kumimoji="0" lang="en-US" sz="1800" b="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914400" y="2667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0  0  1  0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7" name="Rectangle 6"/>
          <p:cNvSpPr/>
          <p:nvPr/>
        </p:nvSpPr>
        <p:spPr bwMode="auto">
          <a:xfrm>
            <a:off x="914400" y="3048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0  0  1  </a:t>
            </a:r>
            <a:r>
              <a:rPr lang="en-US" dirty="0"/>
              <a:t>1</a:t>
            </a:r>
            <a:endParaRPr kumimoji="0" lang="en-US" sz="1800" b="0" i="0" u="none" strike="noStrike" cap="none" normalizeH="0" baseline="0" dirty="0" smtClean="0">
              <a:ln>
                <a:noFill/>
              </a:ln>
              <a:solidFill>
                <a:schemeClr val="tx1"/>
              </a:solidFill>
              <a:effectLst/>
              <a:latin typeface="Tahoma" pitchFamily="34" charset="0"/>
            </a:endParaRPr>
          </a:p>
        </p:txBody>
      </p:sp>
      <p:sp>
        <p:nvSpPr>
          <p:cNvPr id="8" name="Rectangle 7"/>
          <p:cNvSpPr/>
          <p:nvPr/>
        </p:nvSpPr>
        <p:spPr bwMode="auto">
          <a:xfrm>
            <a:off x="914400" y="3422469"/>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0  1  0  0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9" name="Rectangle 8"/>
          <p:cNvSpPr/>
          <p:nvPr/>
        </p:nvSpPr>
        <p:spPr bwMode="auto">
          <a:xfrm>
            <a:off x="914400" y="3808912"/>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0  1  0  1</a:t>
            </a:r>
            <a:endParaRPr kumimoji="0" lang="en-US" sz="1800" b="0" i="0" u="none" strike="noStrike" cap="none" normalizeH="0" baseline="0" dirty="0" smtClean="0">
              <a:ln>
                <a:noFill/>
              </a:ln>
              <a:solidFill>
                <a:schemeClr val="tx1"/>
              </a:solidFill>
              <a:effectLst/>
              <a:latin typeface="Tahoma" pitchFamily="34" charset="0"/>
            </a:endParaRPr>
          </a:p>
        </p:txBody>
      </p:sp>
      <p:sp>
        <p:nvSpPr>
          <p:cNvPr id="10" name="Rectangle 9"/>
          <p:cNvSpPr/>
          <p:nvPr/>
        </p:nvSpPr>
        <p:spPr bwMode="auto">
          <a:xfrm>
            <a:off x="914400" y="4189912"/>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0  1  </a:t>
            </a:r>
            <a:r>
              <a:rPr lang="en-US" dirty="0"/>
              <a:t>1</a:t>
            </a:r>
            <a:r>
              <a:rPr kumimoji="0" lang="en-US" sz="1800" b="0" i="0" u="none" strike="noStrike" cap="none" normalizeH="0" baseline="0" dirty="0" smtClean="0">
                <a:ln>
                  <a:noFill/>
                </a:ln>
                <a:solidFill>
                  <a:schemeClr val="tx1"/>
                </a:solidFill>
                <a:effectLst/>
                <a:latin typeface="Tahoma" pitchFamily="34" charset="0"/>
              </a:rPr>
              <a:t>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11" name="Rectangle 10"/>
          <p:cNvSpPr/>
          <p:nvPr/>
        </p:nvSpPr>
        <p:spPr bwMode="auto">
          <a:xfrm>
            <a:off x="914400" y="4589418"/>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0  1  </a:t>
            </a:r>
            <a:r>
              <a:rPr lang="en-US" dirty="0"/>
              <a:t>1</a:t>
            </a:r>
            <a:r>
              <a:rPr kumimoji="0" lang="en-US" sz="1800" b="0" i="0" u="none" strike="noStrike" cap="none" normalizeH="0" baseline="0" dirty="0" smtClean="0">
                <a:ln>
                  <a:noFill/>
                </a:ln>
                <a:solidFill>
                  <a:schemeClr val="tx1"/>
                </a:solidFill>
                <a:effectLst/>
                <a:latin typeface="Tahoma" pitchFamily="34" charset="0"/>
              </a:rPr>
              <a:t>  </a:t>
            </a:r>
            <a:r>
              <a:rPr lang="en-US" dirty="0"/>
              <a:t>1</a:t>
            </a:r>
            <a:endParaRPr kumimoji="0" lang="en-US" sz="1800" b="0" i="0" u="none" strike="noStrike" cap="none" normalizeH="0" baseline="0" dirty="0" smtClean="0">
              <a:ln>
                <a:noFill/>
              </a:ln>
              <a:solidFill>
                <a:schemeClr val="tx1"/>
              </a:solidFill>
              <a:effectLst/>
              <a:latin typeface="Tahoma" pitchFamily="34" charset="0"/>
            </a:endParaRPr>
          </a:p>
        </p:txBody>
      </p:sp>
      <p:sp>
        <p:nvSpPr>
          <p:cNvPr id="12" name="Rectangle 11"/>
          <p:cNvSpPr/>
          <p:nvPr/>
        </p:nvSpPr>
        <p:spPr bwMode="auto">
          <a:xfrm>
            <a:off x="2362200" y="1905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0  0  0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13" name="Rectangle 12"/>
          <p:cNvSpPr/>
          <p:nvPr/>
        </p:nvSpPr>
        <p:spPr bwMode="auto">
          <a:xfrm>
            <a:off x="2362200" y="2286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0  0  1</a:t>
            </a:r>
            <a:endParaRPr kumimoji="0" lang="en-US" sz="1800" b="0" i="0" u="none" strike="noStrike" cap="none" normalizeH="0" baseline="0" dirty="0" smtClean="0">
              <a:ln>
                <a:noFill/>
              </a:ln>
              <a:solidFill>
                <a:schemeClr val="tx1"/>
              </a:solidFill>
              <a:effectLst/>
              <a:latin typeface="Tahoma" pitchFamily="34" charset="0"/>
            </a:endParaRPr>
          </a:p>
        </p:txBody>
      </p:sp>
      <p:sp>
        <p:nvSpPr>
          <p:cNvPr id="14" name="Rectangle 13"/>
          <p:cNvSpPr/>
          <p:nvPr/>
        </p:nvSpPr>
        <p:spPr bwMode="auto">
          <a:xfrm>
            <a:off x="2362200" y="2667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0  1  0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15" name="Rectangle 14"/>
          <p:cNvSpPr/>
          <p:nvPr/>
        </p:nvSpPr>
        <p:spPr bwMode="auto">
          <a:xfrm>
            <a:off x="2362200" y="3048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0  1  </a:t>
            </a:r>
            <a:r>
              <a:rPr lang="en-US" dirty="0"/>
              <a:t>1</a:t>
            </a:r>
            <a:endParaRPr kumimoji="0" lang="en-US" sz="1800" b="0" i="0" u="none" strike="noStrike" cap="none" normalizeH="0" baseline="0" dirty="0" smtClean="0">
              <a:ln>
                <a:noFill/>
              </a:ln>
              <a:solidFill>
                <a:schemeClr val="tx1"/>
              </a:solidFill>
              <a:effectLst/>
              <a:latin typeface="Tahoma" pitchFamily="34" charset="0"/>
            </a:endParaRPr>
          </a:p>
        </p:txBody>
      </p:sp>
      <p:sp>
        <p:nvSpPr>
          <p:cNvPr id="16" name="Rectangle 15"/>
          <p:cNvSpPr/>
          <p:nvPr/>
        </p:nvSpPr>
        <p:spPr bwMode="auto">
          <a:xfrm>
            <a:off x="2362200" y="3422469"/>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1  0  0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17" name="Rectangle 16"/>
          <p:cNvSpPr/>
          <p:nvPr/>
        </p:nvSpPr>
        <p:spPr bwMode="auto">
          <a:xfrm>
            <a:off x="2362200" y="3808912"/>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1  0  1</a:t>
            </a:r>
            <a:endParaRPr kumimoji="0" lang="en-US" sz="1800" b="0" i="0" u="none" strike="noStrike" cap="none" normalizeH="0" baseline="0" dirty="0" smtClean="0">
              <a:ln>
                <a:noFill/>
              </a:ln>
              <a:solidFill>
                <a:schemeClr val="tx1"/>
              </a:solidFill>
              <a:effectLst/>
              <a:latin typeface="Tahoma" pitchFamily="34" charset="0"/>
            </a:endParaRPr>
          </a:p>
        </p:txBody>
      </p:sp>
      <p:sp>
        <p:nvSpPr>
          <p:cNvPr id="18" name="Rectangle 17"/>
          <p:cNvSpPr/>
          <p:nvPr/>
        </p:nvSpPr>
        <p:spPr bwMode="auto">
          <a:xfrm>
            <a:off x="2362200" y="4189912"/>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1  </a:t>
            </a:r>
            <a:r>
              <a:rPr lang="en-US" dirty="0"/>
              <a:t>1</a:t>
            </a:r>
            <a:r>
              <a:rPr kumimoji="0" lang="en-US" sz="1800" b="0" i="0" u="none" strike="noStrike" cap="none" normalizeH="0" baseline="0" dirty="0" smtClean="0">
                <a:ln>
                  <a:noFill/>
                </a:ln>
                <a:solidFill>
                  <a:schemeClr val="tx1"/>
                </a:solidFill>
                <a:effectLst/>
                <a:latin typeface="Tahoma" pitchFamily="34" charset="0"/>
              </a:rPr>
              <a:t>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19" name="Rectangle 18"/>
          <p:cNvSpPr/>
          <p:nvPr/>
        </p:nvSpPr>
        <p:spPr bwMode="auto">
          <a:xfrm>
            <a:off x="2362200" y="4589418"/>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1  </a:t>
            </a:r>
            <a:r>
              <a:rPr lang="en-US" dirty="0"/>
              <a:t>1</a:t>
            </a:r>
            <a:r>
              <a:rPr kumimoji="0" lang="en-US" sz="1800" b="0" i="0" u="none" strike="noStrike" cap="none" normalizeH="0" baseline="0" dirty="0" smtClean="0">
                <a:ln>
                  <a:noFill/>
                </a:ln>
                <a:solidFill>
                  <a:schemeClr val="tx1"/>
                </a:solidFill>
                <a:effectLst/>
                <a:latin typeface="Tahoma" pitchFamily="34" charset="0"/>
              </a:rPr>
              <a:t>  </a:t>
            </a:r>
            <a:r>
              <a:rPr lang="en-US" dirty="0"/>
              <a:t>1</a:t>
            </a:r>
            <a:endParaRPr kumimoji="0" lang="en-US" sz="1800" b="0" i="0" u="none" strike="noStrike" cap="none" normalizeH="0" baseline="0" dirty="0" smtClean="0">
              <a:ln>
                <a:noFill/>
              </a:ln>
              <a:solidFill>
                <a:schemeClr val="tx1"/>
              </a:solidFill>
              <a:effectLst/>
              <a:latin typeface="Tahoma" pitchFamily="34" charset="0"/>
            </a:endParaRPr>
          </a:p>
        </p:txBody>
      </p:sp>
      <p:sp>
        <p:nvSpPr>
          <p:cNvPr id="20" name="Content Placeholder 2"/>
          <p:cNvSpPr txBox="1">
            <a:spLocks/>
          </p:cNvSpPr>
          <p:nvPr/>
        </p:nvSpPr>
        <p:spPr bwMode="auto">
          <a:xfrm>
            <a:off x="4648200" y="1907177"/>
            <a:ext cx="4648200" cy="3085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Tahoma" pitchFamily="34"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cs typeface="Tahoma" pitchFamily="34"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cs typeface="Tahoma" pitchFamily="34"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Tahoma" pitchFamily="34"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US" dirty="0" err="1" smtClean="0"/>
              <a:t>Số</a:t>
            </a:r>
            <a:r>
              <a:rPr lang="en-US" dirty="0" smtClean="0"/>
              <a:t> </a:t>
            </a:r>
            <a:r>
              <a:rPr lang="en-US" dirty="0" err="1" smtClean="0"/>
              <a:t>âm</a:t>
            </a:r>
            <a:r>
              <a:rPr lang="en-US" dirty="0" smtClean="0"/>
              <a:t> </a:t>
            </a:r>
            <a:r>
              <a:rPr lang="en-US" dirty="0" err="1" smtClean="0"/>
              <a:t>tính</a:t>
            </a:r>
            <a:r>
              <a:rPr lang="en-US" dirty="0" smtClean="0"/>
              <a:t> </a:t>
            </a:r>
            <a:r>
              <a:rPr lang="en-US" dirty="0" err="1" smtClean="0"/>
              <a:t>như</a:t>
            </a:r>
            <a:r>
              <a:rPr lang="en-US" dirty="0" smtClean="0"/>
              <a:t> </a:t>
            </a:r>
            <a:r>
              <a:rPr lang="en-US" dirty="0" err="1" smtClean="0"/>
              <a:t>sau</a:t>
            </a:r>
            <a:r>
              <a:rPr lang="en-US" dirty="0" smtClean="0"/>
              <a:t>:</a:t>
            </a:r>
          </a:p>
          <a:p>
            <a:pPr lvl="1"/>
            <a:r>
              <a:rPr lang="en-US" dirty="0" err="1" smtClean="0"/>
              <a:t>Đảo</a:t>
            </a:r>
            <a:r>
              <a:rPr lang="en-US" dirty="0" smtClean="0"/>
              <a:t> </a:t>
            </a:r>
            <a:r>
              <a:rPr lang="en-US" dirty="0" err="1" smtClean="0"/>
              <a:t>các</a:t>
            </a:r>
            <a:r>
              <a:rPr lang="en-US" dirty="0" smtClean="0"/>
              <a:t> bit (</a:t>
            </a:r>
            <a:r>
              <a:rPr lang="en-US" dirty="0" err="1" smtClean="0"/>
              <a:t>đảo</a:t>
            </a:r>
            <a:r>
              <a:rPr lang="en-US" dirty="0" smtClean="0"/>
              <a:t> 0 </a:t>
            </a:r>
            <a:r>
              <a:rPr lang="en-US" dirty="0" err="1" smtClean="0"/>
              <a:t>thành</a:t>
            </a:r>
            <a:r>
              <a:rPr lang="en-US" dirty="0" smtClean="0"/>
              <a:t> 1, </a:t>
            </a:r>
            <a:r>
              <a:rPr lang="en-US" dirty="0" err="1" smtClean="0"/>
              <a:t>đảo</a:t>
            </a:r>
            <a:r>
              <a:rPr lang="en-US" dirty="0" smtClean="0"/>
              <a:t> 1 </a:t>
            </a:r>
            <a:r>
              <a:rPr lang="en-US" dirty="0" err="1" smtClean="0"/>
              <a:t>thành</a:t>
            </a:r>
            <a:r>
              <a:rPr lang="en-US" dirty="0" smtClean="0"/>
              <a:t> 0)</a:t>
            </a:r>
          </a:p>
          <a:p>
            <a:pPr lvl="1"/>
            <a:r>
              <a:rPr lang="en-US" dirty="0" err="1" smtClean="0"/>
              <a:t>Cộng</a:t>
            </a:r>
            <a:r>
              <a:rPr lang="en-US" dirty="0" smtClean="0"/>
              <a:t> </a:t>
            </a:r>
            <a:r>
              <a:rPr lang="en-US" dirty="0" err="1" smtClean="0"/>
              <a:t>thêm</a:t>
            </a:r>
            <a:r>
              <a:rPr lang="en-US" dirty="0" smtClean="0"/>
              <a:t> 1.</a:t>
            </a:r>
          </a:p>
          <a:p>
            <a:r>
              <a:rPr lang="en-US" dirty="0" err="1"/>
              <a:t>Khoảng</a:t>
            </a:r>
            <a:r>
              <a:rPr lang="en-US" dirty="0"/>
              <a:t> </a:t>
            </a:r>
            <a:r>
              <a:rPr lang="en-US" dirty="0" err="1"/>
              <a:t>giá</a:t>
            </a:r>
            <a:r>
              <a:rPr lang="en-US" dirty="0"/>
              <a:t> </a:t>
            </a:r>
            <a:r>
              <a:rPr lang="en-US" dirty="0" err="1"/>
              <a:t>trị</a:t>
            </a:r>
            <a:r>
              <a:rPr lang="en-US" dirty="0"/>
              <a:t> </a:t>
            </a:r>
            <a:r>
              <a:rPr lang="en-US" dirty="0" err="1"/>
              <a:t>từ</a:t>
            </a:r>
            <a:r>
              <a:rPr lang="en-US" dirty="0"/>
              <a:t> </a:t>
            </a:r>
            <a:r>
              <a:rPr lang="en-US" dirty="0" smtClean="0"/>
              <a:t>-8 </a:t>
            </a:r>
            <a:r>
              <a:rPr lang="en-US" dirty="0"/>
              <a:t>~ +7, </a:t>
            </a:r>
            <a:r>
              <a:rPr lang="en-US" dirty="0" err="1"/>
              <a:t>tức</a:t>
            </a:r>
            <a:r>
              <a:rPr lang="en-US" dirty="0"/>
              <a:t> </a:t>
            </a:r>
            <a:r>
              <a:rPr lang="en-US" dirty="0" err="1"/>
              <a:t>là</a:t>
            </a:r>
            <a:r>
              <a:rPr lang="en-US" dirty="0"/>
              <a:t> -</a:t>
            </a:r>
            <a:r>
              <a:rPr lang="en-US" dirty="0" smtClean="0"/>
              <a:t>2</a:t>
            </a:r>
            <a:r>
              <a:rPr lang="en-US" baseline="30000" dirty="0" smtClean="0"/>
              <a:t>3</a:t>
            </a:r>
            <a:r>
              <a:rPr lang="en-US" dirty="0" smtClean="0"/>
              <a:t> </a:t>
            </a:r>
            <a:r>
              <a:rPr lang="en-US" dirty="0"/>
              <a:t>~ 2</a:t>
            </a:r>
            <a:r>
              <a:rPr lang="en-US" baseline="30000" dirty="0"/>
              <a:t>3</a:t>
            </a:r>
            <a:r>
              <a:rPr lang="en-US" dirty="0"/>
              <a:t> – 1.</a:t>
            </a:r>
          </a:p>
          <a:p>
            <a:r>
              <a:rPr lang="en-US" dirty="0" smtClean="0"/>
              <a:t> </a:t>
            </a:r>
            <a:r>
              <a:rPr lang="en-US" dirty="0" err="1"/>
              <a:t>Tổng</a:t>
            </a:r>
            <a:r>
              <a:rPr lang="en-US" dirty="0"/>
              <a:t> </a:t>
            </a:r>
            <a:r>
              <a:rPr lang="en-US" dirty="0" err="1"/>
              <a:t>cộng</a:t>
            </a:r>
            <a:r>
              <a:rPr lang="en-US" dirty="0"/>
              <a:t> 2</a:t>
            </a:r>
            <a:r>
              <a:rPr lang="en-US" baseline="30000" dirty="0"/>
              <a:t>N</a:t>
            </a:r>
            <a:r>
              <a:rPr lang="en-US" dirty="0"/>
              <a:t> </a:t>
            </a:r>
            <a:r>
              <a:rPr lang="en-US" dirty="0" err="1" smtClean="0"/>
              <a:t>số</a:t>
            </a:r>
            <a:endParaRPr lang="en-US" dirty="0"/>
          </a:p>
          <a:p>
            <a:endParaRPr lang="en-US" dirty="0" smtClean="0"/>
          </a:p>
        </p:txBody>
      </p:sp>
      <p:sp>
        <p:nvSpPr>
          <p:cNvPr id="22" name="Rectangle 21"/>
          <p:cNvSpPr/>
          <p:nvPr/>
        </p:nvSpPr>
        <p:spPr bwMode="auto">
          <a:xfrm>
            <a:off x="3640183" y="4611189"/>
            <a:ext cx="609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-1</a:t>
            </a:r>
            <a:endParaRPr kumimoji="0" lang="en-US" sz="1800" b="0" i="0" u="none" strike="noStrike" cap="none" normalizeH="0" baseline="0" dirty="0" smtClean="0">
              <a:ln>
                <a:noFill/>
              </a:ln>
              <a:solidFill>
                <a:schemeClr val="tx1"/>
              </a:solidFill>
              <a:effectLst/>
              <a:latin typeface="Tahoma" pitchFamily="34" charset="0"/>
            </a:endParaRPr>
          </a:p>
        </p:txBody>
      </p:sp>
      <p:sp>
        <p:nvSpPr>
          <p:cNvPr id="23" name="Rectangle 22"/>
          <p:cNvSpPr/>
          <p:nvPr/>
        </p:nvSpPr>
        <p:spPr bwMode="auto">
          <a:xfrm>
            <a:off x="3644537" y="4230189"/>
            <a:ext cx="609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-2</a:t>
            </a:r>
            <a:endParaRPr kumimoji="0" lang="en-US" sz="1800" b="0" i="0" u="none" strike="noStrike" cap="none" normalizeH="0" baseline="0" dirty="0" smtClean="0">
              <a:ln>
                <a:noFill/>
              </a:ln>
              <a:solidFill>
                <a:schemeClr val="tx1"/>
              </a:solidFill>
              <a:effectLst/>
              <a:latin typeface="Tahoma" pitchFamily="34" charset="0"/>
            </a:endParaRPr>
          </a:p>
        </p:txBody>
      </p:sp>
      <p:sp>
        <p:nvSpPr>
          <p:cNvPr id="24" name="Rectangle 23"/>
          <p:cNvSpPr/>
          <p:nvPr/>
        </p:nvSpPr>
        <p:spPr bwMode="auto">
          <a:xfrm>
            <a:off x="3644537" y="3833948"/>
            <a:ext cx="609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-3</a:t>
            </a:r>
            <a:endParaRPr kumimoji="0" lang="en-US" sz="1800" b="0" i="0" u="none" strike="noStrike" cap="none" normalizeH="0" baseline="0" dirty="0" smtClean="0">
              <a:ln>
                <a:noFill/>
              </a:ln>
              <a:solidFill>
                <a:schemeClr val="tx1"/>
              </a:solidFill>
              <a:effectLst/>
              <a:latin typeface="Tahoma" pitchFamily="34" charset="0"/>
            </a:endParaRPr>
          </a:p>
        </p:txBody>
      </p:sp>
      <p:sp>
        <p:nvSpPr>
          <p:cNvPr id="25" name="Rectangle 24"/>
          <p:cNvSpPr/>
          <p:nvPr/>
        </p:nvSpPr>
        <p:spPr bwMode="auto">
          <a:xfrm>
            <a:off x="3644537" y="3442063"/>
            <a:ext cx="609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-4</a:t>
            </a:r>
            <a:endParaRPr kumimoji="0" lang="en-US" sz="1800" b="0" i="0" u="none" strike="noStrike" cap="none" normalizeH="0" baseline="0" dirty="0" smtClean="0">
              <a:ln>
                <a:noFill/>
              </a:ln>
              <a:solidFill>
                <a:schemeClr val="tx1"/>
              </a:solidFill>
              <a:effectLst/>
              <a:latin typeface="Tahoma" pitchFamily="34" charset="0"/>
            </a:endParaRPr>
          </a:p>
        </p:txBody>
      </p:sp>
      <p:sp>
        <p:nvSpPr>
          <p:cNvPr id="26" name="Rectangle 25"/>
          <p:cNvSpPr/>
          <p:nvPr/>
        </p:nvSpPr>
        <p:spPr bwMode="auto">
          <a:xfrm>
            <a:off x="3644537" y="3061063"/>
            <a:ext cx="609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-5</a:t>
            </a:r>
            <a:endParaRPr kumimoji="0" lang="en-US" sz="1800" b="0" i="0" u="none" strike="noStrike" cap="none" normalizeH="0" baseline="0" dirty="0" smtClean="0">
              <a:ln>
                <a:noFill/>
              </a:ln>
              <a:solidFill>
                <a:schemeClr val="tx1"/>
              </a:solidFill>
              <a:effectLst/>
              <a:latin typeface="Tahoma" pitchFamily="34" charset="0"/>
            </a:endParaRPr>
          </a:p>
        </p:txBody>
      </p:sp>
      <p:sp>
        <p:nvSpPr>
          <p:cNvPr id="27" name="Rectangle 26"/>
          <p:cNvSpPr/>
          <p:nvPr/>
        </p:nvSpPr>
        <p:spPr bwMode="auto">
          <a:xfrm>
            <a:off x="3648891" y="2668088"/>
            <a:ext cx="609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-6</a:t>
            </a:r>
            <a:endParaRPr kumimoji="0" lang="en-US" sz="1800" b="0" i="0" u="none" strike="noStrike" cap="none" normalizeH="0" baseline="0" dirty="0" smtClean="0">
              <a:ln>
                <a:noFill/>
              </a:ln>
              <a:solidFill>
                <a:schemeClr val="tx1"/>
              </a:solidFill>
              <a:effectLst/>
              <a:latin typeface="Tahoma" pitchFamily="34" charset="0"/>
            </a:endParaRPr>
          </a:p>
        </p:txBody>
      </p:sp>
      <p:sp>
        <p:nvSpPr>
          <p:cNvPr id="28" name="Rectangle 27"/>
          <p:cNvSpPr/>
          <p:nvPr/>
        </p:nvSpPr>
        <p:spPr bwMode="auto">
          <a:xfrm>
            <a:off x="3653245" y="2288178"/>
            <a:ext cx="609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-7</a:t>
            </a:r>
            <a:endParaRPr kumimoji="0" lang="en-US" sz="1800" b="0" i="0" u="none" strike="noStrike" cap="none" normalizeH="0" baseline="0" dirty="0" smtClean="0">
              <a:ln>
                <a:noFill/>
              </a:ln>
              <a:solidFill>
                <a:schemeClr val="tx1"/>
              </a:solidFill>
              <a:effectLst/>
              <a:latin typeface="Tahoma" pitchFamily="34" charset="0"/>
            </a:endParaRPr>
          </a:p>
        </p:txBody>
      </p:sp>
      <p:sp>
        <p:nvSpPr>
          <p:cNvPr id="29" name="Rectangle 28"/>
          <p:cNvSpPr/>
          <p:nvPr/>
        </p:nvSpPr>
        <p:spPr bwMode="auto">
          <a:xfrm>
            <a:off x="3657600" y="1905000"/>
            <a:ext cx="609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-8</a:t>
            </a:r>
            <a:endParaRPr kumimoji="0" lang="en-US" sz="18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274890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Dữ liệu và Kiểu dữ liệu</a:t>
            </a:r>
            <a:endParaRPr lang="en-US" dirty="0"/>
          </a:p>
        </p:txBody>
      </p:sp>
      <p:sp>
        <p:nvSpPr>
          <p:cNvPr id="3" name="Content Placeholder 2"/>
          <p:cNvSpPr>
            <a:spLocks noGrp="1"/>
          </p:cNvSpPr>
          <p:nvPr>
            <p:ph idx="1"/>
          </p:nvPr>
        </p:nvSpPr>
        <p:spPr>
          <a:xfrm>
            <a:off x="304800" y="1143000"/>
            <a:ext cx="8610600" cy="533400"/>
          </a:xfrm>
        </p:spPr>
        <p:txBody>
          <a:bodyPr/>
          <a:lstStyle/>
          <a:p>
            <a:r>
              <a:rPr lang="en-US" dirty="0" err="1" smtClean="0"/>
              <a:t>Biểu</a:t>
            </a:r>
            <a:r>
              <a:rPr lang="en-US" dirty="0" smtClean="0"/>
              <a:t> </a:t>
            </a:r>
            <a:r>
              <a:rPr lang="en-US" dirty="0" err="1" smtClean="0"/>
              <a:t>diễn</a:t>
            </a:r>
            <a:r>
              <a:rPr lang="en-US" dirty="0" smtClean="0"/>
              <a:t> </a:t>
            </a:r>
            <a:r>
              <a:rPr lang="en-US" dirty="0" err="1" smtClean="0"/>
              <a:t>số</a:t>
            </a:r>
            <a:r>
              <a:rPr lang="en-US" dirty="0" smtClean="0"/>
              <a:t> </a:t>
            </a:r>
            <a:r>
              <a:rPr lang="en-US" dirty="0" err="1" smtClean="0"/>
              <a:t>thực</a:t>
            </a:r>
            <a:endParaRPr lang="en-US" dirty="0"/>
          </a:p>
        </p:txBody>
      </p:sp>
      <p:sp>
        <p:nvSpPr>
          <p:cNvPr id="4" name="Rectangle 3"/>
          <p:cNvSpPr/>
          <p:nvPr/>
        </p:nvSpPr>
        <p:spPr bwMode="auto">
          <a:xfrm>
            <a:off x="914400" y="19050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0  0  1  0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5" name="Rectangle 4"/>
          <p:cNvSpPr/>
          <p:nvPr/>
        </p:nvSpPr>
        <p:spPr bwMode="auto">
          <a:xfrm>
            <a:off x="2133600" y="1905000"/>
            <a:ext cx="9144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0" i="0" u="none" strike="noStrike" cap="none" normalizeH="0" baseline="0" dirty="0" smtClean="0">
                <a:ln>
                  <a:noFill/>
                </a:ln>
                <a:solidFill>
                  <a:schemeClr val="tx1"/>
                </a:solidFill>
                <a:effectLst/>
                <a:latin typeface="Tahoma" pitchFamily="34" charset="0"/>
              </a:rPr>
              <a:t>  0  0  </a:t>
            </a:r>
            <a:endParaRPr kumimoji="0" lang="en-US" sz="1800" b="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1371600" y="2971800"/>
            <a:ext cx="609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2</a:t>
            </a:r>
            <a:r>
              <a:rPr lang="en-US" baseline="30000" dirty="0" smtClean="0"/>
              <a:t>-1</a:t>
            </a:r>
            <a:endParaRPr kumimoji="0" lang="en-US" sz="1800" b="0" i="0" u="none" strike="noStrike" cap="none" normalizeH="0" baseline="0" dirty="0" smtClean="0">
              <a:ln>
                <a:noFill/>
              </a:ln>
              <a:solidFill>
                <a:schemeClr val="tx1"/>
              </a:solidFill>
              <a:effectLst/>
              <a:latin typeface="Tahoma" pitchFamily="34" charset="0"/>
            </a:endParaRPr>
          </a:p>
        </p:txBody>
      </p:sp>
      <p:cxnSp>
        <p:nvCxnSpPr>
          <p:cNvPr id="8" name="Straight Arrow Connector 7"/>
          <p:cNvCxnSpPr>
            <a:endCxn id="6" idx="0"/>
          </p:cNvCxnSpPr>
          <p:nvPr/>
        </p:nvCxnSpPr>
        <p:spPr bwMode="auto">
          <a:xfrm flipH="1">
            <a:off x="1676400" y="2286000"/>
            <a:ext cx="6096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Rectangle 8"/>
          <p:cNvSpPr/>
          <p:nvPr/>
        </p:nvSpPr>
        <p:spPr bwMode="auto">
          <a:xfrm>
            <a:off x="2133600" y="2971800"/>
            <a:ext cx="609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2</a:t>
            </a:r>
            <a:r>
              <a:rPr lang="en-US" baseline="30000" dirty="0" smtClean="0"/>
              <a:t>-2</a:t>
            </a:r>
            <a:endParaRPr kumimoji="0" lang="en-US" sz="1800" b="0" i="0" u="none" strike="noStrike" cap="none" normalizeH="0" baseline="0" dirty="0" smtClean="0">
              <a:ln>
                <a:noFill/>
              </a:ln>
              <a:solidFill>
                <a:schemeClr val="tx1"/>
              </a:solidFill>
              <a:effectLst/>
              <a:latin typeface="Tahoma" pitchFamily="34" charset="0"/>
            </a:endParaRPr>
          </a:p>
        </p:txBody>
      </p:sp>
      <p:sp>
        <p:nvSpPr>
          <p:cNvPr id="10" name="Rectangle 9"/>
          <p:cNvSpPr/>
          <p:nvPr/>
        </p:nvSpPr>
        <p:spPr bwMode="auto">
          <a:xfrm>
            <a:off x="2895600" y="2972889"/>
            <a:ext cx="609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2</a:t>
            </a:r>
            <a:r>
              <a:rPr lang="en-US" baseline="30000" dirty="0" smtClean="0"/>
              <a:t>-3</a:t>
            </a:r>
            <a:endParaRPr kumimoji="0" lang="en-US" sz="1800" b="0" i="0" u="none" strike="noStrike" cap="none" normalizeH="0" baseline="0" dirty="0" smtClean="0">
              <a:ln>
                <a:noFill/>
              </a:ln>
              <a:solidFill>
                <a:schemeClr val="tx1"/>
              </a:solidFill>
              <a:effectLst/>
              <a:latin typeface="Tahoma" pitchFamily="34" charset="0"/>
            </a:endParaRPr>
          </a:p>
        </p:txBody>
      </p:sp>
      <p:cxnSp>
        <p:nvCxnSpPr>
          <p:cNvPr id="13" name="Straight Arrow Connector 12"/>
          <p:cNvCxnSpPr>
            <a:endCxn id="9" idx="0"/>
          </p:cNvCxnSpPr>
          <p:nvPr/>
        </p:nvCxnSpPr>
        <p:spPr bwMode="auto">
          <a:xfrm flipH="1">
            <a:off x="2438400" y="2286000"/>
            <a:ext cx="1524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a:endCxn id="10" idx="0"/>
          </p:cNvCxnSpPr>
          <p:nvPr/>
        </p:nvCxnSpPr>
        <p:spPr bwMode="auto">
          <a:xfrm>
            <a:off x="2895600" y="2286000"/>
            <a:ext cx="304800" cy="68688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Rectangle 17"/>
          <p:cNvSpPr/>
          <p:nvPr/>
        </p:nvSpPr>
        <p:spPr bwMode="auto">
          <a:xfrm>
            <a:off x="4114800" y="17145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  0  0  0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19" name="Rectangle 18"/>
          <p:cNvSpPr/>
          <p:nvPr/>
        </p:nvSpPr>
        <p:spPr bwMode="auto">
          <a:xfrm>
            <a:off x="4114800" y="20955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 </a:t>
            </a:r>
            <a:r>
              <a:rPr kumimoji="0" lang="en-US" sz="1800" b="0" i="0" u="none" strike="noStrike" cap="none" normalizeH="0" baseline="0" dirty="0" smtClean="0">
                <a:ln>
                  <a:noFill/>
                </a:ln>
                <a:solidFill>
                  <a:schemeClr val="tx1"/>
                </a:solidFill>
                <a:effectLst/>
                <a:latin typeface="Tahoma" pitchFamily="34" charset="0"/>
              </a:rPr>
              <a:t> 0  0  1</a:t>
            </a:r>
            <a:endParaRPr kumimoji="0" lang="en-US" sz="1800" b="0" i="0" u="none" strike="noStrike" cap="none" normalizeH="0" baseline="0" dirty="0" smtClean="0">
              <a:ln>
                <a:noFill/>
              </a:ln>
              <a:solidFill>
                <a:schemeClr val="tx1"/>
              </a:solidFill>
              <a:effectLst/>
              <a:latin typeface="Tahoma" pitchFamily="34" charset="0"/>
            </a:endParaRPr>
          </a:p>
        </p:txBody>
      </p:sp>
      <p:sp>
        <p:nvSpPr>
          <p:cNvPr id="20" name="Rectangle 19"/>
          <p:cNvSpPr/>
          <p:nvPr/>
        </p:nvSpPr>
        <p:spPr bwMode="auto">
          <a:xfrm>
            <a:off x="4114800" y="24765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  0  1  0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21" name="Rectangle 20"/>
          <p:cNvSpPr/>
          <p:nvPr/>
        </p:nvSpPr>
        <p:spPr bwMode="auto">
          <a:xfrm>
            <a:off x="4114800" y="28575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  0  1  </a:t>
            </a:r>
            <a:r>
              <a:rPr lang="en-US" dirty="0"/>
              <a:t>1</a:t>
            </a:r>
            <a:endParaRPr kumimoji="0" lang="en-US" sz="1800" b="0" i="0" u="none" strike="noStrike" cap="none" normalizeH="0" baseline="0" dirty="0" smtClean="0">
              <a:ln>
                <a:noFill/>
              </a:ln>
              <a:solidFill>
                <a:schemeClr val="tx1"/>
              </a:solidFill>
              <a:effectLst/>
              <a:latin typeface="Tahoma" pitchFamily="34" charset="0"/>
            </a:endParaRPr>
          </a:p>
        </p:txBody>
      </p:sp>
      <p:sp>
        <p:nvSpPr>
          <p:cNvPr id="22" name="Rectangle 21"/>
          <p:cNvSpPr/>
          <p:nvPr/>
        </p:nvSpPr>
        <p:spPr bwMode="auto">
          <a:xfrm>
            <a:off x="4114800" y="3231969"/>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  1  0  0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23" name="Rectangle 22"/>
          <p:cNvSpPr/>
          <p:nvPr/>
        </p:nvSpPr>
        <p:spPr bwMode="auto">
          <a:xfrm>
            <a:off x="4114800" y="3618412"/>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  1  0  1</a:t>
            </a:r>
            <a:endParaRPr kumimoji="0" lang="en-US" sz="1800" b="0" i="0" u="none" strike="noStrike" cap="none" normalizeH="0" baseline="0" dirty="0" smtClean="0">
              <a:ln>
                <a:noFill/>
              </a:ln>
              <a:solidFill>
                <a:schemeClr val="tx1"/>
              </a:solidFill>
              <a:effectLst/>
              <a:latin typeface="Tahoma" pitchFamily="34" charset="0"/>
            </a:endParaRPr>
          </a:p>
        </p:txBody>
      </p:sp>
      <p:sp>
        <p:nvSpPr>
          <p:cNvPr id="24" name="Rectangle 23"/>
          <p:cNvSpPr/>
          <p:nvPr/>
        </p:nvSpPr>
        <p:spPr bwMode="auto">
          <a:xfrm>
            <a:off x="4114800" y="3999412"/>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  1  </a:t>
            </a:r>
            <a:r>
              <a:rPr lang="en-US" dirty="0"/>
              <a:t>1</a:t>
            </a:r>
            <a:r>
              <a:rPr kumimoji="0" lang="en-US" sz="1800" b="0" i="0" u="none" strike="noStrike" cap="none" normalizeH="0" baseline="0" dirty="0" smtClean="0">
                <a:ln>
                  <a:noFill/>
                </a:ln>
                <a:solidFill>
                  <a:schemeClr val="tx1"/>
                </a:solidFill>
                <a:effectLst/>
                <a:latin typeface="Tahoma" pitchFamily="34" charset="0"/>
              </a:rPr>
              <a:t>  0</a:t>
            </a:r>
            <a:endParaRPr kumimoji="0" lang="en-US" sz="1800" b="0" i="0" u="none" strike="noStrike" cap="none" normalizeH="0" baseline="0" dirty="0" smtClean="0">
              <a:ln>
                <a:noFill/>
              </a:ln>
              <a:solidFill>
                <a:schemeClr val="tx1"/>
              </a:solidFill>
              <a:effectLst/>
              <a:latin typeface="Tahoma" pitchFamily="34" charset="0"/>
            </a:endParaRPr>
          </a:p>
        </p:txBody>
      </p:sp>
      <p:sp>
        <p:nvSpPr>
          <p:cNvPr id="25" name="Rectangle 24"/>
          <p:cNvSpPr/>
          <p:nvPr/>
        </p:nvSpPr>
        <p:spPr bwMode="auto">
          <a:xfrm>
            <a:off x="4114800" y="4343400"/>
            <a:ext cx="12192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  1  </a:t>
            </a:r>
            <a:r>
              <a:rPr lang="en-US" dirty="0"/>
              <a:t>1</a:t>
            </a:r>
            <a:r>
              <a:rPr kumimoji="0" lang="en-US" sz="1800" b="0" i="0" u="none" strike="noStrike" cap="none" normalizeH="0" baseline="0" dirty="0" smtClean="0">
                <a:ln>
                  <a:noFill/>
                </a:ln>
                <a:solidFill>
                  <a:schemeClr val="tx1"/>
                </a:solidFill>
                <a:effectLst/>
                <a:latin typeface="Tahoma" pitchFamily="34" charset="0"/>
              </a:rPr>
              <a:t>  </a:t>
            </a:r>
            <a:r>
              <a:rPr lang="en-US" dirty="0"/>
              <a:t>1</a:t>
            </a:r>
            <a:endParaRPr kumimoji="0" lang="en-US" sz="1800" b="0" i="0" u="none" strike="noStrike" cap="none" normalizeH="0" baseline="0" dirty="0" smtClean="0">
              <a:ln>
                <a:noFill/>
              </a:ln>
              <a:solidFill>
                <a:schemeClr val="tx1"/>
              </a:solidFill>
              <a:effectLst/>
              <a:latin typeface="Tahoma" pitchFamily="34" charset="0"/>
            </a:endParaRPr>
          </a:p>
        </p:txBody>
      </p:sp>
      <p:sp>
        <p:nvSpPr>
          <p:cNvPr id="26" name="Rectangle 25"/>
          <p:cNvSpPr/>
          <p:nvPr/>
        </p:nvSpPr>
        <p:spPr bwMode="auto">
          <a:xfrm>
            <a:off x="6019800" y="1714500"/>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t>.0</a:t>
            </a:r>
            <a:endParaRPr kumimoji="0" lang="en-US" sz="1800" b="0" i="0" u="none" strike="noStrike" cap="none" normalizeH="0" baseline="0" dirty="0" smtClean="0">
              <a:ln>
                <a:noFill/>
              </a:ln>
              <a:solidFill>
                <a:schemeClr val="tx1"/>
              </a:solidFill>
              <a:effectLst/>
              <a:latin typeface="Tahoma" pitchFamily="34" charset="0"/>
            </a:endParaRPr>
          </a:p>
        </p:txBody>
      </p:sp>
      <p:sp>
        <p:nvSpPr>
          <p:cNvPr id="27" name="Rectangle 26"/>
          <p:cNvSpPr/>
          <p:nvPr/>
        </p:nvSpPr>
        <p:spPr bwMode="auto">
          <a:xfrm>
            <a:off x="6011091" y="2057400"/>
            <a:ext cx="999309"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t>.125</a:t>
            </a:r>
            <a:endParaRPr kumimoji="0" lang="en-US" sz="1800" b="0" i="0" u="none" strike="noStrike" cap="none" normalizeH="0" baseline="0" dirty="0" smtClean="0">
              <a:ln>
                <a:noFill/>
              </a:ln>
              <a:solidFill>
                <a:schemeClr val="tx1"/>
              </a:solidFill>
              <a:effectLst/>
              <a:latin typeface="Tahoma" pitchFamily="34" charset="0"/>
            </a:endParaRPr>
          </a:p>
        </p:txBody>
      </p:sp>
      <p:sp>
        <p:nvSpPr>
          <p:cNvPr id="28" name="Rectangle 27"/>
          <p:cNvSpPr/>
          <p:nvPr/>
        </p:nvSpPr>
        <p:spPr bwMode="auto">
          <a:xfrm>
            <a:off x="6019800" y="2438400"/>
            <a:ext cx="999309"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t>.250</a:t>
            </a:r>
            <a:endParaRPr kumimoji="0" lang="en-US" sz="1800" b="0" i="0" u="none" strike="noStrike" cap="none" normalizeH="0" baseline="0" dirty="0" smtClean="0">
              <a:ln>
                <a:noFill/>
              </a:ln>
              <a:solidFill>
                <a:schemeClr val="tx1"/>
              </a:solidFill>
              <a:effectLst/>
              <a:latin typeface="Tahoma" pitchFamily="34" charset="0"/>
            </a:endParaRPr>
          </a:p>
        </p:txBody>
      </p:sp>
      <p:sp>
        <p:nvSpPr>
          <p:cNvPr id="29" name="Rectangle 28"/>
          <p:cNvSpPr/>
          <p:nvPr/>
        </p:nvSpPr>
        <p:spPr bwMode="auto">
          <a:xfrm>
            <a:off x="6019800" y="2819400"/>
            <a:ext cx="999309"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t>.375</a:t>
            </a:r>
            <a:endParaRPr kumimoji="0" lang="en-US" sz="1800" b="0" i="0" u="none" strike="noStrike" cap="none" normalizeH="0" baseline="0" dirty="0" smtClean="0">
              <a:ln>
                <a:noFill/>
              </a:ln>
              <a:solidFill>
                <a:schemeClr val="tx1"/>
              </a:solidFill>
              <a:effectLst/>
              <a:latin typeface="Tahoma" pitchFamily="34" charset="0"/>
            </a:endParaRPr>
          </a:p>
        </p:txBody>
      </p:sp>
      <p:sp>
        <p:nvSpPr>
          <p:cNvPr id="30" name="Rectangle 29"/>
          <p:cNvSpPr/>
          <p:nvPr/>
        </p:nvSpPr>
        <p:spPr bwMode="auto">
          <a:xfrm>
            <a:off x="6019800" y="3200400"/>
            <a:ext cx="999309"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t>.500</a:t>
            </a:r>
            <a:endParaRPr kumimoji="0" lang="en-US" sz="1800" b="0" i="0" u="none" strike="noStrike" cap="none" normalizeH="0" baseline="0" dirty="0" smtClean="0">
              <a:ln>
                <a:noFill/>
              </a:ln>
              <a:solidFill>
                <a:schemeClr val="tx1"/>
              </a:solidFill>
              <a:effectLst/>
              <a:latin typeface="Tahoma" pitchFamily="34" charset="0"/>
            </a:endParaRPr>
          </a:p>
        </p:txBody>
      </p:sp>
      <p:sp>
        <p:nvSpPr>
          <p:cNvPr id="31" name="Rectangle 30"/>
          <p:cNvSpPr/>
          <p:nvPr/>
        </p:nvSpPr>
        <p:spPr bwMode="auto">
          <a:xfrm>
            <a:off x="6019800" y="3581400"/>
            <a:ext cx="999309"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t>.625</a:t>
            </a:r>
            <a:endParaRPr kumimoji="0" lang="en-US" sz="1800" b="0" i="0" u="none" strike="noStrike" cap="none" normalizeH="0" baseline="0" dirty="0" smtClean="0">
              <a:ln>
                <a:noFill/>
              </a:ln>
              <a:solidFill>
                <a:schemeClr val="tx1"/>
              </a:solidFill>
              <a:effectLst/>
              <a:latin typeface="Tahoma" pitchFamily="34" charset="0"/>
            </a:endParaRPr>
          </a:p>
        </p:txBody>
      </p:sp>
      <p:sp>
        <p:nvSpPr>
          <p:cNvPr id="32" name="Rectangle 31"/>
          <p:cNvSpPr/>
          <p:nvPr/>
        </p:nvSpPr>
        <p:spPr bwMode="auto">
          <a:xfrm>
            <a:off x="6019800" y="3962400"/>
            <a:ext cx="999309"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t>.750</a:t>
            </a:r>
            <a:endParaRPr kumimoji="0" lang="en-US" sz="1800" b="0" i="0" u="none" strike="noStrike" cap="none" normalizeH="0" baseline="0" dirty="0" smtClean="0">
              <a:ln>
                <a:noFill/>
              </a:ln>
              <a:solidFill>
                <a:schemeClr val="tx1"/>
              </a:solidFill>
              <a:effectLst/>
              <a:latin typeface="Tahoma" pitchFamily="34" charset="0"/>
            </a:endParaRPr>
          </a:p>
        </p:txBody>
      </p:sp>
      <p:sp>
        <p:nvSpPr>
          <p:cNvPr id="33" name="Rectangle 32"/>
          <p:cNvSpPr/>
          <p:nvPr/>
        </p:nvSpPr>
        <p:spPr bwMode="auto">
          <a:xfrm>
            <a:off x="6028509" y="4343400"/>
            <a:ext cx="999309"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t>.875</a:t>
            </a:r>
            <a:endParaRPr kumimoji="0" lang="en-US" sz="18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495994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Dữ liệu và Kiểu dữ liệu</a:t>
            </a:r>
            <a:endParaRPr lang="en-US" dirty="0"/>
          </a:p>
        </p:txBody>
      </p:sp>
      <p:sp>
        <p:nvSpPr>
          <p:cNvPr id="3" name="Content Placeholder 2"/>
          <p:cNvSpPr>
            <a:spLocks noGrp="1"/>
          </p:cNvSpPr>
          <p:nvPr>
            <p:ph idx="1"/>
          </p:nvPr>
        </p:nvSpPr>
        <p:spPr>
          <a:xfrm>
            <a:off x="304800" y="1143000"/>
            <a:ext cx="8610600" cy="457200"/>
          </a:xfrm>
        </p:spPr>
        <p:txBody>
          <a:bodyPr/>
          <a:lstStyle/>
          <a:p>
            <a:r>
              <a:rPr lang="en-US" dirty="0" smtClean="0"/>
              <a:t>So </a:t>
            </a:r>
            <a:r>
              <a:rPr lang="en-US" dirty="0" err="1" smtClean="0"/>
              <a:t>sánh</a:t>
            </a:r>
            <a:r>
              <a:rPr lang="en-US" dirty="0" smtClean="0"/>
              <a:t> </a:t>
            </a:r>
            <a:r>
              <a:rPr lang="en-US" dirty="0" err="1" smtClean="0"/>
              <a:t>số</a:t>
            </a:r>
            <a:r>
              <a:rPr lang="en-US" dirty="0" smtClean="0"/>
              <a:t> </a:t>
            </a:r>
            <a:r>
              <a:rPr lang="en-US" dirty="0" err="1" smtClean="0"/>
              <a:t>thực</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67691"/>
            <a:ext cx="6216376" cy="2412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80236"/>
            <a:ext cx="4936521" cy="186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80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Nội dung</a:t>
            </a:r>
            <a:endParaRPr lang="en-US" dirty="0" smtClean="0"/>
          </a:p>
        </p:txBody>
      </p:sp>
      <p:sp>
        <p:nvSpPr>
          <p:cNvPr id="2" name="Content Placeholder 1"/>
          <p:cNvSpPr>
            <a:spLocks noGrp="1"/>
          </p:cNvSpPr>
          <p:nvPr>
            <p:ph idx="1"/>
          </p:nvPr>
        </p:nvSpPr>
        <p:spPr/>
        <p:txBody>
          <a:bodyPr/>
          <a:lstStyle/>
          <a:p>
            <a:r>
              <a:rPr lang="vi-VN" dirty="0" smtClean="0"/>
              <a:t>Dữ liệu và Kiểu dữ liệu</a:t>
            </a:r>
          </a:p>
          <a:p>
            <a:r>
              <a:rPr lang="vi-VN" dirty="0" smtClean="0"/>
              <a:t>Từ khoá</a:t>
            </a:r>
          </a:p>
          <a:p>
            <a:r>
              <a:rPr lang="vi-VN" dirty="0" smtClean="0"/>
              <a:t>Biến và Khai báo biến</a:t>
            </a:r>
          </a:p>
          <a:p>
            <a:r>
              <a:rPr lang="vi-VN" dirty="0" smtClean="0"/>
              <a:t>Tầm vực biến</a:t>
            </a:r>
          </a:p>
          <a:p>
            <a:r>
              <a:rPr lang="vi-VN" dirty="0" smtClean="0"/>
              <a:t>Phép toán và biểu thức</a:t>
            </a:r>
          </a:p>
          <a:p>
            <a:r>
              <a:rPr lang="vi-VN" dirty="0" smtClean="0"/>
              <a:t>Kiểu enum</a:t>
            </a:r>
          </a:p>
          <a:p>
            <a:r>
              <a:rPr lang="vi-VN" dirty="0"/>
              <a:t>Hằng số</a:t>
            </a:r>
          </a:p>
          <a:p>
            <a:r>
              <a:rPr lang="vi-VN" dirty="0"/>
              <a:t>Chuyển đổi kiểu dữ </a:t>
            </a:r>
            <a:r>
              <a:rPr lang="vi-VN" dirty="0" smtClean="0"/>
              <a:t>liệu</a:t>
            </a:r>
          </a:p>
          <a:p>
            <a:r>
              <a:rPr lang="vi-VN" dirty="0" smtClean="0"/>
              <a:t>Bài tập</a:t>
            </a:r>
          </a:p>
        </p:txBody>
      </p:sp>
    </p:spTree>
    <p:extLst>
      <p:ext uri="{BB962C8B-B14F-4D97-AF65-F5344CB8AC3E}">
        <p14:creationId xmlns:p14="http://schemas.microsoft.com/office/powerpoint/2010/main" val="4100051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Dữ liệu và Kiểu dữ liệu</a:t>
            </a:r>
            <a:endParaRPr lang="en-US" dirty="0"/>
          </a:p>
        </p:txBody>
      </p:sp>
      <p:sp>
        <p:nvSpPr>
          <p:cNvPr id="3" name="Content Placeholder 2"/>
          <p:cNvSpPr>
            <a:spLocks noGrp="1"/>
          </p:cNvSpPr>
          <p:nvPr>
            <p:ph idx="1"/>
          </p:nvPr>
        </p:nvSpPr>
        <p:spPr>
          <a:xfrm>
            <a:off x="304800" y="1143000"/>
            <a:ext cx="8610600" cy="533400"/>
          </a:xfrm>
        </p:spPr>
        <p:txBody>
          <a:bodyPr/>
          <a:lstStyle/>
          <a:p>
            <a:r>
              <a:rPr lang="en-US" dirty="0" smtClean="0"/>
              <a:t>In </a:t>
            </a:r>
            <a:r>
              <a:rPr lang="en-US" dirty="0" err="1" smtClean="0"/>
              <a:t>dữ</a:t>
            </a:r>
            <a:r>
              <a:rPr lang="en-US" dirty="0" smtClean="0"/>
              <a:t> </a:t>
            </a:r>
            <a:r>
              <a:rPr lang="en-US" dirty="0" err="1" smtClean="0"/>
              <a:t>liệu</a:t>
            </a:r>
            <a:r>
              <a:rPr lang="en-US" dirty="0" smtClean="0"/>
              <a:t> </a:t>
            </a:r>
            <a:r>
              <a:rPr lang="en-US" dirty="0" err="1" smtClean="0"/>
              <a:t>kiểu</a:t>
            </a:r>
            <a:r>
              <a:rPr lang="en-US" dirty="0" smtClean="0"/>
              <a:t> </a:t>
            </a:r>
            <a:r>
              <a:rPr lang="en-US" dirty="0" err="1" smtClean="0"/>
              <a:t>boolean</a:t>
            </a:r>
            <a:endParaRPr lang="en-US" dirty="0" smtClean="0"/>
          </a:p>
          <a:p>
            <a:pPr lvl="1"/>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35182"/>
            <a:ext cx="6179583" cy="2455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482" y="4419600"/>
            <a:ext cx="29241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9437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Dữ liệu và Kiểu dữ liệu</a:t>
            </a:r>
            <a:endParaRPr lang="en-US" dirty="0"/>
          </a:p>
        </p:txBody>
      </p:sp>
      <p:sp>
        <p:nvSpPr>
          <p:cNvPr id="3" name="Content Placeholder 2"/>
          <p:cNvSpPr>
            <a:spLocks noGrp="1"/>
          </p:cNvSpPr>
          <p:nvPr>
            <p:ph idx="1"/>
          </p:nvPr>
        </p:nvSpPr>
        <p:spPr>
          <a:xfrm>
            <a:off x="304800" y="1143000"/>
            <a:ext cx="8610600" cy="533400"/>
          </a:xfrm>
        </p:spPr>
        <p:txBody>
          <a:bodyPr/>
          <a:lstStyle/>
          <a:p>
            <a:r>
              <a:rPr lang="en-US" dirty="0"/>
              <a:t>In </a:t>
            </a:r>
            <a:r>
              <a:rPr lang="en-US" dirty="0" err="1"/>
              <a:t>dữ</a:t>
            </a:r>
            <a:r>
              <a:rPr lang="en-US" dirty="0"/>
              <a:t> </a:t>
            </a:r>
            <a:r>
              <a:rPr lang="en-US" dirty="0" err="1"/>
              <a:t>liệu</a:t>
            </a:r>
            <a:r>
              <a:rPr lang="en-US" dirty="0"/>
              <a:t> </a:t>
            </a:r>
            <a:r>
              <a:rPr lang="en-US" dirty="0" err="1"/>
              <a:t>kiểu</a:t>
            </a:r>
            <a:r>
              <a:rPr lang="en-US" dirty="0"/>
              <a:t> </a:t>
            </a:r>
            <a:r>
              <a:rPr lang="en-US" dirty="0" err="1"/>
              <a:t>boolean</a:t>
            </a:r>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574548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886200"/>
            <a:ext cx="4254347"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033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Dữ liệu và Kiểu dữ liệu</a:t>
            </a:r>
            <a:endParaRPr lang="en-US" dirty="0"/>
          </a:p>
        </p:txBody>
      </p:sp>
      <p:sp>
        <p:nvSpPr>
          <p:cNvPr id="3" name="Content Placeholder 2"/>
          <p:cNvSpPr>
            <a:spLocks noGrp="1"/>
          </p:cNvSpPr>
          <p:nvPr>
            <p:ph idx="1"/>
          </p:nvPr>
        </p:nvSpPr>
        <p:spPr>
          <a:xfrm>
            <a:off x="304800" y="1143000"/>
            <a:ext cx="8610600" cy="609600"/>
          </a:xfrm>
        </p:spPr>
        <p:txBody>
          <a:bodyPr/>
          <a:lstStyle/>
          <a:p>
            <a:r>
              <a:rPr lang="en-US" dirty="0" err="1" smtClean="0"/>
              <a:t>Nhập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kiểu</a:t>
            </a:r>
            <a:r>
              <a:rPr lang="en-US" dirty="0" smtClean="0"/>
              <a:t> </a:t>
            </a:r>
            <a:r>
              <a:rPr lang="en-US" dirty="0" err="1" smtClean="0"/>
              <a:t>boolean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410378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732733"/>
            <a:ext cx="3911292"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1857" y="3733800"/>
            <a:ext cx="3867404"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4688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Dữ liệu và Kiểu dữ liệu</a:t>
            </a:r>
            <a:endParaRPr lang="en-US" dirty="0"/>
          </a:p>
        </p:txBody>
      </p:sp>
      <p:sp>
        <p:nvSpPr>
          <p:cNvPr id="3" name="Content Placeholder 2"/>
          <p:cNvSpPr>
            <a:spLocks noGrp="1"/>
          </p:cNvSpPr>
          <p:nvPr>
            <p:ph idx="1"/>
          </p:nvPr>
        </p:nvSpPr>
        <p:spPr>
          <a:xfrm>
            <a:off x="304800" y="1143000"/>
            <a:ext cx="8610600" cy="609600"/>
          </a:xfrm>
        </p:spPr>
        <p:txBody>
          <a:bodyPr/>
          <a:lstStyle/>
          <a:p>
            <a:r>
              <a:rPr lang="en-US" dirty="0" err="1" smtClean="0"/>
              <a:t>Giá</a:t>
            </a:r>
            <a:r>
              <a:rPr lang="en-US" dirty="0" smtClean="0"/>
              <a:t> </a:t>
            </a:r>
            <a:r>
              <a:rPr lang="en-US" dirty="0" err="1" smtClean="0"/>
              <a:t>trị</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và</a:t>
            </a:r>
            <a:r>
              <a:rPr lang="en-US" dirty="0" smtClean="0"/>
              <a:t> </a:t>
            </a:r>
            <a:r>
              <a:rPr lang="en-US" dirty="0" err="1" smtClean="0"/>
              <a:t>nhỏ</a:t>
            </a:r>
            <a:r>
              <a:rPr lang="en-US" dirty="0" smtClean="0"/>
              <a:t> </a:t>
            </a:r>
            <a:r>
              <a:rPr lang="en-US" dirty="0" err="1" smtClean="0"/>
              <a:t>nhất</a:t>
            </a:r>
            <a:r>
              <a:rPr lang="en-US" dirty="0" smtClean="0"/>
              <a:t> </a:t>
            </a:r>
            <a:r>
              <a:rPr lang="en-US" dirty="0" err="1" smtClean="0"/>
              <a:t>của</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95474"/>
            <a:ext cx="6796503" cy="420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5302" y="1752600"/>
            <a:ext cx="503792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488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Dữ liệu và Kiểu dữ liệu</a:t>
            </a:r>
            <a:endParaRPr lang="en-US" dirty="0"/>
          </a:p>
        </p:txBody>
      </p:sp>
      <p:sp>
        <p:nvSpPr>
          <p:cNvPr id="3" name="Content Placeholder 2"/>
          <p:cNvSpPr>
            <a:spLocks noGrp="1"/>
          </p:cNvSpPr>
          <p:nvPr>
            <p:ph idx="1"/>
          </p:nvPr>
        </p:nvSpPr>
        <p:spPr>
          <a:xfrm>
            <a:off x="304800" y="1143000"/>
            <a:ext cx="8610600" cy="609600"/>
          </a:xfrm>
        </p:spPr>
        <p:txBody>
          <a:bodyPr/>
          <a:lstStyle/>
          <a:p>
            <a:r>
              <a:rPr lang="en-US" dirty="0" err="1"/>
              <a:t>Giá</a:t>
            </a:r>
            <a:r>
              <a:rPr lang="en-US" dirty="0"/>
              <a:t> </a:t>
            </a:r>
            <a:r>
              <a:rPr lang="en-US" dirty="0" err="1"/>
              <a:t>trị</a:t>
            </a:r>
            <a:r>
              <a:rPr lang="en-US" dirty="0"/>
              <a:t> </a:t>
            </a:r>
            <a:r>
              <a:rPr lang="en-US" dirty="0" err="1"/>
              <a:t>lớn</a:t>
            </a:r>
            <a:r>
              <a:rPr lang="en-US" dirty="0"/>
              <a:t> </a:t>
            </a:r>
            <a:r>
              <a:rPr lang="en-US" dirty="0" err="1"/>
              <a:t>nhất</a:t>
            </a:r>
            <a:r>
              <a:rPr lang="en-US" dirty="0"/>
              <a:t> </a:t>
            </a:r>
            <a:r>
              <a:rPr lang="en-US" dirty="0" err="1"/>
              <a:t>và</a:t>
            </a:r>
            <a:r>
              <a:rPr lang="en-US" dirty="0"/>
              <a:t> </a:t>
            </a:r>
            <a:r>
              <a:rPr lang="en-US" dirty="0" err="1"/>
              <a:t>nhỏ</a:t>
            </a:r>
            <a:r>
              <a:rPr lang="en-US" dirty="0"/>
              <a:t> </a:t>
            </a:r>
            <a:r>
              <a:rPr lang="en-US" dirty="0" err="1"/>
              <a:t>nhất</a:t>
            </a:r>
            <a:r>
              <a:rPr lang="en-US" dirty="0"/>
              <a:t> </a:t>
            </a:r>
            <a:r>
              <a:rPr lang="en-US" dirty="0" err="1"/>
              <a:t>của</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55652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775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Dữ liệu và Kiểu dữ liệu</a:t>
            </a:r>
            <a:endParaRPr lang="en-US" dirty="0"/>
          </a:p>
        </p:txBody>
      </p:sp>
      <p:sp>
        <p:nvSpPr>
          <p:cNvPr id="3" name="Content Placeholder 2"/>
          <p:cNvSpPr>
            <a:spLocks noGrp="1"/>
          </p:cNvSpPr>
          <p:nvPr>
            <p:ph idx="1"/>
          </p:nvPr>
        </p:nvSpPr>
        <p:spPr/>
        <p:txBody>
          <a:bodyPr/>
          <a:lstStyle/>
          <a:p>
            <a:r>
              <a:rPr lang="vi-VN" dirty="0" smtClean="0"/>
              <a:t>Đọc thêm</a:t>
            </a:r>
          </a:p>
          <a:p>
            <a:pPr lvl="1"/>
            <a:r>
              <a:rPr lang="vi-VN" dirty="0" smtClean="0"/>
              <a:t>Định nghĩa kiểu: </a:t>
            </a:r>
            <a:r>
              <a:rPr lang="vi-VN" dirty="0" smtClean="0">
                <a:solidFill>
                  <a:srgbClr val="FF0000"/>
                </a:solidFill>
              </a:rPr>
              <a:t>typedef</a:t>
            </a:r>
          </a:p>
        </p:txBody>
      </p:sp>
    </p:spTree>
    <p:extLst>
      <p:ext uri="{BB962C8B-B14F-4D97-AF65-F5344CB8AC3E}">
        <p14:creationId xmlns:p14="http://schemas.microsoft.com/office/powerpoint/2010/main" val="49938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Từ khoá</a:t>
            </a:r>
            <a:endParaRPr lang="en-US" dirty="0"/>
          </a:p>
        </p:txBody>
      </p:sp>
      <p:sp>
        <p:nvSpPr>
          <p:cNvPr id="3" name="Content Placeholder 2"/>
          <p:cNvSpPr>
            <a:spLocks noGrp="1"/>
          </p:cNvSpPr>
          <p:nvPr>
            <p:ph idx="1"/>
          </p:nvPr>
        </p:nvSpPr>
        <p:spPr/>
        <p:txBody>
          <a:bodyPr/>
          <a:lstStyle/>
          <a:p>
            <a:r>
              <a:rPr lang="vi-VN" dirty="0" smtClean="0"/>
              <a:t>Từ khoá là gì</a:t>
            </a:r>
          </a:p>
          <a:p>
            <a:pPr lvl="1"/>
            <a:r>
              <a:rPr lang="vi-VN" dirty="0" smtClean="0"/>
              <a:t>Là từ có ý nghĩa đặc biệt đã được quy định trước bởi ngôn ngữ lập trình.</a:t>
            </a:r>
          </a:p>
          <a:p>
            <a:pPr lvl="2"/>
            <a:r>
              <a:rPr lang="vi-VN" dirty="0" smtClean="0"/>
              <a:t>Như tên của các kiểu cơ bản nói trên</a:t>
            </a:r>
          </a:p>
          <a:p>
            <a:pPr lvl="2"/>
            <a:endParaRPr lang="vi-VN" dirty="0" smtClean="0"/>
          </a:p>
          <a:p>
            <a:pPr lvl="1"/>
            <a:r>
              <a:rPr lang="vi-VN" dirty="0" smtClean="0"/>
              <a:t>Người lập trình không được dùng từ khoá để đặt tên cho các tên mình tạo ra như tên biến, tên kiểu, tên hàm, tên hằng, v.v.</a:t>
            </a:r>
            <a:endParaRPr lang="en-US" dirty="0"/>
          </a:p>
        </p:txBody>
      </p:sp>
    </p:spTree>
    <p:extLst>
      <p:ext uri="{BB962C8B-B14F-4D97-AF65-F5344CB8AC3E}">
        <p14:creationId xmlns:p14="http://schemas.microsoft.com/office/powerpoint/2010/main" val="1516930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Từ khoá</a:t>
            </a:r>
            <a:endParaRPr lang="en-US" dirty="0"/>
          </a:p>
        </p:txBody>
      </p:sp>
      <p:sp>
        <p:nvSpPr>
          <p:cNvPr id="3" name="Content Placeholder 2"/>
          <p:cNvSpPr>
            <a:spLocks noGrp="1"/>
          </p:cNvSpPr>
          <p:nvPr>
            <p:ph idx="1"/>
          </p:nvPr>
        </p:nvSpPr>
        <p:spPr/>
        <p:txBody>
          <a:bodyPr/>
          <a:lstStyle/>
          <a:p>
            <a:r>
              <a:rPr lang="vi-VN" dirty="0" smtClean="0"/>
              <a:t>Từ khoá trong C</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537678"/>
            <a:ext cx="6673850" cy="4558322"/>
          </a:xfrm>
          <a:prstGeom prst="rect">
            <a:avLst/>
          </a:prstGeom>
        </p:spPr>
      </p:pic>
    </p:spTree>
    <p:extLst>
      <p:ext uri="{BB962C8B-B14F-4D97-AF65-F5344CB8AC3E}">
        <p14:creationId xmlns:p14="http://schemas.microsoft.com/office/powerpoint/2010/main" val="1446481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Biến và Khai báo biến</a:t>
            </a:r>
            <a:endParaRPr lang="en-US" dirty="0"/>
          </a:p>
        </p:txBody>
      </p:sp>
      <p:sp>
        <p:nvSpPr>
          <p:cNvPr id="3" name="Content Placeholder 2"/>
          <p:cNvSpPr>
            <a:spLocks noGrp="1"/>
          </p:cNvSpPr>
          <p:nvPr>
            <p:ph idx="1"/>
          </p:nvPr>
        </p:nvSpPr>
        <p:spPr/>
        <p:txBody>
          <a:bodyPr/>
          <a:lstStyle/>
          <a:p>
            <a:r>
              <a:rPr lang="vi-VN" dirty="0" smtClean="0"/>
              <a:t>Biến là gì?</a:t>
            </a:r>
          </a:p>
          <a:p>
            <a:pPr lvl="1"/>
            <a:r>
              <a:rPr lang="vi-VN" dirty="0" smtClean="0"/>
              <a:t>Là nơi lưu trữ dữ liệu của chương trình</a:t>
            </a:r>
          </a:p>
          <a:p>
            <a:pPr lvl="1"/>
            <a:r>
              <a:rPr lang="vi-VN" dirty="0" smtClean="0"/>
              <a:t>Là tên của vùng nhớ lưu trữ dữ liệu của chương trình</a:t>
            </a:r>
          </a:p>
          <a:p>
            <a:pPr lvl="1"/>
            <a:endParaRPr lang="vi-VN" dirty="0"/>
          </a:p>
          <a:p>
            <a:pPr lvl="1"/>
            <a:r>
              <a:rPr lang="vi-VN" dirty="0" smtClean="0"/>
              <a:t>Do có tên, nên khi cần đọc/ghi với vùng nhớ này, người lập trình chỉ cần dùng tên thay cho một địa chỉ của nó.</a:t>
            </a:r>
          </a:p>
          <a:p>
            <a:pPr lvl="1"/>
            <a:endParaRPr lang="vi-VN" dirty="0" smtClean="0"/>
          </a:p>
          <a:p>
            <a:r>
              <a:rPr lang="vi-VN" dirty="0" smtClean="0"/>
              <a:t>Sử dụng biến như thế nào?</a:t>
            </a:r>
          </a:p>
          <a:p>
            <a:pPr lvl="1"/>
            <a:r>
              <a:rPr lang="vi-VN" dirty="0" smtClean="0"/>
              <a:t>Biến cần được khai báo trước khi dùng (đọc/ghi)</a:t>
            </a:r>
          </a:p>
          <a:p>
            <a:pPr lvl="1"/>
            <a:r>
              <a:rPr lang="vi-VN" dirty="0" smtClean="0"/>
              <a:t>Chương trình tự động cấp phát vùng nhờ khi gặp một khai báo biến</a:t>
            </a:r>
          </a:p>
        </p:txBody>
      </p:sp>
    </p:spTree>
    <p:extLst>
      <p:ext uri="{BB962C8B-B14F-4D97-AF65-F5344CB8AC3E}">
        <p14:creationId xmlns:p14="http://schemas.microsoft.com/office/powerpoint/2010/main" val="11968571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Biến và Khai báo biến</a:t>
            </a:r>
            <a:endParaRPr lang="en-US" dirty="0"/>
          </a:p>
        </p:txBody>
      </p:sp>
      <p:sp>
        <p:nvSpPr>
          <p:cNvPr id="3" name="Content Placeholder 2"/>
          <p:cNvSpPr>
            <a:spLocks noGrp="1"/>
          </p:cNvSpPr>
          <p:nvPr>
            <p:ph idx="1"/>
          </p:nvPr>
        </p:nvSpPr>
        <p:spPr/>
        <p:txBody>
          <a:bodyPr/>
          <a:lstStyle/>
          <a:p>
            <a:r>
              <a:rPr lang="en-US" dirty="0" smtClean="0"/>
              <a:t>C</a:t>
            </a:r>
            <a:r>
              <a:rPr lang="vi-VN" dirty="0" smtClean="0"/>
              <a:t>ác vị dụ về khai báo biến:</a:t>
            </a:r>
          </a:p>
          <a:p>
            <a:pPr lvl="1"/>
            <a:r>
              <a:rPr lang="en-US" dirty="0" smtClean="0"/>
              <a:t>T</a:t>
            </a:r>
            <a:r>
              <a:rPr lang="vi-VN" dirty="0" smtClean="0"/>
              <a:t>ạo một biến</a:t>
            </a:r>
          </a:p>
          <a:p>
            <a:pPr marL="914400" lvl="2" indent="0">
              <a:buNone/>
            </a:pPr>
            <a:r>
              <a:rPr lang="vi-VN" dirty="0" smtClean="0">
                <a:solidFill>
                  <a:srgbClr val="0432FF"/>
                </a:solidFill>
              </a:rPr>
              <a:t>int</a:t>
            </a:r>
            <a:r>
              <a:rPr lang="vi-VN" dirty="0" smtClean="0"/>
              <a:t> a;</a:t>
            </a:r>
          </a:p>
          <a:p>
            <a:pPr marL="914400" lvl="2" indent="0">
              <a:buNone/>
            </a:pPr>
            <a:r>
              <a:rPr lang="vi-VN" dirty="0" smtClean="0"/>
              <a:t>char c;</a:t>
            </a:r>
          </a:p>
          <a:p>
            <a:pPr lvl="1"/>
            <a:r>
              <a:rPr lang="vi-VN" dirty="0" smtClean="0"/>
              <a:t>Tạo nhiều biến cùng kiểu</a:t>
            </a:r>
          </a:p>
          <a:p>
            <a:pPr marL="914400" lvl="2" indent="0">
              <a:buNone/>
            </a:pPr>
            <a:r>
              <a:rPr lang="vi-VN" dirty="0">
                <a:solidFill>
                  <a:srgbClr val="0432FF"/>
                </a:solidFill>
              </a:rPr>
              <a:t>int</a:t>
            </a:r>
            <a:r>
              <a:rPr lang="vi-VN" dirty="0"/>
              <a:t> </a:t>
            </a:r>
            <a:r>
              <a:rPr lang="vi-VN" dirty="0" smtClean="0"/>
              <a:t>a, b;</a:t>
            </a:r>
            <a:endParaRPr lang="vi-VN" dirty="0"/>
          </a:p>
          <a:p>
            <a:pPr marL="914400" lvl="2" indent="0">
              <a:buNone/>
            </a:pPr>
            <a:r>
              <a:rPr lang="vi-VN" dirty="0">
                <a:solidFill>
                  <a:srgbClr val="0432FF"/>
                </a:solidFill>
              </a:rPr>
              <a:t>char</a:t>
            </a:r>
            <a:r>
              <a:rPr lang="vi-VN" dirty="0"/>
              <a:t> </a:t>
            </a:r>
            <a:r>
              <a:rPr lang="vi-VN" dirty="0" smtClean="0"/>
              <a:t>c1, c2;</a:t>
            </a:r>
            <a:endParaRPr lang="vi-VN" dirty="0"/>
          </a:p>
          <a:p>
            <a:pPr marL="514350" lvl="1" indent="0">
              <a:buNone/>
            </a:pPr>
            <a:endParaRPr lang="vi-VN" dirty="0" smtClean="0"/>
          </a:p>
          <a:p>
            <a:pPr lvl="1"/>
            <a:r>
              <a:rPr lang="vi-VN" dirty="0" smtClean="0"/>
              <a:t>Tạo biến và khởi động giá trị</a:t>
            </a:r>
          </a:p>
          <a:p>
            <a:pPr marL="914400" lvl="2" indent="0">
              <a:buNone/>
            </a:pPr>
            <a:r>
              <a:rPr lang="en-US" dirty="0">
                <a:solidFill>
                  <a:srgbClr val="0432FF"/>
                </a:solidFill>
              </a:rPr>
              <a:t>int</a:t>
            </a:r>
            <a:r>
              <a:rPr lang="en-US" dirty="0"/>
              <a:t> </a:t>
            </a:r>
            <a:r>
              <a:rPr lang="vi-VN" dirty="0" smtClean="0"/>
              <a:t>a=10, </a:t>
            </a:r>
            <a:r>
              <a:rPr lang="vi-VN" dirty="0"/>
              <a:t>b;</a:t>
            </a:r>
          </a:p>
          <a:p>
            <a:pPr marL="914400" lvl="2" indent="0">
              <a:buNone/>
            </a:pPr>
            <a:r>
              <a:rPr lang="en-US" dirty="0" smtClean="0"/>
              <a:t>c</a:t>
            </a:r>
            <a:r>
              <a:rPr lang="vi-VN" dirty="0" smtClean="0">
                <a:solidFill>
                  <a:srgbClr val="0432FF"/>
                </a:solidFill>
              </a:rPr>
              <a:t>har</a:t>
            </a:r>
            <a:r>
              <a:rPr lang="vi-VN" dirty="0" smtClean="0"/>
              <a:t> c1=‘A’, c2=‘a’;</a:t>
            </a:r>
            <a:endParaRPr lang="vi-VN" dirty="0"/>
          </a:p>
          <a:p>
            <a:pPr lvl="2"/>
            <a:endParaRPr lang="vi-VN" dirty="0" smtClean="0"/>
          </a:p>
        </p:txBody>
      </p:sp>
    </p:spTree>
    <p:extLst>
      <p:ext uri="{BB962C8B-B14F-4D97-AF65-F5344CB8AC3E}">
        <p14:creationId xmlns:p14="http://schemas.microsoft.com/office/powerpoint/2010/main" val="593931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Dữ liệu và Kiểu dữ liệu</a:t>
            </a:r>
            <a:endParaRPr lang="en-US" dirty="0"/>
          </a:p>
        </p:txBody>
      </p:sp>
      <p:sp>
        <p:nvSpPr>
          <p:cNvPr id="3" name="Content Placeholder 2"/>
          <p:cNvSpPr>
            <a:spLocks noGrp="1"/>
          </p:cNvSpPr>
          <p:nvPr>
            <p:ph idx="1"/>
          </p:nvPr>
        </p:nvSpPr>
        <p:spPr/>
        <p:txBody>
          <a:bodyPr/>
          <a:lstStyle/>
          <a:p>
            <a:r>
              <a:rPr lang="vi-VN" dirty="0" smtClean="0"/>
              <a:t>Tại sao phải cần đến kiểu dữ liệu?</a:t>
            </a:r>
          </a:p>
          <a:p>
            <a:pPr lvl="1"/>
            <a:r>
              <a:rPr lang="vi-VN" dirty="0" smtClean="0"/>
              <a:t>Mọi chương trình đều cần đến dữ liệu</a:t>
            </a:r>
          </a:p>
          <a:p>
            <a:pPr lvl="1"/>
            <a:r>
              <a:rPr lang="vi-VN" dirty="0" smtClean="0"/>
              <a:t>Ví dụ:</a:t>
            </a:r>
          </a:p>
          <a:p>
            <a:pPr lvl="2"/>
            <a:r>
              <a:rPr lang="vi-VN" dirty="0" smtClean="0"/>
              <a:t>Một chương trình in ra tên </a:t>
            </a:r>
            <a:r>
              <a:rPr lang="vi-VN" dirty="0"/>
              <a:t>đơn </a:t>
            </a:r>
            <a:r>
              <a:rPr lang="vi-VN" dirty="0" smtClean="0"/>
              <a:t>giản</a:t>
            </a:r>
            <a:endParaRPr lang="en-US" dirty="0"/>
          </a:p>
          <a:p>
            <a:pPr lvl="3"/>
            <a:endParaRPr lang="vi-VN" dirty="0" smtClean="0">
              <a:sym typeface="Wingdings"/>
            </a:endParaRPr>
          </a:p>
          <a:p>
            <a:pPr lvl="3"/>
            <a:endParaRPr lang="vi-VN" dirty="0">
              <a:sym typeface="Wingdings"/>
            </a:endParaRPr>
          </a:p>
          <a:p>
            <a:pPr lvl="3"/>
            <a:endParaRPr lang="vi-VN" dirty="0" smtClean="0">
              <a:sym typeface="Wingdings"/>
            </a:endParaRPr>
          </a:p>
          <a:p>
            <a:pPr lvl="3"/>
            <a:endParaRPr lang="vi-VN" dirty="0">
              <a:sym typeface="Wingdings"/>
            </a:endParaRPr>
          </a:p>
          <a:p>
            <a:pPr lvl="3"/>
            <a:endParaRPr lang="vi-VN" dirty="0" smtClean="0">
              <a:sym typeface="Wingdings"/>
            </a:endParaRPr>
          </a:p>
          <a:p>
            <a:pPr lvl="3"/>
            <a:r>
              <a:rPr lang="vi-VN" dirty="0" smtClean="0">
                <a:sym typeface="Wingdings"/>
              </a:rPr>
              <a:t>=&gt; Cần lưu trữ dữ liệu “LAP TRINH C/C++” để xuất ra màn hình</a:t>
            </a:r>
            <a:endParaRPr lang="vi-VN" dirty="0" smtClean="0"/>
          </a:p>
        </p:txBody>
      </p:sp>
      <p:sp>
        <p:nvSpPr>
          <p:cNvPr id="4" name="Rectangle 3"/>
          <p:cNvSpPr/>
          <p:nvPr/>
        </p:nvSpPr>
        <p:spPr>
          <a:xfrm>
            <a:off x="1524000" y="2819400"/>
            <a:ext cx="4800600" cy="1200329"/>
          </a:xfrm>
          <a:prstGeom prst="rect">
            <a:avLst/>
          </a:prstGeom>
          <a:ln>
            <a:solidFill>
              <a:srgbClr val="0070C0"/>
            </a:solidFill>
          </a:ln>
        </p:spPr>
        <p:txBody>
          <a:bodyPr wrap="square">
            <a:spAutoFit/>
          </a:bodyPr>
          <a:lstStyle/>
          <a:p>
            <a:r>
              <a:rPr lang="vi-VN" dirty="0">
                <a:latin typeface="PT Serif" charset="0"/>
                <a:ea typeface="PT Serif" charset="0"/>
                <a:cs typeface="PT Serif" charset="0"/>
              </a:rPr>
              <a:t>int main(){</a:t>
            </a:r>
          </a:p>
          <a:p>
            <a:r>
              <a:rPr lang="vi-VN" dirty="0">
                <a:latin typeface="PT Serif" charset="0"/>
                <a:ea typeface="PT Serif" charset="0"/>
                <a:cs typeface="PT Serif" charset="0"/>
              </a:rPr>
              <a:t>	printf(“LAP TRINH C/C++”);</a:t>
            </a:r>
          </a:p>
          <a:p>
            <a:r>
              <a:rPr lang="vi-VN" dirty="0">
                <a:latin typeface="PT Serif" charset="0"/>
                <a:ea typeface="PT Serif" charset="0"/>
                <a:cs typeface="PT Serif" charset="0"/>
              </a:rPr>
              <a:t>	return 0;</a:t>
            </a:r>
          </a:p>
          <a:p>
            <a:r>
              <a:rPr lang="vi-VN" dirty="0">
                <a:latin typeface="PT Serif" charset="0"/>
                <a:ea typeface="PT Serif" charset="0"/>
                <a:cs typeface="PT Serif" charset="0"/>
              </a:rPr>
              <a:t>}</a:t>
            </a:r>
          </a:p>
        </p:txBody>
      </p:sp>
    </p:spTree>
    <p:extLst>
      <p:ext uri="{BB962C8B-B14F-4D97-AF65-F5344CB8AC3E}">
        <p14:creationId xmlns:p14="http://schemas.microsoft.com/office/powerpoint/2010/main" val="12674902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Biến và Khai báo biến</a:t>
            </a:r>
            <a:endParaRPr lang="en-US" dirty="0"/>
          </a:p>
        </p:txBody>
      </p:sp>
      <p:sp>
        <p:nvSpPr>
          <p:cNvPr id="3" name="Content Placeholder 2"/>
          <p:cNvSpPr>
            <a:spLocks noGrp="1"/>
          </p:cNvSpPr>
          <p:nvPr>
            <p:ph idx="1"/>
          </p:nvPr>
        </p:nvSpPr>
        <p:spPr/>
        <p:txBody>
          <a:bodyPr/>
          <a:lstStyle/>
          <a:p>
            <a:r>
              <a:rPr lang="en-US" dirty="0" err="1" smtClean="0"/>
              <a:t>Khi</a:t>
            </a:r>
            <a:r>
              <a:rPr lang="en-US" dirty="0" smtClean="0"/>
              <a:t> </a:t>
            </a:r>
            <a:r>
              <a:rPr lang="en-US" dirty="0" err="1" smtClean="0"/>
              <a:t>khai</a:t>
            </a:r>
            <a:r>
              <a:rPr lang="en-US" dirty="0" smtClean="0"/>
              <a:t> </a:t>
            </a:r>
            <a:r>
              <a:rPr lang="vi-VN" dirty="0" smtClean="0"/>
              <a:t>báo biến cần xác định điều gì?</a:t>
            </a:r>
          </a:p>
          <a:p>
            <a:pPr lvl="1"/>
            <a:r>
              <a:rPr lang="vi-VN" dirty="0" smtClean="0"/>
              <a:t>Biến lưu trữ dữ liệu gì? </a:t>
            </a:r>
            <a:r>
              <a:rPr lang="vi-VN" dirty="0" smtClean="0">
                <a:sym typeface="Wingdings"/>
              </a:rPr>
              <a:t> </a:t>
            </a:r>
            <a:r>
              <a:rPr lang="vi-VN" dirty="0" smtClean="0">
                <a:solidFill>
                  <a:srgbClr val="FF0000"/>
                </a:solidFill>
                <a:sym typeface="Wingdings"/>
              </a:rPr>
              <a:t>xác định được kiểu</a:t>
            </a:r>
          </a:p>
          <a:p>
            <a:pPr lvl="1"/>
            <a:r>
              <a:rPr lang="vi-VN" dirty="0" smtClean="0">
                <a:sym typeface="Wingdings"/>
              </a:rPr>
              <a:t>Ý nghĩa của biến là gì?  </a:t>
            </a:r>
            <a:r>
              <a:rPr lang="vi-VN" dirty="0" smtClean="0">
                <a:solidFill>
                  <a:srgbClr val="FF0000"/>
                </a:solidFill>
                <a:sym typeface="Wingdings"/>
              </a:rPr>
              <a:t>xác định được tên sẽ được đặt cho nó</a:t>
            </a:r>
          </a:p>
          <a:p>
            <a:pPr lvl="1"/>
            <a:r>
              <a:rPr lang="vi-VN" dirty="0" smtClean="0">
                <a:sym typeface="Wingdings"/>
              </a:rPr>
              <a:t>Ví dụ:</a:t>
            </a:r>
          </a:p>
          <a:p>
            <a:pPr lvl="2"/>
            <a:r>
              <a:rPr lang="vi-VN" sz="1800" dirty="0" smtClean="0">
                <a:sym typeface="Wingdings"/>
              </a:rPr>
              <a:t>Khi giải Phương trình bậc 2</a:t>
            </a:r>
          </a:p>
          <a:p>
            <a:pPr lvl="3"/>
            <a:r>
              <a:rPr lang="vi-VN" sz="1800" dirty="0" smtClean="0">
                <a:sym typeface="Wingdings"/>
              </a:rPr>
              <a:t>Lưu trữ hệ số:</a:t>
            </a:r>
          </a:p>
          <a:p>
            <a:pPr lvl="4"/>
            <a:r>
              <a:rPr lang="vi-VN" sz="1800" dirty="0" smtClean="0">
                <a:sym typeface="Wingdings"/>
              </a:rPr>
              <a:t>Kiểu: float hoặc double. Vì sao?</a:t>
            </a:r>
          </a:p>
          <a:p>
            <a:pPr lvl="4"/>
            <a:r>
              <a:rPr lang="vi-VN" sz="1800" dirty="0" smtClean="0">
                <a:sym typeface="Wingdings"/>
              </a:rPr>
              <a:t>Tên: a, b, c. Vì sao?</a:t>
            </a:r>
          </a:p>
          <a:p>
            <a:pPr lvl="3"/>
            <a:r>
              <a:rPr lang="vi-VN" sz="1800" dirty="0" smtClean="0"/>
              <a:t>Lưu trữ delta:</a:t>
            </a:r>
          </a:p>
          <a:p>
            <a:pPr lvl="4"/>
            <a:r>
              <a:rPr lang="vi-VN" sz="1800" dirty="0" smtClean="0"/>
              <a:t>Kiểu: float hoặc double. Vì sao?</a:t>
            </a:r>
          </a:p>
          <a:p>
            <a:pPr lvl="4"/>
            <a:r>
              <a:rPr lang="vi-VN" sz="1800" dirty="0" smtClean="0"/>
              <a:t>Tên: delta</a:t>
            </a:r>
          </a:p>
          <a:p>
            <a:pPr lvl="3"/>
            <a:r>
              <a:rPr lang="vi-VN" sz="1800" dirty="0" smtClean="0"/>
              <a:t>Lưu trữ nghiệm:</a:t>
            </a:r>
          </a:p>
          <a:p>
            <a:pPr lvl="4"/>
            <a:r>
              <a:rPr lang="vi-VN" sz="1800" dirty="0" smtClean="0"/>
              <a:t>Kiểu: float hoặc double. Vì sao?</a:t>
            </a:r>
          </a:p>
          <a:p>
            <a:pPr lvl="4"/>
            <a:r>
              <a:rPr lang="vi-VN" sz="1800" dirty="0" smtClean="0"/>
              <a:t>Tên: x1, x2, s1, s2, sol1, sol2, v.v. Có luật gì không?</a:t>
            </a:r>
            <a:endParaRPr lang="vi-VN" dirty="0" smtClean="0"/>
          </a:p>
          <a:p>
            <a:pPr lvl="2"/>
            <a:endParaRPr lang="vi-VN" dirty="0" smtClean="0"/>
          </a:p>
        </p:txBody>
      </p:sp>
    </p:spTree>
    <p:extLst>
      <p:ext uri="{BB962C8B-B14F-4D97-AF65-F5344CB8AC3E}">
        <p14:creationId xmlns:p14="http://schemas.microsoft.com/office/powerpoint/2010/main" val="1350750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Biến và Khai báo biến</a:t>
            </a:r>
            <a:endParaRPr lang="en-US" dirty="0"/>
          </a:p>
        </p:txBody>
      </p:sp>
      <p:sp>
        <p:nvSpPr>
          <p:cNvPr id="3" name="Content Placeholder 2"/>
          <p:cNvSpPr>
            <a:spLocks noGrp="1"/>
          </p:cNvSpPr>
          <p:nvPr>
            <p:ph idx="1"/>
          </p:nvPr>
        </p:nvSpPr>
        <p:spPr/>
        <p:txBody>
          <a:bodyPr/>
          <a:lstStyle/>
          <a:p>
            <a:r>
              <a:rPr lang="vi-VN" dirty="0" smtClean="0"/>
              <a:t>Quy tắc đặt tên biến</a:t>
            </a:r>
          </a:p>
          <a:p>
            <a:pPr lvl="1"/>
            <a:r>
              <a:rPr lang="vi-VN" dirty="0" smtClean="0"/>
              <a:t>Theo quy tắc đặt tên một danh hiệu</a:t>
            </a:r>
          </a:p>
          <a:p>
            <a:r>
              <a:rPr lang="vi-VN" dirty="0"/>
              <a:t>Quy tắc đặt tên </a:t>
            </a:r>
            <a:r>
              <a:rPr lang="vi-VN" dirty="0" smtClean="0"/>
              <a:t>danh hiệu</a:t>
            </a:r>
            <a:endParaRPr lang="vi-VN" dirty="0"/>
          </a:p>
          <a:p>
            <a:endParaRPr lang="vi-VN" dirty="0" smtClean="0"/>
          </a:p>
          <a:p>
            <a:pPr lvl="1"/>
            <a:r>
              <a:rPr lang="vi-VN" u="sng" dirty="0" smtClean="0"/>
              <a:t>Không được </a:t>
            </a:r>
            <a:r>
              <a:rPr lang="vi-VN" dirty="0" smtClean="0"/>
              <a:t>trùng với từ khoá</a:t>
            </a:r>
          </a:p>
          <a:p>
            <a:pPr lvl="1"/>
            <a:endParaRPr lang="vi-VN" dirty="0" smtClean="0"/>
          </a:p>
          <a:p>
            <a:pPr lvl="1"/>
            <a:r>
              <a:rPr lang="vi-VN" dirty="0" smtClean="0"/>
              <a:t>Ký tự đầu: </a:t>
            </a:r>
          </a:p>
          <a:p>
            <a:pPr lvl="2"/>
            <a:r>
              <a:rPr lang="en-US" dirty="0" smtClean="0"/>
              <a:t>M</a:t>
            </a:r>
            <a:r>
              <a:rPr lang="vi-VN" dirty="0" smtClean="0"/>
              <a:t>ột chữ (a, A, b, B, </a:t>
            </a:r>
            <a:r>
              <a:rPr lang="is-IS" dirty="0" smtClean="0"/>
              <a:t>…) </a:t>
            </a:r>
            <a:r>
              <a:rPr lang="vi-VN" dirty="0" smtClean="0"/>
              <a:t>hay gạch dưới (_)</a:t>
            </a:r>
          </a:p>
          <a:p>
            <a:pPr lvl="2"/>
            <a:r>
              <a:rPr lang="vi-VN" u="sng" dirty="0" smtClean="0"/>
              <a:t>Không được </a:t>
            </a:r>
            <a:r>
              <a:rPr lang="vi-VN" dirty="0" smtClean="0"/>
              <a:t>là ký hiệu nào khác: !,@,#,$,%,^,&amp;,*,(,), </a:t>
            </a:r>
            <a:r>
              <a:rPr lang="is-IS" dirty="0" smtClean="0"/>
              <a:t>…</a:t>
            </a:r>
            <a:endParaRPr lang="vi-VN" dirty="0" smtClean="0"/>
          </a:p>
          <a:p>
            <a:pPr lvl="1"/>
            <a:endParaRPr lang="vi-VN" dirty="0" smtClean="0"/>
          </a:p>
          <a:p>
            <a:pPr lvl="1"/>
            <a:r>
              <a:rPr lang="vi-VN" dirty="0" smtClean="0"/>
              <a:t>Các ký tự tiếp theo:</a:t>
            </a:r>
          </a:p>
          <a:p>
            <a:pPr lvl="2"/>
            <a:r>
              <a:rPr lang="vi-VN" dirty="0" smtClean="0"/>
              <a:t>chữ, số, gạch dưới</a:t>
            </a:r>
          </a:p>
          <a:p>
            <a:pPr lvl="2"/>
            <a:endParaRPr lang="vi-VN" dirty="0" smtClean="0"/>
          </a:p>
          <a:p>
            <a:pPr lvl="1"/>
            <a:endParaRPr lang="vi-VN" dirty="0"/>
          </a:p>
          <a:p>
            <a:pPr lvl="2"/>
            <a:endParaRPr lang="vi-VN" dirty="0" smtClean="0"/>
          </a:p>
        </p:txBody>
      </p:sp>
    </p:spTree>
    <p:extLst>
      <p:ext uri="{BB962C8B-B14F-4D97-AF65-F5344CB8AC3E}">
        <p14:creationId xmlns:p14="http://schemas.microsoft.com/office/powerpoint/2010/main" val="16648883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Biến và Khai báo biến</a:t>
            </a:r>
            <a:endParaRPr lang="en-US" dirty="0"/>
          </a:p>
        </p:txBody>
      </p:sp>
      <p:sp>
        <p:nvSpPr>
          <p:cNvPr id="3" name="Content Placeholder 2"/>
          <p:cNvSpPr>
            <a:spLocks noGrp="1"/>
          </p:cNvSpPr>
          <p:nvPr>
            <p:ph idx="1"/>
          </p:nvPr>
        </p:nvSpPr>
        <p:spPr/>
        <p:txBody>
          <a:bodyPr/>
          <a:lstStyle/>
          <a:p>
            <a:r>
              <a:rPr lang="vi-VN" dirty="0" smtClean="0"/>
              <a:t>Minh hoạ</a:t>
            </a:r>
          </a:p>
          <a:p>
            <a:pPr lvl="1"/>
            <a:endParaRPr lang="vi-VN" dirty="0"/>
          </a:p>
          <a:p>
            <a:pPr lvl="2"/>
            <a:endParaRPr lang="vi-VN" dirty="0" smtClean="0"/>
          </a:p>
        </p:txBody>
      </p:sp>
      <p:sp>
        <p:nvSpPr>
          <p:cNvPr id="4" name="Rectangle 3"/>
          <p:cNvSpPr/>
          <p:nvPr/>
        </p:nvSpPr>
        <p:spPr>
          <a:xfrm>
            <a:off x="304800" y="1600200"/>
            <a:ext cx="8153400" cy="4770537"/>
          </a:xfrm>
          <a:prstGeom prst="rect">
            <a:avLst/>
          </a:prstGeom>
          <a:solidFill>
            <a:schemeClr val="tx2">
              <a:lumMod val="20000"/>
              <a:lumOff val="80000"/>
            </a:schemeClr>
          </a:solidFill>
          <a:ln>
            <a:solidFill>
              <a:srgbClr val="0070C0"/>
            </a:solidFill>
          </a:ln>
        </p:spPr>
        <p:txBody>
          <a:bodyPr wrap="square">
            <a:spAutoFit/>
          </a:bodyPr>
          <a:lstStyle/>
          <a:p>
            <a:r>
              <a:rPr lang="en-US" sz="1600" dirty="0">
                <a:solidFill>
                  <a:srgbClr val="0000FF"/>
                </a:solidFill>
                <a:latin typeface="Consolas" charset="0"/>
              </a:rPr>
              <a:t>#include</a:t>
            </a:r>
            <a:r>
              <a:rPr lang="en-US" sz="1600" dirty="0">
                <a:solidFill>
                  <a:prstClr val="black"/>
                </a:solidFill>
                <a:latin typeface="Consolas" charset="0"/>
              </a:rPr>
              <a:t> </a:t>
            </a:r>
            <a:r>
              <a:rPr lang="en-US" sz="1600" dirty="0">
                <a:solidFill>
                  <a:srgbClr val="A31515"/>
                </a:solidFill>
                <a:latin typeface="Consolas" charset="0"/>
              </a:rPr>
              <a:t>&lt;</a:t>
            </a:r>
            <a:r>
              <a:rPr lang="en-US" sz="1600" dirty="0" err="1">
                <a:solidFill>
                  <a:srgbClr val="A31515"/>
                </a:solidFill>
                <a:latin typeface="Consolas" charset="0"/>
              </a:rPr>
              <a:t>stdio.h</a:t>
            </a:r>
            <a:r>
              <a:rPr lang="en-US" sz="1600" dirty="0">
                <a:solidFill>
                  <a:srgbClr val="A31515"/>
                </a:solidFill>
                <a:latin typeface="Consolas" charset="0"/>
              </a:rPr>
              <a:t>&gt;</a:t>
            </a:r>
            <a:endParaRPr lang="en-US" sz="1600" dirty="0">
              <a:solidFill>
                <a:prstClr val="black"/>
              </a:solidFill>
              <a:latin typeface="Consolas" charset="0"/>
            </a:endParaRPr>
          </a:p>
          <a:p>
            <a:r>
              <a:rPr lang="en-US" sz="1600" dirty="0">
                <a:solidFill>
                  <a:srgbClr val="0000FF"/>
                </a:solidFill>
                <a:latin typeface="Consolas" charset="0"/>
              </a:rPr>
              <a:t>#include</a:t>
            </a:r>
            <a:r>
              <a:rPr lang="en-US" sz="1600" dirty="0">
                <a:solidFill>
                  <a:prstClr val="black"/>
                </a:solidFill>
                <a:latin typeface="Consolas" charset="0"/>
              </a:rPr>
              <a:t> </a:t>
            </a:r>
            <a:r>
              <a:rPr lang="en-US" sz="1600" dirty="0">
                <a:solidFill>
                  <a:srgbClr val="A31515"/>
                </a:solidFill>
                <a:latin typeface="Consolas" charset="0"/>
              </a:rPr>
              <a:t>&lt;</a:t>
            </a:r>
            <a:r>
              <a:rPr lang="en-US" sz="1600" dirty="0" err="1">
                <a:solidFill>
                  <a:srgbClr val="A31515"/>
                </a:solidFill>
                <a:latin typeface="Consolas" charset="0"/>
              </a:rPr>
              <a:t>stdlib.h</a:t>
            </a:r>
            <a:r>
              <a:rPr lang="en-US" sz="1600" dirty="0" smtClean="0">
                <a:solidFill>
                  <a:srgbClr val="A31515"/>
                </a:solidFill>
                <a:latin typeface="Consolas" charset="0"/>
              </a:rPr>
              <a:t>&gt;</a:t>
            </a:r>
            <a:endParaRPr lang="en-US" sz="1600" dirty="0">
              <a:solidFill>
                <a:prstClr val="black"/>
              </a:solidFill>
              <a:latin typeface="Consolas" charset="0"/>
            </a:endParaRPr>
          </a:p>
          <a:p>
            <a:r>
              <a:rPr lang="en-US" sz="1600" dirty="0">
                <a:solidFill>
                  <a:srgbClr val="008000"/>
                </a:solidFill>
                <a:latin typeface="Consolas" charset="0"/>
              </a:rPr>
              <a:t>//</a:t>
            </a:r>
            <a:r>
              <a:rPr lang="en-US" sz="1600" dirty="0" err="1">
                <a:solidFill>
                  <a:srgbClr val="008000"/>
                </a:solidFill>
                <a:latin typeface="Consolas" charset="0"/>
              </a:rPr>
              <a:t>Chuong</a:t>
            </a:r>
            <a:r>
              <a:rPr lang="en-US" sz="1600" dirty="0">
                <a:solidFill>
                  <a:srgbClr val="008000"/>
                </a:solidFill>
                <a:latin typeface="Consolas" charset="0"/>
              </a:rPr>
              <a:t> </a:t>
            </a:r>
            <a:r>
              <a:rPr lang="en-US" sz="1600" dirty="0" err="1">
                <a:solidFill>
                  <a:srgbClr val="008000"/>
                </a:solidFill>
                <a:latin typeface="Consolas" charset="0"/>
              </a:rPr>
              <a:t>trinh</a:t>
            </a:r>
            <a:r>
              <a:rPr lang="en-US" sz="1600" dirty="0">
                <a:solidFill>
                  <a:srgbClr val="008000"/>
                </a:solidFill>
                <a:latin typeface="Consolas" charset="0"/>
              </a:rPr>
              <a:t> </a:t>
            </a:r>
            <a:r>
              <a:rPr lang="en-US" sz="1600" dirty="0" err="1">
                <a:solidFill>
                  <a:srgbClr val="008000"/>
                </a:solidFill>
                <a:latin typeface="Consolas" charset="0"/>
              </a:rPr>
              <a:t>giai</a:t>
            </a:r>
            <a:r>
              <a:rPr lang="en-US" sz="1600" dirty="0">
                <a:solidFill>
                  <a:srgbClr val="008000"/>
                </a:solidFill>
                <a:latin typeface="Consolas" charset="0"/>
              </a:rPr>
              <a:t> Phuong </a:t>
            </a:r>
            <a:r>
              <a:rPr lang="en-US" sz="1600" dirty="0" err="1">
                <a:solidFill>
                  <a:srgbClr val="008000"/>
                </a:solidFill>
                <a:latin typeface="Consolas" charset="0"/>
              </a:rPr>
              <a:t>trinh</a:t>
            </a:r>
            <a:r>
              <a:rPr lang="en-US" sz="1600" dirty="0">
                <a:solidFill>
                  <a:srgbClr val="008000"/>
                </a:solidFill>
                <a:latin typeface="Consolas" charset="0"/>
              </a:rPr>
              <a:t> bac 2</a:t>
            </a:r>
            <a:endParaRPr lang="en-US" sz="1600" dirty="0">
              <a:solidFill>
                <a:prstClr val="black"/>
              </a:solidFill>
              <a:latin typeface="Consolas" charset="0"/>
            </a:endParaRPr>
          </a:p>
          <a:p>
            <a:r>
              <a:rPr lang="en-US" sz="1600" dirty="0" err="1">
                <a:solidFill>
                  <a:srgbClr val="0000FF"/>
                </a:solidFill>
                <a:latin typeface="Consolas" charset="0"/>
              </a:rPr>
              <a:t>int</a:t>
            </a:r>
            <a:r>
              <a:rPr lang="en-US" sz="1600" dirty="0">
                <a:solidFill>
                  <a:prstClr val="black"/>
                </a:solidFill>
                <a:latin typeface="Consolas" charset="0"/>
              </a:rPr>
              <a:t> main(){</a:t>
            </a:r>
          </a:p>
          <a:p>
            <a:r>
              <a:rPr lang="en-US" sz="1600" dirty="0">
                <a:solidFill>
                  <a:prstClr val="black"/>
                </a:solidFill>
                <a:latin typeface="Consolas" charset="0"/>
              </a:rPr>
              <a:t>	</a:t>
            </a:r>
            <a:r>
              <a:rPr lang="en-US" sz="1600" dirty="0">
                <a:solidFill>
                  <a:srgbClr val="008000"/>
                </a:solidFill>
                <a:latin typeface="Consolas" charset="0"/>
              </a:rPr>
              <a:t>//</a:t>
            </a:r>
            <a:r>
              <a:rPr lang="en-US" sz="1600" dirty="0" err="1">
                <a:solidFill>
                  <a:srgbClr val="008000"/>
                </a:solidFill>
                <a:latin typeface="Consolas" charset="0"/>
              </a:rPr>
              <a:t>Khao</a:t>
            </a:r>
            <a:r>
              <a:rPr lang="en-US" sz="1600" dirty="0">
                <a:solidFill>
                  <a:srgbClr val="008000"/>
                </a:solidFill>
                <a:latin typeface="Consolas" charset="0"/>
              </a:rPr>
              <a:t> </a:t>
            </a:r>
            <a:r>
              <a:rPr lang="en-US" sz="1600" dirty="0" err="1">
                <a:solidFill>
                  <a:srgbClr val="008000"/>
                </a:solidFill>
                <a:latin typeface="Consolas" charset="0"/>
              </a:rPr>
              <a:t>bao</a:t>
            </a:r>
            <a:r>
              <a:rPr lang="en-US" sz="1600" dirty="0">
                <a:solidFill>
                  <a:srgbClr val="008000"/>
                </a:solidFill>
                <a:latin typeface="Consolas" charset="0"/>
              </a:rPr>
              <a:t> </a:t>
            </a:r>
            <a:r>
              <a:rPr lang="en-US" sz="1600" dirty="0" err="1">
                <a:solidFill>
                  <a:srgbClr val="008000"/>
                </a:solidFill>
                <a:latin typeface="Consolas" charset="0"/>
              </a:rPr>
              <a:t>cac</a:t>
            </a:r>
            <a:r>
              <a:rPr lang="en-US" sz="1600" dirty="0">
                <a:solidFill>
                  <a:srgbClr val="008000"/>
                </a:solidFill>
                <a:latin typeface="Consolas" charset="0"/>
              </a:rPr>
              <a:t> </a:t>
            </a:r>
            <a:r>
              <a:rPr lang="en-US" sz="1600" dirty="0" err="1">
                <a:solidFill>
                  <a:srgbClr val="008000"/>
                </a:solidFill>
                <a:latin typeface="Consolas" charset="0"/>
              </a:rPr>
              <a:t>bien</a:t>
            </a:r>
            <a:endParaRPr lang="en-US" sz="1600" dirty="0">
              <a:solidFill>
                <a:prstClr val="black"/>
              </a:solidFill>
              <a:latin typeface="Consolas" charset="0"/>
            </a:endParaRPr>
          </a:p>
          <a:p>
            <a:r>
              <a:rPr lang="en-US" sz="1600" dirty="0">
                <a:solidFill>
                  <a:prstClr val="black"/>
                </a:solidFill>
                <a:latin typeface="Consolas" charset="0"/>
              </a:rPr>
              <a:t>	</a:t>
            </a:r>
            <a:r>
              <a:rPr lang="en-US" sz="1600" dirty="0">
                <a:solidFill>
                  <a:srgbClr val="0000FF"/>
                </a:solidFill>
                <a:latin typeface="Consolas" charset="0"/>
              </a:rPr>
              <a:t>float</a:t>
            </a:r>
            <a:r>
              <a:rPr lang="en-US" sz="1600" dirty="0">
                <a:solidFill>
                  <a:prstClr val="black"/>
                </a:solidFill>
                <a:latin typeface="Consolas" charset="0"/>
              </a:rPr>
              <a:t> </a:t>
            </a:r>
            <a:r>
              <a:rPr lang="en-US" sz="1600" dirty="0" err="1">
                <a:solidFill>
                  <a:prstClr val="black"/>
                </a:solidFill>
                <a:latin typeface="Consolas" charset="0"/>
              </a:rPr>
              <a:t>a,b,c</a:t>
            </a:r>
            <a:r>
              <a:rPr lang="en-US" sz="1600" dirty="0">
                <a:solidFill>
                  <a:prstClr val="black"/>
                </a:solidFill>
                <a:latin typeface="Consolas" charset="0"/>
              </a:rPr>
              <a:t>;</a:t>
            </a:r>
          </a:p>
          <a:p>
            <a:r>
              <a:rPr lang="en-US" sz="1600" dirty="0">
                <a:solidFill>
                  <a:prstClr val="black"/>
                </a:solidFill>
                <a:latin typeface="Consolas" charset="0"/>
              </a:rPr>
              <a:t>	</a:t>
            </a:r>
            <a:r>
              <a:rPr lang="en-US" sz="1600" dirty="0">
                <a:solidFill>
                  <a:srgbClr val="0000FF"/>
                </a:solidFill>
                <a:latin typeface="Consolas" charset="0"/>
              </a:rPr>
              <a:t>float</a:t>
            </a:r>
            <a:r>
              <a:rPr lang="en-US" sz="1600" dirty="0">
                <a:solidFill>
                  <a:prstClr val="black"/>
                </a:solidFill>
                <a:latin typeface="Consolas" charset="0"/>
              </a:rPr>
              <a:t> delta;</a:t>
            </a:r>
          </a:p>
          <a:p>
            <a:r>
              <a:rPr lang="en-US" sz="1600" dirty="0">
                <a:solidFill>
                  <a:prstClr val="black"/>
                </a:solidFill>
                <a:latin typeface="Consolas" charset="0"/>
              </a:rPr>
              <a:t>	</a:t>
            </a:r>
            <a:r>
              <a:rPr lang="en-US" sz="1600" dirty="0">
                <a:solidFill>
                  <a:srgbClr val="0000FF"/>
                </a:solidFill>
                <a:latin typeface="Consolas" charset="0"/>
              </a:rPr>
              <a:t>float</a:t>
            </a:r>
            <a:r>
              <a:rPr lang="en-US" sz="1600" dirty="0">
                <a:solidFill>
                  <a:prstClr val="black"/>
                </a:solidFill>
                <a:latin typeface="Consolas" charset="0"/>
              </a:rPr>
              <a:t> x1, x2;</a:t>
            </a:r>
          </a:p>
          <a:p>
            <a:r>
              <a:rPr lang="en-US" sz="1600" dirty="0">
                <a:solidFill>
                  <a:prstClr val="black"/>
                </a:solidFill>
                <a:latin typeface="Consolas" charset="0"/>
              </a:rPr>
              <a:t>	</a:t>
            </a:r>
            <a:r>
              <a:rPr lang="en-US" sz="1600" dirty="0">
                <a:solidFill>
                  <a:srgbClr val="008000"/>
                </a:solidFill>
                <a:latin typeface="Consolas" charset="0"/>
              </a:rPr>
              <a:t>//Lay </a:t>
            </a:r>
            <a:r>
              <a:rPr lang="en-US" sz="1600" dirty="0" err="1">
                <a:solidFill>
                  <a:srgbClr val="008000"/>
                </a:solidFill>
                <a:latin typeface="Consolas" charset="0"/>
              </a:rPr>
              <a:t>a,b,c</a:t>
            </a:r>
            <a:r>
              <a:rPr lang="en-US" sz="1600" dirty="0">
                <a:solidFill>
                  <a:srgbClr val="008000"/>
                </a:solidFill>
                <a:latin typeface="Consolas" charset="0"/>
              </a:rPr>
              <a:t> </a:t>
            </a:r>
            <a:r>
              <a:rPr lang="en-US" sz="1600" dirty="0" err="1">
                <a:solidFill>
                  <a:srgbClr val="008000"/>
                </a:solidFill>
                <a:latin typeface="Consolas" charset="0"/>
              </a:rPr>
              <a:t>tu</a:t>
            </a:r>
            <a:r>
              <a:rPr lang="en-US" sz="1600" dirty="0">
                <a:solidFill>
                  <a:srgbClr val="008000"/>
                </a:solidFill>
                <a:latin typeface="Consolas" charset="0"/>
              </a:rPr>
              <a:t> </a:t>
            </a:r>
            <a:r>
              <a:rPr lang="en-US" sz="1600" dirty="0" err="1">
                <a:solidFill>
                  <a:srgbClr val="008000"/>
                </a:solidFill>
                <a:latin typeface="Consolas" charset="0"/>
              </a:rPr>
              <a:t>nguoi</a:t>
            </a:r>
            <a:r>
              <a:rPr lang="en-US" sz="1600" dirty="0">
                <a:solidFill>
                  <a:srgbClr val="008000"/>
                </a:solidFill>
                <a:latin typeface="Consolas" charset="0"/>
              </a:rPr>
              <a:t> dung</a:t>
            </a:r>
            <a:endParaRPr lang="en-US" sz="1600" dirty="0">
              <a:solidFill>
                <a:prstClr val="black"/>
              </a:solidFill>
              <a:latin typeface="Consolas" charset="0"/>
            </a:endParaRPr>
          </a:p>
          <a:p>
            <a:r>
              <a:rPr lang="en-US" sz="1600" dirty="0">
                <a:solidFill>
                  <a:prstClr val="black"/>
                </a:solidFill>
                <a:latin typeface="Consolas" charset="0"/>
              </a:rPr>
              <a:t>	</a:t>
            </a:r>
            <a:r>
              <a:rPr lang="en-US" sz="1600" dirty="0">
                <a:solidFill>
                  <a:srgbClr val="008000"/>
                </a:solidFill>
                <a:latin typeface="Consolas" charset="0"/>
              </a:rPr>
              <a:t>//</a:t>
            </a:r>
            <a:r>
              <a:rPr lang="en-US" sz="1600" dirty="0" err="1">
                <a:solidFill>
                  <a:srgbClr val="008000"/>
                </a:solidFill>
                <a:latin typeface="Consolas" charset="0"/>
              </a:rPr>
              <a:t>Giai</a:t>
            </a:r>
            <a:r>
              <a:rPr lang="en-US" sz="1600" dirty="0">
                <a:solidFill>
                  <a:srgbClr val="008000"/>
                </a:solidFill>
                <a:latin typeface="Consolas" charset="0"/>
              </a:rPr>
              <a:t> </a:t>
            </a:r>
            <a:r>
              <a:rPr lang="en-US" sz="1600" dirty="0" err="1">
                <a:solidFill>
                  <a:srgbClr val="008000"/>
                </a:solidFill>
                <a:latin typeface="Consolas" charset="0"/>
              </a:rPr>
              <a:t>cho</a:t>
            </a:r>
            <a:r>
              <a:rPr lang="en-US" sz="1600" dirty="0">
                <a:solidFill>
                  <a:srgbClr val="008000"/>
                </a:solidFill>
                <a:latin typeface="Consolas" charset="0"/>
              </a:rPr>
              <a:t> </a:t>
            </a:r>
            <a:r>
              <a:rPr lang="en-US" sz="1600" dirty="0" err="1">
                <a:solidFill>
                  <a:srgbClr val="008000"/>
                </a:solidFill>
                <a:latin typeface="Consolas" charset="0"/>
              </a:rPr>
              <a:t>truong</a:t>
            </a:r>
            <a:r>
              <a:rPr lang="en-US" sz="1600" dirty="0">
                <a:solidFill>
                  <a:srgbClr val="008000"/>
                </a:solidFill>
                <a:latin typeface="Consolas" charset="0"/>
              </a:rPr>
              <a:t> hop bac 0: a = b = 0</a:t>
            </a:r>
            <a:endParaRPr lang="en-US" sz="1600" dirty="0">
              <a:solidFill>
                <a:prstClr val="black"/>
              </a:solidFill>
              <a:latin typeface="Consolas" charset="0"/>
            </a:endParaRPr>
          </a:p>
          <a:p>
            <a:r>
              <a:rPr lang="en-US" sz="1600" dirty="0">
                <a:solidFill>
                  <a:prstClr val="black"/>
                </a:solidFill>
                <a:latin typeface="Consolas" charset="0"/>
              </a:rPr>
              <a:t>	</a:t>
            </a:r>
            <a:r>
              <a:rPr lang="en-US" sz="1600" dirty="0">
                <a:solidFill>
                  <a:srgbClr val="008000"/>
                </a:solidFill>
                <a:latin typeface="Consolas" charset="0"/>
              </a:rPr>
              <a:t>//</a:t>
            </a:r>
            <a:r>
              <a:rPr lang="en-US" sz="1600" dirty="0" err="1">
                <a:solidFill>
                  <a:srgbClr val="008000"/>
                </a:solidFill>
                <a:latin typeface="Consolas" charset="0"/>
              </a:rPr>
              <a:t>Giai</a:t>
            </a:r>
            <a:r>
              <a:rPr lang="en-US" sz="1600" dirty="0">
                <a:solidFill>
                  <a:srgbClr val="008000"/>
                </a:solidFill>
                <a:latin typeface="Consolas" charset="0"/>
              </a:rPr>
              <a:t> </a:t>
            </a:r>
            <a:r>
              <a:rPr lang="en-US" sz="1600" dirty="0" err="1">
                <a:solidFill>
                  <a:srgbClr val="008000"/>
                </a:solidFill>
                <a:latin typeface="Consolas" charset="0"/>
              </a:rPr>
              <a:t>cho</a:t>
            </a:r>
            <a:r>
              <a:rPr lang="en-US" sz="1600" dirty="0">
                <a:solidFill>
                  <a:srgbClr val="008000"/>
                </a:solidFill>
                <a:latin typeface="Consolas" charset="0"/>
              </a:rPr>
              <a:t> </a:t>
            </a:r>
            <a:r>
              <a:rPr lang="en-US" sz="1600" dirty="0" err="1">
                <a:solidFill>
                  <a:srgbClr val="008000"/>
                </a:solidFill>
                <a:latin typeface="Consolas" charset="0"/>
              </a:rPr>
              <a:t>truong</a:t>
            </a:r>
            <a:r>
              <a:rPr lang="en-US" sz="1600" dirty="0">
                <a:solidFill>
                  <a:srgbClr val="008000"/>
                </a:solidFill>
                <a:latin typeface="Consolas" charset="0"/>
              </a:rPr>
              <a:t> hop bac 1: a = 0</a:t>
            </a:r>
            <a:endParaRPr lang="en-US" sz="1600" dirty="0">
              <a:solidFill>
                <a:prstClr val="black"/>
              </a:solidFill>
              <a:latin typeface="Consolas" charset="0"/>
            </a:endParaRPr>
          </a:p>
          <a:p>
            <a:r>
              <a:rPr lang="en-US" sz="1600" dirty="0">
                <a:solidFill>
                  <a:prstClr val="black"/>
                </a:solidFill>
                <a:latin typeface="Consolas" charset="0"/>
              </a:rPr>
              <a:t>	</a:t>
            </a:r>
            <a:r>
              <a:rPr lang="en-US" sz="1600" dirty="0">
                <a:solidFill>
                  <a:srgbClr val="008000"/>
                </a:solidFill>
                <a:latin typeface="Consolas" charset="0"/>
              </a:rPr>
              <a:t>//</a:t>
            </a:r>
            <a:r>
              <a:rPr lang="en-US" sz="1600" dirty="0" err="1">
                <a:solidFill>
                  <a:srgbClr val="008000"/>
                </a:solidFill>
                <a:latin typeface="Consolas" charset="0"/>
              </a:rPr>
              <a:t>Giai</a:t>
            </a:r>
            <a:r>
              <a:rPr lang="en-US" sz="1600" dirty="0">
                <a:solidFill>
                  <a:srgbClr val="008000"/>
                </a:solidFill>
                <a:latin typeface="Consolas" charset="0"/>
              </a:rPr>
              <a:t> </a:t>
            </a:r>
            <a:r>
              <a:rPr lang="en-US" sz="1600" dirty="0" err="1">
                <a:solidFill>
                  <a:srgbClr val="008000"/>
                </a:solidFill>
                <a:latin typeface="Consolas" charset="0"/>
              </a:rPr>
              <a:t>cho</a:t>
            </a:r>
            <a:r>
              <a:rPr lang="en-US" sz="1600" dirty="0">
                <a:solidFill>
                  <a:srgbClr val="008000"/>
                </a:solidFill>
                <a:latin typeface="Consolas" charset="0"/>
              </a:rPr>
              <a:t> </a:t>
            </a:r>
            <a:r>
              <a:rPr lang="en-US" sz="1600" dirty="0" err="1">
                <a:solidFill>
                  <a:srgbClr val="008000"/>
                </a:solidFill>
                <a:latin typeface="Consolas" charset="0"/>
              </a:rPr>
              <a:t>truong</a:t>
            </a:r>
            <a:r>
              <a:rPr lang="en-US" sz="1600" dirty="0">
                <a:solidFill>
                  <a:srgbClr val="008000"/>
                </a:solidFill>
                <a:latin typeface="Consolas" charset="0"/>
              </a:rPr>
              <a:t> hop 2: a </a:t>
            </a:r>
            <a:r>
              <a:rPr lang="en-US" sz="1600" dirty="0" err="1">
                <a:solidFill>
                  <a:srgbClr val="008000"/>
                </a:solidFill>
                <a:latin typeface="Consolas" charset="0"/>
              </a:rPr>
              <a:t>va</a:t>
            </a:r>
            <a:r>
              <a:rPr lang="en-US" sz="1600" dirty="0">
                <a:solidFill>
                  <a:srgbClr val="008000"/>
                </a:solidFill>
                <a:latin typeface="Consolas" charset="0"/>
              </a:rPr>
              <a:t> b &lt;&gt; 0</a:t>
            </a:r>
            <a:endParaRPr lang="en-US" sz="1600" dirty="0">
              <a:solidFill>
                <a:prstClr val="black"/>
              </a:solidFill>
              <a:latin typeface="Consolas" charset="0"/>
            </a:endParaRPr>
          </a:p>
          <a:p>
            <a:r>
              <a:rPr lang="en-US" sz="1600" dirty="0">
                <a:solidFill>
                  <a:prstClr val="black"/>
                </a:solidFill>
                <a:latin typeface="Consolas" charset="0"/>
              </a:rPr>
              <a:t>		</a:t>
            </a:r>
            <a:r>
              <a:rPr lang="en-US" sz="1600" dirty="0">
                <a:solidFill>
                  <a:srgbClr val="008000"/>
                </a:solidFill>
                <a:latin typeface="Consolas" charset="0"/>
              </a:rPr>
              <a:t>//</a:t>
            </a:r>
            <a:r>
              <a:rPr lang="en-US" sz="1600" dirty="0" err="1">
                <a:solidFill>
                  <a:srgbClr val="008000"/>
                </a:solidFill>
                <a:latin typeface="Consolas" charset="0"/>
              </a:rPr>
              <a:t>Tinh</a:t>
            </a:r>
            <a:r>
              <a:rPr lang="en-US" sz="1600" dirty="0">
                <a:solidFill>
                  <a:srgbClr val="008000"/>
                </a:solidFill>
                <a:latin typeface="Consolas" charset="0"/>
              </a:rPr>
              <a:t> delta</a:t>
            </a:r>
            <a:endParaRPr lang="en-US" sz="1600" dirty="0">
              <a:solidFill>
                <a:prstClr val="black"/>
              </a:solidFill>
              <a:latin typeface="Consolas" charset="0"/>
            </a:endParaRPr>
          </a:p>
          <a:p>
            <a:r>
              <a:rPr lang="en-US" sz="1600" dirty="0">
                <a:solidFill>
                  <a:prstClr val="black"/>
                </a:solidFill>
                <a:latin typeface="Consolas" charset="0"/>
              </a:rPr>
              <a:t>		</a:t>
            </a:r>
            <a:r>
              <a:rPr lang="en-US" sz="1600" dirty="0">
                <a:solidFill>
                  <a:srgbClr val="008000"/>
                </a:solidFill>
                <a:latin typeface="Consolas" charset="0"/>
              </a:rPr>
              <a:t>//Truong hop: </a:t>
            </a:r>
            <a:r>
              <a:rPr lang="en-US" sz="1600" dirty="0" err="1">
                <a:solidFill>
                  <a:srgbClr val="008000"/>
                </a:solidFill>
                <a:latin typeface="Consolas" charset="0"/>
              </a:rPr>
              <a:t>vo</a:t>
            </a:r>
            <a:r>
              <a:rPr lang="en-US" sz="1600" dirty="0">
                <a:solidFill>
                  <a:srgbClr val="008000"/>
                </a:solidFill>
                <a:latin typeface="Consolas" charset="0"/>
              </a:rPr>
              <a:t> </a:t>
            </a:r>
            <a:r>
              <a:rPr lang="en-US" sz="1600" dirty="0" err="1">
                <a:solidFill>
                  <a:srgbClr val="008000"/>
                </a:solidFill>
                <a:latin typeface="Consolas" charset="0"/>
              </a:rPr>
              <a:t>nghiem</a:t>
            </a:r>
            <a:endParaRPr lang="en-US" sz="1600" dirty="0">
              <a:solidFill>
                <a:prstClr val="black"/>
              </a:solidFill>
              <a:latin typeface="Consolas" charset="0"/>
            </a:endParaRPr>
          </a:p>
          <a:p>
            <a:r>
              <a:rPr lang="en-US" sz="1600" dirty="0">
                <a:solidFill>
                  <a:prstClr val="black"/>
                </a:solidFill>
                <a:latin typeface="Consolas" charset="0"/>
              </a:rPr>
              <a:t>		</a:t>
            </a:r>
            <a:r>
              <a:rPr lang="en-US" sz="1600" dirty="0">
                <a:solidFill>
                  <a:srgbClr val="008000"/>
                </a:solidFill>
                <a:latin typeface="Consolas" charset="0"/>
              </a:rPr>
              <a:t>//Truong hop: </a:t>
            </a:r>
            <a:r>
              <a:rPr lang="en-US" sz="1600" dirty="0" err="1">
                <a:solidFill>
                  <a:srgbClr val="008000"/>
                </a:solidFill>
                <a:latin typeface="Consolas" charset="0"/>
              </a:rPr>
              <a:t>nghiem</a:t>
            </a:r>
            <a:r>
              <a:rPr lang="en-US" sz="1600" dirty="0">
                <a:solidFill>
                  <a:srgbClr val="008000"/>
                </a:solidFill>
                <a:latin typeface="Consolas" charset="0"/>
              </a:rPr>
              <a:t> </a:t>
            </a:r>
            <a:r>
              <a:rPr lang="en-US" sz="1600" dirty="0" err="1">
                <a:solidFill>
                  <a:srgbClr val="008000"/>
                </a:solidFill>
                <a:latin typeface="Consolas" charset="0"/>
              </a:rPr>
              <a:t>kep</a:t>
            </a:r>
            <a:endParaRPr lang="en-US" sz="1600" dirty="0">
              <a:solidFill>
                <a:prstClr val="black"/>
              </a:solidFill>
              <a:latin typeface="Consolas" charset="0"/>
            </a:endParaRPr>
          </a:p>
          <a:p>
            <a:r>
              <a:rPr lang="en-US" sz="1600" dirty="0">
                <a:solidFill>
                  <a:prstClr val="black"/>
                </a:solidFill>
                <a:latin typeface="Consolas" charset="0"/>
              </a:rPr>
              <a:t>		</a:t>
            </a:r>
            <a:r>
              <a:rPr lang="en-US" sz="1600" dirty="0">
                <a:solidFill>
                  <a:srgbClr val="008000"/>
                </a:solidFill>
                <a:latin typeface="Consolas" charset="0"/>
              </a:rPr>
              <a:t>//Truong hop: </a:t>
            </a:r>
            <a:r>
              <a:rPr lang="en-US" sz="1600" dirty="0" err="1">
                <a:solidFill>
                  <a:srgbClr val="008000"/>
                </a:solidFill>
                <a:latin typeface="Consolas" charset="0"/>
              </a:rPr>
              <a:t>hai</a:t>
            </a:r>
            <a:r>
              <a:rPr lang="en-US" sz="1600" dirty="0">
                <a:solidFill>
                  <a:srgbClr val="008000"/>
                </a:solidFill>
                <a:latin typeface="Consolas" charset="0"/>
              </a:rPr>
              <a:t> </a:t>
            </a:r>
            <a:r>
              <a:rPr lang="en-US" sz="1600" dirty="0" err="1">
                <a:solidFill>
                  <a:srgbClr val="008000"/>
                </a:solidFill>
                <a:latin typeface="Consolas" charset="0"/>
              </a:rPr>
              <a:t>nghiem</a:t>
            </a:r>
            <a:r>
              <a:rPr lang="en-US" sz="1600" dirty="0">
                <a:solidFill>
                  <a:srgbClr val="008000"/>
                </a:solidFill>
                <a:latin typeface="Consolas" charset="0"/>
              </a:rPr>
              <a:t> </a:t>
            </a:r>
            <a:r>
              <a:rPr lang="en-US" sz="1600" dirty="0" err="1">
                <a:solidFill>
                  <a:srgbClr val="008000"/>
                </a:solidFill>
                <a:latin typeface="Consolas" charset="0"/>
              </a:rPr>
              <a:t>khac</a:t>
            </a:r>
            <a:r>
              <a:rPr lang="en-US" sz="1600" dirty="0">
                <a:solidFill>
                  <a:srgbClr val="008000"/>
                </a:solidFill>
                <a:latin typeface="Consolas" charset="0"/>
              </a:rPr>
              <a:t> </a:t>
            </a:r>
            <a:r>
              <a:rPr lang="en-US" sz="1600" dirty="0" err="1" smtClean="0">
                <a:solidFill>
                  <a:srgbClr val="008000"/>
                </a:solidFill>
                <a:latin typeface="Consolas" charset="0"/>
              </a:rPr>
              <a:t>nhau</a:t>
            </a:r>
            <a:endParaRPr lang="en-US" sz="1600" dirty="0">
              <a:solidFill>
                <a:prstClr val="black"/>
              </a:solidFill>
              <a:latin typeface="Consolas" charset="0"/>
            </a:endParaRPr>
          </a:p>
          <a:p>
            <a:r>
              <a:rPr lang="en-US" sz="1600" dirty="0">
                <a:solidFill>
                  <a:prstClr val="black"/>
                </a:solidFill>
                <a:latin typeface="Consolas" charset="0"/>
              </a:rPr>
              <a:t>	system(</a:t>
            </a:r>
            <a:r>
              <a:rPr lang="en-US" sz="1600" dirty="0">
                <a:solidFill>
                  <a:srgbClr val="A31515"/>
                </a:solidFill>
                <a:latin typeface="Consolas" charset="0"/>
              </a:rPr>
              <a:t>"pause"</a:t>
            </a:r>
            <a:r>
              <a:rPr lang="en-US" sz="1600" dirty="0">
                <a:solidFill>
                  <a:prstClr val="black"/>
                </a:solidFill>
                <a:latin typeface="Consolas" charset="0"/>
              </a:rPr>
              <a:t>);</a:t>
            </a:r>
          </a:p>
          <a:p>
            <a:r>
              <a:rPr lang="en-US" sz="1600" dirty="0">
                <a:solidFill>
                  <a:prstClr val="black"/>
                </a:solidFill>
                <a:latin typeface="Consolas" charset="0"/>
              </a:rPr>
              <a:t>	</a:t>
            </a:r>
            <a:r>
              <a:rPr lang="en-US" sz="1600" dirty="0">
                <a:solidFill>
                  <a:srgbClr val="0000FF"/>
                </a:solidFill>
                <a:latin typeface="Consolas" charset="0"/>
              </a:rPr>
              <a:t>return</a:t>
            </a:r>
            <a:r>
              <a:rPr lang="en-US" sz="1600" dirty="0">
                <a:solidFill>
                  <a:prstClr val="black"/>
                </a:solidFill>
                <a:latin typeface="Consolas" charset="0"/>
              </a:rPr>
              <a:t> 0;</a:t>
            </a:r>
          </a:p>
          <a:p>
            <a:r>
              <a:rPr lang="en-US" sz="1600" dirty="0">
                <a:solidFill>
                  <a:prstClr val="black"/>
                </a:solidFill>
                <a:latin typeface="Consolas" charset="0"/>
              </a:rPr>
              <a:t>}</a:t>
            </a:r>
          </a:p>
        </p:txBody>
      </p:sp>
    </p:spTree>
    <p:extLst>
      <p:ext uri="{BB962C8B-B14F-4D97-AF65-F5344CB8AC3E}">
        <p14:creationId xmlns:p14="http://schemas.microsoft.com/office/powerpoint/2010/main" val="2012945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vi-VN" dirty="0" smtClean="0"/>
              <a:t>ác tầm vực của biến</a:t>
            </a:r>
            <a:endParaRPr lang="en-US" dirty="0"/>
          </a:p>
        </p:txBody>
      </p:sp>
      <p:sp>
        <p:nvSpPr>
          <p:cNvPr id="3" name="Content Placeholder 2"/>
          <p:cNvSpPr>
            <a:spLocks noGrp="1"/>
          </p:cNvSpPr>
          <p:nvPr>
            <p:ph idx="1"/>
          </p:nvPr>
        </p:nvSpPr>
        <p:spPr/>
        <p:txBody>
          <a:bodyPr/>
          <a:lstStyle/>
          <a:p>
            <a:r>
              <a:rPr lang="vi-VN" dirty="0" smtClean="0"/>
              <a:t>Tầm vực là gì?</a:t>
            </a:r>
          </a:p>
          <a:p>
            <a:pPr lvl="1"/>
            <a:r>
              <a:rPr lang="vi-VN" dirty="0" smtClean="0"/>
              <a:t>Là vùng chương trình mà một biến tồn tại và sử dụng được</a:t>
            </a:r>
          </a:p>
          <a:p>
            <a:pPr lvl="1"/>
            <a:endParaRPr lang="en-US" dirty="0"/>
          </a:p>
          <a:p>
            <a:r>
              <a:rPr lang="en-US" dirty="0" smtClean="0"/>
              <a:t>C</a:t>
            </a:r>
            <a:r>
              <a:rPr lang="vi-VN" dirty="0" smtClean="0"/>
              <a:t>ác loại tầm vực</a:t>
            </a:r>
          </a:p>
          <a:p>
            <a:pPr lvl="1"/>
            <a:r>
              <a:rPr lang="vi-VN" dirty="0" smtClean="0"/>
              <a:t>Toàn cục: bên ngoài tất cả các hàm</a:t>
            </a:r>
          </a:p>
          <a:p>
            <a:pPr lvl="1"/>
            <a:r>
              <a:rPr lang="vi-VN" dirty="0" smtClean="0"/>
              <a:t>Cục bộ: </a:t>
            </a:r>
          </a:p>
          <a:p>
            <a:pPr lvl="2"/>
            <a:r>
              <a:rPr lang="vi-VN" dirty="0" smtClean="0"/>
              <a:t>Thân hàm: </a:t>
            </a:r>
            <a:r>
              <a:rPr lang="vi-VN" u="sng" dirty="0" smtClean="0"/>
              <a:t>từ dấu { đến </a:t>
            </a:r>
            <a:r>
              <a:rPr lang="vi-VN" u="sng" dirty="0"/>
              <a:t>dấu </a:t>
            </a:r>
            <a:r>
              <a:rPr lang="vi-VN" u="sng" dirty="0" smtClean="0"/>
              <a:t>} của thân hàm</a:t>
            </a:r>
          </a:p>
          <a:p>
            <a:pPr lvl="2"/>
            <a:r>
              <a:rPr lang="vi-VN" dirty="0" smtClean="0"/>
              <a:t>Hoặc các khối con (</a:t>
            </a:r>
            <a:r>
              <a:rPr lang="vi-VN" u="sng" dirty="0" smtClean="0"/>
              <a:t>từ </a:t>
            </a:r>
            <a:r>
              <a:rPr lang="vi-VN" u="sng" dirty="0"/>
              <a:t>dấu </a:t>
            </a:r>
            <a:r>
              <a:rPr lang="vi-VN" u="sng" dirty="0" smtClean="0"/>
              <a:t>{ đến </a:t>
            </a:r>
            <a:r>
              <a:rPr lang="vi-VN" u="sng" dirty="0"/>
              <a:t>dấu </a:t>
            </a:r>
            <a:r>
              <a:rPr lang="vi-VN" u="sng" dirty="0" smtClean="0"/>
              <a:t>} của khối</a:t>
            </a:r>
            <a:r>
              <a:rPr lang="vi-VN" dirty="0" smtClean="0"/>
              <a:t>)</a:t>
            </a:r>
          </a:p>
          <a:p>
            <a:pPr lvl="2"/>
            <a:endParaRPr lang="vi-VN" dirty="0" smtClean="0"/>
          </a:p>
          <a:p>
            <a:pPr lvl="1"/>
            <a:r>
              <a:rPr lang="vi-VN" dirty="0" smtClean="0"/>
              <a:t>Thông số của hàm: </a:t>
            </a:r>
            <a:r>
              <a:rPr lang="vi-VN" u="sng" dirty="0"/>
              <a:t>từ { đến } của thân hàm</a:t>
            </a:r>
          </a:p>
          <a:p>
            <a:endParaRPr lang="vi-VN" dirty="0" smtClean="0"/>
          </a:p>
          <a:p>
            <a:pPr lvl="1"/>
            <a:endParaRPr lang="vi-VN" dirty="0"/>
          </a:p>
          <a:p>
            <a:pPr lvl="2"/>
            <a:endParaRPr lang="vi-VN" dirty="0" smtClean="0"/>
          </a:p>
        </p:txBody>
      </p:sp>
    </p:spTree>
    <p:extLst>
      <p:ext uri="{BB962C8B-B14F-4D97-AF65-F5344CB8AC3E}">
        <p14:creationId xmlns:p14="http://schemas.microsoft.com/office/powerpoint/2010/main" val="17530717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610600" cy="4953000"/>
          </a:xfrm>
        </p:spPr>
        <p:txBody>
          <a:bodyPr/>
          <a:lstStyle/>
          <a:p>
            <a:endParaRPr lang="vi-VN" dirty="0"/>
          </a:p>
          <a:p>
            <a:endParaRPr lang="vi-VN" dirty="0" smtClean="0"/>
          </a:p>
          <a:p>
            <a:pPr lvl="1"/>
            <a:endParaRPr lang="vi-VN" dirty="0"/>
          </a:p>
          <a:p>
            <a:pPr lvl="2"/>
            <a:endParaRPr lang="vi-VN" dirty="0" smtClean="0"/>
          </a:p>
        </p:txBody>
      </p:sp>
      <p:sp>
        <p:nvSpPr>
          <p:cNvPr id="4" name="Rectangle 3"/>
          <p:cNvSpPr/>
          <p:nvPr/>
        </p:nvSpPr>
        <p:spPr>
          <a:xfrm>
            <a:off x="0" y="18197"/>
            <a:ext cx="4038600" cy="6247864"/>
          </a:xfrm>
          <a:prstGeom prst="rect">
            <a:avLst/>
          </a:prstGeom>
          <a:solidFill>
            <a:schemeClr val="bg2">
              <a:lumMod val="10000"/>
              <a:lumOff val="90000"/>
            </a:schemeClr>
          </a:solidFill>
          <a:ln>
            <a:solidFill>
              <a:srgbClr val="0070C0"/>
            </a:solidFill>
          </a:ln>
        </p:spPr>
        <p:txBody>
          <a:bodyPr wrap="square">
            <a:spAutoFit/>
          </a:bodyPr>
          <a:lstStyle/>
          <a:p>
            <a:r>
              <a:rPr lang="en-US" sz="1600" dirty="0">
                <a:solidFill>
                  <a:srgbClr val="0000FF"/>
                </a:solidFill>
                <a:latin typeface="Consolas" charset="0"/>
              </a:rPr>
              <a:t>#include</a:t>
            </a:r>
            <a:r>
              <a:rPr lang="en-US" sz="1600" dirty="0">
                <a:solidFill>
                  <a:prstClr val="black"/>
                </a:solidFill>
                <a:latin typeface="Consolas" charset="0"/>
              </a:rPr>
              <a:t> </a:t>
            </a:r>
            <a:r>
              <a:rPr lang="en-US" sz="1600" dirty="0">
                <a:solidFill>
                  <a:srgbClr val="A31515"/>
                </a:solidFill>
                <a:latin typeface="Consolas" charset="0"/>
              </a:rPr>
              <a:t>&lt;</a:t>
            </a:r>
            <a:r>
              <a:rPr lang="en-US" sz="1600" dirty="0" err="1">
                <a:solidFill>
                  <a:srgbClr val="A31515"/>
                </a:solidFill>
                <a:latin typeface="Consolas" charset="0"/>
              </a:rPr>
              <a:t>stdio.h</a:t>
            </a:r>
            <a:r>
              <a:rPr lang="en-US" sz="1600" dirty="0">
                <a:solidFill>
                  <a:srgbClr val="A31515"/>
                </a:solidFill>
                <a:latin typeface="Consolas" charset="0"/>
              </a:rPr>
              <a:t>&gt;</a:t>
            </a:r>
            <a:endParaRPr lang="en-US" sz="1600" dirty="0">
              <a:solidFill>
                <a:prstClr val="black"/>
              </a:solidFill>
              <a:latin typeface="Consolas" charset="0"/>
            </a:endParaRPr>
          </a:p>
          <a:p>
            <a:r>
              <a:rPr lang="en-US" sz="1600" dirty="0">
                <a:solidFill>
                  <a:srgbClr val="0000FF"/>
                </a:solidFill>
                <a:latin typeface="Consolas" charset="0"/>
              </a:rPr>
              <a:t>#include</a:t>
            </a:r>
            <a:r>
              <a:rPr lang="en-US" sz="1600" dirty="0">
                <a:solidFill>
                  <a:prstClr val="black"/>
                </a:solidFill>
                <a:latin typeface="Consolas" charset="0"/>
              </a:rPr>
              <a:t> </a:t>
            </a:r>
            <a:r>
              <a:rPr lang="en-US" sz="1600" dirty="0">
                <a:solidFill>
                  <a:srgbClr val="A31515"/>
                </a:solidFill>
                <a:latin typeface="Consolas" charset="0"/>
              </a:rPr>
              <a:t>&lt;</a:t>
            </a:r>
            <a:r>
              <a:rPr lang="en-US" sz="1600" dirty="0" err="1">
                <a:solidFill>
                  <a:srgbClr val="A31515"/>
                </a:solidFill>
                <a:latin typeface="Consolas" charset="0"/>
              </a:rPr>
              <a:t>stdlib.h</a:t>
            </a:r>
            <a:r>
              <a:rPr lang="en-US" sz="1600" dirty="0">
                <a:solidFill>
                  <a:srgbClr val="A31515"/>
                </a:solidFill>
                <a:latin typeface="Consolas" charset="0"/>
              </a:rPr>
              <a:t>&gt;</a:t>
            </a:r>
            <a:endParaRPr lang="en-US" sz="1600" dirty="0">
              <a:solidFill>
                <a:prstClr val="black"/>
              </a:solidFill>
              <a:latin typeface="Consolas" charset="0"/>
            </a:endParaRPr>
          </a:p>
          <a:p>
            <a:r>
              <a:rPr lang="en-US" sz="1600" dirty="0">
                <a:solidFill>
                  <a:srgbClr val="0000FF"/>
                </a:solidFill>
                <a:latin typeface="Consolas" charset="0"/>
              </a:rPr>
              <a:t>#include</a:t>
            </a:r>
            <a:r>
              <a:rPr lang="en-US" sz="1600" dirty="0">
                <a:solidFill>
                  <a:prstClr val="black"/>
                </a:solidFill>
                <a:latin typeface="Consolas" charset="0"/>
              </a:rPr>
              <a:t> </a:t>
            </a:r>
            <a:r>
              <a:rPr lang="en-US" sz="1600" dirty="0">
                <a:solidFill>
                  <a:srgbClr val="A31515"/>
                </a:solidFill>
                <a:latin typeface="Consolas" charset="0"/>
              </a:rPr>
              <a:t>&lt;</a:t>
            </a:r>
            <a:r>
              <a:rPr lang="en-US" sz="1600" dirty="0" err="1">
                <a:solidFill>
                  <a:srgbClr val="A31515"/>
                </a:solidFill>
                <a:latin typeface="Consolas" charset="0"/>
              </a:rPr>
              <a:t>typeinfo</a:t>
            </a:r>
            <a:r>
              <a:rPr lang="en-US" sz="1600" dirty="0">
                <a:solidFill>
                  <a:srgbClr val="A31515"/>
                </a:solidFill>
                <a:latin typeface="Consolas" charset="0"/>
              </a:rPr>
              <a:t>&gt;</a:t>
            </a:r>
            <a:endParaRPr lang="en-US" sz="1600" dirty="0">
              <a:solidFill>
                <a:prstClr val="black"/>
              </a:solidFill>
              <a:latin typeface="Consolas" charset="0"/>
            </a:endParaRPr>
          </a:p>
          <a:p>
            <a:endParaRPr lang="en-US" sz="1600" dirty="0">
              <a:solidFill>
                <a:prstClr val="black"/>
              </a:solidFill>
              <a:latin typeface="Consolas" charset="0"/>
            </a:endParaRPr>
          </a:p>
          <a:p>
            <a:r>
              <a:rPr lang="en-US" sz="1600" dirty="0">
                <a:solidFill>
                  <a:srgbClr val="008000"/>
                </a:solidFill>
                <a:latin typeface="Consolas" charset="0"/>
              </a:rPr>
              <a:t>/*Bien </a:t>
            </a:r>
            <a:r>
              <a:rPr lang="en-US" sz="1600" dirty="0" err="1">
                <a:solidFill>
                  <a:srgbClr val="008000"/>
                </a:solidFill>
                <a:latin typeface="Consolas" charset="0"/>
              </a:rPr>
              <a:t>cuc</a:t>
            </a:r>
            <a:r>
              <a:rPr lang="en-US" sz="1600" dirty="0">
                <a:solidFill>
                  <a:srgbClr val="008000"/>
                </a:solidFill>
                <a:latin typeface="Consolas" charset="0"/>
              </a:rPr>
              <a:t> </a:t>
            </a:r>
            <a:r>
              <a:rPr lang="en-US" sz="1600" dirty="0" err="1">
                <a:solidFill>
                  <a:srgbClr val="008000"/>
                </a:solidFill>
                <a:latin typeface="Consolas" charset="0"/>
              </a:rPr>
              <a:t>bo</a:t>
            </a:r>
            <a:r>
              <a:rPr lang="en-US" sz="1600" dirty="0">
                <a:solidFill>
                  <a:srgbClr val="008000"/>
                </a:solidFill>
                <a:latin typeface="Consolas" charset="0"/>
              </a:rPr>
              <a:t>*/</a:t>
            </a:r>
            <a:endParaRPr lang="en-US" sz="1600" dirty="0">
              <a:solidFill>
                <a:prstClr val="black"/>
              </a:solidFill>
              <a:latin typeface="Consolas" charset="0"/>
            </a:endParaRPr>
          </a:p>
          <a:p>
            <a:r>
              <a:rPr lang="en-US" sz="1600" dirty="0">
                <a:solidFill>
                  <a:srgbClr val="0000FF"/>
                </a:solidFill>
                <a:latin typeface="Consolas" charset="0"/>
              </a:rPr>
              <a:t>float</a:t>
            </a:r>
            <a:r>
              <a:rPr lang="en-US" sz="1600" dirty="0">
                <a:solidFill>
                  <a:prstClr val="black"/>
                </a:solidFill>
                <a:latin typeface="Consolas" charset="0"/>
              </a:rPr>
              <a:t> g;</a:t>
            </a:r>
          </a:p>
          <a:p>
            <a:r>
              <a:rPr lang="en-US" sz="1600" dirty="0">
                <a:solidFill>
                  <a:srgbClr val="0000FF"/>
                </a:solidFill>
                <a:latin typeface="Consolas" charset="0"/>
              </a:rPr>
              <a:t>double</a:t>
            </a:r>
            <a:r>
              <a:rPr lang="en-US" sz="1600" dirty="0">
                <a:solidFill>
                  <a:prstClr val="black"/>
                </a:solidFill>
                <a:latin typeface="Consolas" charset="0"/>
              </a:rPr>
              <a:t> d;</a:t>
            </a:r>
          </a:p>
          <a:p>
            <a:r>
              <a:rPr lang="en-US" sz="1600" dirty="0" err="1">
                <a:solidFill>
                  <a:srgbClr val="0000FF"/>
                </a:solidFill>
                <a:latin typeface="Consolas" charset="0"/>
              </a:rPr>
              <a:t>int</a:t>
            </a:r>
            <a:r>
              <a:rPr lang="en-US" sz="1600" dirty="0">
                <a:solidFill>
                  <a:prstClr val="black"/>
                </a:solidFill>
                <a:latin typeface="Consolas" charset="0"/>
              </a:rPr>
              <a:t> main(){</a:t>
            </a:r>
          </a:p>
          <a:p>
            <a:r>
              <a:rPr lang="en-US" sz="1600" dirty="0">
                <a:solidFill>
                  <a:prstClr val="black"/>
                </a:solidFill>
                <a:latin typeface="Consolas" charset="0"/>
              </a:rPr>
              <a:t>	</a:t>
            </a:r>
            <a:r>
              <a:rPr lang="en-US" sz="1600" dirty="0">
                <a:solidFill>
                  <a:srgbClr val="0000FF"/>
                </a:solidFill>
                <a:latin typeface="Consolas" charset="0"/>
              </a:rPr>
              <a:t>float</a:t>
            </a:r>
            <a:r>
              <a:rPr lang="en-US" sz="1600" dirty="0">
                <a:solidFill>
                  <a:prstClr val="black"/>
                </a:solidFill>
                <a:latin typeface="Consolas" charset="0"/>
              </a:rPr>
              <a:t> g;</a:t>
            </a:r>
          </a:p>
          <a:p>
            <a:r>
              <a:rPr lang="en-US" sz="1600" dirty="0">
                <a:solidFill>
                  <a:prstClr val="black"/>
                </a:solidFill>
                <a:latin typeface="Consolas" charset="0"/>
              </a:rPr>
              <a:t>	</a:t>
            </a:r>
            <a:r>
              <a:rPr lang="en-US" sz="1600" dirty="0">
                <a:solidFill>
                  <a:srgbClr val="0000FF"/>
                </a:solidFill>
                <a:latin typeface="Consolas" charset="0"/>
              </a:rPr>
              <a:t>double</a:t>
            </a:r>
            <a:r>
              <a:rPr lang="en-US" sz="1600" dirty="0">
                <a:solidFill>
                  <a:prstClr val="black"/>
                </a:solidFill>
                <a:latin typeface="Consolas" charset="0"/>
              </a:rPr>
              <a:t> d;</a:t>
            </a:r>
          </a:p>
          <a:p>
            <a:endParaRPr lang="en-US" sz="1600" dirty="0">
              <a:solidFill>
                <a:prstClr val="black"/>
              </a:solidFill>
              <a:latin typeface="Consolas" charset="0"/>
            </a:endParaRPr>
          </a:p>
          <a:p>
            <a:r>
              <a:rPr lang="is-IS" sz="1600" dirty="0">
                <a:solidFill>
                  <a:prstClr val="black"/>
                </a:solidFill>
                <a:latin typeface="Consolas" charset="0"/>
              </a:rPr>
              <a:t>	</a:t>
            </a:r>
            <a:r>
              <a:rPr lang="is-IS" sz="1600" dirty="0">
                <a:solidFill>
                  <a:srgbClr val="0000FF"/>
                </a:solidFill>
                <a:latin typeface="Consolas" charset="0"/>
              </a:rPr>
              <a:t>for</a:t>
            </a:r>
            <a:r>
              <a:rPr lang="is-IS" sz="1600" dirty="0">
                <a:solidFill>
                  <a:prstClr val="black"/>
                </a:solidFill>
                <a:latin typeface="Consolas" charset="0"/>
              </a:rPr>
              <a:t>(;;){</a:t>
            </a:r>
          </a:p>
          <a:p>
            <a:r>
              <a:rPr lang="en-US" sz="1600" dirty="0">
                <a:solidFill>
                  <a:prstClr val="black"/>
                </a:solidFill>
                <a:latin typeface="Consolas" charset="0"/>
              </a:rPr>
              <a:t>		</a:t>
            </a:r>
            <a:r>
              <a:rPr lang="en-US" sz="1600" dirty="0">
                <a:solidFill>
                  <a:srgbClr val="0000FF"/>
                </a:solidFill>
                <a:latin typeface="Consolas" charset="0"/>
              </a:rPr>
              <a:t>float</a:t>
            </a:r>
            <a:r>
              <a:rPr lang="en-US" sz="1600" dirty="0">
                <a:solidFill>
                  <a:prstClr val="black"/>
                </a:solidFill>
                <a:latin typeface="Consolas" charset="0"/>
              </a:rPr>
              <a:t> g;</a:t>
            </a:r>
          </a:p>
          <a:p>
            <a:r>
              <a:rPr lang="en-US" sz="1600" dirty="0">
                <a:solidFill>
                  <a:prstClr val="black"/>
                </a:solidFill>
                <a:latin typeface="Consolas" charset="0"/>
              </a:rPr>
              <a:t>		</a:t>
            </a:r>
            <a:r>
              <a:rPr lang="en-US" sz="1600" dirty="0">
                <a:solidFill>
                  <a:srgbClr val="0000FF"/>
                </a:solidFill>
                <a:latin typeface="Consolas" charset="0"/>
              </a:rPr>
              <a:t>double</a:t>
            </a:r>
            <a:r>
              <a:rPr lang="en-US" sz="1600" dirty="0">
                <a:solidFill>
                  <a:prstClr val="black"/>
                </a:solidFill>
                <a:latin typeface="Consolas" charset="0"/>
              </a:rPr>
              <a:t> d;</a:t>
            </a:r>
          </a:p>
          <a:p>
            <a:endParaRPr lang="en-US" sz="1600" dirty="0">
              <a:solidFill>
                <a:prstClr val="black"/>
              </a:solidFill>
              <a:latin typeface="Consolas" charset="0"/>
            </a:endParaRPr>
          </a:p>
          <a:p>
            <a:r>
              <a:rPr lang="en-US" sz="1600" dirty="0">
                <a:solidFill>
                  <a:prstClr val="black"/>
                </a:solidFill>
                <a:latin typeface="Consolas" charset="0"/>
              </a:rPr>
              <a:t>	}</a:t>
            </a:r>
          </a:p>
          <a:p>
            <a:r>
              <a:rPr lang="en-US" sz="1600" dirty="0">
                <a:solidFill>
                  <a:prstClr val="black"/>
                </a:solidFill>
                <a:latin typeface="Consolas" charset="0"/>
              </a:rPr>
              <a:t>	{</a:t>
            </a:r>
          </a:p>
          <a:p>
            <a:r>
              <a:rPr lang="en-US" sz="1600" dirty="0">
                <a:solidFill>
                  <a:prstClr val="black"/>
                </a:solidFill>
                <a:latin typeface="Consolas" charset="0"/>
              </a:rPr>
              <a:t>		{</a:t>
            </a:r>
          </a:p>
          <a:p>
            <a:endParaRPr lang="en-US" sz="1600" dirty="0">
              <a:solidFill>
                <a:prstClr val="black"/>
              </a:solidFill>
              <a:latin typeface="Consolas" charset="0"/>
            </a:endParaRPr>
          </a:p>
          <a:p>
            <a:r>
              <a:rPr lang="en-US" sz="1600" dirty="0">
                <a:solidFill>
                  <a:prstClr val="black"/>
                </a:solidFill>
                <a:latin typeface="Consolas" charset="0"/>
              </a:rPr>
              <a:t>		}</a:t>
            </a:r>
          </a:p>
          <a:p>
            <a:endParaRPr lang="en-US" sz="1600" dirty="0">
              <a:solidFill>
                <a:prstClr val="black"/>
              </a:solidFill>
              <a:latin typeface="Consolas" charset="0"/>
            </a:endParaRPr>
          </a:p>
          <a:p>
            <a:r>
              <a:rPr lang="en-US" sz="1600" dirty="0">
                <a:solidFill>
                  <a:prstClr val="black"/>
                </a:solidFill>
                <a:latin typeface="Consolas" charset="0"/>
              </a:rPr>
              <a:t>	}</a:t>
            </a:r>
          </a:p>
          <a:p>
            <a:r>
              <a:rPr lang="en-US" sz="1600" dirty="0">
                <a:solidFill>
                  <a:prstClr val="black"/>
                </a:solidFill>
                <a:latin typeface="Consolas" charset="0"/>
              </a:rPr>
              <a:t>	system(</a:t>
            </a:r>
            <a:r>
              <a:rPr lang="en-US" sz="1600" dirty="0">
                <a:solidFill>
                  <a:srgbClr val="A31515"/>
                </a:solidFill>
                <a:latin typeface="Consolas" charset="0"/>
              </a:rPr>
              <a:t>"pause"</a:t>
            </a:r>
            <a:r>
              <a:rPr lang="en-US" sz="1600" dirty="0">
                <a:solidFill>
                  <a:prstClr val="black"/>
                </a:solidFill>
                <a:latin typeface="Consolas" charset="0"/>
              </a:rPr>
              <a:t>);</a:t>
            </a:r>
          </a:p>
          <a:p>
            <a:r>
              <a:rPr lang="en-US" sz="1600" dirty="0">
                <a:solidFill>
                  <a:prstClr val="black"/>
                </a:solidFill>
                <a:latin typeface="Consolas" charset="0"/>
              </a:rPr>
              <a:t>	</a:t>
            </a:r>
            <a:r>
              <a:rPr lang="en-US" sz="1600" dirty="0">
                <a:solidFill>
                  <a:srgbClr val="0000FF"/>
                </a:solidFill>
                <a:latin typeface="Consolas" charset="0"/>
              </a:rPr>
              <a:t>return</a:t>
            </a:r>
            <a:r>
              <a:rPr lang="en-US" sz="1600" dirty="0">
                <a:solidFill>
                  <a:prstClr val="black"/>
                </a:solidFill>
                <a:latin typeface="Consolas" charset="0"/>
              </a:rPr>
              <a:t> 0;</a:t>
            </a:r>
          </a:p>
          <a:p>
            <a:r>
              <a:rPr lang="en-US" sz="1600" dirty="0">
                <a:solidFill>
                  <a:prstClr val="black"/>
                </a:solidFill>
                <a:latin typeface="Consolas" charset="0"/>
              </a:rPr>
              <a:t>}</a:t>
            </a:r>
          </a:p>
        </p:txBody>
      </p:sp>
      <p:cxnSp>
        <p:nvCxnSpPr>
          <p:cNvPr id="6" name="Straight Connector 5"/>
          <p:cNvCxnSpPr/>
          <p:nvPr/>
        </p:nvCxnSpPr>
        <p:spPr bwMode="auto">
          <a:xfrm>
            <a:off x="1219200" y="1371600"/>
            <a:ext cx="0" cy="30480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8" name="Straight Connector 7"/>
          <p:cNvCxnSpPr/>
          <p:nvPr/>
        </p:nvCxnSpPr>
        <p:spPr bwMode="auto">
          <a:xfrm>
            <a:off x="2057400" y="2057400"/>
            <a:ext cx="0" cy="38100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9" name="Straight Connector 8"/>
          <p:cNvCxnSpPr/>
          <p:nvPr/>
        </p:nvCxnSpPr>
        <p:spPr bwMode="auto">
          <a:xfrm>
            <a:off x="2971800" y="3124200"/>
            <a:ext cx="0" cy="304800"/>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0" name="TextBox 9"/>
          <p:cNvSpPr txBox="1"/>
          <p:nvPr/>
        </p:nvSpPr>
        <p:spPr>
          <a:xfrm flipH="1">
            <a:off x="4657979" y="63548"/>
            <a:ext cx="3764281" cy="646331"/>
          </a:xfrm>
          <a:prstGeom prst="rect">
            <a:avLst/>
          </a:prstGeom>
          <a:noFill/>
        </p:spPr>
        <p:txBody>
          <a:bodyPr wrap="square" rtlCol="0">
            <a:spAutoFit/>
          </a:bodyPr>
          <a:lstStyle/>
          <a:p>
            <a:r>
              <a:rPr lang="vi-VN" dirty="0" smtClean="0"/>
              <a:t>Hai biến: thuộc tầm vực toàn cục, bên ngoài tất cả các hàm</a:t>
            </a:r>
            <a:endParaRPr lang="en-US" dirty="0"/>
          </a:p>
        </p:txBody>
      </p:sp>
      <p:cxnSp>
        <p:nvCxnSpPr>
          <p:cNvPr id="12" name="Straight Arrow Connector 11"/>
          <p:cNvCxnSpPr>
            <a:stCxn id="10" idx="3"/>
          </p:cNvCxnSpPr>
          <p:nvPr/>
        </p:nvCxnSpPr>
        <p:spPr bwMode="auto">
          <a:xfrm flipH="1">
            <a:off x="1255138" y="386714"/>
            <a:ext cx="3402841" cy="11518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TextBox 13"/>
          <p:cNvSpPr txBox="1"/>
          <p:nvPr/>
        </p:nvSpPr>
        <p:spPr>
          <a:xfrm rot="5400000" flipH="1">
            <a:off x="7006827" y="3756083"/>
            <a:ext cx="2240282" cy="369332"/>
          </a:xfrm>
          <a:prstGeom prst="rect">
            <a:avLst/>
          </a:prstGeom>
          <a:noFill/>
        </p:spPr>
        <p:txBody>
          <a:bodyPr wrap="square" rtlCol="0">
            <a:spAutoFit/>
          </a:bodyPr>
          <a:lstStyle/>
          <a:p>
            <a:r>
              <a:rPr lang="vi-VN" smtClean="0"/>
              <a:t>Tầm vực cục bộ A</a:t>
            </a:r>
            <a:endParaRPr lang="en-US" dirty="0"/>
          </a:p>
        </p:txBody>
      </p:sp>
      <p:grpSp>
        <p:nvGrpSpPr>
          <p:cNvPr id="44" name="Group 43"/>
          <p:cNvGrpSpPr/>
          <p:nvPr/>
        </p:nvGrpSpPr>
        <p:grpSpPr>
          <a:xfrm>
            <a:off x="228600" y="1828800"/>
            <a:ext cx="7620000" cy="4191000"/>
            <a:chOff x="228600" y="1828800"/>
            <a:chExt cx="7620000" cy="4191000"/>
          </a:xfrm>
        </p:grpSpPr>
        <p:cxnSp>
          <p:nvCxnSpPr>
            <p:cNvPr id="19" name="Straight Arrow Connector 18"/>
            <p:cNvCxnSpPr/>
            <p:nvPr/>
          </p:nvCxnSpPr>
          <p:spPr bwMode="auto">
            <a:xfrm flipH="1">
              <a:off x="1371600" y="1828800"/>
              <a:ext cx="6477000" cy="0"/>
            </a:xfrm>
            <a:prstGeom prst="straightConnector1">
              <a:avLst/>
            </a:prstGeom>
            <a:solidFill>
              <a:schemeClr val="accent1"/>
            </a:solidFill>
            <a:ln w="38100" cap="flat" cmpd="sng" algn="ctr">
              <a:solidFill>
                <a:schemeClr val="accent5">
                  <a:lumMod val="50000"/>
                </a:schemeClr>
              </a:solidFill>
              <a:prstDash val="solid"/>
              <a:round/>
              <a:headEnd type="none" w="med" len="med"/>
              <a:tailEnd type="triangle"/>
            </a:ln>
            <a:effectLst/>
          </p:spPr>
        </p:cxnSp>
        <p:cxnSp>
          <p:nvCxnSpPr>
            <p:cNvPr id="21" name="Straight Arrow Connector 20"/>
            <p:cNvCxnSpPr/>
            <p:nvPr/>
          </p:nvCxnSpPr>
          <p:spPr bwMode="auto">
            <a:xfrm flipH="1">
              <a:off x="228600" y="6019800"/>
              <a:ext cx="7620000" cy="0"/>
            </a:xfrm>
            <a:prstGeom prst="straightConnector1">
              <a:avLst/>
            </a:prstGeom>
            <a:solidFill>
              <a:schemeClr val="accent1"/>
            </a:solidFill>
            <a:ln w="38100" cap="flat" cmpd="sng" algn="ctr">
              <a:solidFill>
                <a:schemeClr val="accent5">
                  <a:lumMod val="50000"/>
                </a:schemeClr>
              </a:solidFill>
              <a:prstDash val="solid"/>
              <a:round/>
              <a:headEnd type="none" w="med" len="med"/>
              <a:tailEnd type="triangle"/>
            </a:ln>
            <a:effectLst/>
          </p:spPr>
        </p:cxnSp>
        <p:cxnSp>
          <p:nvCxnSpPr>
            <p:cNvPr id="24" name="Straight Connector 23"/>
            <p:cNvCxnSpPr/>
            <p:nvPr/>
          </p:nvCxnSpPr>
          <p:spPr bwMode="auto">
            <a:xfrm flipV="1">
              <a:off x="7848600" y="1828800"/>
              <a:ext cx="0" cy="4191000"/>
            </a:xfrm>
            <a:prstGeom prst="line">
              <a:avLst/>
            </a:prstGeom>
            <a:solidFill>
              <a:schemeClr val="accent1"/>
            </a:solidFill>
            <a:ln w="38100" cap="flat" cmpd="sng" algn="ctr">
              <a:solidFill>
                <a:schemeClr val="accent5">
                  <a:lumMod val="50000"/>
                </a:schemeClr>
              </a:solidFill>
              <a:prstDash val="solid"/>
              <a:round/>
              <a:headEnd type="none" w="med" len="med"/>
              <a:tailEnd type="none" w="med" len="med"/>
            </a:ln>
            <a:effectLst/>
          </p:spPr>
        </p:cxnSp>
      </p:grpSp>
      <p:grpSp>
        <p:nvGrpSpPr>
          <p:cNvPr id="42" name="Group 41"/>
          <p:cNvGrpSpPr/>
          <p:nvPr/>
        </p:nvGrpSpPr>
        <p:grpSpPr>
          <a:xfrm>
            <a:off x="1143000" y="2863826"/>
            <a:ext cx="5967484" cy="946174"/>
            <a:chOff x="1143000" y="2863826"/>
            <a:chExt cx="5967484" cy="946174"/>
          </a:xfrm>
        </p:grpSpPr>
        <p:cxnSp>
          <p:nvCxnSpPr>
            <p:cNvPr id="25" name="Straight Arrow Connector 24"/>
            <p:cNvCxnSpPr/>
            <p:nvPr/>
          </p:nvCxnSpPr>
          <p:spPr bwMode="auto">
            <a:xfrm flipH="1">
              <a:off x="1905000" y="2863826"/>
              <a:ext cx="5175766" cy="0"/>
            </a:xfrm>
            <a:prstGeom prst="straightConnector1">
              <a:avLst/>
            </a:prstGeom>
            <a:solidFill>
              <a:schemeClr val="accent1"/>
            </a:solidFill>
            <a:ln w="28575" cap="flat" cmpd="sng" algn="ctr">
              <a:solidFill>
                <a:schemeClr val="accent5">
                  <a:lumMod val="25000"/>
                </a:schemeClr>
              </a:solidFill>
              <a:prstDash val="solid"/>
              <a:round/>
              <a:headEnd type="none" w="med" len="med"/>
              <a:tailEnd type="triangle"/>
            </a:ln>
            <a:effectLst/>
          </p:spPr>
        </p:cxnSp>
        <p:cxnSp>
          <p:nvCxnSpPr>
            <p:cNvPr id="27" name="Straight Arrow Connector 26"/>
            <p:cNvCxnSpPr/>
            <p:nvPr/>
          </p:nvCxnSpPr>
          <p:spPr bwMode="auto">
            <a:xfrm flipH="1">
              <a:off x="1143000" y="3810000"/>
              <a:ext cx="5937766" cy="0"/>
            </a:xfrm>
            <a:prstGeom prst="straightConnector1">
              <a:avLst/>
            </a:prstGeom>
            <a:solidFill>
              <a:schemeClr val="accent1"/>
            </a:solidFill>
            <a:ln w="28575" cap="flat" cmpd="sng" algn="ctr">
              <a:solidFill>
                <a:schemeClr val="accent5">
                  <a:lumMod val="25000"/>
                </a:schemeClr>
              </a:solidFill>
              <a:prstDash val="solid"/>
              <a:round/>
              <a:headEnd type="none" w="med" len="med"/>
              <a:tailEnd type="triangle"/>
            </a:ln>
            <a:effectLst/>
          </p:spPr>
        </p:cxnSp>
        <p:cxnSp>
          <p:nvCxnSpPr>
            <p:cNvPr id="29" name="Straight Connector 28"/>
            <p:cNvCxnSpPr/>
            <p:nvPr/>
          </p:nvCxnSpPr>
          <p:spPr bwMode="auto">
            <a:xfrm flipV="1">
              <a:off x="7080766" y="2866030"/>
              <a:ext cx="29718" cy="943970"/>
            </a:xfrm>
            <a:prstGeom prst="line">
              <a:avLst/>
            </a:prstGeom>
            <a:solidFill>
              <a:schemeClr val="accent1"/>
            </a:solidFill>
            <a:ln w="28575" cap="flat" cmpd="sng" algn="ctr">
              <a:solidFill>
                <a:schemeClr val="accent5">
                  <a:lumMod val="25000"/>
                </a:schemeClr>
              </a:solidFill>
              <a:prstDash val="solid"/>
              <a:round/>
              <a:headEnd type="none" w="med" len="med"/>
              <a:tailEnd type="none" w="med" len="med"/>
            </a:ln>
            <a:effectLst/>
          </p:spPr>
        </p:cxnSp>
      </p:grpSp>
      <p:grpSp>
        <p:nvGrpSpPr>
          <p:cNvPr id="43" name="Group 42"/>
          <p:cNvGrpSpPr/>
          <p:nvPr/>
        </p:nvGrpSpPr>
        <p:grpSpPr>
          <a:xfrm>
            <a:off x="1066800" y="4038599"/>
            <a:ext cx="6001055" cy="1248843"/>
            <a:chOff x="1066800" y="4038599"/>
            <a:chExt cx="6001055" cy="1248843"/>
          </a:xfrm>
        </p:grpSpPr>
        <p:cxnSp>
          <p:nvCxnSpPr>
            <p:cNvPr id="32" name="Straight Arrow Connector 31"/>
            <p:cNvCxnSpPr/>
            <p:nvPr/>
          </p:nvCxnSpPr>
          <p:spPr bwMode="auto">
            <a:xfrm flipH="1">
              <a:off x="1066800" y="4038600"/>
              <a:ext cx="6001055" cy="0"/>
            </a:xfrm>
            <a:prstGeom prst="straightConnector1">
              <a:avLst/>
            </a:prstGeom>
            <a:solidFill>
              <a:schemeClr val="accent1"/>
            </a:solidFill>
            <a:ln w="28575" cap="flat" cmpd="sng" algn="ctr">
              <a:solidFill>
                <a:schemeClr val="accent5">
                  <a:lumMod val="25000"/>
                </a:schemeClr>
              </a:solidFill>
              <a:prstDash val="solid"/>
              <a:round/>
              <a:headEnd type="none" w="med" len="med"/>
              <a:tailEnd type="triangle"/>
            </a:ln>
            <a:effectLst/>
          </p:spPr>
        </p:cxnSp>
        <p:cxnSp>
          <p:nvCxnSpPr>
            <p:cNvPr id="33" name="Straight Arrow Connector 32"/>
            <p:cNvCxnSpPr/>
            <p:nvPr/>
          </p:nvCxnSpPr>
          <p:spPr bwMode="auto">
            <a:xfrm flipH="1">
              <a:off x="1130089" y="5287442"/>
              <a:ext cx="5937766" cy="0"/>
            </a:xfrm>
            <a:prstGeom prst="straightConnector1">
              <a:avLst/>
            </a:prstGeom>
            <a:solidFill>
              <a:schemeClr val="accent1"/>
            </a:solidFill>
            <a:ln w="28575" cap="flat" cmpd="sng" algn="ctr">
              <a:solidFill>
                <a:schemeClr val="accent5">
                  <a:lumMod val="25000"/>
                </a:schemeClr>
              </a:solidFill>
              <a:prstDash val="solid"/>
              <a:round/>
              <a:headEnd type="none" w="med" len="med"/>
              <a:tailEnd type="triangle"/>
            </a:ln>
            <a:effectLst/>
          </p:spPr>
        </p:cxnSp>
        <p:cxnSp>
          <p:nvCxnSpPr>
            <p:cNvPr id="34" name="Straight Connector 33"/>
            <p:cNvCxnSpPr/>
            <p:nvPr/>
          </p:nvCxnSpPr>
          <p:spPr bwMode="auto">
            <a:xfrm flipV="1">
              <a:off x="7067855" y="4038599"/>
              <a:ext cx="0" cy="1248843"/>
            </a:xfrm>
            <a:prstGeom prst="line">
              <a:avLst/>
            </a:prstGeom>
            <a:solidFill>
              <a:schemeClr val="accent1"/>
            </a:solidFill>
            <a:ln w="28575" cap="flat" cmpd="sng" algn="ctr">
              <a:solidFill>
                <a:schemeClr val="accent5">
                  <a:lumMod val="25000"/>
                </a:schemeClr>
              </a:solidFill>
              <a:prstDash val="solid"/>
              <a:round/>
              <a:headEnd type="none" w="med" len="med"/>
              <a:tailEnd type="none" w="med" len="med"/>
            </a:ln>
            <a:effectLst/>
          </p:spPr>
        </p:cxnSp>
      </p:grpSp>
      <p:grpSp>
        <p:nvGrpSpPr>
          <p:cNvPr id="41" name="Group 40"/>
          <p:cNvGrpSpPr/>
          <p:nvPr/>
        </p:nvGrpSpPr>
        <p:grpSpPr>
          <a:xfrm>
            <a:off x="2057401" y="4343399"/>
            <a:ext cx="3200400" cy="501627"/>
            <a:chOff x="2057400" y="4343399"/>
            <a:chExt cx="6001055" cy="1248843"/>
          </a:xfrm>
        </p:grpSpPr>
        <p:cxnSp>
          <p:nvCxnSpPr>
            <p:cNvPr id="38" name="Straight Arrow Connector 37"/>
            <p:cNvCxnSpPr/>
            <p:nvPr/>
          </p:nvCxnSpPr>
          <p:spPr bwMode="auto">
            <a:xfrm flipH="1">
              <a:off x="2057400" y="4343400"/>
              <a:ext cx="6001055"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39" name="Straight Arrow Connector 38"/>
            <p:cNvCxnSpPr/>
            <p:nvPr/>
          </p:nvCxnSpPr>
          <p:spPr bwMode="auto">
            <a:xfrm flipH="1">
              <a:off x="2120689" y="5592242"/>
              <a:ext cx="5937766"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40" name="Straight Connector 39"/>
            <p:cNvCxnSpPr/>
            <p:nvPr/>
          </p:nvCxnSpPr>
          <p:spPr bwMode="auto">
            <a:xfrm flipV="1">
              <a:off x="8058455" y="4343399"/>
              <a:ext cx="0" cy="1248843"/>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
        <p:nvSpPr>
          <p:cNvPr id="45" name="TextBox 44"/>
          <p:cNvSpPr txBox="1"/>
          <p:nvPr/>
        </p:nvSpPr>
        <p:spPr>
          <a:xfrm rot="5400000" flipH="1">
            <a:off x="6659890" y="3109050"/>
            <a:ext cx="1333956" cy="369332"/>
          </a:xfrm>
          <a:prstGeom prst="rect">
            <a:avLst/>
          </a:prstGeom>
          <a:noFill/>
        </p:spPr>
        <p:txBody>
          <a:bodyPr wrap="square" rtlCol="0">
            <a:spAutoFit/>
          </a:bodyPr>
          <a:lstStyle/>
          <a:p>
            <a:pPr algn="ctr"/>
            <a:r>
              <a:rPr lang="vi-VN" smtClean="0"/>
              <a:t>TVCB:  B</a:t>
            </a:r>
            <a:endParaRPr lang="en-US" dirty="0"/>
          </a:p>
        </p:txBody>
      </p:sp>
      <p:sp>
        <p:nvSpPr>
          <p:cNvPr id="46" name="TextBox 45"/>
          <p:cNvSpPr txBox="1"/>
          <p:nvPr/>
        </p:nvSpPr>
        <p:spPr>
          <a:xfrm rot="5400000" flipH="1">
            <a:off x="6632889" y="4478354"/>
            <a:ext cx="1333956" cy="369332"/>
          </a:xfrm>
          <a:prstGeom prst="rect">
            <a:avLst/>
          </a:prstGeom>
          <a:noFill/>
        </p:spPr>
        <p:txBody>
          <a:bodyPr wrap="square" rtlCol="0">
            <a:spAutoFit/>
          </a:bodyPr>
          <a:lstStyle/>
          <a:p>
            <a:pPr algn="ctr"/>
            <a:r>
              <a:rPr lang="vi-VN" smtClean="0"/>
              <a:t>TVCB:  C</a:t>
            </a:r>
            <a:endParaRPr lang="en-US" dirty="0"/>
          </a:p>
        </p:txBody>
      </p:sp>
      <p:sp>
        <p:nvSpPr>
          <p:cNvPr id="47" name="TextBox 46"/>
          <p:cNvSpPr txBox="1"/>
          <p:nvPr/>
        </p:nvSpPr>
        <p:spPr>
          <a:xfrm rot="5400000" flipH="1">
            <a:off x="4807207" y="4391740"/>
            <a:ext cx="1333956" cy="369332"/>
          </a:xfrm>
          <a:prstGeom prst="rect">
            <a:avLst/>
          </a:prstGeom>
          <a:noFill/>
        </p:spPr>
        <p:txBody>
          <a:bodyPr wrap="square" rtlCol="0">
            <a:spAutoFit/>
          </a:bodyPr>
          <a:lstStyle/>
          <a:p>
            <a:pPr algn="ctr"/>
            <a:r>
              <a:rPr lang="vi-VN" dirty="0" smtClean="0"/>
              <a:t>TVCB:  D</a:t>
            </a:r>
            <a:endParaRPr lang="en-US" dirty="0"/>
          </a:p>
        </p:txBody>
      </p:sp>
      <p:sp>
        <p:nvSpPr>
          <p:cNvPr id="49" name="TextBox 48"/>
          <p:cNvSpPr txBox="1"/>
          <p:nvPr/>
        </p:nvSpPr>
        <p:spPr>
          <a:xfrm flipH="1">
            <a:off x="4657979" y="765108"/>
            <a:ext cx="3764281" cy="369332"/>
          </a:xfrm>
          <a:prstGeom prst="rect">
            <a:avLst/>
          </a:prstGeom>
          <a:noFill/>
        </p:spPr>
        <p:txBody>
          <a:bodyPr wrap="square" rtlCol="0">
            <a:spAutoFit/>
          </a:bodyPr>
          <a:lstStyle/>
          <a:p>
            <a:r>
              <a:rPr lang="vi-VN" dirty="0" smtClean="0"/>
              <a:t>Hai biến: thuộc tầm vực A</a:t>
            </a:r>
            <a:endParaRPr lang="en-US" dirty="0"/>
          </a:p>
        </p:txBody>
      </p:sp>
      <p:cxnSp>
        <p:nvCxnSpPr>
          <p:cNvPr id="50" name="Straight Arrow Connector 49"/>
          <p:cNvCxnSpPr>
            <a:stCxn id="49" idx="3"/>
          </p:cNvCxnSpPr>
          <p:nvPr/>
        </p:nvCxnSpPr>
        <p:spPr bwMode="auto">
          <a:xfrm flipH="1">
            <a:off x="2091153" y="949774"/>
            <a:ext cx="2566826" cy="12701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2" name="TextBox 51"/>
          <p:cNvSpPr txBox="1"/>
          <p:nvPr/>
        </p:nvSpPr>
        <p:spPr>
          <a:xfrm flipH="1">
            <a:off x="4657979" y="1270508"/>
            <a:ext cx="3764281" cy="369332"/>
          </a:xfrm>
          <a:prstGeom prst="rect">
            <a:avLst/>
          </a:prstGeom>
          <a:noFill/>
        </p:spPr>
        <p:txBody>
          <a:bodyPr wrap="square" rtlCol="0">
            <a:spAutoFit/>
          </a:bodyPr>
          <a:lstStyle/>
          <a:p>
            <a:r>
              <a:rPr lang="vi-VN" dirty="0" smtClean="0"/>
              <a:t>Hai biến: thuộc tầm vực B</a:t>
            </a:r>
            <a:endParaRPr lang="en-US" dirty="0"/>
          </a:p>
        </p:txBody>
      </p:sp>
      <p:cxnSp>
        <p:nvCxnSpPr>
          <p:cNvPr id="53" name="Straight Arrow Connector 52"/>
          <p:cNvCxnSpPr>
            <a:stCxn id="52" idx="3"/>
          </p:cNvCxnSpPr>
          <p:nvPr/>
        </p:nvCxnSpPr>
        <p:spPr bwMode="auto">
          <a:xfrm flipH="1">
            <a:off x="2997300" y="1455174"/>
            <a:ext cx="1660679" cy="18299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5500022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ác tầm vực của biến</a:t>
            </a:r>
            <a:endParaRPr lang="en-US" dirty="0"/>
          </a:p>
        </p:txBody>
      </p:sp>
      <p:sp>
        <p:nvSpPr>
          <p:cNvPr id="3" name="Content Placeholder 2"/>
          <p:cNvSpPr>
            <a:spLocks noGrp="1"/>
          </p:cNvSpPr>
          <p:nvPr>
            <p:ph idx="1"/>
          </p:nvPr>
        </p:nvSpPr>
        <p:spPr/>
        <p:txBody>
          <a:bodyPr/>
          <a:lstStyle/>
          <a:p>
            <a:r>
              <a:rPr lang="vi-VN" dirty="0" smtClean="0"/>
              <a:t>Chương trình có 4 tầm vực cục bộ đặt tên: A, B, C, D</a:t>
            </a:r>
          </a:p>
          <a:p>
            <a:pPr lvl="1"/>
            <a:r>
              <a:rPr lang="vi-VN" dirty="0" smtClean="0"/>
              <a:t>A bao hàm của B, C (và D)</a:t>
            </a:r>
          </a:p>
          <a:p>
            <a:pPr lvl="1"/>
            <a:r>
              <a:rPr lang="vi-VN" dirty="0" smtClean="0"/>
              <a:t>C bao hàm D</a:t>
            </a:r>
          </a:p>
          <a:p>
            <a:pPr lvl="1"/>
            <a:endParaRPr lang="vi-VN" dirty="0"/>
          </a:p>
          <a:p>
            <a:pPr lvl="1"/>
            <a:r>
              <a:rPr lang="vi-VN" dirty="0" smtClean="0"/>
              <a:t>Biến g và d thuộc vùng toàn cục có thể dùng được trong toàn bộ chương trình.</a:t>
            </a:r>
          </a:p>
          <a:p>
            <a:pPr lvl="2"/>
            <a:r>
              <a:rPr lang="vi-VN" dirty="0" smtClean="0"/>
              <a:t>Bị che khuất tạm thời bởi g và d trong tầm A</a:t>
            </a:r>
          </a:p>
          <a:p>
            <a:pPr lvl="2"/>
            <a:r>
              <a:rPr lang="vi-VN" dirty="0" smtClean="0"/>
              <a:t>Do đó, dùng tên đầy đủ là ::g và ::d</a:t>
            </a:r>
          </a:p>
          <a:p>
            <a:pPr lvl="1"/>
            <a:r>
              <a:rPr lang="vi-VN" dirty="0" smtClean="0"/>
              <a:t>Biến g và d thuộc A được dùng từ lúc khai báo đến hết A</a:t>
            </a:r>
          </a:p>
          <a:p>
            <a:pPr lvl="2"/>
            <a:r>
              <a:rPr lang="vi-VN" dirty="0" smtClean="0"/>
              <a:t>Tuy nhiên, bị che khuất trong B</a:t>
            </a:r>
          </a:p>
          <a:p>
            <a:pPr lvl="2"/>
            <a:r>
              <a:rPr lang="vi-VN" dirty="0" smtClean="0"/>
              <a:t>Không dùng được trong B</a:t>
            </a:r>
          </a:p>
          <a:p>
            <a:pPr lvl="1"/>
            <a:r>
              <a:rPr lang="vi-VN" dirty="0" smtClean="0"/>
              <a:t>Biến g và d trong B</a:t>
            </a:r>
          </a:p>
          <a:p>
            <a:pPr lvl="2"/>
            <a:r>
              <a:rPr lang="vi-VN" dirty="0" smtClean="0"/>
              <a:t>chỉ dùng được cho hết B</a:t>
            </a:r>
          </a:p>
          <a:p>
            <a:pPr lvl="2"/>
            <a:endParaRPr lang="vi-VN" dirty="0" smtClean="0"/>
          </a:p>
          <a:p>
            <a:pPr lvl="2"/>
            <a:endParaRPr lang="en-US" dirty="0"/>
          </a:p>
        </p:txBody>
      </p:sp>
    </p:spTree>
    <p:extLst>
      <p:ext uri="{BB962C8B-B14F-4D97-AF65-F5344CB8AC3E}">
        <p14:creationId xmlns:p14="http://schemas.microsoft.com/office/powerpoint/2010/main" val="1338147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ác tầm vực của biến</a:t>
            </a:r>
            <a:endParaRPr lang="en-US" dirty="0"/>
          </a:p>
        </p:txBody>
      </p:sp>
      <p:sp>
        <p:nvSpPr>
          <p:cNvPr id="3" name="Content Placeholder 2"/>
          <p:cNvSpPr>
            <a:spLocks noGrp="1"/>
          </p:cNvSpPr>
          <p:nvPr>
            <p:ph idx="1"/>
          </p:nvPr>
        </p:nvSpPr>
        <p:spPr/>
        <p:txBody>
          <a:bodyPr/>
          <a:lstStyle/>
          <a:p>
            <a:r>
              <a:rPr lang="vi-VN" dirty="0" smtClean="0"/>
              <a:t>Chương trình có 4 tầm vực cục bộ đặt tên: A, B, C, D</a:t>
            </a:r>
          </a:p>
          <a:p>
            <a:pPr lvl="1"/>
            <a:r>
              <a:rPr lang="vi-VN" dirty="0" smtClean="0"/>
              <a:t>Khi tham chiếu đến g và d trong A từ sau khi B kết thúc (nghĩa là bao hàm C và D)</a:t>
            </a:r>
          </a:p>
          <a:p>
            <a:pPr lvl="2"/>
            <a:r>
              <a:rPr lang="vi-VN" dirty="0" smtClean="0"/>
              <a:t>Thì g và d là g và d của A</a:t>
            </a:r>
          </a:p>
          <a:p>
            <a:pPr lvl="2"/>
            <a:endParaRPr lang="vi-VN" dirty="0" smtClean="0"/>
          </a:p>
          <a:p>
            <a:pPr lvl="1"/>
            <a:r>
              <a:rPr lang="vi-VN" dirty="0" smtClean="0"/>
              <a:t>Nếu muốn g và d của toàn cục thì dùng</a:t>
            </a:r>
          </a:p>
          <a:p>
            <a:pPr lvl="2"/>
            <a:r>
              <a:rPr lang="vi-VN" dirty="0" smtClean="0"/>
              <a:t>::g và ::d</a:t>
            </a:r>
          </a:p>
          <a:p>
            <a:pPr lvl="2"/>
            <a:endParaRPr lang="vi-VN" dirty="0" smtClean="0"/>
          </a:p>
          <a:p>
            <a:pPr lvl="2"/>
            <a:endParaRPr lang="en-US" dirty="0"/>
          </a:p>
        </p:txBody>
      </p:sp>
    </p:spTree>
    <p:extLst>
      <p:ext uri="{BB962C8B-B14F-4D97-AF65-F5344CB8AC3E}">
        <p14:creationId xmlns:p14="http://schemas.microsoft.com/office/powerpoint/2010/main" val="1639215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ác tầm vực của biến</a:t>
            </a:r>
            <a:endParaRPr lang="en-US" dirty="0"/>
          </a:p>
        </p:txBody>
      </p:sp>
      <p:sp>
        <p:nvSpPr>
          <p:cNvPr id="3" name="Content Placeholder 2"/>
          <p:cNvSpPr>
            <a:spLocks noGrp="1"/>
          </p:cNvSpPr>
          <p:nvPr>
            <p:ph idx="1"/>
          </p:nvPr>
        </p:nvSpPr>
        <p:spPr/>
        <p:txBody>
          <a:bodyPr/>
          <a:lstStyle/>
          <a:p>
            <a:r>
              <a:rPr lang="vi-VN" dirty="0" smtClean="0"/>
              <a:t>Khởi động cho các biến:</a:t>
            </a:r>
          </a:p>
          <a:p>
            <a:pPr lvl="1"/>
            <a:r>
              <a:rPr lang="vi-VN" dirty="0" smtClean="0"/>
              <a:t>Biến cục bộ: không được khởi động hay tuỳ vào trình biên dịch</a:t>
            </a:r>
          </a:p>
          <a:p>
            <a:pPr lvl="1"/>
            <a:r>
              <a:rPr lang="vi-VN" dirty="0" smtClean="0"/>
              <a:t>Thông số của hàm: được truyền từ lời gọi hàm</a:t>
            </a:r>
          </a:p>
          <a:p>
            <a:pPr lvl="1"/>
            <a:r>
              <a:rPr lang="vi-VN" dirty="0" smtClean="0"/>
              <a:t>Biến toàn cuc: khởi động theo bảng sau</a:t>
            </a:r>
          </a:p>
          <a:p>
            <a:pPr lvl="2"/>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2819400"/>
            <a:ext cx="7747000" cy="2997200"/>
          </a:xfrm>
          <a:prstGeom prst="rect">
            <a:avLst/>
          </a:prstGeom>
        </p:spPr>
      </p:pic>
    </p:spTree>
    <p:extLst>
      <p:ext uri="{BB962C8B-B14F-4D97-AF65-F5344CB8AC3E}">
        <p14:creationId xmlns:p14="http://schemas.microsoft.com/office/powerpoint/2010/main" val="246973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Phép toán và biểu thức</a:t>
            </a:r>
            <a:endParaRPr lang="en-US" dirty="0"/>
          </a:p>
        </p:txBody>
      </p:sp>
      <p:sp>
        <p:nvSpPr>
          <p:cNvPr id="3" name="Content Placeholder 2"/>
          <p:cNvSpPr>
            <a:spLocks noGrp="1"/>
          </p:cNvSpPr>
          <p:nvPr>
            <p:ph idx="1"/>
          </p:nvPr>
        </p:nvSpPr>
        <p:spPr/>
        <p:txBody>
          <a:bodyPr/>
          <a:lstStyle/>
          <a:p>
            <a:r>
              <a:rPr lang="vi-VN" dirty="0" smtClean="0"/>
              <a:t>Phép toán</a:t>
            </a:r>
          </a:p>
          <a:p>
            <a:pPr lvl="1"/>
            <a:r>
              <a:rPr lang="vi-VN" dirty="0" smtClean="0"/>
              <a:t>Số học</a:t>
            </a:r>
            <a:endParaRPr lang="en-US" dirty="0" smtClean="0"/>
          </a:p>
          <a:p>
            <a:pPr lvl="1"/>
            <a:r>
              <a:rPr lang="vi-VN" dirty="0" smtClean="0"/>
              <a:t>Luận lý và quan hệ</a:t>
            </a:r>
          </a:p>
          <a:p>
            <a:pPr lvl="1"/>
            <a:r>
              <a:rPr lang="vi-VN" dirty="0" smtClean="0"/>
              <a:t>Trên các bit</a:t>
            </a:r>
          </a:p>
          <a:p>
            <a:pPr lvl="1"/>
            <a:r>
              <a:rPr lang="vi-VN" dirty="0" smtClean="0"/>
              <a:t>Toán tử gán</a:t>
            </a:r>
          </a:p>
          <a:p>
            <a:pPr lvl="1"/>
            <a:r>
              <a:rPr lang="vi-VN" dirty="0" smtClean="0"/>
              <a:t>Toán tử khác</a:t>
            </a:r>
            <a:endParaRPr lang="vi-VN" dirty="0"/>
          </a:p>
          <a:p>
            <a:pPr lvl="2"/>
            <a:endParaRPr lang="vi-VN" dirty="0" smtClean="0"/>
          </a:p>
        </p:txBody>
      </p:sp>
    </p:spTree>
    <p:extLst>
      <p:ext uri="{BB962C8B-B14F-4D97-AF65-F5344CB8AC3E}">
        <p14:creationId xmlns:p14="http://schemas.microsoft.com/office/powerpoint/2010/main" val="1474745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Phép toán và biểu thức</a:t>
            </a:r>
            <a:br>
              <a:rPr lang="vi-VN" dirty="0" smtClean="0"/>
            </a:br>
            <a:r>
              <a:rPr lang="vi-VN" sz="2000" dirty="0" smtClean="0"/>
              <a:t>Số học</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520734919"/>
              </p:ext>
            </p:extLst>
          </p:nvPr>
        </p:nvGraphicFramePr>
        <p:xfrm>
          <a:off x="381000" y="1295400"/>
          <a:ext cx="8458200" cy="4419600"/>
        </p:xfrm>
        <a:graphic>
          <a:graphicData uri="http://schemas.openxmlformats.org/drawingml/2006/table">
            <a:tbl>
              <a:tblPr firstRow="1" bandRow="1">
                <a:tableStyleId>{00A15C55-8517-42AA-B614-E9B94910E393}</a:tableStyleId>
              </a:tblPr>
              <a:tblGrid>
                <a:gridCol w="1143000"/>
                <a:gridCol w="2514600"/>
                <a:gridCol w="2514600"/>
                <a:gridCol w="2286000"/>
              </a:tblGrid>
              <a:tr h="467581">
                <a:tc>
                  <a:txBody>
                    <a:bodyPr/>
                    <a:lstStyle/>
                    <a:p>
                      <a:r>
                        <a:rPr lang="vi-VN" dirty="0" smtClean="0"/>
                        <a:t>Ký hiệu</a:t>
                      </a:r>
                      <a:endParaRPr lang="en-US" dirty="0"/>
                    </a:p>
                  </a:txBody>
                  <a:tcPr/>
                </a:tc>
                <a:tc>
                  <a:txBody>
                    <a:bodyPr/>
                    <a:lstStyle/>
                    <a:p>
                      <a:r>
                        <a:rPr lang="vi-VN" dirty="0" smtClean="0"/>
                        <a:t>Ý nghĩa</a:t>
                      </a:r>
                      <a:endParaRPr lang="en-US" dirty="0"/>
                    </a:p>
                  </a:txBody>
                  <a:tcPr/>
                </a:tc>
                <a:tc>
                  <a:txBody>
                    <a:bodyPr/>
                    <a:lstStyle/>
                    <a:p>
                      <a:r>
                        <a:rPr lang="vi-VN" dirty="0" smtClean="0"/>
                        <a:t>Kiểu áp dụng</a:t>
                      </a:r>
                      <a:endParaRPr lang="en-US" dirty="0"/>
                    </a:p>
                  </a:txBody>
                  <a:tcPr>
                    <a:lnR w="12700" cap="flat" cmpd="sng" algn="ctr">
                      <a:solidFill>
                        <a:schemeClr val="bg1"/>
                      </a:solidFill>
                      <a:prstDash val="solid"/>
                      <a:round/>
                      <a:headEnd type="none" w="med" len="med"/>
                      <a:tailEnd type="none" w="med" len="med"/>
                    </a:lnR>
                  </a:tcPr>
                </a:tc>
                <a:tc>
                  <a:txBody>
                    <a:bodyPr/>
                    <a:lstStyle/>
                    <a:p>
                      <a:r>
                        <a:rPr lang="vi-VN" dirty="0" smtClean="0"/>
                        <a:t>Ví dụ</a:t>
                      </a:r>
                      <a:endParaRPr lang="en-US" dirty="0"/>
                    </a:p>
                  </a:txBody>
                  <a:tcPr>
                    <a:lnL w="12700" cap="flat" cmpd="sng" algn="ctr">
                      <a:solidFill>
                        <a:schemeClr val="bg1"/>
                      </a:solidFill>
                      <a:prstDash val="solid"/>
                      <a:round/>
                      <a:headEnd type="none" w="med" len="med"/>
                      <a:tailEnd type="none" w="med" len="med"/>
                    </a:lnL>
                  </a:tcPr>
                </a:tc>
              </a:tr>
              <a:tr h="467581">
                <a:tc>
                  <a:txBody>
                    <a:bodyPr/>
                    <a:lstStyle/>
                    <a:p>
                      <a:r>
                        <a:rPr lang="en-US" dirty="0" smtClean="0"/>
                        <a:t>+</a:t>
                      </a:r>
                      <a:endParaRPr lang="en-US" dirty="0"/>
                    </a:p>
                  </a:txBody>
                  <a:tcPr/>
                </a:tc>
                <a:tc>
                  <a:txBody>
                    <a:bodyPr/>
                    <a:lstStyle/>
                    <a:p>
                      <a:r>
                        <a:rPr lang="vi-VN" dirty="0" smtClean="0"/>
                        <a:t>Cộng hai toán hạng</a:t>
                      </a:r>
                      <a:endParaRPr lang="en-US" dirty="0"/>
                    </a:p>
                  </a:txBody>
                  <a:tcPr/>
                </a:tc>
                <a:tc>
                  <a:txBody>
                    <a:bodyPr/>
                    <a:lstStyle/>
                    <a:p>
                      <a:r>
                        <a:rPr lang="vi-VN" dirty="0" smtClean="0"/>
                        <a:t>Các kiểu số</a:t>
                      </a:r>
                      <a:endParaRPr lang="en-US" dirty="0"/>
                    </a:p>
                  </a:txBody>
                  <a:tcPr>
                    <a:lnR w="12700" cap="flat" cmpd="sng" algn="ctr">
                      <a:solidFill>
                        <a:schemeClr val="bg1"/>
                      </a:solidFill>
                      <a:prstDash val="solid"/>
                      <a:round/>
                      <a:headEnd type="none" w="med" len="med"/>
                      <a:tailEnd type="none" w="med" len="med"/>
                    </a:lnR>
                  </a:tcPr>
                </a:tc>
                <a:tc>
                  <a:txBody>
                    <a:bodyPr/>
                    <a:lstStyle/>
                    <a:p>
                      <a:r>
                        <a:rPr lang="vi-VN" dirty="0" smtClean="0"/>
                        <a:t>x + y</a:t>
                      </a:r>
                      <a:endParaRPr lang="en-US" dirty="0"/>
                    </a:p>
                  </a:txBody>
                  <a:tcPr>
                    <a:lnL w="12700" cap="flat" cmpd="sng" algn="ctr">
                      <a:solidFill>
                        <a:schemeClr val="bg1"/>
                      </a:solidFill>
                      <a:prstDash val="solid"/>
                      <a:round/>
                      <a:headEnd type="none" w="med" len="med"/>
                      <a:tailEnd type="none" w="med" len="med"/>
                    </a:lnL>
                  </a:tcPr>
                </a:tc>
              </a:tr>
              <a:tr h="807057">
                <a:tc>
                  <a:txBody>
                    <a:bodyPr/>
                    <a:lstStyle/>
                    <a:p>
                      <a:r>
                        <a:rPr lang="en-US" dirty="0" smtClean="0"/>
                        <a:t>-</a:t>
                      </a:r>
                      <a:endParaRPr lang="en-US" dirty="0"/>
                    </a:p>
                  </a:txBody>
                  <a:tcPr/>
                </a:tc>
                <a:tc>
                  <a:txBody>
                    <a:bodyPr/>
                    <a:lstStyle/>
                    <a:p>
                      <a:r>
                        <a:rPr lang="vi-VN" dirty="0" smtClean="0"/>
                        <a:t>Trừ toán hạng thứ 2 từ toán hạng 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Các kiểu số</a:t>
                      </a:r>
                      <a:endParaRPr lang="en-US" dirty="0" smtClean="0"/>
                    </a:p>
                    <a:p>
                      <a:endParaRPr lang="en-US" dirty="0"/>
                    </a:p>
                  </a:txBody>
                  <a:tcPr>
                    <a:lnR w="12700" cap="flat" cmpd="sng" algn="ctr">
                      <a:solidFill>
                        <a:schemeClr val="bg1"/>
                      </a:solidFill>
                      <a:prstDash val="solid"/>
                      <a:round/>
                      <a:headEnd type="none" w="med" len="med"/>
                      <a:tailEnd type="none" w="med" len="med"/>
                    </a:lnR>
                  </a:tcPr>
                </a:tc>
                <a:tc>
                  <a:txBody>
                    <a:bodyPr/>
                    <a:lstStyle/>
                    <a:p>
                      <a:r>
                        <a:rPr lang="vi-VN" dirty="0" smtClean="0"/>
                        <a:t>x - y</a:t>
                      </a:r>
                      <a:endParaRPr lang="en-US" dirty="0"/>
                    </a:p>
                  </a:txBody>
                  <a:tcPr>
                    <a:lnL w="12700" cap="flat" cmpd="sng" algn="ctr">
                      <a:solidFill>
                        <a:schemeClr val="bg1"/>
                      </a:solidFill>
                      <a:prstDash val="solid"/>
                      <a:round/>
                      <a:headEnd type="none" w="med" len="med"/>
                      <a:tailEnd type="none" w="med" len="med"/>
                    </a:lnL>
                  </a:tcPr>
                </a:tc>
              </a:tr>
              <a:tr h="467581">
                <a:tc>
                  <a:txBody>
                    <a:bodyPr/>
                    <a:lstStyle/>
                    <a:p>
                      <a:r>
                        <a:rPr lang="en-US" dirty="0" smtClean="0"/>
                        <a:t>*</a:t>
                      </a:r>
                      <a:endParaRPr lang="en-US" dirty="0"/>
                    </a:p>
                  </a:txBody>
                  <a:tcPr/>
                </a:tc>
                <a:tc>
                  <a:txBody>
                    <a:bodyPr/>
                    <a:lstStyle/>
                    <a:p>
                      <a:r>
                        <a:rPr lang="vi-VN" dirty="0" smtClean="0"/>
                        <a:t>Nhân hai toán hạng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Các kiểu số</a:t>
                      </a:r>
                      <a:endParaRPr lang="en-US" dirty="0" smtClean="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a:t>
                      </a:r>
                      <a:r>
                        <a:rPr lang="en-US" baseline="0" dirty="0" smtClean="0"/>
                        <a:t> * y</a:t>
                      </a:r>
                      <a:endParaRPr lang="en-US" dirty="0" smtClean="0"/>
                    </a:p>
                  </a:txBody>
                  <a:tcPr>
                    <a:lnL w="12700" cap="flat" cmpd="sng" algn="ctr">
                      <a:solidFill>
                        <a:schemeClr val="bg1"/>
                      </a:solidFill>
                      <a:prstDash val="solid"/>
                      <a:round/>
                      <a:headEnd type="none" w="med" len="med"/>
                      <a:tailEnd type="none" w="med" len="med"/>
                    </a:lnL>
                  </a:tcPr>
                </a:tc>
              </a:tr>
              <a:tr h="467581">
                <a:tc>
                  <a:txBody>
                    <a:bodyPr/>
                    <a:lstStyle/>
                    <a:p>
                      <a:r>
                        <a:rPr lang="en-US" dirty="0" smtClean="0"/>
                        <a:t>/</a:t>
                      </a:r>
                      <a:endParaRPr lang="en-US" dirty="0"/>
                    </a:p>
                  </a:txBody>
                  <a:tcPr/>
                </a:tc>
                <a:tc>
                  <a:txBody>
                    <a:bodyPr/>
                    <a:lstStyle/>
                    <a:p>
                      <a:r>
                        <a:rPr lang="vi-VN" dirty="0" smtClean="0"/>
                        <a:t>Chia tử cho mẫu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Các kiểu số</a:t>
                      </a:r>
                      <a:endParaRPr lang="en-US" dirty="0" smtClean="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a:t>
                      </a:r>
                      <a:r>
                        <a:rPr lang="en-US" baseline="0" dirty="0" smtClean="0"/>
                        <a:t> / y</a:t>
                      </a:r>
                      <a:endParaRPr lang="en-US" dirty="0" smtClean="0"/>
                    </a:p>
                  </a:txBody>
                  <a:tcPr>
                    <a:lnL w="12700" cap="flat" cmpd="sng" algn="ctr">
                      <a:solidFill>
                        <a:schemeClr val="bg1"/>
                      </a:solidFill>
                      <a:prstDash val="solid"/>
                      <a:round/>
                      <a:headEnd type="none" w="med" len="med"/>
                      <a:tailEnd type="none" w="med" len="med"/>
                    </a:lnL>
                  </a:tcPr>
                </a:tc>
              </a:tr>
              <a:tr h="807057">
                <a:tc>
                  <a:txBody>
                    <a:bodyPr/>
                    <a:lstStyle/>
                    <a:p>
                      <a:r>
                        <a:rPr lang="en-US" dirty="0" smtClean="0"/>
                        <a:t>%</a:t>
                      </a:r>
                      <a:endParaRPr lang="en-US" dirty="0"/>
                    </a:p>
                  </a:txBody>
                  <a:tcPr/>
                </a:tc>
                <a:tc>
                  <a:txBody>
                    <a:bodyPr/>
                    <a:lstStyle/>
                    <a:p>
                      <a:r>
                        <a:rPr lang="vi-VN" dirty="0" smtClean="0"/>
                        <a:t>Lấy phần dư của phép chia nguyên</a:t>
                      </a:r>
                      <a:endParaRPr lang="en-US" dirty="0"/>
                    </a:p>
                  </a:txBody>
                  <a:tcPr/>
                </a:tc>
                <a:tc>
                  <a:txBody>
                    <a:bodyPr/>
                    <a:lstStyle/>
                    <a:p>
                      <a:r>
                        <a:rPr lang="vi-VN" dirty="0" smtClean="0"/>
                        <a:t>Kiểu số nguyên hoặc enum</a:t>
                      </a:r>
                      <a:endParaRPr lang="en-US" dirty="0"/>
                    </a:p>
                  </a:txBody>
                  <a:tcPr>
                    <a:lnR w="12700" cap="flat" cmpd="sng" algn="ctr">
                      <a:solidFill>
                        <a:schemeClr val="bg1"/>
                      </a:solidFill>
                      <a:prstDash val="solid"/>
                      <a:round/>
                      <a:headEnd type="none" w="med" len="med"/>
                      <a:tailEnd type="none" w="med" len="med"/>
                    </a:lnR>
                  </a:tcPr>
                </a:tc>
                <a:tc>
                  <a:txBody>
                    <a:bodyPr/>
                    <a:lstStyle/>
                    <a:p>
                      <a:r>
                        <a:rPr lang="en-US" dirty="0" smtClean="0"/>
                        <a:t>n</a:t>
                      </a:r>
                      <a:r>
                        <a:rPr lang="en-US" baseline="0" dirty="0" smtClean="0"/>
                        <a:t> % 2</a:t>
                      </a:r>
                      <a:endParaRPr lang="en-US" dirty="0"/>
                    </a:p>
                  </a:txBody>
                  <a:tcPr>
                    <a:lnL w="12700" cap="flat" cmpd="sng" algn="ctr">
                      <a:solidFill>
                        <a:schemeClr val="bg1"/>
                      </a:solidFill>
                      <a:prstDash val="solid"/>
                      <a:round/>
                      <a:headEnd type="none" w="med" len="med"/>
                      <a:tailEnd type="none" w="med" len="med"/>
                    </a:lnL>
                  </a:tcPr>
                </a:tc>
              </a:tr>
              <a:tr h="467581">
                <a:tc>
                  <a:txBody>
                    <a:bodyPr/>
                    <a:lstStyle/>
                    <a:p>
                      <a:r>
                        <a:rPr lang="en-US" dirty="0" smtClean="0"/>
                        <a:t>++</a:t>
                      </a:r>
                      <a:endParaRPr lang="en-US" dirty="0"/>
                    </a:p>
                  </a:txBody>
                  <a:tcPr/>
                </a:tc>
                <a:tc>
                  <a:txBody>
                    <a:bodyPr/>
                    <a:lstStyle/>
                    <a:p>
                      <a:r>
                        <a:rPr lang="vi-VN" dirty="0" smtClean="0"/>
                        <a:t>Tăng một số lên 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Các kiểu số</a:t>
                      </a:r>
                      <a:endParaRPr lang="en-US" dirty="0" smtClean="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y++</a:t>
                      </a:r>
                    </a:p>
                  </a:txBody>
                  <a:tcPr>
                    <a:lnL w="12700" cap="flat" cmpd="sng" algn="ctr">
                      <a:solidFill>
                        <a:schemeClr val="bg1"/>
                      </a:solidFill>
                      <a:prstDash val="solid"/>
                      <a:round/>
                      <a:headEnd type="none" w="med" len="med"/>
                      <a:tailEnd type="none" w="med" len="med"/>
                    </a:lnL>
                  </a:tcPr>
                </a:tc>
              </a:tr>
              <a:tr h="467581">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Giảm một số đi 1</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Các kiểu số</a:t>
                      </a:r>
                      <a:endParaRPr lang="en-US" dirty="0" smtClean="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a:t>
                      </a:r>
                      <a:r>
                        <a:rPr lang="en-US" baseline="0" dirty="0" smtClean="0"/>
                        <a:t> y--</a:t>
                      </a:r>
                      <a:endParaRPr lang="en-US" dirty="0" smtClean="0"/>
                    </a:p>
                  </a:txBody>
                  <a:tcPr>
                    <a:lnL w="12700" cap="flat" cmpd="sng" algn="ctr">
                      <a:solidFill>
                        <a:schemeClr val="bg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098024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Dữ liệu và Kiểu dữ liệu</a:t>
            </a:r>
            <a:endParaRPr lang="en-US" dirty="0"/>
          </a:p>
        </p:txBody>
      </p:sp>
      <p:sp>
        <p:nvSpPr>
          <p:cNvPr id="3" name="Content Placeholder 2"/>
          <p:cNvSpPr>
            <a:spLocks noGrp="1"/>
          </p:cNvSpPr>
          <p:nvPr>
            <p:ph idx="1"/>
          </p:nvPr>
        </p:nvSpPr>
        <p:spPr/>
        <p:txBody>
          <a:bodyPr/>
          <a:lstStyle/>
          <a:p>
            <a:r>
              <a:rPr lang="vi-VN" dirty="0"/>
              <a:t>Tại sao phải cần đến kiểu dữ liệu?</a:t>
            </a:r>
          </a:p>
          <a:p>
            <a:pPr lvl="1"/>
            <a:r>
              <a:rPr lang="vi-VN" dirty="0" smtClean="0"/>
              <a:t>Mọi chương trình đều cần đến dữ liệu</a:t>
            </a:r>
          </a:p>
          <a:p>
            <a:pPr lvl="1"/>
            <a:r>
              <a:rPr lang="vi-VN" dirty="0" smtClean="0"/>
              <a:t>Ví dụ:</a:t>
            </a:r>
          </a:p>
          <a:p>
            <a:pPr lvl="2"/>
            <a:r>
              <a:rPr lang="vi-VN" dirty="0" smtClean="0"/>
              <a:t>Một chương trình giải Phương trình bậc 2</a:t>
            </a:r>
          </a:p>
          <a:p>
            <a:pPr lvl="3"/>
            <a:r>
              <a:rPr lang="vi-VN" dirty="0" smtClean="0"/>
              <a:t>Dữ liệu:</a:t>
            </a:r>
          </a:p>
          <a:p>
            <a:pPr lvl="4"/>
            <a:r>
              <a:rPr lang="vi-VN" dirty="0" smtClean="0"/>
              <a:t>Các hệ số A,B,C của Phương trình bậc 2</a:t>
            </a:r>
          </a:p>
          <a:p>
            <a:pPr lvl="4"/>
            <a:r>
              <a:rPr lang="vi-VN" dirty="0" smtClean="0"/>
              <a:t>Delta</a:t>
            </a:r>
          </a:p>
          <a:p>
            <a:pPr lvl="4"/>
            <a:r>
              <a:rPr lang="vi-VN" dirty="0" smtClean="0"/>
              <a:t>Các nghiệm của phương trình</a:t>
            </a:r>
          </a:p>
          <a:p>
            <a:pPr lvl="2"/>
            <a:r>
              <a:rPr lang="vi-VN" dirty="0" smtClean="0"/>
              <a:t>Một chương trình Quản lý nhân sự</a:t>
            </a:r>
          </a:p>
          <a:p>
            <a:pPr lvl="3"/>
            <a:r>
              <a:rPr lang="vi-VN" dirty="0" smtClean="0"/>
              <a:t>Dữ liệu:</a:t>
            </a:r>
          </a:p>
          <a:p>
            <a:pPr lvl="4"/>
            <a:r>
              <a:rPr lang="vi-VN" dirty="0" smtClean="0"/>
              <a:t>Mã số nhân sự, họ tên, hệ số lương, v.v.</a:t>
            </a:r>
          </a:p>
          <a:p>
            <a:pPr lvl="3"/>
            <a:endParaRPr lang="vi-VN" dirty="0" smtClean="0"/>
          </a:p>
        </p:txBody>
      </p:sp>
    </p:spTree>
    <p:extLst>
      <p:ext uri="{BB962C8B-B14F-4D97-AF65-F5344CB8AC3E}">
        <p14:creationId xmlns:p14="http://schemas.microsoft.com/office/powerpoint/2010/main" val="7502385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Phép toán và biểu thức</a:t>
            </a:r>
            <a:br>
              <a:rPr lang="vi-VN" dirty="0" smtClean="0"/>
            </a:br>
            <a:r>
              <a:rPr lang="vi-VN" sz="2000" dirty="0" smtClean="0"/>
              <a:t>Số học</a:t>
            </a:r>
            <a:endParaRPr lang="en-US" sz="2000" dirty="0"/>
          </a:p>
        </p:txBody>
      </p:sp>
      <p:sp>
        <p:nvSpPr>
          <p:cNvPr id="3" name="Content Placeholder 2"/>
          <p:cNvSpPr>
            <a:spLocks noGrp="1"/>
          </p:cNvSpPr>
          <p:nvPr>
            <p:ph idx="1"/>
          </p:nvPr>
        </p:nvSpPr>
        <p:spPr/>
        <p:txBody>
          <a:bodyPr/>
          <a:lstStyle/>
          <a:p>
            <a:r>
              <a:rPr lang="vi-VN" dirty="0" smtClean="0"/>
              <a:t>Toán tử ++</a:t>
            </a:r>
          </a:p>
          <a:p>
            <a:pPr lvl="1"/>
            <a:r>
              <a:rPr lang="vi-VN" sz="1800" dirty="0" smtClean="0"/>
              <a:t>Tăng trước: </a:t>
            </a:r>
          </a:p>
          <a:p>
            <a:pPr lvl="2"/>
            <a:r>
              <a:rPr lang="vi-VN" sz="1800" dirty="0" smtClean="0"/>
              <a:t>Ví dụ: (++x – y)</a:t>
            </a:r>
          </a:p>
          <a:p>
            <a:pPr lvl="3"/>
            <a:r>
              <a:rPr lang="vi-VN" sz="1800" dirty="0" smtClean="0"/>
              <a:t>Tăng giá trị của x lên trước</a:t>
            </a:r>
          </a:p>
          <a:p>
            <a:pPr lvl="3"/>
            <a:r>
              <a:rPr lang="vi-VN" sz="1800" dirty="0" smtClean="0"/>
              <a:t>Dùng giá trị của x đã tăng vào biểu thức (cộng với y)</a:t>
            </a:r>
          </a:p>
          <a:p>
            <a:pPr lvl="3"/>
            <a:r>
              <a:rPr lang="vi-VN" sz="1800" dirty="0" smtClean="0"/>
              <a:t>Do đó: Nếu x = 4 và y = 5 trước khi đánh giá biểu thức</a:t>
            </a:r>
          </a:p>
          <a:p>
            <a:pPr lvl="3"/>
            <a:r>
              <a:rPr lang="vi-VN" sz="1800" dirty="0" smtClean="0"/>
              <a:t>Thì (++x – y) cho giá trị là: 0</a:t>
            </a:r>
          </a:p>
          <a:p>
            <a:pPr lvl="1"/>
            <a:r>
              <a:rPr lang="vi-VN" sz="1800" dirty="0" smtClean="0"/>
              <a:t>Tăng sau: x++</a:t>
            </a:r>
          </a:p>
          <a:p>
            <a:pPr lvl="2"/>
            <a:r>
              <a:rPr lang="vi-VN" sz="1800" dirty="0"/>
              <a:t>Ví dụ: </a:t>
            </a:r>
            <a:r>
              <a:rPr lang="vi-VN" sz="1800" dirty="0" smtClean="0"/>
              <a:t>(x++ </a:t>
            </a:r>
            <a:r>
              <a:rPr lang="vi-VN" sz="1800" dirty="0"/>
              <a:t>– y)</a:t>
            </a:r>
          </a:p>
          <a:p>
            <a:pPr lvl="3"/>
            <a:r>
              <a:rPr lang="vi-VN" sz="1800" dirty="0" smtClean="0"/>
              <a:t>Đánh giá biểu thức dựa trên giá trị của x đang có trước</a:t>
            </a:r>
          </a:p>
          <a:p>
            <a:pPr lvl="3"/>
            <a:r>
              <a:rPr lang="vi-VN" sz="1800" dirty="0" smtClean="0"/>
              <a:t>Sau đó, tăng x lên 1 sau</a:t>
            </a:r>
            <a:endParaRPr lang="vi-VN" sz="1800" dirty="0"/>
          </a:p>
          <a:p>
            <a:pPr lvl="3"/>
            <a:r>
              <a:rPr lang="vi-VN" sz="1800" dirty="0"/>
              <a:t>Do đó: Nếu x = 4 và y = 5 trước khi đánh giá biểu thức</a:t>
            </a:r>
          </a:p>
          <a:p>
            <a:pPr lvl="3"/>
            <a:r>
              <a:rPr lang="vi-VN" sz="1800" dirty="0"/>
              <a:t>Thì </a:t>
            </a:r>
            <a:r>
              <a:rPr lang="vi-VN" sz="1800" dirty="0" smtClean="0"/>
              <a:t>(x++ </a:t>
            </a:r>
            <a:r>
              <a:rPr lang="vi-VN" sz="1800" dirty="0"/>
              <a:t>– y) cho giá trị là: </a:t>
            </a:r>
            <a:r>
              <a:rPr lang="vi-VN" sz="1800" dirty="0" smtClean="0"/>
              <a:t>-1</a:t>
            </a:r>
          </a:p>
          <a:p>
            <a:pPr lvl="1"/>
            <a:r>
              <a:rPr lang="vi-VN" sz="1800" dirty="0" smtClean="0"/>
              <a:t>Trong cả 2 ví dụ trên: giá trị của x điều là 5 sau khi đánh giá biểu thức</a:t>
            </a:r>
            <a:endParaRPr lang="vi-VN" sz="1800" dirty="0"/>
          </a:p>
          <a:p>
            <a:pPr lvl="2"/>
            <a:endParaRPr lang="en-US" dirty="0"/>
          </a:p>
        </p:txBody>
      </p:sp>
    </p:spTree>
    <p:extLst>
      <p:ext uri="{BB962C8B-B14F-4D97-AF65-F5344CB8AC3E}">
        <p14:creationId xmlns:p14="http://schemas.microsoft.com/office/powerpoint/2010/main" val="14543010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Phép toán và biểu thức</a:t>
            </a:r>
            <a:br>
              <a:rPr lang="vi-VN" dirty="0" smtClean="0"/>
            </a:br>
            <a:r>
              <a:rPr lang="vi-VN" sz="2000" dirty="0" smtClean="0"/>
              <a:t>Số học</a:t>
            </a:r>
            <a:endParaRPr lang="en-US" sz="2000" dirty="0"/>
          </a:p>
        </p:txBody>
      </p:sp>
      <p:sp>
        <p:nvSpPr>
          <p:cNvPr id="3" name="Content Placeholder 2"/>
          <p:cNvSpPr>
            <a:spLocks noGrp="1"/>
          </p:cNvSpPr>
          <p:nvPr>
            <p:ph idx="1"/>
          </p:nvPr>
        </p:nvSpPr>
        <p:spPr/>
        <p:txBody>
          <a:bodyPr/>
          <a:lstStyle/>
          <a:p>
            <a:r>
              <a:rPr lang="vi-VN" dirty="0" smtClean="0"/>
              <a:t>Toán tử --</a:t>
            </a:r>
          </a:p>
          <a:p>
            <a:pPr lvl="1"/>
            <a:r>
              <a:rPr lang="vi-VN" dirty="0" smtClean="0"/>
              <a:t>Thứ tự đánh giá phép toán tương tự như ++</a:t>
            </a:r>
          </a:p>
          <a:p>
            <a:pPr lvl="1"/>
            <a:endParaRPr lang="vi-VN" dirty="0"/>
          </a:p>
          <a:p>
            <a:r>
              <a:rPr lang="vi-VN" dirty="0" smtClean="0"/>
              <a:t>Trường hợp thường dùng của ++ và –</a:t>
            </a:r>
          </a:p>
          <a:p>
            <a:pPr lvl="1"/>
            <a:r>
              <a:rPr lang="vi-VN" dirty="0" smtClean="0"/>
              <a:t>Để điều chỉnh giá trị biến điều khiển trong các vòng lặp (for, while và do</a:t>
            </a:r>
            <a:r>
              <a:rPr lang="is-IS" dirty="0" smtClean="0"/>
              <a:t>…</a:t>
            </a:r>
            <a:r>
              <a:rPr lang="vi-VN" dirty="0" smtClean="0"/>
              <a:t>while)</a:t>
            </a:r>
            <a:endParaRPr lang="en-US" dirty="0"/>
          </a:p>
        </p:txBody>
      </p:sp>
    </p:spTree>
    <p:extLst>
      <p:ext uri="{BB962C8B-B14F-4D97-AF65-F5344CB8AC3E}">
        <p14:creationId xmlns:p14="http://schemas.microsoft.com/office/powerpoint/2010/main" val="14525571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Phép toán và biểu thức</a:t>
            </a:r>
            <a:br>
              <a:rPr lang="vi-VN" dirty="0" smtClean="0"/>
            </a:br>
            <a:r>
              <a:rPr lang="vi-VN" sz="2000" dirty="0" smtClean="0"/>
              <a:t>Toán tử luận lý và quan hệ</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605475684"/>
              </p:ext>
            </p:extLst>
          </p:nvPr>
        </p:nvGraphicFramePr>
        <p:xfrm>
          <a:off x="457200" y="1397000"/>
          <a:ext cx="8229600" cy="4165601"/>
        </p:xfrm>
        <a:graphic>
          <a:graphicData uri="http://schemas.openxmlformats.org/drawingml/2006/table">
            <a:tbl>
              <a:tblPr firstRow="1" bandRow="1">
                <a:tableStyleId>{00A15C55-8517-42AA-B614-E9B94910E393}</a:tableStyleId>
              </a:tblPr>
              <a:tblGrid>
                <a:gridCol w="1143000"/>
                <a:gridCol w="2590800"/>
                <a:gridCol w="1841310"/>
                <a:gridCol w="2654490"/>
              </a:tblGrid>
              <a:tr h="378691">
                <a:tc>
                  <a:txBody>
                    <a:bodyPr/>
                    <a:lstStyle/>
                    <a:p>
                      <a:r>
                        <a:rPr lang="vi-VN" dirty="0" smtClean="0"/>
                        <a:t>Ký hiệu</a:t>
                      </a:r>
                      <a:endParaRPr lang="en-US" dirty="0"/>
                    </a:p>
                  </a:txBody>
                  <a:tcPr/>
                </a:tc>
                <a:tc>
                  <a:txBody>
                    <a:bodyPr/>
                    <a:lstStyle/>
                    <a:p>
                      <a:r>
                        <a:rPr lang="vi-VN" dirty="0" smtClean="0"/>
                        <a:t>Ý nghĩa</a:t>
                      </a:r>
                      <a:endParaRPr lang="en-US" dirty="0"/>
                    </a:p>
                  </a:txBody>
                  <a:tcPr/>
                </a:tc>
                <a:tc>
                  <a:txBody>
                    <a:bodyPr/>
                    <a:lstStyle/>
                    <a:p>
                      <a:r>
                        <a:rPr lang="vi-VN" dirty="0" smtClean="0"/>
                        <a:t>Kiểu áp dụng</a:t>
                      </a:r>
                      <a:endParaRPr lang="en-US" dirty="0"/>
                    </a:p>
                  </a:txBody>
                  <a:tcPr>
                    <a:lnR w="12700" cap="flat" cmpd="sng" algn="ctr">
                      <a:solidFill>
                        <a:schemeClr val="bg1"/>
                      </a:solidFill>
                      <a:prstDash val="solid"/>
                      <a:round/>
                      <a:headEnd type="none" w="med" len="med"/>
                      <a:tailEnd type="none" w="med" len="med"/>
                    </a:lnR>
                  </a:tcPr>
                </a:tc>
                <a:tc>
                  <a:txBody>
                    <a:bodyPr/>
                    <a:lstStyle/>
                    <a:p>
                      <a:r>
                        <a:rPr lang="vi-VN" dirty="0" smtClean="0"/>
                        <a:t>Ví dụ</a:t>
                      </a:r>
                      <a:endParaRPr lang="en-US" dirty="0"/>
                    </a:p>
                  </a:txBody>
                  <a:tcPr>
                    <a:lnL w="12700" cap="flat" cmpd="sng" algn="ctr">
                      <a:solidFill>
                        <a:schemeClr val="bg1"/>
                      </a:solidFill>
                      <a:prstDash val="solid"/>
                      <a:round/>
                      <a:headEnd type="none" w="med" len="med"/>
                      <a:tailEnd type="none" w="med" len="med"/>
                    </a:lnL>
                  </a:tcPr>
                </a:tc>
              </a:tr>
              <a:tr h="378691">
                <a:tc>
                  <a:txBody>
                    <a:bodyPr/>
                    <a:lstStyle/>
                    <a:p>
                      <a:r>
                        <a:rPr lang="en-US" dirty="0" smtClean="0"/>
                        <a:t>==</a:t>
                      </a:r>
                      <a:endParaRPr lang="en-US" dirty="0"/>
                    </a:p>
                  </a:txBody>
                  <a:tcPr/>
                </a:tc>
                <a:tc>
                  <a:txBody>
                    <a:bodyPr/>
                    <a:lstStyle/>
                    <a:p>
                      <a:r>
                        <a:rPr lang="vi-VN" dirty="0" smtClean="0"/>
                        <a:t>Kiểm tra bằng nhau</a:t>
                      </a:r>
                      <a:endParaRPr lang="en-US" dirty="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r>
                        <a:rPr lang="en-US" dirty="0" smtClean="0"/>
                        <a:t>a == b</a:t>
                      </a:r>
                      <a:endParaRPr lang="en-US" dirty="0"/>
                    </a:p>
                  </a:txBody>
                  <a:tcPr>
                    <a:lnL w="12700" cap="flat" cmpd="sng" algn="ctr">
                      <a:solidFill>
                        <a:schemeClr val="bg1"/>
                      </a:solidFill>
                      <a:prstDash val="solid"/>
                      <a:round/>
                      <a:headEnd type="none" w="med" len="med"/>
                      <a:tailEnd type="none" w="med" len="med"/>
                    </a:lnL>
                  </a:tcPr>
                </a:tc>
              </a:tr>
              <a:tr h="378691">
                <a:tc>
                  <a:txBody>
                    <a:bodyPr/>
                    <a:lstStyle/>
                    <a:p>
                      <a:r>
                        <a:rPr lang="en-US" dirty="0" smtClean="0"/>
                        <a:t>!=</a:t>
                      </a:r>
                      <a:endParaRPr lang="en-US" dirty="0"/>
                    </a:p>
                  </a:txBody>
                  <a:tcPr/>
                </a:tc>
                <a:tc>
                  <a:txBody>
                    <a:bodyPr/>
                    <a:lstStyle/>
                    <a:p>
                      <a:r>
                        <a:rPr lang="vi-VN" dirty="0" smtClean="0"/>
                        <a:t>Kiểm tra khác nhau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Kiểu số</a:t>
                      </a:r>
                      <a:endParaRPr lang="en-US" dirty="0" smtClean="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 b</a:t>
                      </a:r>
                      <a:endParaRPr lang="en-US" dirty="0" smtClean="0"/>
                    </a:p>
                  </a:txBody>
                  <a:tcPr>
                    <a:lnL w="12700" cap="flat" cmpd="sng" algn="ctr">
                      <a:solidFill>
                        <a:schemeClr val="bg1"/>
                      </a:solidFill>
                      <a:prstDash val="solid"/>
                      <a:round/>
                      <a:headEnd type="none" w="med" len="med"/>
                      <a:tailEnd type="none" w="med" len="med"/>
                    </a:lnL>
                  </a:tcPr>
                </a:tc>
              </a:tr>
              <a:tr h="378691">
                <a:tc>
                  <a:txBody>
                    <a:bodyPr/>
                    <a:lstStyle/>
                    <a:p>
                      <a:r>
                        <a:rPr lang="en-US" dirty="0" smtClean="0"/>
                        <a:t>&gt;</a:t>
                      </a:r>
                      <a:endParaRPr lang="en-US" dirty="0"/>
                    </a:p>
                  </a:txBody>
                  <a:tcPr/>
                </a:tc>
                <a:tc>
                  <a:txBody>
                    <a:bodyPr/>
                    <a:lstStyle/>
                    <a:p>
                      <a:r>
                        <a:rPr lang="vi-VN" dirty="0" smtClean="0"/>
                        <a:t>Lớn hơn</a:t>
                      </a:r>
                      <a:endParaRPr lang="en-US" dirty="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r>
                        <a:rPr lang="en-US" dirty="0" smtClean="0"/>
                        <a:t>a</a:t>
                      </a:r>
                      <a:r>
                        <a:rPr lang="en-US" baseline="0" dirty="0" smtClean="0"/>
                        <a:t> &gt; b</a:t>
                      </a:r>
                      <a:endParaRPr lang="en-US" dirty="0"/>
                    </a:p>
                  </a:txBody>
                  <a:tcPr>
                    <a:lnL w="12700" cap="flat" cmpd="sng" algn="ctr">
                      <a:solidFill>
                        <a:schemeClr val="bg1"/>
                      </a:solidFill>
                      <a:prstDash val="solid"/>
                      <a:round/>
                      <a:headEnd type="none" w="med" len="med"/>
                      <a:tailEnd type="none" w="med" len="med"/>
                    </a:lnL>
                  </a:tcPr>
                </a:tc>
              </a:tr>
              <a:tr h="378691">
                <a:tc>
                  <a:txBody>
                    <a:bodyPr/>
                    <a:lstStyle/>
                    <a:p>
                      <a:r>
                        <a:rPr lang="en-US" dirty="0" smtClean="0"/>
                        <a:t>&lt;</a:t>
                      </a:r>
                      <a:endParaRPr lang="en-US" dirty="0"/>
                    </a:p>
                  </a:txBody>
                  <a:tcPr/>
                </a:tc>
                <a:tc>
                  <a:txBody>
                    <a:bodyPr/>
                    <a:lstStyle/>
                    <a:p>
                      <a:r>
                        <a:rPr lang="vi-VN" dirty="0" smtClean="0"/>
                        <a:t>Nhỏ hơn</a:t>
                      </a:r>
                      <a:endParaRPr lang="en-US" dirty="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r>
                        <a:rPr lang="en-US" dirty="0" smtClean="0"/>
                        <a:t>a &lt; b</a:t>
                      </a:r>
                      <a:endParaRPr lang="en-US" dirty="0"/>
                    </a:p>
                  </a:txBody>
                  <a:tcPr>
                    <a:lnL w="12700" cap="flat" cmpd="sng" algn="ctr">
                      <a:solidFill>
                        <a:schemeClr val="bg1"/>
                      </a:solidFill>
                      <a:prstDash val="solid"/>
                      <a:round/>
                      <a:headEnd type="none" w="med" len="med"/>
                      <a:tailEnd type="none" w="med" len="med"/>
                    </a:lnL>
                  </a:tcPr>
                </a:tc>
              </a:tr>
              <a:tr h="378691">
                <a:tc>
                  <a:txBody>
                    <a:bodyPr/>
                    <a:lstStyle/>
                    <a:p>
                      <a:r>
                        <a:rPr lang="en-US" dirty="0" smtClean="0"/>
                        <a:t>&gt;=</a:t>
                      </a:r>
                      <a:endParaRPr lang="en-US" dirty="0"/>
                    </a:p>
                  </a:txBody>
                  <a:tcPr/>
                </a:tc>
                <a:tc>
                  <a:txBody>
                    <a:bodyPr/>
                    <a:lstStyle/>
                    <a:p>
                      <a:r>
                        <a:rPr lang="vi-VN" dirty="0" smtClean="0"/>
                        <a:t>Lớn hơn hay bằng</a:t>
                      </a:r>
                      <a:endParaRPr lang="en-US" dirty="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r>
                        <a:rPr lang="en-US" dirty="0" smtClean="0"/>
                        <a:t>a &gt;= b</a:t>
                      </a:r>
                      <a:endParaRPr lang="en-US" dirty="0"/>
                    </a:p>
                  </a:txBody>
                  <a:tcPr>
                    <a:lnL w="12700" cap="flat" cmpd="sng" algn="ctr">
                      <a:solidFill>
                        <a:schemeClr val="bg1"/>
                      </a:solidFill>
                      <a:prstDash val="solid"/>
                      <a:round/>
                      <a:headEnd type="none" w="med" len="med"/>
                      <a:tailEnd type="none" w="med" len="med"/>
                    </a:lnL>
                  </a:tcPr>
                </a:tc>
              </a:tr>
              <a:tr h="378691">
                <a:tc>
                  <a:txBody>
                    <a:bodyPr/>
                    <a:lstStyle/>
                    <a:p>
                      <a:r>
                        <a:rPr lang="en-US" dirty="0" smtClean="0"/>
                        <a:t>&lt;=</a:t>
                      </a:r>
                      <a:endParaRPr lang="en-US" dirty="0"/>
                    </a:p>
                  </a:txBody>
                  <a:tcPr/>
                </a:tc>
                <a:tc>
                  <a:txBody>
                    <a:bodyPr/>
                    <a:lstStyle/>
                    <a:p>
                      <a:r>
                        <a:rPr lang="vi-VN" dirty="0" smtClean="0"/>
                        <a:t>Nhỏ hơn hay bằng</a:t>
                      </a:r>
                      <a:endParaRPr lang="en-US" dirty="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r>
                        <a:rPr lang="en-US" dirty="0" smtClean="0"/>
                        <a:t>a &lt;=</a:t>
                      </a:r>
                      <a:r>
                        <a:rPr lang="en-US" baseline="0" dirty="0" smtClean="0"/>
                        <a:t> b</a:t>
                      </a:r>
                      <a:endParaRPr lang="en-US" dirty="0"/>
                    </a:p>
                  </a:txBody>
                  <a:tcPr>
                    <a:lnL w="12700" cap="flat" cmpd="sng" algn="ctr">
                      <a:solidFill>
                        <a:schemeClr val="bg1"/>
                      </a:solidFill>
                      <a:prstDash val="solid"/>
                      <a:round/>
                      <a:headEnd type="none" w="med" len="med"/>
                      <a:tailEnd type="none" w="med" len="med"/>
                    </a:lnL>
                  </a:tcPr>
                </a:tc>
              </a:tr>
              <a:tr h="378691">
                <a:tc>
                  <a:txBody>
                    <a:bodyPr/>
                    <a:lstStyle/>
                    <a:p>
                      <a:endParaRPr lang="en-US" dirty="0"/>
                    </a:p>
                  </a:txBody>
                  <a:tcPr/>
                </a:tc>
                <a:tc>
                  <a:txBody>
                    <a:bodyPr/>
                    <a:lstStyle/>
                    <a:p>
                      <a:endParaRPr lang="en-US" dirty="0"/>
                    </a:p>
                  </a:txBody>
                  <a:tcPr/>
                </a:tc>
                <a:tc>
                  <a:txBody>
                    <a:bodyPr/>
                    <a:lstStyle/>
                    <a:p>
                      <a:endParaRPr lang="en-US" dirty="0"/>
                    </a:p>
                  </a:txBody>
                  <a:tcPr>
                    <a:lnR w="12700" cap="flat" cmpd="sng" algn="ctr">
                      <a:solidFill>
                        <a:schemeClr val="bg1"/>
                      </a:solidFill>
                      <a:prstDash val="solid"/>
                      <a:round/>
                      <a:headEnd type="none" w="med" len="med"/>
                      <a:tailEnd type="none" w="med" len="med"/>
                    </a:lnR>
                  </a:tcPr>
                </a:tc>
                <a:tc>
                  <a:txBody>
                    <a:bodyPr/>
                    <a:lstStyle/>
                    <a:p>
                      <a:endParaRPr lang="en-US" dirty="0"/>
                    </a:p>
                  </a:txBody>
                  <a:tcPr>
                    <a:lnL w="12700" cap="flat" cmpd="sng" algn="ctr">
                      <a:solidFill>
                        <a:schemeClr val="bg1"/>
                      </a:solidFill>
                      <a:prstDash val="solid"/>
                      <a:round/>
                      <a:headEnd type="none" w="med" len="med"/>
                      <a:tailEnd type="none" w="med" len="med"/>
                    </a:lnL>
                  </a:tcPr>
                </a:tc>
              </a:tr>
              <a:tr h="378691">
                <a:tc>
                  <a:txBody>
                    <a:bodyPr/>
                    <a:lstStyle/>
                    <a:p>
                      <a:r>
                        <a:rPr lang="en-US" dirty="0" smtClean="0"/>
                        <a:t>&amp;&amp;</a:t>
                      </a:r>
                      <a:endParaRPr lang="en-US" dirty="0"/>
                    </a:p>
                  </a:txBody>
                  <a:tcPr/>
                </a:tc>
                <a:tc>
                  <a:txBody>
                    <a:bodyPr/>
                    <a:lstStyle/>
                    <a:p>
                      <a:r>
                        <a:rPr lang="vi-VN" dirty="0" smtClean="0"/>
                        <a:t>AND luận lý</a:t>
                      </a:r>
                      <a:endParaRPr lang="en-US" dirty="0"/>
                    </a:p>
                  </a:txBody>
                  <a:tcPr/>
                </a:tc>
                <a:tc>
                  <a:txBody>
                    <a:bodyPr/>
                    <a:lstStyle/>
                    <a:p>
                      <a:r>
                        <a:rPr lang="vi-VN" dirty="0" smtClean="0"/>
                        <a:t>Luận lý</a:t>
                      </a:r>
                      <a:endParaRPr lang="en-US" dirty="0"/>
                    </a:p>
                  </a:txBody>
                  <a:tcPr>
                    <a:lnR w="12700" cap="flat" cmpd="sng" algn="ctr">
                      <a:solidFill>
                        <a:schemeClr val="bg1"/>
                      </a:solidFill>
                      <a:prstDash val="solid"/>
                      <a:round/>
                      <a:headEnd type="none" w="med" len="med"/>
                      <a:tailEnd type="none" w="med" len="med"/>
                    </a:lnR>
                  </a:tcPr>
                </a:tc>
                <a:tc>
                  <a:txBody>
                    <a:bodyPr/>
                    <a:lstStyle/>
                    <a:p>
                      <a:r>
                        <a:rPr lang="en-US" dirty="0" smtClean="0"/>
                        <a:t>b1 &amp;&amp; b2</a:t>
                      </a:r>
                      <a:endParaRPr lang="en-US" dirty="0"/>
                    </a:p>
                  </a:txBody>
                  <a:tcPr>
                    <a:lnL w="12700" cap="flat" cmpd="sng" algn="ctr">
                      <a:solidFill>
                        <a:schemeClr val="bg1"/>
                      </a:solidFill>
                      <a:prstDash val="solid"/>
                      <a:round/>
                      <a:headEnd type="none" w="med" len="med"/>
                      <a:tailEnd type="none" w="med" len="med"/>
                    </a:lnL>
                  </a:tcPr>
                </a:tc>
              </a:tr>
              <a:tr h="378691">
                <a:tc>
                  <a:txBody>
                    <a:bodyPr/>
                    <a:lstStyle/>
                    <a:p>
                      <a:r>
                        <a:rPr lang="en-US" dirty="0" smtClean="0"/>
                        <a:t>||</a:t>
                      </a:r>
                      <a:endParaRPr lang="en-US" dirty="0"/>
                    </a:p>
                  </a:txBody>
                  <a:tcPr/>
                </a:tc>
                <a:tc>
                  <a:txBody>
                    <a:bodyPr/>
                    <a:lstStyle/>
                    <a:p>
                      <a:r>
                        <a:rPr lang="vi-VN" dirty="0" smtClean="0"/>
                        <a:t>OR luận lý</a:t>
                      </a:r>
                      <a:endParaRPr lang="en-US" dirty="0"/>
                    </a:p>
                  </a:txBody>
                  <a:tcPr/>
                </a:tc>
                <a:tc>
                  <a:txBody>
                    <a:bodyPr/>
                    <a:lstStyle/>
                    <a:p>
                      <a:r>
                        <a:rPr lang="vi-VN" dirty="0" smtClean="0"/>
                        <a:t>Luận lý</a:t>
                      </a:r>
                      <a:endParaRPr lang="en-US" dirty="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 b2</a:t>
                      </a:r>
                    </a:p>
                  </a:txBody>
                  <a:tcPr>
                    <a:lnL w="12700" cap="flat" cmpd="sng" algn="ctr">
                      <a:solidFill>
                        <a:schemeClr val="bg1"/>
                      </a:solidFill>
                      <a:prstDash val="solid"/>
                      <a:round/>
                      <a:headEnd type="none" w="med" len="med"/>
                      <a:tailEnd type="none" w="med" len="med"/>
                    </a:lnL>
                  </a:tcPr>
                </a:tc>
              </a:tr>
              <a:tr h="378691">
                <a:tc>
                  <a:txBody>
                    <a:bodyPr/>
                    <a:lstStyle/>
                    <a:p>
                      <a:r>
                        <a:rPr lang="en-US" dirty="0" smtClean="0"/>
                        <a:t>!</a:t>
                      </a:r>
                      <a:endParaRPr lang="en-US" dirty="0"/>
                    </a:p>
                  </a:txBody>
                  <a:tcPr/>
                </a:tc>
                <a:tc>
                  <a:txBody>
                    <a:bodyPr/>
                    <a:lstStyle/>
                    <a:p>
                      <a:r>
                        <a:rPr lang="vi-VN" dirty="0" smtClean="0"/>
                        <a:t>Phủ định luận lý</a:t>
                      </a:r>
                      <a:endParaRPr lang="en-US" dirty="0"/>
                    </a:p>
                  </a:txBody>
                  <a:tcPr/>
                </a:tc>
                <a:tc>
                  <a:txBody>
                    <a:bodyPr/>
                    <a:lstStyle/>
                    <a:p>
                      <a:r>
                        <a:rPr lang="vi-VN" dirty="0" smtClean="0"/>
                        <a:t>Luận lý</a:t>
                      </a:r>
                      <a:endParaRPr lang="en-US" dirty="0"/>
                    </a:p>
                  </a:txBody>
                  <a:tcPr>
                    <a:lnR w="12700" cap="flat" cmpd="sng" algn="ctr">
                      <a:solidFill>
                        <a:schemeClr val="bg1"/>
                      </a:solidFill>
                      <a:prstDash val="solid"/>
                      <a:round/>
                      <a:headEnd type="none" w="med" len="med"/>
                      <a:tailEnd type="none" w="med" len="med"/>
                    </a:lnR>
                  </a:tcPr>
                </a:tc>
                <a:tc>
                  <a:txBody>
                    <a:bodyPr/>
                    <a:lstStyle/>
                    <a:p>
                      <a:r>
                        <a:rPr lang="en-US" dirty="0" smtClean="0"/>
                        <a:t>!flag</a:t>
                      </a:r>
                      <a:endParaRPr lang="en-US" dirty="0"/>
                    </a:p>
                  </a:txBody>
                  <a:tcPr>
                    <a:lnL w="12700" cap="flat" cmpd="sng" algn="ctr">
                      <a:solidFill>
                        <a:schemeClr val="bg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574027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Phép toán và biểu thức</a:t>
            </a:r>
            <a:br>
              <a:rPr lang="vi-VN" dirty="0" smtClean="0"/>
            </a:br>
            <a:r>
              <a:rPr lang="vi-VN" sz="2000" dirty="0" smtClean="0"/>
              <a:t>Toán tử trên các bit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016723249"/>
              </p:ext>
            </p:extLst>
          </p:nvPr>
        </p:nvGraphicFramePr>
        <p:xfrm>
          <a:off x="457200" y="1397000"/>
          <a:ext cx="8458200" cy="3479798"/>
        </p:xfrm>
        <a:graphic>
          <a:graphicData uri="http://schemas.openxmlformats.org/drawingml/2006/table">
            <a:tbl>
              <a:tblPr firstRow="1" bandRow="1">
                <a:tableStyleId>{00A15C55-8517-42AA-B614-E9B94910E393}</a:tableStyleId>
              </a:tblPr>
              <a:tblGrid>
                <a:gridCol w="1219200"/>
                <a:gridCol w="2590800"/>
                <a:gridCol w="1655928"/>
                <a:gridCol w="2992272"/>
              </a:tblGrid>
              <a:tr h="497114">
                <a:tc>
                  <a:txBody>
                    <a:bodyPr/>
                    <a:lstStyle/>
                    <a:p>
                      <a:r>
                        <a:rPr lang="vi-VN" dirty="0" smtClean="0"/>
                        <a:t>Ký hiệu</a:t>
                      </a:r>
                      <a:endParaRPr lang="en-US" dirty="0"/>
                    </a:p>
                  </a:txBody>
                  <a:tcPr/>
                </a:tc>
                <a:tc>
                  <a:txBody>
                    <a:bodyPr/>
                    <a:lstStyle/>
                    <a:p>
                      <a:r>
                        <a:rPr lang="vi-VN" dirty="0" smtClean="0"/>
                        <a:t>Ý nghĩa</a:t>
                      </a:r>
                      <a:endParaRPr lang="en-US" dirty="0"/>
                    </a:p>
                  </a:txBody>
                  <a:tcPr/>
                </a:tc>
                <a:tc>
                  <a:txBody>
                    <a:bodyPr/>
                    <a:lstStyle/>
                    <a:p>
                      <a:r>
                        <a:rPr lang="vi-VN" dirty="0" smtClean="0"/>
                        <a:t>Kiểu áp dụng</a:t>
                      </a:r>
                      <a:endParaRPr lang="en-US" dirty="0"/>
                    </a:p>
                  </a:txBody>
                  <a:tcPr>
                    <a:lnR w="12700" cap="flat" cmpd="sng" algn="ctr">
                      <a:solidFill>
                        <a:schemeClr val="bg1"/>
                      </a:solidFill>
                      <a:prstDash val="solid"/>
                      <a:round/>
                      <a:headEnd type="none" w="med" len="med"/>
                      <a:tailEnd type="none" w="med" len="med"/>
                    </a:lnR>
                  </a:tcPr>
                </a:tc>
                <a:tc>
                  <a:txBody>
                    <a:bodyPr/>
                    <a:lstStyle/>
                    <a:p>
                      <a:r>
                        <a:rPr lang="vi-VN" dirty="0" smtClean="0"/>
                        <a:t>Ví dụ</a:t>
                      </a:r>
                      <a:endParaRPr lang="en-US" dirty="0"/>
                    </a:p>
                  </a:txBody>
                  <a:tcPr>
                    <a:lnL w="12700" cap="flat" cmpd="sng" algn="ctr">
                      <a:solidFill>
                        <a:schemeClr val="bg1"/>
                      </a:solidFill>
                      <a:prstDash val="solid"/>
                      <a:round/>
                      <a:headEnd type="none" w="med" len="med"/>
                      <a:tailEnd type="none" w="med" len="med"/>
                    </a:lnL>
                  </a:tcPr>
                </a:tc>
              </a:tr>
              <a:tr h="497114">
                <a:tc>
                  <a:txBody>
                    <a:bodyPr/>
                    <a:lstStyle/>
                    <a:p>
                      <a:r>
                        <a:rPr lang="en-US" dirty="0" smtClean="0"/>
                        <a:t>&amp;</a:t>
                      </a:r>
                      <a:endParaRPr lang="en-US" dirty="0"/>
                    </a:p>
                  </a:txBody>
                  <a:tcPr/>
                </a:tc>
                <a:tc>
                  <a:txBody>
                    <a:bodyPr/>
                    <a:lstStyle/>
                    <a:p>
                      <a:r>
                        <a:rPr lang="vi-VN" dirty="0" smtClean="0"/>
                        <a:t>AND trên bit</a:t>
                      </a:r>
                      <a:endParaRPr lang="en-US" dirty="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r>
                        <a:rPr lang="en-US" dirty="0" smtClean="0"/>
                        <a:t>a</a:t>
                      </a:r>
                      <a:r>
                        <a:rPr lang="en-US" baseline="0" dirty="0" smtClean="0"/>
                        <a:t> &amp; PATTERN</a:t>
                      </a:r>
                      <a:endParaRPr lang="en-US" dirty="0"/>
                    </a:p>
                  </a:txBody>
                  <a:tcPr>
                    <a:lnL w="12700" cap="flat" cmpd="sng" algn="ctr">
                      <a:solidFill>
                        <a:schemeClr val="bg1"/>
                      </a:solidFill>
                      <a:prstDash val="solid"/>
                      <a:round/>
                      <a:headEnd type="none" w="med" len="med"/>
                      <a:tailEnd type="none" w="med" len="med"/>
                    </a:lnL>
                  </a:tcPr>
                </a:tc>
              </a:tr>
              <a:tr h="497114">
                <a:tc>
                  <a:txBody>
                    <a:bodyPr/>
                    <a:lstStyle/>
                    <a:p>
                      <a:r>
                        <a:rPr lang="en-US" dirty="0" smtClean="0"/>
                        <a:t>|</a:t>
                      </a:r>
                      <a:endParaRPr lang="en-US" dirty="0"/>
                    </a:p>
                  </a:txBody>
                  <a:tcPr/>
                </a:tc>
                <a:tc>
                  <a:txBody>
                    <a:bodyPr/>
                    <a:lstStyle/>
                    <a:p>
                      <a:r>
                        <a:rPr lang="vi-VN" dirty="0" smtClean="0"/>
                        <a:t>OR trên bit</a:t>
                      </a:r>
                      <a:endParaRPr lang="en-US" dirty="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 PATTERN</a:t>
                      </a:r>
                      <a:endParaRPr lang="en-US" dirty="0" smtClean="0"/>
                    </a:p>
                  </a:txBody>
                  <a:tcPr>
                    <a:lnL w="12700" cap="flat" cmpd="sng" algn="ctr">
                      <a:solidFill>
                        <a:schemeClr val="bg1"/>
                      </a:solidFill>
                      <a:prstDash val="solid"/>
                      <a:round/>
                      <a:headEnd type="none" w="med" len="med"/>
                      <a:tailEnd type="none" w="med" len="med"/>
                    </a:lnL>
                  </a:tcPr>
                </a:tc>
              </a:tr>
              <a:tr h="497114">
                <a:tc>
                  <a:txBody>
                    <a:bodyPr/>
                    <a:lstStyle/>
                    <a:p>
                      <a:r>
                        <a:rPr lang="en-US" dirty="0" smtClean="0"/>
                        <a:t>^</a:t>
                      </a:r>
                      <a:endParaRPr lang="en-US" dirty="0"/>
                    </a:p>
                  </a:txBody>
                  <a:tcPr/>
                </a:tc>
                <a:tc>
                  <a:txBody>
                    <a:bodyPr/>
                    <a:lstStyle/>
                    <a:p>
                      <a:r>
                        <a:rPr lang="vi-VN" dirty="0" smtClean="0"/>
                        <a:t>XOR trên bit</a:t>
                      </a:r>
                      <a:endParaRPr lang="en-US" dirty="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r>
                        <a:rPr lang="en-US" dirty="0" smtClean="0"/>
                        <a:t>a ^ b</a:t>
                      </a:r>
                      <a:endParaRPr lang="en-US" dirty="0"/>
                    </a:p>
                  </a:txBody>
                  <a:tcPr>
                    <a:lnL w="12700" cap="flat" cmpd="sng" algn="ctr">
                      <a:solidFill>
                        <a:schemeClr val="bg1"/>
                      </a:solidFill>
                      <a:prstDash val="solid"/>
                      <a:round/>
                      <a:headEnd type="none" w="med" len="med"/>
                      <a:tailEnd type="none" w="med" len="med"/>
                    </a:lnL>
                  </a:tcPr>
                </a:tc>
              </a:tr>
              <a:tr h="497114">
                <a:tc>
                  <a:txBody>
                    <a:bodyPr/>
                    <a:lstStyle/>
                    <a:p>
                      <a:r>
                        <a:rPr lang="en-US" dirty="0" smtClean="0"/>
                        <a:t>~</a:t>
                      </a:r>
                      <a:endParaRPr lang="en-US" dirty="0"/>
                    </a:p>
                  </a:txBody>
                  <a:tcPr/>
                </a:tc>
                <a:tc>
                  <a:txBody>
                    <a:bodyPr/>
                    <a:lstStyle/>
                    <a:p>
                      <a:r>
                        <a:rPr lang="vi-VN" dirty="0" smtClean="0"/>
                        <a:t>Phủ định trên bit (Bù 1)</a:t>
                      </a:r>
                      <a:endParaRPr lang="en-US" dirty="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r>
                        <a:rPr lang="en-US" dirty="0" smtClean="0"/>
                        <a:t>~a</a:t>
                      </a:r>
                      <a:endParaRPr lang="en-US" dirty="0"/>
                    </a:p>
                  </a:txBody>
                  <a:tcPr>
                    <a:lnL w="12700" cap="flat" cmpd="sng" algn="ctr">
                      <a:solidFill>
                        <a:schemeClr val="bg1"/>
                      </a:solidFill>
                      <a:prstDash val="solid"/>
                      <a:round/>
                      <a:headEnd type="none" w="med" len="med"/>
                      <a:tailEnd type="none" w="med" len="med"/>
                    </a:lnL>
                  </a:tcPr>
                </a:tc>
              </a:tr>
              <a:tr h="497114">
                <a:tc>
                  <a:txBody>
                    <a:bodyPr/>
                    <a:lstStyle/>
                    <a:p>
                      <a:r>
                        <a:rPr lang="en-US" dirty="0" smtClean="0"/>
                        <a:t>&lt;&lt;</a:t>
                      </a:r>
                      <a:endParaRPr lang="en-US" dirty="0"/>
                    </a:p>
                  </a:txBody>
                  <a:tcPr/>
                </a:tc>
                <a:tc>
                  <a:txBody>
                    <a:bodyPr/>
                    <a:lstStyle/>
                    <a:p>
                      <a:r>
                        <a:rPr lang="vi-VN" dirty="0" smtClean="0"/>
                        <a:t>Dịch trái chuổi bit</a:t>
                      </a:r>
                      <a:endParaRPr lang="en-US" dirty="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r>
                        <a:rPr lang="en-US" dirty="0" smtClean="0"/>
                        <a:t>a &lt;&lt; 2</a:t>
                      </a:r>
                      <a:endParaRPr lang="en-US" dirty="0"/>
                    </a:p>
                  </a:txBody>
                  <a:tcPr>
                    <a:lnL w="12700" cap="flat" cmpd="sng" algn="ctr">
                      <a:solidFill>
                        <a:schemeClr val="bg1"/>
                      </a:solidFill>
                      <a:prstDash val="solid"/>
                      <a:round/>
                      <a:headEnd type="none" w="med" len="med"/>
                      <a:tailEnd type="none" w="med" len="med"/>
                    </a:lnL>
                  </a:tcPr>
                </a:tc>
              </a:tr>
              <a:tr h="497114">
                <a:tc>
                  <a:txBody>
                    <a:bodyPr/>
                    <a:lstStyle/>
                    <a:p>
                      <a:r>
                        <a:rPr lang="en-US" dirty="0" smtClean="0"/>
                        <a:t>&gt;&gt;</a:t>
                      </a:r>
                      <a:endParaRPr lang="en-US" dirty="0"/>
                    </a:p>
                  </a:txBody>
                  <a:tcPr/>
                </a:tc>
                <a:tc>
                  <a:txBody>
                    <a:bodyPr/>
                    <a:lstStyle/>
                    <a:p>
                      <a:r>
                        <a:rPr lang="vi-VN" dirty="0" smtClean="0"/>
                        <a:t>Dịch phải chuổi bit</a:t>
                      </a:r>
                      <a:endParaRPr lang="en-US" dirty="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r>
                        <a:rPr lang="en-US" dirty="0" smtClean="0"/>
                        <a:t>a &gt;&gt; 2</a:t>
                      </a:r>
                      <a:endParaRPr lang="en-US" dirty="0"/>
                    </a:p>
                  </a:txBody>
                  <a:tcPr>
                    <a:lnL w="12700" cap="flat" cmpd="sng" algn="ctr">
                      <a:solidFill>
                        <a:schemeClr val="bg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3611607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Phép toán và biểu thức</a:t>
            </a:r>
            <a:br>
              <a:rPr lang="vi-VN" dirty="0" smtClean="0"/>
            </a:br>
            <a:r>
              <a:rPr lang="vi-VN" sz="2000" dirty="0" smtClean="0"/>
              <a:t>Toán tử gán</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632243810"/>
              </p:ext>
            </p:extLst>
          </p:nvPr>
        </p:nvGraphicFramePr>
        <p:xfrm>
          <a:off x="457200" y="1397000"/>
          <a:ext cx="8458200" cy="4546596"/>
        </p:xfrm>
        <a:graphic>
          <a:graphicData uri="http://schemas.openxmlformats.org/drawingml/2006/table">
            <a:tbl>
              <a:tblPr firstRow="1" bandRow="1">
                <a:tableStyleId>{00A15C55-8517-42AA-B614-E9B94910E393}</a:tableStyleId>
              </a:tblPr>
              <a:tblGrid>
                <a:gridCol w="1295400"/>
                <a:gridCol w="2667000"/>
                <a:gridCol w="1899313"/>
                <a:gridCol w="2596487"/>
              </a:tblGrid>
              <a:tr h="378883">
                <a:tc>
                  <a:txBody>
                    <a:bodyPr/>
                    <a:lstStyle/>
                    <a:p>
                      <a:r>
                        <a:rPr lang="vi-VN" dirty="0" smtClean="0"/>
                        <a:t>Ký hiệu</a:t>
                      </a:r>
                      <a:endParaRPr lang="en-US" dirty="0"/>
                    </a:p>
                  </a:txBody>
                  <a:tcPr/>
                </a:tc>
                <a:tc>
                  <a:txBody>
                    <a:bodyPr/>
                    <a:lstStyle/>
                    <a:p>
                      <a:r>
                        <a:rPr lang="vi-VN" dirty="0" smtClean="0"/>
                        <a:t>Ý nghĩa</a:t>
                      </a:r>
                      <a:endParaRPr lang="en-US" dirty="0"/>
                    </a:p>
                  </a:txBody>
                  <a:tcPr/>
                </a:tc>
                <a:tc>
                  <a:txBody>
                    <a:bodyPr/>
                    <a:lstStyle/>
                    <a:p>
                      <a:r>
                        <a:rPr lang="vi-VN" dirty="0" smtClean="0"/>
                        <a:t>Kiểu áp dụng</a:t>
                      </a:r>
                      <a:endParaRPr lang="en-US" dirty="0"/>
                    </a:p>
                  </a:txBody>
                  <a:tcPr>
                    <a:lnR w="12700" cap="flat" cmpd="sng" algn="ctr">
                      <a:solidFill>
                        <a:schemeClr val="bg1"/>
                      </a:solidFill>
                      <a:prstDash val="solid"/>
                      <a:round/>
                      <a:headEnd type="none" w="med" len="med"/>
                      <a:tailEnd type="none" w="med" len="med"/>
                    </a:lnR>
                  </a:tcPr>
                </a:tc>
                <a:tc>
                  <a:txBody>
                    <a:bodyPr/>
                    <a:lstStyle/>
                    <a:p>
                      <a:r>
                        <a:rPr lang="vi-VN" dirty="0" smtClean="0"/>
                        <a:t>Ví dụ</a:t>
                      </a:r>
                      <a:endParaRPr lang="en-US" dirty="0"/>
                    </a:p>
                  </a:txBody>
                  <a:tcPr>
                    <a:lnL w="12700" cap="flat" cmpd="sng" algn="ctr">
                      <a:solidFill>
                        <a:schemeClr val="bg1"/>
                      </a:solidFill>
                      <a:prstDash val="solid"/>
                      <a:round/>
                      <a:headEnd type="none" w="med" len="med"/>
                      <a:tailEnd type="none" w="med" len="med"/>
                    </a:lnL>
                  </a:tcPr>
                </a:tc>
              </a:tr>
              <a:tr h="378883">
                <a:tc>
                  <a:txBody>
                    <a:bodyPr/>
                    <a:lstStyle/>
                    <a:p>
                      <a:r>
                        <a:rPr lang="en-US" dirty="0" smtClean="0"/>
                        <a:t>=</a:t>
                      </a:r>
                      <a:endParaRPr lang="en-US" dirty="0"/>
                    </a:p>
                  </a:txBody>
                  <a:tcPr/>
                </a:tc>
                <a:tc>
                  <a:txBody>
                    <a:bodyPr/>
                    <a:lstStyle/>
                    <a:p>
                      <a:r>
                        <a:rPr lang="vi-VN" dirty="0" smtClean="0"/>
                        <a:t>Phép gán</a:t>
                      </a:r>
                      <a:r>
                        <a:rPr lang="vi-VN" baseline="0" dirty="0" smtClean="0"/>
                        <a:t> A = B</a:t>
                      </a:r>
                      <a:endParaRPr lang="en-US" dirty="0"/>
                    </a:p>
                  </a:txBody>
                  <a:tcPr/>
                </a:tc>
                <a:tc>
                  <a:txBody>
                    <a:bodyPr/>
                    <a:lstStyle/>
                    <a:p>
                      <a:r>
                        <a:rPr lang="vi-VN" dirty="0" smtClean="0"/>
                        <a:t>Tất cả</a:t>
                      </a:r>
                      <a:endParaRPr lang="en-US" dirty="0"/>
                    </a:p>
                  </a:txBody>
                  <a:tcPr>
                    <a:lnR w="12700" cap="flat" cmpd="sng" algn="ctr">
                      <a:solidFill>
                        <a:schemeClr val="bg1"/>
                      </a:solidFill>
                      <a:prstDash val="solid"/>
                      <a:round/>
                      <a:headEnd type="none" w="med" len="med"/>
                      <a:tailEnd type="none" w="med" len="med"/>
                    </a:lnR>
                  </a:tcPr>
                </a:tc>
                <a:tc>
                  <a:txBody>
                    <a:bodyPr/>
                    <a:lstStyle/>
                    <a:p>
                      <a:r>
                        <a:rPr lang="vi-VN" dirty="0" smtClean="0"/>
                        <a:t>a = (b + c )*f</a:t>
                      </a:r>
                      <a:endParaRPr lang="en-US" dirty="0"/>
                    </a:p>
                  </a:txBody>
                  <a:tcPr>
                    <a:lnL w="12700" cap="flat" cmpd="sng" algn="ctr">
                      <a:solidFill>
                        <a:schemeClr val="bg1"/>
                      </a:solidFill>
                      <a:prstDash val="solid"/>
                      <a:round/>
                      <a:headEnd type="none" w="med" len="med"/>
                      <a:tailEnd type="none" w="med" len="med"/>
                    </a:lnL>
                  </a:tcPr>
                </a:tc>
              </a:tr>
              <a:tr h="378883">
                <a:tc>
                  <a:txBody>
                    <a:bodyPr/>
                    <a:lstStyle/>
                    <a:p>
                      <a:r>
                        <a:rPr lang="en-US" dirty="0" smtClean="0"/>
                        <a:t>+=</a:t>
                      </a:r>
                      <a:endParaRPr lang="en-US" dirty="0"/>
                    </a:p>
                  </a:txBody>
                  <a:tcPr/>
                </a:tc>
                <a:tc>
                  <a:txBody>
                    <a:bodyPr/>
                    <a:lstStyle/>
                    <a:p>
                      <a:r>
                        <a:rPr lang="vi-VN" dirty="0" smtClean="0"/>
                        <a:t>Tương đương A</a:t>
                      </a:r>
                      <a:r>
                        <a:rPr lang="vi-VN" baseline="0" dirty="0" smtClean="0"/>
                        <a:t> = A+B</a:t>
                      </a:r>
                      <a:endParaRPr lang="en-US" dirty="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vi-VN" dirty="0" smtClean="0"/>
                        <a:t> += 2</a:t>
                      </a:r>
                      <a:endParaRPr lang="en-US" dirty="0" smtClean="0"/>
                    </a:p>
                  </a:txBody>
                  <a:tcPr>
                    <a:lnL w="12700" cap="flat" cmpd="sng" algn="ctr">
                      <a:solidFill>
                        <a:schemeClr val="bg1"/>
                      </a:solidFill>
                      <a:prstDash val="solid"/>
                      <a:round/>
                      <a:headEnd type="none" w="med" len="med"/>
                      <a:tailEnd type="none" w="med" len="med"/>
                    </a:lnL>
                  </a:tcPr>
                </a:tc>
              </a:tr>
              <a:tr h="378883">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A</a:t>
                      </a:r>
                      <a:r>
                        <a:rPr lang="vi-VN" baseline="0" dirty="0" smtClean="0"/>
                        <a:t> = A-B</a:t>
                      </a:r>
                      <a:endParaRPr lang="en-US" dirty="0" smtClean="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r>
                        <a:rPr lang="en-US" dirty="0" smtClean="0"/>
                        <a:t>a</a:t>
                      </a:r>
                      <a:r>
                        <a:rPr lang="vi-VN" dirty="0" smtClean="0"/>
                        <a:t> -= 2</a:t>
                      </a:r>
                      <a:endParaRPr lang="en-US" dirty="0"/>
                    </a:p>
                  </a:txBody>
                  <a:tcPr>
                    <a:lnL w="12700" cap="flat" cmpd="sng" algn="ctr">
                      <a:solidFill>
                        <a:schemeClr val="bg1"/>
                      </a:solidFill>
                      <a:prstDash val="solid"/>
                      <a:round/>
                      <a:headEnd type="none" w="med" len="med"/>
                      <a:tailEnd type="none" w="med" len="med"/>
                    </a:lnL>
                  </a:tcPr>
                </a:tc>
              </a:tr>
              <a:tr h="378883">
                <a:tc>
                  <a:txBody>
                    <a:bodyPr/>
                    <a:lstStyle/>
                    <a:p>
                      <a:r>
                        <a:rPr lang="en-US" dirty="0" smtClean="0"/>
                        <a:t>*=</a:t>
                      </a:r>
                      <a:endParaRPr lang="en-US" dirty="0"/>
                    </a:p>
                  </a:txBody>
                  <a:tcPr/>
                </a:tc>
                <a:tc>
                  <a:txBody>
                    <a:bodyPr/>
                    <a:lstStyle/>
                    <a:p>
                      <a:r>
                        <a:rPr lang="vi-VN" dirty="0" smtClean="0"/>
                        <a:t>A = A*B</a:t>
                      </a:r>
                      <a:endParaRPr lang="en-US" dirty="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vi-VN" dirty="0" smtClean="0"/>
                        <a:t> *= 2</a:t>
                      </a:r>
                      <a:endParaRPr lang="en-US" dirty="0" smtClean="0"/>
                    </a:p>
                  </a:txBody>
                  <a:tcPr>
                    <a:lnL w="12700" cap="flat" cmpd="sng" algn="ctr">
                      <a:solidFill>
                        <a:schemeClr val="bg1"/>
                      </a:solidFill>
                      <a:prstDash val="solid"/>
                      <a:round/>
                      <a:headEnd type="none" w="med" len="med"/>
                      <a:tailEnd type="none" w="med" len="med"/>
                    </a:lnL>
                  </a:tcPr>
                </a:tc>
              </a:tr>
              <a:tr h="378883">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A = A/B</a:t>
                      </a:r>
                      <a:endParaRPr lang="en-US" dirty="0" smtClean="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vi-VN" dirty="0" smtClean="0"/>
                        <a:t> /= 2</a:t>
                      </a:r>
                      <a:endParaRPr lang="en-US" dirty="0" smtClean="0"/>
                    </a:p>
                  </a:txBody>
                  <a:tcPr>
                    <a:lnL w="12700" cap="flat" cmpd="sng" algn="ctr">
                      <a:solidFill>
                        <a:schemeClr val="bg1"/>
                      </a:solidFill>
                      <a:prstDash val="solid"/>
                      <a:round/>
                      <a:headEnd type="none" w="med" len="med"/>
                      <a:tailEnd type="none" w="med" len="med"/>
                    </a:lnL>
                  </a:tcPr>
                </a:tc>
              </a:tr>
              <a:tr h="378883">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A = A%B</a:t>
                      </a:r>
                      <a:endParaRPr lang="en-US" dirty="0" smtClean="0"/>
                    </a:p>
                  </a:txBody>
                  <a:tcPr/>
                </a:tc>
                <a:tc>
                  <a:txBody>
                    <a:bodyPr/>
                    <a:lstStyle/>
                    <a:p>
                      <a:r>
                        <a:rPr lang="vi-VN" dirty="0" smtClean="0"/>
                        <a:t>Kiểu số</a:t>
                      </a:r>
                      <a:r>
                        <a:rPr lang="vi-VN" baseline="0" dirty="0" smtClean="0"/>
                        <a:t> nguyên</a:t>
                      </a:r>
                      <a:endParaRPr lang="en-US" dirty="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vi-VN" dirty="0" smtClean="0"/>
                        <a:t> %= 2</a:t>
                      </a:r>
                      <a:endParaRPr lang="en-US" dirty="0" smtClean="0"/>
                    </a:p>
                  </a:txBody>
                  <a:tcPr>
                    <a:lnL w="12700" cap="flat" cmpd="sng" algn="ctr">
                      <a:solidFill>
                        <a:schemeClr val="bg1"/>
                      </a:solidFill>
                      <a:prstDash val="solid"/>
                      <a:round/>
                      <a:headEnd type="none" w="med" len="med"/>
                      <a:tailEnd type="none" w="med" len="med"/>
                    </a:lnL>
                  </a:tcPr>
                </a:tc>
              </a:tr>
              <a:tr h="378883">
                <a:tc>
                  <a:txBody>
                    <a:bodyPr/>
                    <a:lstStyle/>
                    <a:p>
                      <a:r>
                        <a:rPr lang="en-US" dirty="0" smtClean="0"/>
                        <a:t>&lt;&lt;=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A = A</a:t>
                      </a:r>
                      <a:r>
                        <a:rPr lang="vi-VN" baseline="0" dirty="0" smtClean="0"/>
                        <a:t> &lt;&lt; B</a:t>
                      </a:r>
                      <a:endParaRPr lang="en-US" dirty="0" smtClean="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vi-VN" dirty="0" smtClean="0"/>
                        <a:t> &lt;&lt;= 2</a:t>
                      </a:r>
                      <a:endParaRPr lang="en-US" dirty="0" smtClean="0"/>
                    </a:p>
                  </a:txBody>
                  <a:tcPr>
                    <a:lnL w="12700" cap="flat" cmpd="sng" algn="ctr">
                      <a:solidFill>
                        <a:schemeClr val="bg1"/>
                      </a:solidFill>
                      <a:prstDash val="solid"/>
                      <a:round/>
                      <a:headEnd type="none" w="med" len="med"/>
                      <a:tailEnd type="none" w="med" len="med"/>
                    </a:lnL>
                  </a:tcPr>
                </a:tc>
              </a:tr>
              <a:tr h="378883">
                <a:tc>
                  <a:txBody>
                    <a:bodyPr/>
                    <a:lstStyle/>
                    <a:p>
                      <a:r>
                        <a:rPr lang="en-US" dirty="0" smtClean="0"/>
                        <a:t>&gt;&gt;=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A = A</a:t>
                      </a:r>
                      <a:r>
                        <a:rPr lang="vi-VN" baseline="0" dirty="0" smtClean="0"/>
                        <a:t> &gt;&gt; B</a:t>
                      </a:r>
                      <a:endParaRPr lang="en-US" dirty="0" smtClean="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vi-VN" dirty="0" smtClean="0"/>
                        <a:t> &gt;&gt;= 2</a:t>
                      </a:r>
                      <a:endParaRPr lang="en-US" dirty="0" smtClean="0"/>
                    </a:p>
                  </a:txBody>
                  <a:tcPr>
                    <a:lnL w="12700" cap="flat" cmpd="sng" algn="ctr">
                      <a:solidFill>
                        <a:schemeClr val="bg1"/>
                      </a:solidFill>
                      <a:prstDash val="solid"/>
                      <a:round/>
                      <a:headEnd type="none" w="med" len="med"/>
                      <a:tailEnd type="none" w="med" len="med"/>
                    </a:lnL>
                  </a:tcPr>
                </a:tc>
              </a:tr>
              <a:tr h="378883">
                <a:tc>
                  <a:txBody>
                    <a:bodyPr/>
                    <a:lstStyle/>
                    <a:p>
                      <a:r>
                        <a:rPr lang="en-US" dirty="0" smtClean="0"/>
                        <a:t>&amp;=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A = A</a:t>
                      </a:r>
                      <a:r>
                        <a:rPr lang="vi-VN" baseline="0" dirty="0" smtClean="0"/>
                        <a:t> &amp; B</a:t>
                      </a:r>
                      <a:endParaRPr lang="en-US" dirty="0" smtClean="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vi-VN" dirty="0" smtClean="0"/>
                        <a:t> &amp;= 2</a:t>
                      </a:r>
                      <a:endParaRPr lang="en-US" dirty="0" smtClean="0"/>
                    </a:p>
                  </a:txBody>
                  <a:tcPr>
                    <a:lnL w="12700" cap="flat" cmpd="sng" algn="ctr">
                      <a:solidFill>
                        <a:schemeClr val="bg1"/>
                      </a:solidFill>
                      <a:prstDash val="solid"/>
                      <a:round/>
                      <a:headEnd type="none" w="med" len="med"/>
                      <a:tailEnd type="none" w="med" len="med"/>
                    </a:lnL>
                  </a:tcPr>
                </a:tc>
              </a:tr>
              <a:tr h="378883">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A = A</a:t>
                      </a:r>
                      <a:r>
                        <a:rPr lang="vi-VN" baseline="0" dirty="0" smtClean="0"/>
                        <a:t> ^ B</a:t>
                      </a:r>
                      <a:endParaRPr lang="en-US" dirty="0" smtClean="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vi-VN" dirty="0" smtClean="0"/>
                        <a:t> ^= 2</a:t>
                      </a:r>
                      <a:endParaRPr lang="en-US" dirty="0" smtClean="0"/>
                    </a:p>
                  </a:txBody>
                  <a:tcPr>
                    <a:lnL w="12700" cap="flat" cmpd="sng" algn="ctr">
                      <a:solidFill>
                        <a:schemeClr val="bg1"/>
                      </a:solidFill>
                      <a:prstDash val="solid"/>
                      <a:round/>
                      <a:headEnd type="none" w="med" len="med"/>
                      <a:tailEnd type="none" w="med" len="med"/>
                    </a:lnL>
                  </a:tcPr>
                </a:tc>
              </a:tr>
              <a:tr h="378883">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A = A</a:t>
                      </a:r>
                      <a:r>
                        <a:rPr lang="vi-VN" baseline="0" dirty="0" smtClean="0"/>
                        <a:t> | B</a:t>
                      </a:r>
                      <a:endParaRPr lang="en-US" dirty="0" smtClean="0"/>
                    </a:p>
                  </a:txBody>
                  <a:tcPr/>
                </a:tc>
                <a:tc>
                  <a:txBody>
                    <a:bodyPr/>
                    <a:lstStyle/>
                    <a:p>
                      <a:r>
                        <a:rPr lang="vi-VN" dirty="0" smtClean="0"/>
                        <a:t>Kiểu số</a:t>
                      </a:r>
                      <a:endParaRPr lang="en-US" dirty="0"/>
                    </a:p>
                  </a:txBody>
                  <a:tcPr>
                    <a:lnR w="127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vi-VN" dirty="0" smtClean="0"/>
                        <a:t> |= 2</a:t>
                      </a:r>
                      <a:endParaRPr lang="en-US" dirty="0" smtClean="0"/>
                    </a:p>
                  </a:txBody>
                  <a:tcPr>
                    <a:lnL w="12700" cap="flat" cmpd="sng" algn="ctr">
                      <a:solidFill>
                        <a:schemeClr val="bg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2624804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Phép toán và biểu thức</a:t>
            </a:r>
            <a:br>
              <a:rPr lang="vi-VN" dirty="0" smtClean="0"/>
            </a:br>
            <a:r>
              <a:rPr lang="vi-VN" sz="2000" dirty="0" smtClean="0"/>
              <a:t>Toán tử khác</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87946792"/>
              </p:ext>
            </p:extLst>
          </p:nvPr>
        </p:nvGraphicFramePr>
        <p:xfrm>
          <a:off x="457200" y="1397000"/>
          <a:ext cx="8458200" cy="3511005"/>
        </p:xfrm>
        <a:graphic>
          <a:graphicData uri="http://schemas.openxmlformats.org/drawingml/2006/table">
            <a:tbl>
              <a:tblPr firstRow="1" bandRow="1">
                <a:tableStyleId>{00A15C55-8517-42AA-B614-E9B94910E393}</a:tableStyleId>
              </a:tblPr>
              <a:tblGrid>
                <a:gridCol w="1371600"/>
                <a:gridCol w="4038600"/>
                <a:gridCol w="3048000"/>
              </a:tblGrid>
              <a:tr h="464457">
                <a:tc>
                  <a:txBody>
                    <a:bodyPr/>
                    <a:lstStyle/>
                    <a:p>
                      <a:r>
                        <a:rPr lang="vi-VN" dirty="0" smtClean="0"/>
                        <a:t>Ký hiệu</a:t>
                      </a:r>
                      <a:endParaRPr lang="en-US" dirty="0"/>
                    </a:p>
                  </a:txBody>
                  <a:tcPr/>
                </a:tc>
                <a:tc>
                  <a:txBody>
                    <a:bodyPr/>
                    <a:lstStyle/>
                    <a:p>
                      <a:r>
                        <a:rPr lang="vi-VN" dirty="0" smtClean="0"/>
                        <a:t>Ý nghĩa</a:t>
                      </a:r>
                      <a:endParaRPr lang="en-US" dirty="0"/>
                    </a:p>
                  </a:txBody>
                  <a:tcPr/>
                </a:tc>
                <a:tc>
                  <a:txBody>
                    <a:bodyPr/>
                    <a:lstStyle/>
                    <a:p>
                      <a:r>
                        <a:rPr lang="vi-VN" dirty="0" smtClean="0"/>
                        <a:t>Kiểu áp dụng</a:t>
                      </a:r>
                      <a:endParaRPr lang="en-US" dirty="0"/>
                    </a:p>
                  </a:txBody>
                  <a:tcPr/>
                </a:tc>
              </a:tr>
              <a:tr h="464457">
                <a:tc>
                  <a:txBody>
                    <a:bodyPr/>
                    <a:lstStyle/>
                    <a:p>
                      <a:r>
                        <a:rPr lang="vi-VN" dirty="0" smtClean="0"/>
                        <a:t>sizeof()</a:t>
                      </a:r>
                      <a:endParaRPr lang="en-US" dirty="0"/>
                    </a:p>
                  </a:txBody>
                  <a:tcPr/>
                </a:tc>
                <a:tc>
                  <a:txBody>
                    <a:bodyPr/>
                    <a:lstStyle/>
                    <a:p>
                      <a:r>
                        <a:rPr lang="vi-VN" dirty="0" smtClean="0"/>
                        <a:t>Trả về kích thước của biến</a:t>
                      </a:r>
                      <a:r>
                        <a:rPr lang="vi-VN" baseline="0" dirty="0" smtClean="0"/>
                        <a:t> hay kiểu</a:t>
                      </a:r>
                      <a:endParaRPr lang="en-US" dirty="0"/>
                    </a:p>
                  </a:txBody>
                  <a:tcPr/>
                </a:tc>
                <a:tc>
                  <a:txBody>
                    <a:bodyPr/>
                    <a:lstStyle/>
                    <a:p>
                      <a:r>
                        <a:rPr lang="vi-VN" dirty="0" smtClean="0"/>
                        <a:t>Kiểu cơ bản</a:t>
                      </a:r>
                      <a:endParaRPr lang="en-US" dirty="0"/>
                    </a:p>
                  </a:txBody>
                  <a:tcPr/>
                </a:tc>
              </a:tr>
              <a:tr h="464457">
                <a:tc>
                  <a:txBody>
                    <a:bodyPr/>
                    <a:lstStyle/>
                    <a:p>
                      <a:r>
                        <a:rPr lang="en-US" dirty="0" smtClean="0"/>
                        <a:t>&amp;</a:t>
                      </a:r>
                      <a:endParaRPr lang="en-US" dirty="0"/>
                    </a:p>
                  </a:txBody>
                  <a:tcPr/>
                </a:tc>
                <a:tc>
                  <a:txBody>
                    <a:bodyPr/>
                    <a:lstStyle/>
                    <a:p>
                      <a:r>
                        <a:rPr lang="vi-VN" dirty="0" smtClean="0"/>
                        <a:t>Trả về địa chỉ của một biến</a:t>
                      </a:r>
                      <a:endParaRPr lang="en-US" dirty="0"/>
                    </a:p>
                  </a:txBody>
                  <a:tcPr/>
                </a:tc>
                <a:tc>
                  <a:txBody>
                    <a:bodyPr/>
                    <a:lstStyle/>
                    <a:p>
                      <a:r>
                        <a:rPr lang="vi-VN" dirty="0" smtClean="0"/>
                        <a:t>Tất cả</a:t>
                      </a:r>
                      <a:endParaRPr lang="en-US" dirty="0"/>
                    </a:p>
                  </a:txBody>
                  <a:tcPr/>
                </a:tc>
              </a:tr>
              <a:tr h="464457">
                <a:tc>
                  <a:txBody>
                    <a:bodyPr/>
                    <a:lstStyle/>
                    <a:p>
                      <a:r>
                        <a:rPr lang="en-US" dirty="0" smtClean="0"/>
                        <a:t>*</a:t>
                      </a:r>
                      <a:endParaRPr lang="en-US" dirty="0"/>
                    </a:p>
                  </a:txBody>
                  <a:tcPr/>
                </a:tc>
                <a:tc>
                  <a:txBody>
                    <a:bodyPr/>
                    <a:lstStyle/>
                    <a:p>
                      <a:r>
                        <a:rPr lang="vi-VN" dirty="0" smtClean="0"/>
                        <a:t>Con trỏ đến một biến</a:t>
                      </a:r>
                      <a:endParaRPr lang="en-US" dirty="0"/>
                    </a:p>
                  </a:txBody>
                  <a:tcPr/>
                </a:tc>
                <a:tc>
                  <a:txBody>
                    <a:bodyPr/>
                    <a:lstStyle/>
                    <a:p>
                      <a:r>
                        <a:rPr lang="vi-VN" dirty="0" smtClean="0"/>
                        <a:t>Tất cả</a:t>
                      </a:r>
                      <a:endParaRPr lang="en-US" dirty="0"/>
                    </a:p>
                  </a:txBody>
                  <a:tcPr/>
                </a:tc>
              </a:tr>
              <a:tr h="464457">
                <a:tc>
                  <a:txBody>
                    <a:bodyPr/>
                    <a:lstStyle/>
                    <a:p>
                      <a:r>
                        <a:rPr lang="en-US" dirty="0" smtClean="0"/>
                        <a:t>?</a:t>
                      </a:r>
                      <a:r>
                        <a:rPr lang="en-US" baseline="0" dirty="0" smtClean="0"/>
                        <a:t> :</a:t>
                      </a:r>
                      <a:endParaRPr lang="en-US" dirty="0"/>
                    </a:p>
                  </a:txBody>
                  <a:tcPr/>
                </a:tc>
                <a:tc>
                  <a:txBody>
                    <a:bodyPr/>
                    <a:lstStyle/>
                    <a:p>
                      <a:r>
                        <a:rPr lang="vi-VN" dirty="0" smtClean="0"/>
                        <a:t>Toán tử điều kiện (ba ngôi)</a:t>
                      </a:r>
                      <a:endParaRPr lang="en-US" dirty="0"/>
                    </a:p>
                  </a:txBody>
                  <a:tcPr/>
                </a:tc>
                <a:tc>
                  <a:txBody>
                    <a:bodyPr/>
                    <a:lstStyle/>
                    <a:p>
                      <a:r>
                        <a:rPr lang="en-US" dirty="0" smtClean="0"/>
                        <a:t>(</a:t>
                      </a:r>
                      <a:r>
                        <a:rPr lang="vi-VN" dirty="0" smtClean="0"/>
                        <a:t>C? A: B)</a:t>
                      </a:r>
                    </a:p>
                    <a:p>
                      <a:r>
                        <a:rPr lang="vi-VN" dirty="0" smtClean="0"/>
                        <a:t>C: Biểu thức kiểu luận lý</a:t>
                      </a:r>
                    </a:p>
                    <a:p>
                      <a:r>
                        <a:rPr lang="vi-VN" dirty="0" smtClean="0"/>
                        <a:t>A,</a:t>
                      </a:r>
                      <a:r>
                        <a:rPr lang="vi-VN" baseline="0" dirty="0" smtClean="0"/>
                        <a:t> B là biểu thức kiểu bất kỳ khác</a:t>
                      </a:r>
                      <a:endParaRPr lang="en-US" dirty="0"/>
                    </a:p>
                  </a:txBody>
                  <a:tcPr/>
                </a:tc>
              </a:tr>
              <a:tr h="464457">
                <a:tc>
                  <a:txBody>
                    <a:bodyPr/>
                    <a:lstStyle/>
                    <a:p>
                      <a:r>
                        <a:rPr lang="en-US" dirty="0" smtClean="0"/>
                        <a:t>[]</a:t>
                      </a:r>
                      <a:endParaRPr lang="en-US" dirty="0"/>
                    </a:p>
                  </a:txBody>
                  <a:tcPr/>
                </a:tc>
                <a:tc>
                  <a:txBody>
                    <a:bodyPr/>
                    <a:lstStyle/>
                    <a:p>
                      <a:r>
                        <a:rPr lang="vi-VN" dirty="0" smtClean="0"/>
                        <a:t>Truy cập phần tử của mảng</a:t>
                      </a:r>
                      <a:endParaRPr lang="en-US" dirty="0"/>
                    </a:p>
                  </a:txBody>
                  <a:tcPr/>
                </a:tc>
                <a:tc>
                  <a:txBody>
                    <a:bodyPr/>
                    <a:lstStyle/>
                    <a:p>
                      <a:r>
                        <a:rPr lang="vi-VN" dirty="0" smtClean="0"/>
                        <a:t>Mảng của kiểu bất kỳ</a:t>
                      </a:r>
                      <a:endParaRPr lang="en-US" dirty="0"/>
                    </a:p>
                  </a:txBody>
                  <a:tcPr/>
                </a:tc>
              </a:tr>
            </a:tbl>
          </a:graphicData>
        </a:graphic>
      </p:graphicFrame>
    </p:spTree>
    <p:extLst>
      <p:ext uri="{BB962C8B-B14F-4D97-AF65-F5344CB8AC3E}">
        <p14:creationId xmlns:p14="http://schemas.microsoft.com/office/powerpoint/2010/main" val="11900166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Phép toán và biểu thức</a:t>
            </a:r>
            <a:br>
              <a:rPr lang="vi-VN" dirty="0" smtClean="0"/>
            </a:br>
            <a:r>
              <a:rPr lang="vi-VN" sz="2000" dirty="0" smtClean="0"/>
              <a:t>Độ ưu tiên của các toán tử</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850900"/>
            <a:ext cx="7162800" cy="5156200"/>
          </a:xfrm>
          <a:prstGeom prst="rect">
            <a:avLst/>
          </a:prstGeom>
        </p:spPr>
      </p:pic>
    </p:spTree>
    <p:extLst>
      <p:ext uri="{BB962C8B-B14F-4D97-AF65-F5344CB8AC3E}">
        <p14:creationId xmlns:p14="http://schemas.microsoft.com/office/powerpoint/2010/main" val="12345607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Phép toán và biểu thức</a:t>
            </a:r>
            <a:endParaRPr lang="en-US" dirty="0"/>
          </a:p>
        </p:txBody>
      </p:sp>
      <p:sp>
        <p:nvSpPr>
          <p:cNvPr id="3" name="Content Placeholder 2"/>
          <p:cNvSpPr>
            <a:spLocks noGrp="1"/>
          </p:cNvSpPr>
          <p:nvPr>
            <p:ph idx="1"/>
          </p:nvPr>
        </p:nvSpPr>
        <p:spPr/>
        <p:txBody>
          <a:bodyPr/>
          <a:lstStyle/>
          <a:p>
            <a:r>
              <a:rPr lang="vi-VN" dirty="0" smtClean="0"/>
              <a:t>Phép toán</a:t>
            </a:r>
          </a:p>
          <a:p>
            <a:pPr lvl="1"/>
            <a:r>
              <a:rPr lang="vi-VN" dirty="0" smtClean="0"/>
              <a:t>Xem thêm: </a:t>
            </a:r>
            <a:r>
              <a:rPr lang="en-US" dirty="0"/>
              <a:t>http://</a:t>
            </a:r>
            <a:r>
              <a:rPr lang="en-US" dirty="0" err="1"/>
              <a:t>www.tutorialspoint.com</a:t>
            </a:r>
            <a:r>
              <a:rPr lang="en-US" dirty="0"/>
              <a:t>/</a:t>
            </a:r>
            <a:r>
              <a:rPr lang="en-US" dirty="0" err="1"/>
              <a:t>ansi_c</a:t>
            </a:r>
            <a:r>
              <a:rPr lang="en-US" dirty="0"/>
              <a:t>/</a:t>
            </a:r>
            <a:r>
              <a:rPr lang="en-US" dirty="0" err="1"/>
              <a:t>c_operator_types.htm</a:t>
            </a:r>
            <a:r>
              <a:rPr lang="vi-VN" dirty="0"/>
              <a:t/>
            </a:r>
            <a:br>
              <a:rPr lang="vi-VN" dirty="0"/>
            </a:br>
            <a:endParaRPr lang="vi-VN" dirty="0"/>
          </a:p>
          <a:p>
            <a:endParaRPr lang="vi-VN" dirty="0" smtClean="0"/>
          </a:p>
          <a:p>
            <a:pPr lvl="1"/>
            <a:endParaRPr lang="vi-VN" dirty="0"/>
          </a:p>
          <a:p>
            <a:pPr lvl="2"/>
            <a:endParaRPr lang="vi-VN" dirty="0" smtClean="0"/>
          </a:p>
        </p:txBody>
      </p:sp>
    </p:spTree>
    <p:extLst>
      <p:ext uri="{BB962C8B-B14F-4D97-AF65-F5344CB8AC3E}">
        <p14:creationId xmlns:p14="http://schemas.microsoft.com/office/powerpoint/2010/main" val="11852898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Phép toán và biểu thức</a:t>
            </a:r>
            <a:endParaRPr lang="en-US" dirty="0"/>
          </a:p>
        </p:txBody>
      </p:sp>
      <p:sp>
        <p:nvSpPr>
          <p:cNvPr id="3" name="Content Placeholder 2"/>
          <p:cNvSpPr>
            <a:spLocks noGrp="1"/>
          </p:cNvSpPr>
          <p:nvPr>
            <p:ph idx="1"/>
          </p:nvPr>
        </p:nvSpPr>
        <p:spPr/>
        <p:txBody>
          <a:bodyPr/>
          <a:lstStyle/>
          <a:p>
            <a:r>
              <a:rPr lang="vi-VN" dirty="0" smtClean="0"/>
              <a:t>Biểu thức</a:t>
            </a:r>
          </a:p>
          <a:p>
            <a:pPr lvl="1"/>
            <a:r>
              <a:rPr lang="vi-VN" dirty="0" smtClean="0"/>
              <a:t>Được tạo thành từ toán tử và toán hạng</a:t>
            </a:r>
          </a:p>
          <a:p>
            <a:pPr lvl="2"/>
            <a:r>
              <a:rPr lang="vi-VN" dirty="0" smtClean="0"/>
              <a:t>Biểu thức:  </a:t>
            </a:r>
            <a:r>
              <a:rPr lang="en-US" dirty="0" smtClean="0"/>
              <a:t>X + </a:t>
            </a:r>
            <a:r>
              <a:rPr lang="vi-VN" dirty="0" smtClean="0"/>
              <a:t>Y</a:t>
            </a:r>
          </a:p>
          <a:p>
            <a:pPr lvl="3"/>
            <a:r>
              <a:rPr lang="vi-VN" dirty="0" smtClean="0"/>
              <a:t>X, Y: Toán hạng</a:t>
            </a:r>
          </a:p>
          <a:p>
            <a:pPr lvl="3"/>
            <a:r>
              <a:rPr lang="vi-VN" dirty="0" smtClean="0"/>
              <a:t>+ : Toán tử</a:t>
            </a:r>
          </a:p>
          <a:p>
            <a:pPr lvl="3"/>
            <a:r>
              <a:rPr lang="vi-VN" dirty="0" smtClean="0"/>
              <a:t>Đây là toán tử hai ngôi vì có hai toán hạng</a:t>
            </a:r>
          </a:p>
          <a:p>
            <a:pPr lvl="2"/>
            <a:r>
              <a:rPr lang="vi-VN" dirty="0" smtClean="0"/>
              <a:t>Biểu </a:t>
            </a:r>
            <a:r>
              <a:rPr lang="vi-VN" dirty="0"/>
              <a:t>thức:  </a:t>
            </a:r>
            <a:r>
              <a:rPr lang="vi-VN" dirty="0" smtClean="0"/>
              <a:t>! (A &amp;&amp; B)</a:t>
            </a:r>
            <a:endParaRPr lang="vi-VN" dirty="0"/>
          </a:p>
          <a:p>
            <a:pPr lvl="3"/>
            <a:r>
              <a:rPr lang="vi-VN" dirty="0" smtClean="0"/>
              <a:t>(</a:t>
            </a:r>
            <a:r>
              <a:rPr lang="vi-VN" dirty="0"/>
              <a:t>A &amp;&amp; B</a:t>
            </a:r>
            <a:r>
              <a:rPr lang="vi-VN" dirty="0" smtClean="0"/>
              <a:t>): Biểu thức con</a:t>
            </a:r>
            <a:endParaRPr lang="vi-VN" dirty="0"/>
          </a:p>
          <a:p>
            <a:pPr lvl="3"/>
            <a:r>
              <a:rPr lang="vi-VN" dirty="0" smtClean="0"/>
              <a:t>! </a:t>
            </a:r>
            <a:r>
              <a:rPr lang="vi-VN" dirty="0"/>
              <a:t>: Toán </a:t>
            </a:r>
            <a:r>
              <a:rPr lang="vi-VN" dirty="0" smtClean="0"/>
              <a:t>tử một ngôi, vì cần 01 toán hạng</a:t>
            </a:r>
            <a:endParaRPr lang="vi-VN" dirty="0"/>
          </a:p>
          <a:p>
            <a:pPr lvl="3"/>
            <a:r>
              <a:rPr lang="vi-VN" dirty="0" smtClean="0"/>
              <a:t>&amp;&amp;: Toán tử hai ngôi, hai toán hạng là A và B</a:t>
            </a:r>
            <a:endParaRPr lang="vi-VN" dirty="0"/>
          </a:p>
          <a:p>
            <a:pPr lvl="1"/>
            <a:r>
              <a:rPr lang="vi-VN" dirty="0"/>
              <a:t> </a:t>
            </a:r>
            <a:r>
              <a:rPr lang="vi-VN" dirty="0" smtClean="0"/>
              <a:t>Toán hạng phải có kiểu tương thích với kiểu mà toán tử có thể thực hiện được</a:t>
            </a:r>
            <a:r>
              <a:rPr lang="vi-VN" dirty="0"/>
              <a:t/>
            </a:r>
            <a:br>
              <a:rPr lang="vi-VN" dirty="0"/>
            </a:br>
            <a:endParaRPr lang="vi-VN" dirty="0"/>
          </a:p>
          <a:p>
            <a:pPr lvl="3"/>
            <a:endParaRPr lang="vi-VN" dirty="0"/>
          </a:p>
          <a:p>
            <a:endParaRPr lang="vi-VN" dirty="0" smtClean="0"/>
          </a:p>
          <a:p>
            <a:pPr lvl="1"/>
            <a:endParaRPr lang="vi-VN" dirty="0"/>
          </a:p>
          <a:p>
            <a:pPr lvl="2"/>
            <a:endParaRPr lang="vi-VN" dirty="0" smtClean="0"/>
          </a:p>
        </p:txBody>
      </p:sp>
    </p:spTree>
    <p:extLst>
      <p:ext uri="{BB962C8B-B14F-4D97-AF65-F5344CB8AC3E}">
        <p14:creationId xmlns:p14="http://schemas.microsoft.com/office/powerpoint/2010/main" val="6620342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Phép toán và biểu thức</a:t>
            </a:r>
            <a:endParaRPr lang="en-US" dirty="0"/>
          </a:p>
        </p:txBody>
      </p:sp>
      <p:sp>
        <p:nvSpPr>
          <p:cNvPr id="3" name="Content Placeholder 2"/>
          <p:cNvSpPr>
            <a:spLocks noGrp="1"/>
          </p:cNvSpPr>
          <p:nvPr>
            <p:ph idx="1"/>
          </p:nvPr>
        </p:nvSpPr>
        <p:spPr/>
        <p:txBody>
          <a:bodyPr/>
          <a:lstStyle/>
          <a:p>
            <a:r>
              <a:rPr lang="vi-VN" dirty="0" smtClean="0"/>
              <a:t>Biểu thức</a:t>
            </a:r>
          </a:p>
          <a:p>
            <a:pPr lvl="1"/>
            <a:r>
              <a:rPr lang="vi-VN" dirty="0" smtClean="0"/>
              <a:t>Các toán hạng có thể là hằng số</a:t>
            </a:r>
            <a:endParaRPr lang="vi-VN" dirty="0"/>
          </a:p>
          <a:p>
            <a:endParaRPr lang="vi-VN" dirty="0" smtClean="0"/>
          </a:p>
          <a:p>
            <a:pPr lvl="1"/>
            <a:endParaRPr lang="vi-VN" dirty="0"/>
          </a:p>
          <a:p>
            <a:pPr lvl="2"/>
            <a:endParaRPr lang="vi-VN" dirty="0" smtClean="0"/>
          </a:p>
        </p:txBody>
      </p:sp>
    </p:spTree>
    <p:extLst>
      <p:ext uri="{BB962C8B-B14F-4D97-AF65-F5344CB8AC3E}">
        <p14:creationId xmlns:p14="http://schemas.microsoft.com/office/powerpoint/2010/main" val="697567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Dữ liệu và Kiểu dữ liệu</a:t>
            </a:r>
            <a:endParaRPr lang="en-US" dirty="0"/>
          </a:p>
        </p:txBody>
      </p:sp>
      <p:sp>
        <p:nvSpPr>
          <p:cNvPr id="3" name="Content Placeholder 2"/>
          <p:cNvSpPr>
            <a:spLocks noGrp="1"/>
          </p:cNvSpPr>
          <p:nvPr>
            <p:ph idx="1"/>
          </p:nvPr>
        </p:nvSpPr>
        <p:spPr/>
        <p:txBody>
          <a:bodyPr/>
          <a:lstStyle/>
          <a:p>
            <a:r>
              <a:rPr lang="vi-VN" dirty="0"/>
              <a:t>Tại sao phải cần đến kiểu dữ liệu?</a:t>
            </a:r>
          </a:p>
          <a:p>
            <a:pPr lvl="1"/>
            <a:r>
              <a:rPr lang="vi-VN" dirty="0" smtClean="0"/>
              <a:t>Mọi chương trình đều cần đến dữ liệu</a:t>
            </a:r>
          </a:p>
          <a:p>
            <a:pPr lvl="1"/>
            <a:r>
              <a:rPr lang="vi-VN" dirty="0" smtClean="0"/>
              <a:t>Người lập trình cần vùng nhớ (thuộc RAM của máy tính) để lưu trữ dữ liệu trong quá trình chương trình thực thi</a:t>
            </a:r>
          </a:p>
          <a:p>
            <a:pPr lvl="2"/>
            <a:r>
              <a:rPr lang="vi-VN" dirty="0" smtClean="0"/>
              <a:t>Khi người dùng nhập dữ liệu (thông qua bàn phím, chọn trên màn hình, đọc từ sensor, v.v): dữ liệu sẽ được lưu vào các vùng nhớ của RAM</a:t>
            </a:r>
          </a:p>
          <a:p>
            <a:pPr lvl="3"/>
            <a:r>
              <a:rPr lang="vi-VN" dirty="0" smtClean="0"/>
              <a:t>Ví dụ: Đọc các hệ số </a:t>
            </a:r>
            <a:r>
              <a:rPr lang="vi-VN" dirty="0" smtClean="0">
                <a:solidFill>
                  <a:srgbClr val="FF0000"/>
                </a:solidFill>
              </a:rPr>
              <a:t>A,B,và C </a:t>
            </a:r>
            <a:r>
              <a:rPr lang="vi-VN" dirty="0" smtClean="0"/>
              <a:t>cho Phương trình bậc 2 từ bàn phím</a:t>
            </a:r>
          </a:p>
          <a:p>
            <a:pPr lvl="2"/>
            <a:r>
              <a:rPr lang="vi-VN" dirty="0" smtClean="0"/>
              <a:t>Trong quá trình chương trình thực thi: các vùng nhớ này có thể đọc và xử lý</a:t>
            </a:r>
          </a:p>
          <a:p>
            <a:pPr lvl="3"/>
            <a:r>
              <a:rPr lang="vi-VN" dirty="0" smtClean="0"/>
              <a:t>Ví dụ: khi tính DELTA trong giải Phương trình bậc 2, các hệ số sẽ được đọc và các giá trị sẽ được dùng trong biểu thức để tính DELTA (</a:t>
            </a:r>
            <a:r>
              <a:rPr lang="vi-VN" dirty="0" smtClean="0">
                <a:solidFill>
                  <a:srgbClr val="FF0000"/>
                </a:solidFill>
              </a:rPr>
              <a:t>DELTA = B*B – 4*A*C;)</a:t>
            </a:r>
          </a:p>
          <a:p>
            <a:pPr lvl="3"/>
            <a:endParaRPr lang="vi-VN" dirty="0" smtClean="0"/>
          </a:p>
        </p:txBody>
      </p:sp>
    </p:spTree>
    <p:extLst>
      <p:ext uri="{BB962C8B-B14F-4D97-AF65-F5344CB8AC3E}">
        <p14:creationId xmlns:p14="http://schemas.microsoft.com/office/powerpoint/2010/main" val="8987427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Kiểu enum</a:t>
            </a:r>
            <a:endParaRPr lang="en-US" dirty="0"/>
          </a:p>
        </p:txBody>
      </p:sp>
      <p:sp>
        <p:nvSpPr>
          <p:cNvPr id="3" name="Content Placeholder 2"/>
          <p:cNvSpPr>
            <a:spLocks noGrp="1"/>
          </p:cNvSpPr>
          <p:nvPr>
            <p:ph idx="1"/>
          </p:nvPr>
        </p:nvSpPr>
        <p:spPr/>
        <p:txBody>
          <a:bodyPr/>
          <a:lstStyle/>
          <a:p>
            <a:r>
              <a:rPr lang="vi-VN" dirty="0" smtClean="0"/>
              <a:t>Ứng dụng</a:t>
            </a:r>
          </a:p>
          <a:p>
            <a:pPr lvl="1"/>
            <a:r>
              <a:rPr lang="vi-VN" dirty="0" smtClean="0"/>
              <a:t>Với các chương trình lớn, một hằng số như 1, 2, v.v không mang đến thông tin về ý nghĩa con số này. Nó có thể là</a:t>
            </a:r>
          </a:p>
          <a:p>
            <a:pPr lvl="2"/>
            <a:r>
              <a:rPr lang="vi-VN" dirty="0" smtClean="0"/>
              <a:t>Lựa chọn mà người dùng nhập vào</a:t>
            </a:r>
          </a:p>
          <a:p>
            <a:pPr lvl="2"/>
            <a:r>
              <a:rPr lang="vi-VN" dirty="0" smtClean="0"/>
              <a:t>Một tháng trong năm hay một ngày trong tháng</a:t>
            </a:r>
          </a:p>
          <a:p>
            <a:pPr lvl="2"/>
            <a:r>
              <a:rPr lang="vi-VN" dirty="0" smtClean="0"/>
              <a:t>Một ký hiệu về màu sắc</a:t>
            </a:r>
          </a:p>
          <a:p>
            <a:pPr lvl="2"/>
            <a:r>
              <a:rPr lang="en-US" dirty="0" smtClean="0"/>
              <a:t>V</a:t>
            </a:r>
            <a:r>
              <a:rPr lang="vi-VN" dirty="0" smtClean="0"/>
              <a:t>.v</a:t>
            </a:r>
          </a:p>
          <a:p>
            <a:pPr lvl="1"/>
            <a:r>
              <a:rPr lang="vi-VN" dirty="0" smtClean="0"/>
              <a:t>Để tăng tính dể đọc, dể hiểu, dể bảo trì, các hằng số nên được ký hiệu hoá bởi một tên, tên này được người lập trình chọn để lồng ghép ý nghĩa của tên này. Ở trường hợp này nên dùng enum</a:t>
            </a:r>
          </a:p>
          <a:p>
            <a:endParaRPr lang="vi-VN" dirty="0"/>
          </a:p>
          <a:p>
            <a:endParaRPr lang="vi-VN" dirty="0" smtClean="0"/>
          </a:p>
          <a:p>
            <a:pPr lvl="1"/>
            <a:endParaRPr lang="vi-VN" dirty="0"/>
          </a:p>
          <a:p>
            <a:pPr lvl="2"/>
            <a:endParaRPr lang="vi-VN" dirty="0" smtClean="0"/>
          </a:p>
        </p:txBody>
      </p:sp>
    </p:spTree>
    <p:extLst>
      <p:ext uri="{BB962C8B-B14F-4D97-AF65-F5344CB8AC3E}">
        <p14:creationId xmlns:p14="http://schemas.microsoft.com/office/powerpoint/2010/main" val="2135096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Kiểu enum</a:t>
            </a:r>
            <a:endParaRPr lang="en-US" dirty="0"/>
          </a:p>
        </p:txBody>
      </p:sp>
      <p:sp>
        <p:nvSpPr>
          <p:cNvPr id="3" name="Content Placeholder 2"/>
          <p:cNvSpPr>
            <a:spLocks noGrp="1"/>
          </p:cNvSpPr>
          <p:nvPr>
            <p:ph idx="1"/>
          </p:nvPr>
        </p:nvSpPr>
        <p:spPr/>
        <p:txBody>
          <a:bodyPr/>
          <a:lstStyle/>
          <a:p>
            <a:r>
              <a:rPr lang="vi-VN" dirty="0" smtClean="0"/>
              <a:t>Ví dụ về khai báo một enum</a:t>
            </a:r>
          </a:p>
          <a:p>
            <a:pPr marL="457200" lvl="1" indent="0">
              <a:buNone/>
            </a:pPr>
            <a:r>
              <a:rPr lang="en-US" dirty="0" smtClean="0"/>
              <a:t>(1) </a:t>
            </a:r>
            <a:r>
              <a:rPr lang="vi-VN" dirty="0" smtClean="0"/>
              <a:t>Tập màu sắc:</a:t>
            </a:r>
          </a:p>
          <a:p>
            <a:pPr marL="457200" lvl="1" indent="0">
              <a:buNone/>
            </a:pPr>
            <a:r>
              <a:rPr lang="en-US" dirty="0" smtClean="0"/>
              <a:t> e</a:t>
            </a:r>
            <a:r>
              <a:rPr lang="vi-VN" dirty="0" smtClean="0"/>
              <a:t>num colors {RED, GREEN, BLUE};</a:t>
            </a:r>
          </a:p>
          <a:p>
            <a:pPr marL="457200" lvl="1" indent="0">
              <a:buNone/>
            </a:pPr>
            <a:endParaRPr lang="en-US" dirty="0" smtClean="0"/>
          </a:p>
          <a:p>
            <a:pPr marL="457200" lvl="1" indent="0">
              <a:buNone/>
            </a:pPr>
            <a:r>
              <a:rPr lang="en-US" dirty="0" smtClean="0"/>
              <a:t>(</a:t>
            </a:r>
            <a:r>
              <a:rPr lang="vi-VN" dirty="0" smtClean="0"/>
              <a:t>2) Tập các tháng:</a:t>
            </a:r>
            <a:endParaRPr lang="en-US" dirty="0" smtClean="0"/>
          </a:p>
          <a:p>
            <a:pPr marL="457200" lvl="1" indent="0">
              <a:buNone/>
            </a:pPr>
            <a:r>
              <a:rPr lang="en-US" dirty="0" smtClean="0"/>
              <a:t>e</a:t>
            </a:r>
            <a:r>
              <a:rPr lang="vi-VN" dirty="0" smtClean="0"/>
              <a:t>num months {JAN, FEB, MAR, APR, MAY, JUN, JUL, AUG, SEP, OCT, NOV, DEC};</a:t>
            </a:r>
          </a:p>
          <a:p>
            <a:pPr marL="457200" lvl="1" indent="0">
              <a:buNone/>
            </a:pPr>
            <a:endParaRPr lang="vi-VN" dirty="0" smtClean="0"/>
          </a:p>
          <a:p>
            <a:pPr marL="457200" lvl="1" indent="0">
              <a:buNone/>
            </a:pPr>
            <a:r>
              <a:rPr lang="en-US" dirty="0" smtClean="0"/>
              <a:t>(</a:t>
            </a:r>
            <a:r>
              <a:rPr lang="vi-VN" dirty="0" smtClean="0"/>
              <a:t>3) Tập các lựa chọn cho người một chương trình:</a:t>
            </a:r>
            <a:endParaRPr lang="en-US" dirty="0" smtClean="0"/>
          </a:p>
          <a:p>
            <a:pPr marL="457200" lvl="1" indent="0">
              <a:buNone/>
            </a:pPr>
            <a:r>
              <a:rPr lang="en-US" dirty="0" smtClean="0"/>
              <a:t>e</a:t>
            </a:r>
            <a:r>
              <a:rPr lang="vi-VN" dirty="0" smtClean="0"/>
              <a:t>num user_choices {LOAD_DATA, INPUT_DATA, PRINT_DATA};</a:t>
            </a:r>
            <a:endParaRPr lang="vi-VN" dirty="0"/>
          </a:p>
          <a:p>
            <a:endParaRPr lang="vi-VN" dirty="0" smtClean="0"/>
          </a:p>
          <a:p>
            <a:pPr lvl="1"/>
            <a:endParaRPr lang="vi-VN" dirty="0"/>
          </a:p>
          <a:p>
            <a:pPr lvl="2"/>
            <a:endParaRPr lang="vi-VN" dirty="0" smtClean="0"/>
          </a:p>
        </p:txBody>
      </p:sp>
    </p:spTree>
    <p:extLst>
      <p:ext uri="{BB962C8B-B14F-4D97-AF65-F5344CB8AC3E}">
        <p14:creationId xmlns:p14="http://schemas.microsoft.com/office/powerpoint/2010/main" val="10656061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Kiểu enum</a:t>
            </a:r>
            <a:endParaRPr lang="en-US" dirty="0"/>
          </a:p>
        </p:txBody>
      </p:sp>
      <p:sp>
        <p:nvSpPr>
          <p:cNvPr id="3" name="Content Placeholder 2"/>
          <p:cNvSpPr>
            <a:spLocks noGrp="1"/>
          </p:cNvSpPr>
          <p:nvPr>
            <p:ph idx="1"/>
          </p:nvPr>
        </p:nvSpPr>
        <p:spPr/>
        <p:txBody>
          <a:bodyPr/>
          <a:lstStyle/>
          <a:p>
            <a:r>
              <a:rPr lang="vi-VN" dirty="0" smtClean="0"/>
              <a:t>enum là gì?</a:t>
            </a:r>
          </a:p>
          <a:p>
            <a:pPr lvl="1"/>
            <a:r>
              <a:rPr lang="vi-VN" dirty="0" smtClean="0"/>
              <a:t>Có thể được xem như một kiểu dữ liệu. </a:t>
            </a:r>
          </a:p>
          <a:p>
            <a:pPr lvl="2"/>
            <a:r>
              <a:rPr lang="vi-VN" dirty="0" smtClean="0"/>
              <a:t>Ở các ví dụ trên ta có các kiểu là: colors, months, user_choices.</a:t>
            </a:r>
          </a:p>
          <a:p>
            <a:pPr lvl="3"/>
            <a:r>
              <a:rPr lang="vi-VN" dirty="0" smtClean="0"/>
              <a:t>Một biến kiểu colors chỉ có thể RED, GREEN, BLUE như đã khai báo</a:t>
            </a:r>
          </a:p>
          <a:p>
            <a:pPr lvl="3"/>
            <a:r>
              <a:rPr lang="vi-VN" dirty="0" smtClean="0"/>
              <a:t>Một biến kiểu months ở trên chỉ có thể có các giá trị JAN, FEB, MAR, v.v.</a:t>
            </a:r>
          </a:p>
          <a:p>
            <a:pPr lvl="3"/>
            <a:r>
              <a:rPr lang="vi-VN" dirty="0" smtClean="0"/>
              <a:t>Một biến kiểu user_choices ở trên chỉ có thể có các giá trị LOAD_DATA, INPUT_DATA, v.v.</a:t>
            </a:r>
          </a:p>
          <a:p>
            <a:pPr lvl="2"/>
            <a:r>
              <a:rPr lang="vi-VN" dirty="0" smtClean="0"/>
              <a:t>Nghĩa là người dùng có thể tạo ra kiểu mới</a:t>
            </a:r>
          </a:p>
          <a:p>
            <a:pPr lvl="2"/>
            <a:endParaRPr lang="vi-VN" dirty="0"/>
          </a:p>
          <a:p>
            <a:pPr lvl="2"/>
            <a:endParaRPr lang="vi-VN" dirty="0" smtClean="0"/>
          </a:p>
        </p:txBody>
      </p:sp>
    </p:spTree>
    <p:extLst>
      <p:ext uri="{BB962C8B-B14F-4D97-AF65-F5344CB8AC3E}">
        <p14:creationId xmlns:p14="http://schemas.microsoft.com/office/powerpoint/2010/main" val="15371568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Kiểu enum</a:t>
            </a:r>
            <a:endParaRPr lang="en-US" dirty="0"/>
          </a:p>
        </p:txBody>
      </p:sp>
      <p:sp>
        <p:nvSpPr>
          <p:cNvPr id="3" name="Content Placeholder 2"/>
          <p:cNvSpPr>
            <a:spLocks noGrp="1"/>
          </p:cNvSpPr>
          <p:nvPr>
            <p:ph idx="1"/>
          </p:nvPr>
        </p:nvSpPr>
        <p:spPr/>
        <p:txBody>
          <a:bodyPr/>
          <a:lstStyle/>
          <a:p>
            <a:r>
              <a:rPr lang="vi-VN" dirty="0" smtClean="0"/>
              <a:t>enum là gì?</a:t>
            </a:r>
          </a:p>
          <a:p>
            <a:pPr lvl="1"/>
            <a:r>
              <a:rPr lang="vi-VN" dirty="0" smtClean="0"/>
              <a:t>Có thể được xem như một tập hợp các hằng số. </a:t>
            </a:r>
          </a:p>
          <a:p>
            <a:pPr lvl="2"/>
            <a:r>
              <a:rPr lang="vi-VN" dirty="0" smtClean="0"/>
              <a:t>Ở các ví dụ trên ta có các tập hợp là: colors, months, user_choices.</a:t>
            </a:r>
          </a:p>
          <a:p>
            <a:pPr lvl="3"/>
            <a:r>
              <a:rPr lang="vi-VN" dirty="0" smtClean="0"/>
              <a:t>Với tập colors có các hằng: RED, GREEN, BLUE như đã khai báo</a:t>
            </a:r>
          </a:p>
          <a:p>
            <a:pPr lvl="3"/>
            <a:r>
              <a:rPr lang="vi-VN" dirty="0"/>
              <a:t>Với tập </a:t>
            </a:r>
            <a:r>
              <a:rPr lang="vi-VN" dirty="0" smtClean="0"/>
              <a:t>months có </a:t>
            </a:r>
            <a:r>
              <a:rPr lang="vi-VN" dirty="0"/>
              <a:t>các hằng: </a:t>
            </a:r>
            <a:r>
              <a:rPr lang="vi-VN" dirty="0" smtClean="0"/>
              <a:t>JAN, FEB, MAR, v.v.</a:t>
            </a:r>
          </a:p>
          <a:p>
            <a:pPr lvl="3"/>
            <a:r>
              <a:rPr lang="vi-VN" dirty="0"/>
              <a:t>Với tập </a:t>
            </a:r>
            <a:r>
              <a:rPr lang="vi-VN" dirty="0" smtClean="0"/>
              <a:t>user_choices có </a:t>
            </a:r>
            <a:r>
              <a:rPr lang="vi-VN" dirty="0"/>
              <a:t>các hằng: </a:t>
            </a:r>
            <a:r>
              <a:rPr lang="vi-VN" dirty="0" smtClean="0"/>
              <a:t>LOAD_DATA, INPUT_DATA, v.v.</a:t>
            </a:r>
          </a:p>
          <a:p>
            <a:pPr lvl="2"/>
            <a:r>
              <a:rPr lang="vi-VN" dirty="0" smtClean="0"/>
              <a:t>Về bản chất, các giá trị trong tập hợp (enum) được TỰ ĐỘNG gán một con số nguyên. Hằng đầu tiên là 0, kế tiếp là 1, v.v. Tuy nhiên lập trình viên không nên giả thiết các hằng đó là 0, 1, </a:t>
            </a:r>
            <a:r>
              <a:rPr lang="is-IS" dirty="0" smtClean="0"/>
              <a:t>…</a:t>
            </a:r>
            <a:endParaRPr lang="vi-VN" dirty="0"/>
          </a:p>
          <a:p>
            <a:pPr lvl="2"/>
            <a:endParaRPr lang="vi-VN" dirty="0" smtClean="0"/>
          </a:p>
        </p:txBody>
      </p:sp>
    </p:spTree>
    <p:extLst>
      <p:ext uri="{BB962C8B-B14F-4D97-AF65-F5344CB8AC3E}">
        <p14:creationId xmlns:p14="http://schemas.microsoft.com/office/powerpoint/2010/main" val="3968293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Kiểu enum</a:t>
            </a:r>
            <a:endParaRPr lang="en-US" dirty="0"/>
          </a:p>
        </p:txBody>
      </p:sp>
      <p:sp>
        <p:nvSpPr>
          <p:cNvPr id="3" name="Content Placeholder 2"/>
          <p:cNvSpPr>
            <a:spLocks noGrp="1"/>
          </p:cNvSpPr>
          <p:nvPr>
            <p:ph idx="1"/>
          </p:nvPr>
        </p:nvSpPr>
        <p:spPr/>
        <p:txBody>
          <a:bodyPr/>
          <a:lstStyle/>
          <a:p>
            <a:r>
              <a:rPr lang="vi-VN" dirty="0" smtClean="0"/>
              <a:t>Khai báo và dùng biến kiểu enum</a:t>
            </a:r>
          </a:p>
          <a:p>
            <a:pPr marL="0" indent="0">
              <a:buNone/>
            </a:pPr>
            <a:r>
              <a:rPr lang="en-US" dirty="0" smtClean="0"/>
              <a:t>	</a:t>
            </a:r>
            <a:endParaRPr lang="fr-FR" dirty="0"/>
          </a:p>
        </p:txBody>
      </p:sp>
      <p:sp>
        <p:nvSpPr>
          <p:cNvPr id="4" name="Rectangle 3"/>
          <p:cNvSpPr/>
          <p:nvPr/>
        </p:nvSpPr>
        <p:spPr>
          <a:xfrm>
            <a:off x="685800" y="1600200"/>
            <a:ext cx="6019800" cy="3416320"/>
          </a:xfrm>
          <a:prstGeom prst="rect">
            <a:avLst/>
          </a:prstGeom>
          <a:ln>
            <a:solidFill>
              <a:schemeClr val="accent1">
                <a:shade val="95000"/>
                <a:satMod val="105000"/>
              </a:schemeClr>
            </a:solidFill>
          </a:ln>
          <a:effectLst>
            <a:softEdge rad="0"/>
          </a:effectLst>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enum</a:t>
            </a:r>
            <a:r>
              <a:rPr lang="en-US" dirty="0">
                <a:solidFill>
                  <a:prstClr val="black"/>
                </a:solidFill>
                <a:latin typeface="Consolas" charset="0"/>
              </a:rPr>
              <a:t> colors {RED, GREEN, BLUE};</a:t>
            </a:r>
          </a:p>
          <a:p>
            <a:r>
              <a:rPr lang="en-US" dirty="0">
                <a:solidFill>
                  <a:prstClr val="black"/>
                </a:solidFill>
                <a:latin typeface="Consolas" charset="0"/>
              </a:rPr>
              <a:t>	colors b = BLUE, c = GREEN;</a:t>
            </a:r>
          </a:p>
          <a:p>
            <a:r>
              <a:rPr lang="fr-FR" dirty="0">
                <a:solidFill>
                  <a:prstClr val="black"/>
                </a:solidFill>
                <a:latin typeface="Consolas" charset="0"/>
              </a:rPr>
              <a:t>	</a:t>
            </a:r>
            <a:r>
              <a:rPr lang="fr-FR" dirty="0" err="1">
                <a:solidFill>
                  <a:prstClr val="black"/>
                </a:solidFill>
                <a:latin typeface="Consolas" charset="0"/>
              </a:rPr>
              <a:t>printf</a:t>
            </a:r>
            <a:r>
              <a:rPr lang="fr-FR" dirty="0">
                <a:solidFill>
                  <a:prstClr val="black"/>
                </a:solidFill>
                <a:latin typeface="Consolas" charset="0"/>
              </a:rPr>
              <a:t>(</a:t>
            </a:r>
            <a:r>
              <a:rPr lang="fr-FR" dirty="0">
                <a:solidFill>
                  <a:srgbClr val="A31515"/>
                </a:solidFill>
                <a:latin typeface="Consolas" charset="0"/>
              </a:rPr>
              <a:t>"b= %d\n"</a:t>
            </a:r>
            <a:r>
              <a:rPr lang="fr-FR" dirty="0">
                <a:solidFill>
                  <a:prstClr val="black"/>
                </a:solidFill>
                <a:latin typeface="Consolas" charset="0"/>
              </a:rPr>
              <a:t>, b);</a:t>
            </a:r>
          </a:p>
          <a:p>
            <a:r>
              <a:rPr lang="fr-FR" dirty="0">
                <a:solidFill>
                  <a:prstClr val="black"/>
                </a:solidFill>
                <a:latin typeface="Consolas" charset="0"/>
              </a:rPr>
              <a:t>	</a:t>
            </a:r>
            <a:r>
              <a:rPr lang="fr-FR" dirty="0" err="1">
                <a:solidFill>
                  <a:prstClr val="black"/>
                </a:solidFill>
                <a:latin typeface="Consolas" charset="0"/>
              </a:rPr>
              <a:t>printf</a:t>
            </a:r>
            <a:r>
              <a:rPr lang="fr-FR" dirty="0">
                <a:solidFill>
                  <a:prstClr val="black"/>
                </a:solidFill>
                <a:latin typeface="Consolas" charset="0"/>
              </a:rPr>
              <a:t>(</a:t>
            </a:r>
            <a:r>
              <a:rPr lang="fr-FR" dirty="0">
                <a:solidFill>
                  <a:srgbClr val="A31515"/>
                </a:solidFill>
                <a:latin typeface="Consolas" charset="0"/>
              </a:rPr>
              <a:t>"c= %d\n"</a:t>
            </a:r>
            <a:r>
              <a:rPr lang="fr-FR" dirty="0">
                <a:solidFill>
                  <a:prstClr val="black"/>
                </a:solidFill>
                <a:latin typeface="Consolas" charset="0"/>
              </a:rPr>
              <a:t>, c);</a:t>
            </a:r>
          </a:p>
          <a:p>
            <a:endParaRPr lang="fr-FR" dirty="0">
              <a:solidFill>
                <a:prstClr val="black"/>
              </a:solidFill>
              <a:latin typeface="Consolas" charset="0"/>
            </a:endParaRPr>
          </a:p>
          <a:p>
            <a:r>
              <a:rPr lang="fr-FR" dirty="0">
                <a:solidFill>
                  <a:prstClr val="black"/>
                </a:solidFill>
                <a:latin typeface="Consolas" charset="0"/>
              </a:rPr>
              <a:t>	system(</a:t>
            </a:r>
            <a:r>
              <a:rPr lang="fr-FR" dirty="0">
                <a:solidFill>
                  <a:srgbClr val="A31515"/>
                </a:solidFill>
                <a:latin typeface="Consolas" charset="0"/>
              </a:rPr>
              <a:t>"pause"</a:t>
            </a:r>
            <a:r>
              <a:rPr lang="fr-FR" dirty="0">
                <a:solidFill>
                  <a:prstClr val="black"/>
                </a:solidFill>
                <a:latin typeface="Consolas" charset="0"/>
              </a:rPr>
              <a:t>);</a:t>
            </a:r>
          </a:p>
          <a:p>
            <a:r>
              <a:rPr lang="fr-FR" dirty="0">
                <a:solidFill>
                  <a:prstClr val="black"/>
                </a:solidFill>
                <a:latin typeface="Consolas" charset="0"/>
              </a:rPr>
              <a:t>	</a:t>
            </a:r>
            <a:r>
              <a:rPr lang="fr-FR" dirty="0">
                <a:solidFill>
                  <a:srgbClr val="0000FF"/>
                </a:solidFill>
                <a:latin typeface="Consolas" charset="0"/>
              </a:rPr>
              <a:t>return</a:t>
            </a:r>
            <a:r>
              <a:rPr lang="fr-FR" dirty="0">
                <a:solidFill>
                  <a:prstClr val="black"/>
                </a:solidFill>
                <a:latin typeface="Consolas" charset="0"/>
              </a:rPr>
              <a:t> 0;</a:t>
            </a:r>
          </a:p>
          <a:p>
            <a:r>
              <a:rPr lang="fr-FR" dirty="0">
                <a:solidFill>
                  <a:prstClr val="black"/>
                </a:solidFill>
                <a:latin typeface="Consolas" charset="0"/>
              </a:rPr>
              <a:t>}</a:t>
            </a:r>
          </a:p>
        </p:txBody>
      </p:sp>
      <p:sp>
        <p:nvSpPr>
          <p:cNvPr id="5" name="TextBox 4"/>
          <p:cNvSpPr txBox="1"/>
          <p:nvPr/>
        </p:nvSpPr>
        <p:spPr>
          <a:xfrm>
            <a:off x="685800" y="5016520"/>
            <a:ext cx="2198935" cy="1200329"/>
          </a:xfrm>
          <a:prstGeom prst="rect">
            <a:avLst/>
          </a:prstGeom>
          <a:noFill/>
        </p:spPr>
        <p:txBody>
          <a:bodyPr wrap="none" rtlCol="0">
            <a:spAutoFit/>
          </a:bodyPr>
          <a:lstStyle/>
          <a:p>
            <a:r>
              <a:rPr lang="vi-VN" dirty="0" smtClean="0"/>
              <a:t>Chương trình in ra: </a:t>
            </a:r>
          </a:p>
          <a:p>
            <a:r>
              <a:rPr lang="en-US" dirty="0" smtClean="0"/>
              <a:t>b</a:t>
            </a:r>
            <a:r>
              <a:rPr lang="vi-VN" dirty="0" smtClean="0"/>
              <a:t> = 2</a:t>
            </a:r>
          </a:p>
          <a:p>
            <a:r>
              <a:rPr lang="en-US" dirty="0" smtClean="0"/>
              <a:t>c</a:t>
            </a:r>
            <a:r>
              <a:rPr lang="vi-VN" dirty="0" smtClean="0"/>
              <a:t> = 1</a:t>
            </a:r>
          </a:p>
          <a:p>
            <a:r>
              <a:rPr lang="vi-VN" b="1" dirty="0" smtClean="0">
                <a:solidFill>
                  <a:srgbClr val="FF0000"/>
                </a:solidFill>
              </a:rPr>
              <a:t>Vì sao?</a:t>
            </a:r>
            <a:endParaRPr lang="en-US" b="1" dirty="0">
              <a:solidFill>
                <a:srgbClr val="FF0000"/>
              </a:solidFill>
            </a:endParaRPr>
          </a:p>
        </p:txBody>
      </p:sp>
    </p:spTree>
    <p:extLst>
      <p:ext uri="{BB962C8B-B14F-4D97-AF65-F5344CB8AC3E}">
        <p14:creationId xmlns:p14="http://schemas.microsoft.com/office/powerpoint/2010/main" val="10161781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Kiểu enum</a:t>
            </a:r>
            <a:endParaRPr lang="en-US" dirty="0"/>
          </a:p>
        </p:txBody>
      </p:sp>
      <p:sp>
        <p:nvSpPr>
          <p:cNvPr id="3" name="Content Placeholder 2"/>
          <p:cNvSpPr>
            <a:spLocks noGrp="1"/>
          </p:cNvSpPr>
          <p:nvPr>
            <p:ph idx="1"/>
          </p:nvPr>
        </p:nvSpPr>
        <p:spPr/>
        <p:txBody>
          <a:bodyPr/>
          <a:lstStyle/>
          <a:p>
            <a:r>
              <a:rPr lang="vi-VN" dirty="0" smtClean="0"/>
              <a:t>In ra tên của các hằng trong enum như thế nào?</a:t>
            </a:r>
          </a:p>
          <a:p>
            <a:pPr marL="0" indent="0">
              <a:buNone/>
            </a:pPr>
            <a:r>
              <a:rPr lang="en-US" dirty="0" smtClean="0"/>
              <a:t>	</a:t>
            </a:r>
            <a:endParaRPr lang="fr-FR" dirty="0"/>
          </a:p>
        </p:txBody>
      </p:sp>
      <p:sp>
        <p:nvSpPr>
          <p:cNvPr id="6" name="Rectangle 5"/>
          <p:cNvSpPr/>
          <p:nvPr/>
        </p:nvSpPr>
        <p:spPr>
          <a:xfrm>
            <a:off x="685800" y="1634341"/>
            <a:ext cx="7924800" cy="3693319"/>
          </a:xfrm>
          <a:prstGeom prst="rect">
            <a:avLst/>
          </a:prstGeom>
          <a:ln>
            <a:solidFill>
              <a:schemeClr val="accent1">
                <a:shade val="95000"/>
                <a:satMod val="105000"/>
              </a:schemeClr>
            </a:solidFill>
          </a:ln>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enum</a:t>
            </a:r>
            <a:r>
              <a:rPr lang="en-US" dirty="0">
                <a:solidFill>
                  <a:prstClr val="black"/>
                </a:solidFill>
                <a:latin typeface="Consolas" charset="0"/>
              </a:rPr>
              <a:t> colors {RED, GREEN, BLUE};</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colors_names</a:t>
            </a:r>
            <a:r>
              <a:rPr lang="en-US" dirty="0">
                <a:solidFill>
                  <a:prstClr val="black"/>
                </a:solidFill>
                <a:latin typeface="Consolas" charset="0"/>
              </a:rPr>
              <a:t>[] = {</a:t>
            </a:r>
            <a:r>
              <a:rPr lang="en-US" dirty="0">
                <a:solidFill>
                  <a:srgbClr val="A31515"/>
                </a:solidFill>
                <a:latin typeface="Consolas" charset="0"/>
              </a:rPr>
              <a:t>"RED"</a:t>
            </a:r>
            <a:r>
              <a:rPr lang="en-US" dirty="0">
                <a:solidFill>
                  <a:prstClr val="black"/>
                </a:solidFill>
                <a:latin typeface="Consolas" charset="0"/>
              </a:rPr>
              <a:t>, </a:t>
            </a:r>
            <a:r>
              <a:rPr lang="en-US" dirty="0">
                <a:solidFill>
                  <a:srgbClr val="A31515"/>
                </a:solidFill>
                <a:latin typeface="Consolas" charset="0"/>
              </a:rPr>
              <a:t>"GREEN"</a:t>
            </a:r>
            <a:r>
              <a:rPr lang="en-US" dirty="0">
                <a:solidFill>
                  <a:prstClr val="black"/>
                </a:solidFill>
                <a:latin typeface="Consolas" charset="0"/>
              </a:rPr>
              <a:t>, </a:t>
            </a:r>
            <a:r>
              <a:rPr lang="en-US" dirty="0">
                <a:solidFill>
                  <a:srgbClr val="A31515"/>
                </a:solidFill>
                <a:latin typeface="Consolas" charset="0"/>
              </a:rPr>
              <a:t>"BLUE"</a:t>
            </a:r>
            <a:r>
              <a:rPr lang="en-US" dirty="0">
                <a:solidFill>
                  <a:prstClr val="black"/>
                </a:solidFill>
                <a:latin typeface="Consolas" charset="0"/>
              </a:rPr>
              <a:t>};</a:t>
            </a:r>
          </a:p>
          <a:p>
            <a:r>
              <a:rPr lang="en-US" dirty="0">
                <a:solidFill>
                  <a:prstClr val="black"/>
                </a:solidFill>
                <a:latin typeface="Consolas" charset="0"/>
              </a:rPr>
              <a:t>	colors b = BLUE, c = GREEN;</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"b= %s\n"</a:t>
            </a:r>
            <a:r>
              <a:rPr lang="en-US" dirty="0">
                <a:solidFill>
                  <a:prstClr val="black"/>
                </a:solidFill>
                <a:latin typeface="Consolas" charset="0"/>
              </a:rPr>
              <a:t>, </a:t>
            </a:r>
            <a:r>
              <a:rPr lang="en-US" dirty="0" err="1">
                <a:solidFill>
                  <a:prstClr val="black"/>
                </a:solidFill>
                <a:latin typeface="Consolas" charset="0"/>
              </a:rPr>
              <a:t>colors_names</a:t>
            </a:r>
            <a:r>
              <a:rPr lang="en-US" dirty="0">
                <a:solidFill>
                  <a:prstClr val="black"/>
                </a:solidFill>
                <a:latin typeface="Consolas" charset="0"/>
              </a:rPr>
              <a:t>[b - RED]);</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"b= %s\n"</a:t>
            </a:r>
            <a:r>
              <a:rPr lang="en-US" dirty="0">
                <a:solidFill>
                  <a:prstClr val="black"/>
                </a:solidFill>
                <a:latin typeface="Consolas" charset="0"/>
              </a:rPr>
              <a:t>, </a:t>
            </a:r>
            <a:r>
              <a:rPr lang="en-US" dirty="0" err="1">
                <a:solidFill>
                  <a:prstClr val="black"/>
                </a:solidFill>
                <a:latin typeface="Consolas" charset="0"/>
              </a:rPr>
              <a:t>colors_names</a:t>
            </a:r>
            <a:r>
              <a:rPr lang="en-US" dirty="0">
                <a:solidFill>
                  <a:prstClr val="black"/>
                </a:solidFill>
                <a:latin typeface="Consolas" charset="0"/>
              </a:rPr>
              <a:t>[c - RED]);</a:t>
            </a:r>
          </a:p>
          <a:p>
            <a:endParaRPr lang="en-US" dirty="0">
              <a:solidFill>
                <a:prstClr val="black"/>
              </a:solidFill>
              <a:latin typeface="Consolas" charset="0"/>
            </a:endParaRPr>
          </a:p>
          <a:p>
            <a:r>
              <a:rPr lang="en-US" dirty="0">
                <a:solidFill>
                  <a:prstClr val="black"/>
                </a:solidFill>
                <a:latin typeface="Consolas" charset="0"/>
              </a:rPr>
              <a:t>	system(</a:t>
            </a:r>
            <a:r>
              <a:rPr lang="en-US" dirty="0">
                <a:solidFill>
                  <a:srgbClr val="A31515"/>
                </a:solidFill>
                <a:latin typeface="Consolas" charset="0"/>
              </a:rPr>
              <a:t>"pause"</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return</a:t>
            </a:r>
            <a:r>
              <a:rPr lang="en-US" dirty="0">
                <a:solidFill>
                  <a:prstClr val="black"/>
                </a:solidFill>
                <a:latin typeface="Consolas" charset="0"/>
              </a:rPr>
              <a:t> 0;</a:t>
            </a:r>
          </a:p>
          <a:p>
            <a:r>
              <a:rPr lang="en-US" dirty="0">
                <a:solidFill>
                  <a:prstClr val="black"/>
                </a:solidFill>
                <a:latin typeface="Consolas" charset="0"/>
              </a:rPr>
              <a:t>}</a:t>
            </a:r>
          </a:p>
        </p:txBody>
      </p:sp>
      <p:sp>
        <p:nvSpPr>
          <p:cNvPr id="7" name="TextBox 6"/>
          <p:cNvSpPr txBox="1"/>
          <p:nvPr/>
        </p:nvSpPr>
        <p:spPr>
          <a:xfrm>
            <a:off x="685800" y="5562600"/>
            <a:ext cx="6621813" cy="369332"/>
          </a:xfrm>
          <a:prstGeom prst="rect">
            <a:avLst/>
          </a:prstGeom>
          <a:noFill/>
        </p:spPr>
        <p:txBody>
          <a:bodyPr wrap="none" rtlCol="0">
            <a:spAutoFit/>
          </a:bodyPr>
          <a:lstStyle/>
          <a:p>
            <a:r>
              <a:rPr lang="vi-VN" dirty="0" smtClean="0"/>
              <a:t>Chương trình minh hoạ cần đến kiểu mảng (array), sẽ học sau.</a:t>
            </a:r>
          </a:p>
        </p:txBody>
      </p:sp>
    </p:spTree>
    <p:extLst>
      <p:ext uri="{BB962C8B-B14F-4D97-AF65-F5344CB8AC3E}">
        <p14:creationId xmlns:p14="http://schemas.microsoft.com/office/powerpoint/2010/main" val="9811106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giá trị bất biến</a:t>
            </a:r>
            <a:endParaRPr lang="en-US" dirty="0"/>
          </a:p>
        </p:txBody>
      </p:sp>
      <p:sp>
        <p:nvSpPr>
          <p:cNvPr id="3" name="Content Placeholder 2"/>
          <p:cNvSpPr>
            <a:spLocks noGrp="1"/>
          </p:cNvSpPr>
          <p:nvPr>
            <p:ph idx="1"/>
          </p:nvPr>
        </p:nvSpPr>
        <p:spPr/>
        <p:txBody>
          <a:bodyPr/>
          <a:lstStyle/>
          <a:p>
            <a:r>
              <a:rPr lang="vi-VN" dirty="0" smtClean="0"/>
              <a:t>Giá trị bất biến là gì?</a:t>
            </a:r>
          </a:p>
          <a:p>
            <a:pPr lvl="1"/>
            <a:r>
              <a:rPr lang="vi-VN" dirty="0" smtClean="0"/>
              <a:t>Là giá trị không thay đổi trong quá trình chương trình thực thi.</a:t>
            </a:r>
          </a:p>
          <a:p>
            <a:pPr lvl="1"/>
            <a:r>
              <a:rPr lang="vi-VN" dirty="0" smtClean="0"/>
              <a:t>Do đó, </a:t>
            </a:r>
          </a:p>
          <a:p>
            <a:pPr lvl="2"/>
            <a:r>
              <a:rPr lang="vi-VN" dirty="0" smtClean="0"/>
              <a:t>giá trị bất biến phải được xác định tại thời điểm biên dịch (lập chương trình)</a:t>
            </a:r>
          </a:p>
          <a:p>
            <a:r>
              <a:rPr lang="vi-VN" dirty="0" smtClean="0"/>
              <a:t>Ví dụ</a:t>
            </a:r>
          </a:p>
          <a:p>
            <a:pPr lvl="1"/>
            <a:r>
              <a:rPr lang="vi-VN" dirty="0" smtClean="0"/>
              <a:t>(1) Sử dụng từ khoá const</a:t>
            </a:r>
          </a:p>
          <a:p>
            <a:pPr marL="914400" lvl="2" indent="0">
              <a:buNone/>
            </a:pPr>
            <a:r>
              <a:rPr lang="en-US" dirty="0" smtClean="0"/>
              <a:t>c</a:t>
            </a:r>
            <a:r>
              <a:rPr lang="vi-VN" dirty="0" smtClean="0"/>
              <a:t>onst int MAX = 50;</a:t>
            </a:r>
          </a:p>
          <a:p>
            <a:pPr lvl="1"/>
            <a:r>
              <a:rPr lang="vi-VN" dirty="0" smtClean="0"/>
              <a:t>(2) Sử dụng macro</a:t>
            </a:r>
          </a:p>
          <a:p>
            <a:pPr marL="457200" lvl="1" indent="0">
              <a:buNone/>
            </a:pPr>
            <a:r>
              <a:rPr lang="vi-VN" dirty="0"/>
              <a:t>	</a:t>
            </a:r>
            <a:r>
              <a:rPr lang="vi-VN" dirty="0" smtClean="0"/>
              <a:t>#define MAX 50</a:t>
            </a:r>
          </a:p>
          <a:p>
            <a:pPr lvl="1"/>
            <a:r>
              <a:rPr lang="vi-VN" dirty="0" smtClean="0"/>
              <a:t>(3) Sử dụng enum</a:t>
            </a:r>
          </a:p>
          <a:p>
            <a:pPr marL="457200" lvl="1" indent="0">
              <a:buNone/>
            </a:pPr>
            <a:r>
              <a:rPr lang="vi-VN" dirty="0"/>
              <a:t>	</a:t>
            </a:r>
            <a:r>
              <a:rPr lang="vi-VN" dirty="0" smtClean="0"/>
              <a:t>enum {MAX}; </a:t>
            </a:r>
          </a:p>
          <a:p>
            <a:pPr marL="457200" lvl="1" indent="0">
              <a:buNone/>
            </a:pPr>
            <a:r>
              <a:rPr lang="vi-VN" dirty="0"/>
              <a:t>	</a:t>
            </a:r>
            <a:r>
              <a:rPr lang="vi-VN" dirty="0" smtClean="0"/>
              <a:t>enum {MAX = 50};</a:t>
            </a:r>
          </a:p>
          <a:p>
            <a:pPr lvl="1"/>
            <a:endParaRPr lang="fr-FR" dirty="0"/>
          </a:p>
        </p:txBody>
      </p:sp>
    </p:spTree>
    <p:extLst>
      <p:ext uri="{BB962C8B-B14F-4D97-AF65-F5344CB8AC3E}">
        <p14:creationId xmlns:p14="http://schemas.microsoft.com/office/powerpoint/2010/main" val="10653924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giá trị bất biến</a:t>
            </a:r>
            <a:endParaRPr lang="en-US" dirty="0"/>
          </a:p>
        </p:txBody>
      </p:sp>
      <p:sp>
        <p:nvSpPr>
          <p:cNvPr id="3" name="Content Placeholder 2"/>
          <p:cNvSpPr>
            <a:spLocks noGrp="1"/>
          </p:cNvSpPr>
          <p:nvPr>
            <p:ph idx="1"/>
          </p:nvPr>
        </p:nvSpPr>
        <p:spPr/>
        <p:txBody>
          <a:bodyPr/>
          <a:lstStyle/>
          <a:p>
            <a:r>
              <a:rPr lang="vi-VN" dirty="0" smtClean="0"/>
              <a:t>Giá trị bất biến và cách thể hiện trong mã chương trình</a:t>
            </a:r>
          </a:p>
          <a:p>
            <a:pPr lvl="1"/>
            <a:r>
              <a:rPr lang="vi-VN" dirty="0" smtClean="0"/>
              <a:t>Kiểu ký tự</a:t>
            </a:r>
          </a:p>
          <a:p>
            <a:pPr marL="914400" lvl="2" indent="0">
              <a:buNone/>
            </a:pPr>
            <a:r>
              <a:rPr lang="vi-VN" dirty="0" smtClean="0"/>
              <a:t>const char c = ‘a’;</a:t>
            </a:r>
          </a:p>
          <a:p>
            <a:pPr marL="914400" lvl="2" indent="0">
              <a:buNone/>
            </a:pPr>
            <a:r>
              <a:rPr lang="vi-VN" dirty="0"/>
              <a:t>const char c = </a:t>
            </a:r>
            <a:r>
              <a:rPr lang="vi-VN" dirty="0" smtClean="0"/>
              <a:t>‘A’;</a:t>
            </a:r>
          </a:p>
          <a:p>
            <a:pPr marL="914400" lvl="2" indent="0">
              <a:buNone/>
            </a:pPr>
            <a:endParaRPr lang="vi-VN" dirty="0" smtClean="0"/>
          </a:p>
          <a:p>
            <a:pPr lvl="1"/>
            <a:r>
              <a:rPr lang="vi-VN" dirty="0" smtClean="0"/>
              <a:t>Kiểu chuỗi</a:t>
            </a:r>
          </a:p>
          <a:p>
            <a:pPr marL="914400" lvl="2" indent="0">
              <a:buNone/>
            </a:pPr>
            <a:r>
              <a:rPr lang="vi-VN" dirty="0"/>
              <a:t>const </a:t>
            </a:r>
            <a:r>
              <a:rPr lang="vi-VN" dirty="0" smtClean="0"/>
              <a:t>char c[] </a:t>
            </a:r>
            <a:r>
              <a:rPr lang="vi-VN" dirty="0"/>
              <a:t>= </a:t>
            </a:r>
            <a:r>
              <a:rPr lang="vi-VN" dirty="0" smtClean="0"/>
              <a:t>“LAP TRINH C/C++”;</a:t>
            </a:r>
            <a:endParaRPr lang="vi-VN" dirty="0"/>
          </a:p>
          <a:p>
            <a:pPr marL="914400" lvl="2" indent="0">
              <a:buNone/>
            </a:pPr>
            <a:r>
              <a:rPr lang="vi-VN" dirty="0"/>
              <a:t>const char </a:t>
            </a:r>
            <a:r>
              <a:rPr lang="vi-VN" dirty="0" smtClean="0"/>
              <a:t>c[] = “SAI GON”;</a:t>
            </a:r>
            <a:endParaRPr lang="vi-VN" dirty="0"/>
          </a:p>
          <a:p>
            <a:pPr lvl="1"/>
            <a:endParaRPr lang="vi-VN" dirty="0" smtClean="0"/>
          </a:p>
          <a:p>
            <a:pPr lvl="1"/>
            <a:r>
              <a:rPr lang="vi-VN" dirty="0" smtClean="0"/>
              <a:t>Kiểu số</a:t>
            </a:r>
          </a:p>
          <a:p>
            <a:pPr marL="914400" lvl="2" indent="0">
              <a:buNone/>
            </a:pPr>
            <a:r>
              <a:rPr lang="en-US" dirty="0" err="1"/>
              <a:t>c</a:t>
            </a:r>
            <a:r>
              <a:rPr lang="en-US" dirty="0" err="1" smtClean="0"/>
              <a:t>onst</a:t>
            </a:r>
            <a:r>
              <a:rPr lang="en-US" dirty="0" smtClean="0"/>
              <a:t> </a:t>
            </a:r>
            <a:r>
              <a:rPr lang="en-US" dirty="0" err="1" smtClean="0"/>
              <a:t>int</a:t>
            </a:r>
            <a:r>
              <a:rPr lang="en-US" dirty="0" smtClean="0"/>
              <a:t> a = 100;</a:t>
            </a:r>
          </a:p>
          <a:p>
            <a:pPr marL="914400" lvl="2" indent="0">
              <a:buNone/>
            </a:pPr>
            <a:r>
              <a:rPr lang="en-US" dirty="0" err="1" smtClean="0"/>
              <a:t>const</a:t>
            </a:r>
            <a:r>
              <a:rPr lang="en-US" dirty="0" smtClean="0"/>
              <a:t> float f = 10.5f;</a:t>
            </a:r>
          </a:p>
          <a:p>
            <a:pPr marL="914400" lvl="2" indent="0">
              <a:buNone/>
            </a:pPr>
            <a:r>
              <a:rPr lang="en-US" dirty="0" err="1"/>
              <a:t>const</a:t>
            </a:r>
            <a:r>
              <a:rPr lang="en-US" dirty="0"/>
              <a:t> </a:t>
            </a:r>
            <a:r>
              <a:rPr lang="en-US" dirty="0" smtClean="0"/>
              <a:t>double d = 10.5;</a:t>
            </a:r>
            <a:endParaRPr lang="en-US" dirty="0"/>
          </a:p>
          <a:p>
            <a:pPr marL="914400" lvl="2" indent="0">
              <a:buNone/>
            </a:pPr>
            <a:endParaRPr lang="vi-VN" dirty="0"/>
          </a:p>
          <a:p>
            <a:pPr lvl="1"/>
            <a:endParaRPr lang="fr-FR" dirty="0"/>
          </a:p>
        </p:txBody>
      </p:sp>
    </p:spTree>
    <p:extLst>
      <p:ext uri="{BB962C8B-B14F-4D97-AF65-F5344CB8AC3E}">
        <p14:creationId xmlns:p14="http://schemas.microsoft.com/office/powerpoint/2010/main" val="19199826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Chuyển đổi kiểu</a:t>
            </a:r>
            <a:endParaRPr lang="en-US" dirty="0"/>
          </a:p>
        </p:txBody>
      </p:sp>
      <p:sp>
        <p:nvSpPr>
          <p:cNvPr id="3" name="Content Placeholder 2"/>
          <p:cNvSpPr>
            <a:spLocks noGrp="1"/>
          </p:cNvSpPr>
          <p:nvPr>
            <p:ph idx="1"/>
          </p:nvPr>
        </p:nvSpPr>
        <p:spPr/>
        <p:txBody>
          <a:bodyPr/>
          <a:lstStyle/>
          <a:p>
            <a:r>
              <a:rPr lang="vi-VN" dirty="0" smtClean="0"/>
              <a:t>Chuyển đổi kiểu là gì?</a:t>
            </a:r>
          </a:p>
          <a:p>
            <a:pPr lvl="1"/>
            <a:r>
              <a:rPr lang="vi-VN" dirty="0" smtClean="0"/>
              <a:t>Khi ta gán một giá trị vào một biến cùng một kiểu dữ liệu, hay khi thực hiện phép toán nhị phân giữa hai giá trị cùng một kiểu dữ liệu thì không cần sự chuyển đổi kiểu nào xảy ra</a:t>
            </a:r>
          </a:p>
          <a:p>
            <a:pPr lvl="2"/>
            <a:r>
              <a:rPr lang="vi-VN" dirty="0" smtClean="0"/>
              <a:t>Ví dụ</a:t>
            </a:r>
          </a:p>
          <a:p>
            <a:pPr marL="914400" lvl="2" indent="0">
              <a:buNone/>
            </a:pPr>
            <a:r>
              <a:rPr lang="vi-VN" dirty="0" smtClean="0"/>
              <a:t>int a = 100;</a:t>
            </a:r>
          </a:p>
          <a:p>
            <a:pPr marL="914400" lvl="2" indent="0">
              <a:buNone/>
            </a:pPr>
            <a:r>
              <a:rPr lang="en-US" dirty="0"/>
              <a:t>i</a:t>
            </a:r>
            <a:r>
              <a:rPr lang="vi-VN" dirty="0" smtClean="0"/>
              <a:t>nt b;</a:t>
            </a:r>
          </a:p>
          <a:p>
            <a:pPr marL="914400" lvl="2" indent="0">
              <a:buNone/>
            </a:pPr>
            <a:r>
              <a:rPr lang="en-US" dirty="0" smtClean="0"/>
              <a:t>b</a:t>
            </a:r>
            <a:r>
              <a:rPr lang="vi-VN" dirty="0" smtClean="0"/>
              <a:t> = a;</a:t>
            </a:r>
          </a:p>
          <a:p>
            <a:pPr marL="914400" lvl="2" indent="0">
              <a:buNone/>
            </a:pPr>
            <a:endParaRPr lang="vi-VN" dirty="0"/>
          </a:p>
          <a:p>
            <a:pPr marL="914400" lvl="2" indent="0">
              <a:buNone/>
            </a:pPr>
            <a:r>
              <a:rPr lang="en-US" dirty="0" smtClean="0"/>
              <a:t>f</a:t>
            </a:r>
            <a:r>
              <a:rPr lang="vi-VN" dirty="0" smtClean="0"/>
              <a:t>loat f = 10.5f;</a:t>
            </a:r>
          </a:p>
          <a:p>
            <a:pPr marL="914400" lvl="2" indent="0">
              <a:buNone/>
            </a:pPr>
            <a:r>
              <a:rPr lang="en-US" dirty="0" smtClean="0"/>
              <a:t>f</a:t>
            </a:r>
            <a:r>
              <a:rPr lang="vi-VN" dirty="0" smtClean="0"/>
              <a:t>loat fa;</a:t>
            </a:r>
          </a:p>
          <a:p>
            <a:pPr marL="914400" lvl="2" indent="0">
              <a:buNone/>
            </a:pPr>
            <a:r>
              <a:rPr lang="en-US" dirty="0" smtClean="0"/>
              <a:t>f</a:t>
            </a:r>
            <a:r>
              <a:rPr lang="vi-VN" dirty="0" smtClean="0"/>
              <a:t>a = f;</a:t>
            </a:r>
            <a:endParaRPr lang="vi-VN" dirty="0"/>
          </a:p>
          <a:p>
            <a:pPr lvl="2"/>
            <a:endParaRPr lang="vi-VN" dirty="0" smtClean="0"/>
          </a:p>
          <a:p>
            <a:pPr lvl="1"/>
            <a:endParaRPr lang="vi-VN" dirty="0" smtClean="0"/>
          </a:p>
        </p:txBody>
      </p:sp>
    </p:spTree>
    <p:extLst>
      <p:ext uri="{BB962C8B-B14F-4D97-AF65-F5344CB8AC3E}">
        <p14:creationId xmlns:p14="http://schemas.microsoft.com/office/powerpoint/2010/main" val="9322078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Chuyển đổi kiểu</a:t>
            </a:r>
            <a:endParaRPr lang="en-US" dirty="0"/>
          </a:p>
        </p:txBody>
      </p:sp>
      <p:sp>
        <p:nvSpPr>
          <p:cNvPr id="3" name="Content Placeholder 2"/>
          <p:cNvSpPr>
            <a:spLocks noGrp="1"/>
          </p:cNvSpPr>
          <p:nvPr>
            <p:ph idx="1"/>
          </p:nvPr>
        </p:nvSpPr>
        <p:spPr/>
        <p:txBody>
          <a:bodyPr/>
          <a:lstStyle/>
          <a:p>
            <a:r>
              <a:rPr lang="vi-VN" dirty="0" smtClean="0"/>
              <a:t>Chuyển đổi kiểu là gì?</a:t>
            </a:r>
          </a:p>
          <a:p>
            <a:pPr lvl="1"/>
            <a:r>
              <a:rPr lang="vi-VN" dirty="0" smtClean="0"/>
              <a:t>Khi người lập trình thực hiện phép gán mà kiểu của bên phải phép gán (kiểu nguồn) và kiểu bên trái phép gán (kiểu đích) khá nhau, một sự chuyển đổi giá trị từ kiểu nguồn sang kiểu đích là cần thiết</a:t>
            </a:r>
          </a:p>
          <a:p>
            <a:pPr lvl="1"/>
            <a:r>
              <a:rPr lang="vi-VN" dirty="0" smtClean="0"/>
              <a:t>Khi hai toán hạng trong cùng một phép toán nhị phân khác kiểu với nhau thì cũng cần sự chuyển đổi dữ liệu</a:t>
            </a:r>
          </a:p>
          <a:p>
            <a:pPr lvl="2"/>
            <a:r>
              <a:rPr lang="vi-VN" dirty="0" smtClean="0"/>
              <a:t>Ví dụ</a:t>
            </a:r>
          </a:p>
          <a:p>
            <a:pPr marL="914400" lvl="2" indent="0">
              <a:buNone/>
            </a:pPr>
            <a:r>
              <a:rPr lang="en-US" dirty="0" smtClean="0"/>
              <a:t>s</a:t>
            </a:r>
            <a:r>
              <a:rPr lang="vi-VN" dirty="0" smtClean="0"/>
              <a:t>hort a = 100;</a:t>
            </a:r>
          </a:p>
          <a:p>
            <a:pPr marL="914400" lvl="2" indent="0">
              <a:buNone/>
            </a:pPr>
            <a:r>
              <a:rPr lang="en-US" dirty="0" smtClean="0"/>
              <a:t>I</a:t>
            </a:r>
            <a:r>
              <a:rPr lang="vi-VN" dirty="0" smtClean="0"/>
              <a:t>nt b;</a:t>
            </a:r>
          </a:p>
          <a:p>
            <a:pPr marL="914400" lvl="2" indent="0">
              <a:buNone/>
            </a:pPr>
            <a:r>
              <a:rPr lang="en-US" dirty="0" smtClean="0"/>
              <a:t>b</a:t>
            </a:r>
            <a:r>
              <a:rPr lang="vi-VN" dirty="0" smtClean="0"/>
              <a:t> = a;</a:t>
            </a:r>
          </a:p>
          <a:p>
            <a:pPr marL="914400" lvl="2" indent="0">
              <a:buNone/>
            </a:pPr>
            <a:endParaRPr lang="vi-VN" dirty="0"/>
          </a:p>
          <a:p>
            <a:pPr marL="914400" lvl="2" indent="0">
              <a:buNone/>
            </a:pPr>
            <a:r>
              <a:rPr lang="en-US" dirty="0" smtClean="0"/>
              <a:t>double </a:t>
            </a:r>
            <a:r>
              <a:rPr lang="vi-VN" dirty="0" smtClean="0"/>
              <a:t>d = 10.5;</a:t>
            </a:r>
          </a:p>
          <a:p>
            <a:pPr marL="914400" lvl="2" indent="0">
              <a:buNone/>
            </a:pPr>
            <a:r>
              <a:rPr lang="en-US" dirty="0" smtClean="0"/>
              <a:t>f</a:t>
            </a:r>
            <a:r>
              <a:rPr lang="vi-VN" dirty="0" smtClean="0"/>
              <a:t>loat fa;</a:t>
            </a:r>
          </a:p>
          <a:p>
            <a:pPr marL="914400" lvl="2" indent="0">
              <a:buNone/>
            </a:pPr>
            <a:r>
              <a:rPr lang="en-US" dirty="0" smtClean="0"/>
              <a:t>f</a:t>
            </a:r>
            <a:r>
              <a:rPr lang="vi-VN" dirty="0" smtClean="0"/>
              <a:t>a = d;</a:t>
            </a:r>
            <a:endParaRPr lang="vi-VN" dirty="0"/>
          </a:p>
          <a:p>
            <a:pPr lvl="2"/>
            <a:endParaRPr lang="vi-VN" dirty="0" smtClean="0"/>
          </a:p>
          <a:p>
            <a:pPr lvl="1"/>
            <a:endParaRPr lang="vi-VN" dirty="0" smtClean="0"/>
          </a:p>
        </p:txBody>
      </p:sp>
    </p:spTree>
    <p:extLst>
      <p:ext uri="{BB962C8B-B14F-4D97-AF65-F5344CB8AC3E}">
        <p14:creationId xmlns:p14="http://schemas.microsoft.com/office/powerpoint/2010/main" val="485624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Dữ liệu và Kiểu dữ liệu</a:t>
            </a:r>
            <a:endParaRPr lang="en-US" dirty="0"/>
          </a:p>
        </p:txBody>
      </p:sp>
      <p:sp>
        <p:nvSpPr>
          <p:cNvPr id="3" name="Content Placeholder 2"/>
          <p:cNvSpPr>
            <a:spLocks noGrp="1"/>
          </p:cNvSpPr>
          <p:nvPr>
            <p:ph idx="1"/>
          </p:nvPr>
        </p:nvSpPr>
        <p:spPr/>
        <p:txBody>
          <a:bodyPr/>
          <a:lstStyle/>
          <a:p>
            <a:r>
              <a:rPr lang="vi-VN" dirty="0" smtClean="0"/>
              <a:t>Các </a:t>
            </a:r>
            <a:r>
              <a:rPr lang="vi-VN" dirty="0"/>
              <a:t>kiểu dữ </a:t>
            </a:r>
            <a:r>
              <a:rPr lang="vi-VN" dirty="0" smtClean="0"/>
              <a:t>liệu</a:t>
            </a:r>
            <a:endParaRPr lang="vi-VN" dirty="0"/>
          </a:p>
          <a:p>
            <a:pPr lvl="1"/>
            <a:r>
              <a:rPr lang="vi-VN" dirty="0" smtClean="0"/>
              <a:t>Dữ liệu mà chương trình lưu trữ có thể thuộc nhiều dạng (gọi là </a:t>
            </a:r>
            <a:r>
              <a:rPr lang="vi-VN" b="1" u="sng" dirty="0" smtClean="0"/>
              <a:t>kiểu</a:t>
            </a:r>
            <a:r>
              <a:rPr lang="vi-VN" dirty="0" smtClean="0"/>
              <a:t> hay </a:t>
            </a:r>
            <a:r>
              <a:rPr lang="vi-VN" b="1" u="sng" dirty="0" smtClean="0"/>
              <a:t>kiểu dữ liệu</a:t>
            </a:r>
            <a:r>
              <a:rPr lang="vi-VN" dirty="0" smtClean="0"/>
              <a:t>, </a:t>
            </a:r>
            <a:r>
              <a:rPr lang="vi-VN" b="1" u="sng" dirty="0" smtClean="0"/>
              <a:t>data type</a:t>
            </a:r>
            <a:r>
              <a:rPr lang="vi-VN" dirty="0" smtClean="0"/>
              <a:t>) khác nhau</a:t>
            </a:r>
          </a:p>
          <a:p>
            <a:pPr lvl="2"/>
            <a:r>
              <a:rPr lang="vi-VN" sz="1800" dirty="0" smtClean="0"/>
              <a:t>Ký tự (character)</a:t>
            </a:r>
          </a:p>
          <a:p>
            <a:pPr lvl="2"/>
            <a:r>
              <a:rPr lang="vi-VN" sz="1800" dirty="0" smtClean="0"/>
              <a:t>Một trong hai trạng thái: có hay không, đúng hay sai</a:t>
            </a:r>
          </a:p>
          <a:p>
            <a:pPr lvl="2"/>
            <a:r>
              <a:rPr lang="vi-VN" sz="1800" dirty="0" smtClean="0"/>
              <a:t>Các con số</a:t>
            </a:r>
          </a:p>
          <a:p>
            <a:pPr lvl="3"/>
            <a:r>
              <a:rPr lang="vi-VN" sz="1800" dirty="0" smtClean="0"/>
              <a:t>Số nguyên</a:t>
            </a:r>
          </a:p>
          <a:p>
            <a:pPr lvl="3"/>
            <a:r>
              <a:rPr lang="vi-VN" sz="1800" dirty="0" smtClean="0"/>
              <a:t>Số thực</a:t>
            </a:r>
          </a:p>
          <a:p>
            <a:pPr lvl="2"/>
            <a:r>
              <a:rPr lang="vi-VN" sz="1800" dirty="0" smtClean="0"/>
              <a:t>Một chuỗi: “LAP TRINH C/C++”</a:t>
            </a:r>
          </a:p>
          <a:p>
            <a:pPr lvl="2"/>
            <a:r>
              <a:rPr lang="vi-VN" sz="1800" dirty="0" smtClean="0"/>
              <a:t>Một dãy các giá trị</a:t>
            </a:r>
          </a:p>
          <a:p>
            <a:pPr lvl="2"/>
            <a:r>
              <a:rPr lang="vi-VN" sz="1800" dirty="0" smtClean="0"/>
              <a:t>Một tổ hợp các giá trị (struct, class)</a:t>
            </a:r>
          </a:p>
          <a:p>
            <a:pPr lvl="2"/>
            <a:r>
              <a:rPr lang="vi-VN" sz="1800" dirty="0" smtClean="0"/>
              <a:t>Một trong một số giá trị cho trước (enum)</a:t>
            </a:r>
          </a:p>
          <a:p>
            <a:pPr lvl="2"/>
            <a:r>
              <a:rPr lang="is-IS" sz="1800" dirty="0" smtClean="0"/>
              <a:t>…</a:t>
            </a:r>
            <a:endParaRPr lang="vi-VN" sz="1800" dirty="0" smtClean="0"/>
          </a:p>
          <a:p>
            <a:pPr lvl="2"/>
            <a:endParaRPr lang="vi-VN" dirty="0" smtClean="0"/>
          </a:p>
          <a:p>
            <a:pPr lvl="3"/>
            <a:endParaRPr lang="vi-VN" dirty="0" smtClean="0"/>
          </a:p>
        </p:txBody>
      </p:sp>
    </p:spTree>
    <p:extLst>
      <p:ext uri="{BB962C8B-B14F-4D97-AF65-F5344CB8AC3E}">
        <p14:creationId xmlns:p14="http://schemas.microsoft.com/office/powerpoint/2010/main" val="1577450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Chuyển đổi kiểu</a:t>
            </a:r>
            <a:endParaRPr lang="en-US" dirty="0"/>
          </a:p>
        </p:txBody>
      </p:sp>
      <p:sp>
        <p:nvSpPr>
          <p:cNvPr id="3" name="Content Placeholder 2"/>
          <p:cNvSpPr>
            <a:spLocks noGrp="1"/>
          </p:cNvSpPr>
          <p:nvPr>
            <p:ph idx="1"/>
          </p:nvPr>
        </p:nvSpPr>
        <p:spPr/>
        <p:txBody>
          <a:bodyPr/>
          <a:lstStyle/>
          <a:p>
            <a:r>
              <a:rPr lang="vi-VN" dirty="0" smtClean="0"/>
              <a:t>Các dạng chuyển đổi</a:t>
            </a:r>
          </a:p>
          <a:p>
            <a:pPr lvl="1"/>
            <a:r>
              <a:rPr lang="vi-VN" dirty="0" smtClean="0"/>
              <a:t>Chuyển đổi ngầm (mặc nhiên)</a:t>
            </a:r>
          </a:p>
          <a:p>
            <a:pPr lvl="2"/>
            <a:r>
              <a:rPr lang="vi-VN" dirty="0" smtClean="0"/>
              <a:t>Có thể giữa nguyên giá trị nguồn</a:t>
            </a:r>
          </a:p>
          <a:p>
            <a:pPr lvl="2"/>
            <a:r>
              <a:rPr lang="vi-VN" dirty="0" smtClean="0"/>
              <a:t>Có thể biến đổi giá trị nguồn</a:t>
            </a:r>
          </a:p>
          <a:p>
            <a:pPr lvl="2"/>
            <a:endParaRPr lang="vi-VN" dirty="0" smtClean="0"/>
          </a:p>
          <a:p>
            <a:pPr lvl="1"/>
            <a:r>
              <a:rPr lang="vi-VN" dirty="0" smtClean="0"/>
              <a:t>Ép kiểu</a:t>
            </a:r>
          </a:p>
          <a:p>
            <a:pPr lvl="2"/>
            <a:r>
              <a:rPr lang="vi-VN" dirty="0" smtClean="0"/>
              <a:t>Người lập trình can thiệp bằng toán tử đặc biệt: cặp dấu ”(” và “)”.</a:t>
            </a:r>
          </a:p>
          <a:p>
            <a:pPr lvl="1"/>
            <a:endParaRPr lang="vi-VN" dirty="0" smtClean="0"/>
          </a:p>
          <a:p>
            <a:pPr lvl="2"/>
            <a:endParaRPr lang="vi-VN" dirty="0" smtClean="0"/>
          </a:p>
          <a:p>
            <a:pPr lvl="1"/>
            <a:endParaRPr lang="vi-VN" dirty="0" smtClean="0"/>
          </a:p>
        </p:txBody>
      </p:sp>
    </p:spTree>
    <p:extLst>
      <p:ext uri="{BB962C8B-B14F-4D97-AF65-F5344CB8AC3E}">
        <p14:creationId xmlns:p14="http://schemas.microsoft.com/office/powerpoint/2010/main" val="19585722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Chuyển đổi kiểu</a:t>
            </a:r>
            <a:endParaRPr lang="en-US" dirty="0"/>
          </a:p>
        </p:txBody>
      </p:sp>
      <p:sp>
        <p:nvSpPr>
          <p:cNvPr id="3" name="Content Placeholder 2"/>
          <p:cNvSpPr>
            <a:spLocks noGrp="1"/>
          </p:cNvSpPr>
          <p:nvPr>
            <p:ph idx="1"/>
          </p:nvPr>
        </p:nvSpPr>
        <p:spPr/>
        <p:txBody>
          <a:bodyPr/>
          <a:lstStyle/>
          <a:p>
            <a:r>
              <a:rPr lang="vi-VN" dirty="0" smtClean="0"/>
              <a:t>Chuyển đổi ngầm (mặc nhiên)</a:t>
            </a:r>
          </a:p>
          <a:p>
            <a:pPr lvl="1"/>
            <a:r>
              <a:rPr lang="vi-VN" dirty="0" smtClean="0"/>
              <a:t>Áp dụng khi </a:t>
            </a:r>
            <a:r>
              <a:rPr lang="vi-VN" u="sng" dirty="0" smtClean="0"/>
              <a:t>giá trị kiểu nguồn </a:t>
            </a:r>
            <a:r>
              <a:rPr lang="vi-VN" dirty="0" smtClean="0"/>
              <a:t>được cópy vào </a:t>
            </a:r>
            <a:r>
              <a:rPr lang="vi-VN" u="sng" dirty="0" smtClean="0"/>
              <a:t>kiểu đích </a:t>
            </a:r>
            <a:r>
              <a:rPr lang="vi-VN" b="1" u="sng" dirty="0" smtClean="0">
                <a:solidFill>
                  <a:srgbClr val="FF0000"/>
                </a:solidFill>
              </a:rPr>
              <a:t>tương thích </a:t>
            </a:r>
            <a:r>
              <a:rPr lang="vi-VN" dirty="0" smtClean="0"/>
              <a:t>với kiểu nguồn.</a:t>
            </a:r>
          </a:p>
          <a:p>
            <a:pPr lvl="1"/>
            <a:r>
              <a:rPr lang="vi-VN" dirty="0" smtClean="0"/>
              <a:t>Ví dụ:</a:t>
            </a:r>
          </a:p>
          <a:p>
            <a:pPr marL="457200" lvl="1" indent="0">
              <a:buNone/>
            </a:pPr>
            <a:r>
              <a:rPr lang="vi-VN" dirty="0" smtClean="0"/>
              <a:t>	short s = 100;</a:t>
            </a:r>
          </a:p>
          <a:p>
            <a:pPr marL="457200" lvl="1" indent="0">
              <a:buNone/>
            </a:pPr>
            <a:r>
              <a:rPr lang="vi-VN" dirty="0"/>
              <a:t>	</a:t>
            </a:r>
            <a:r>
              <a:rPr lang="vi-VN" dirty="0" smtClean="0"/>
              <a:t>int a = s;  </a:t>
            </a:r>
            <a:r>
              <a:rPr lang="vi-VN" dirty="0" smtClean="0">
                <a:solidFill>
                  <a:srgbClr val="FF0000"/>
                </a:solidFill>
              </a:rPr>
              <a:t>// có sự chuyển đổi giá trị</a:t>
            </a:r>
          </a:p>
          <a:p>
            <a:pPr marL="457200" lvl="1" indent="0">
              <a:buNone/>
            </a:pPr>
            <a:endParaRPr lang="vi-VN" dirty="0" smtClean="0"/>
          </a:p>
          <a:p>
            <a:pPr lvl="2"/>
            <a:r>
              <a:rPr lang="vi-VN" dirty="0" smtClean="0"/>
              <a:t>Biến a có kiểu “int” là kiểu đích của phép chuyển đổi</a:t>
            </a:r>
          </a:p>
          <a:p>
            <a:pPr lvl="2"/>
            <a:r>
              <a:rPr lang="vi-VN" dirty="0" smtClean="0"/>
              <a:t>Biến s có kiểu “short” là kiểu nguồn</a:t>
            </a:r>
          </a:p>
          <a:p>
            <a:pPr lvl="2"/>
            <a:r>
              <a:rPr lang="vi-VN" dirty="0" smtClean="0"/>
              <a:t>“short” tương thích với “int” nên trình biên dịch không báo lỗi và chương trình chuyển tự động mà không cần người lập trình đặt tả gì thêm</a:t>
            </a:r>
            <a:endParaRPr lang="vi-VN" dirty="0"/>
          </a:p>
        </p:txBody>
      </p:sp>
    </p:spTree>
    <p:extLst>
      <p:ext uri="{BB962C8B-B14F-4D97-AF65-F5344CB8AC3E}">
        <p14:creationId xmlns:p14="http://schemas.microsoft.com/office/powerpoint/2010/main" val="19212840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Chuyển đổi kiểu</a:t>
            </a:r>
            <a:endParaRPr lang="en-US" dirty="0"/>
          </a:p>
        </p:txBody>
      </p:sp>
      <p:sp>
        <p:nvSpPr>
          <p:cNvPr id="3" name="Content Placeholder 2"/>
          <p:cNvSpPr>
            <a:spLocks noGrp="1"/>
          </p:cNvSpPr>
          <p:nvPr>
            <p:ph idx="1"/>
          </p:nvPr>
        </p:nvSpPr>
        <p:spPr/>
        <p:txBody>
          <a:bodyPr/>
          <a:lstStyle/>
          <a:p>
            <a:r>
              <a:rPr lang="vi-VN" dirty="0" smtClean="0"/>
              <a:t>Chuyển đổi ngầm</a:t>
            </a:r>
          </a:p>
          <a:p>
            <a:pPr lvl="1"/>
            <a:r>
              <a:rPr lang="vi-VN" dirty="0" smtClean="0"/>
              <a:t>Trường hợp giữ nguyên giá trị nguồn</a:t>
            </a:r>
          </a:p>
          <a:p>
            <a:pPr lvl="2"/>
            <a:r>
              <a:rPr lang="vi-VN" dirty="0" smtClean="0"/>
              <a:t>Khi kiểu nguồn có số bit thấp hơn kiểu đích</a:t>
            </a:r>
            <a:endParaRPr lang="vi-VN" dirty="0"/>
          </a:p>
          <a:p>
            <a:pPr lvl="2"/>
            <a:r>
              <a:rPr lang="vi-VN" dirty="0" smtClean="0"/>
              <a:t>Ví dụ</a:t>
            </a:r>
          </a:p>
          <a:p>
            <a:pPr lvl="3"/>
            <a:r>
              <a:rPr lang="vi-VN" dirty="0" smtClean="0"/>
              <a:t>char vào short</a:t>
            </a:r>
          </a:p>
          <a:p>
            <a:pPr lvl="3"/>
            <a:r>
              <a:rPr lang="en-US" dirty="0" smtClean="0"/>
              <a:t>s</a:t>
            </a:r>
            <a:r>
              <a:rPr lang="vi-VN" dirty="0" smtClean="0"/>
              <a:t>hort vào int</a:t>
            </a:r>
          </a:p>
          <a:p>
            <a:pPr lvl="3"/>
            <a:r>
              <a:rPr lang="en-US" dirty="0" smtClean="0"/>
              <a:t>I</a:t>
            </a:r>
            <a:r>
              <a:rPr lang="vi-VN" dirty="0" smtClean="0"/>
              <a:t>nt vào long long</a:t>
            </a:r>
          </a:p>
          <a:p>
            <a:pPr lvl="3"/>
            <a:r>
              <a:rPr lang="en-US" dirty="0" smtClean="0"/>
              <a:t>I</a:t>
            </a:r>
            <a:r>
              <a:rPr lang="vi-VN" dirty="0" smtClean="0"/>
              <a:t>nt vào double</a:t>
            </a:r>
          </a:p>
          <a:p>
            <a:pPr lvl="3"/>
            <a:endParaRPr lang="vi-VN" dirty="0" smtClean="0"/>
          </a:p>
        </p:txBody>
      </p:sp>
    </p:spTree>
    <p:extLst>
      <p:ext uri="{BB962C8B-B14F-4D97-AF65-F5344CB8AC3E}">
        <p14:creationId xmlns:p14="http://schemas.microsoft.com/office/powerpoint/2010/main" val="213985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Chuyển đổi kiểu</a:t>
            </a:r>
            <a:endParaRPr lang="en-US" dirty="0"/>
          </a:p>
        </p:txBody>
      </p:sp>
      <p:sp>
        <p:nvSpPr>
          <p:cNvPr id="3" name="Content Placeholder 2"/>
          <p:cNvSpPr>
            <a:spLocks noGrp="1"/>
          </p:cNvSpPr>
          <p:nvPr>
            <p:ph idx="1"/>
          </p:nvPr>
        </p:nvSpPr>
        <p:spPr/>
        <p:txBody>
          <a:bodyPr/>
          <a:lstStyle/>
          <a:p>
            <a:r>
              <a:rPr lang="vi-VN" dirty="0" smtClean="0"/>
              <a:t>Chuyển đổi ngầm</a:t>
            </a:r>
          </a:p>
          <a:p>
            <a:pPr lvl="1"/>
            <a:r>
              <a:rPr lang="vi-VN" dirty="0" smtClean="0"/>
              <a:t>Trường hợp giữ nguyên giá trị nguồn</a:t>
            </a:r>
          </a:p>
          <a:p>
            <a:pPr lvl="1"/>
            <a:r>
              <a:rPr lang="vi-VN" dirty="0" smtClean="0"/>
              <a:t>Trường </a:t>
            </a:r>
            <a:r>
              <a:rPr lang="vi-VN" dirty="0"/>
              <a:t>hợp </a:t>
            </a:r>
            <a:r>
              <a:rPr lang="vi-VN" dirty="0" smtClean="0"/>
              <a:t>cần sự thay đổi</a:t>
            </a:r>
          </a:p>
          <a:p>
            <a:pPr lvl="2"/>
            <a:r>
              <a:rPr lang="en-US" dirty="0" smtClean="0"/>
              <a:t>u</a:t>
            </a:r>
            <a:r>
              <a:rPr lang="vi-VN" dirty="0" smtClean="0"/>
              <a:t>nsigned vào signed và ngược lại</a:t>
            </a:r>
          </a:p>
          <a:p>
            <a:pPr lvl="3"/>
            <a:r>
              <a:rPr lang="vi-VN" dirty="0" smtClean="0"/>
              <a:t>Áp dụng nguyên tắc “bù 2” (two’s complement)</a:t>
            </a:r>
          </a:p>
          <a:p>
            <a:pPr lvl="4"/>
            <a:r>
              <a:rPr lang="vi-VN" dirty="0" smtClean="0"/>
              <a:t>Bù 2 = Bù 1 + 1</a:t>
            </a:r>
          </a:p>
          <a:p>
            <a:pPr lvl="4"/>
            <a:r>
              <a:rPr lang="vi-VN" dirty="0" smtClean="0"/>
              <a:t>Bù 1 = Bù trên bit (0 </a:t>
            </a:r>
            <a:r>
              <a:rPr lang="vi-VN" dirty="0" smtClean="0">
                <a:sym typeface="Wingdings"/>
              </a:rPr>
              <a:t> 1, 1  0)</a:t>
            </a:r>
            <a:endParaRPr lang="vi-VN" dirty="0" smtClean="0"/>
          </a:p>
          <a:p>
            <a:pPr lvl="2"/>
            <a:r>
              <a:rPr lang="vi-VN" dirty="0" smtClean="0"/>
              <a:t>Luận lý vào số:</a:t>
            </a:r>
          </a:p>
          <a:p>
            <a:pPr lvl="3"/>
            <a:r>
              <a:rPr lang="en-US" dirty="0" smtClean="0"/>
              <a:t>t</a:t>
            </a:r>
            <a:r>
              <a:rPr lang="vi-VN" dirty="0" smtClean="0"/>
              <a:t>rue </a:t>
            </a:r>
            <a:r>
              <a:rPr lang="vi-VN" dirty="0" smtClean="0">
                <a:sym typeface="Wingdings"/>
              </a:rPr>
              <a:t> 1</a:t>
            </a:r>
          </a:p>
          <a:p>
            <a:pPr lvl="3"/>
            <a:r>
              <a:rPr lang="en-US" dirty="0">
                <a:sym typeface="Wingdings"/>
              </a:rPr>
              <a:t>f</a:t>
            </a:r>
            <a:r>
              <a:rPr lang="vi-VN" dirty="0" smtClean="0">
                <a:sym typeface="Wingdings"/>
              </a:rPr>
              <a:t>alse  0</a:t>
            </a:r>
          </a:p>
          <a:p>
            <a:pPr lvl="2"/>
            <a:r>
              <a:rPr lang="vi-VN" dirty="0" smtClean="0">
                <a:sym typeface="Wingdings"/>
              </a:rPr>
              <a:t>số vào Luận lý</a:t>
            </a:r>
          </a:p>
          <a:p>
            <a:pPr lvl="3"/>
            <a:r>
              <a:rPr lang="vi-VN" dirty="0" smtClean="0">
                <a:sym typeface="Wingdings"/>
              </a:rPr>
              <a:t>Khác 0  true</a:t>
            </a:r>
          </a:p>
          <a:p>
            <a:pPr lvl="3"/>
            <a:r>
              <a:rPr lang="vi-VN" dirty="0" smtClean="0">
                <a:sym typeface="Wingdings"/>
              </a:rPr>
              <a:t>Bằng 0  false</a:t>
            </a:r>
            <a:endParaRPr lang="vi-VN" dirty="0"/>
          </a:p>
          <a:p>
            <a:pPr lvl="3"/>
            <a:endParaRPr lang="vi-VN" dirty="0" smtClean="0"/>
          </a:p>
        </p:txBody>
      </p:sp>
    </p:spTree>
    <p:extLst>
      <p:ext uri="{BB962C8B-B14F-4D97-AF65-F5344CB8AC3E}">
        <p14:creationId xmlns:p14="http://schemas.microsoft.com/office/powerpoint/2010/main" val="16266887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Chuyển đổi kiểu</a:t>
            </a:r>
            <a:endParaRPr lang="en-US" dirty="0"/>
          </a:p>
        </p:txBody>
      </p:sp>
      <p:sp>
        <p:nvSpPr>
          <p:cNvPr id="3" name="Content Placeholder 2"/>
          <p:cNvSpPr>
            <a:spLocks noGrp="1"/>
          </p:cNvSpPr>
          <p:nvPr>
            <p:ph idx="1"/>
          </p:nvPr>
        </p:nvSpPr>
        <p:spPr/>
        <p:txBody>
          <a:bodyPr/>
          <a:lstStyle/>
          <a:p>
            <a:r>
              <a:rPr lang="vi-VN" dirty="0" smtClean="0"/>
              <a:t>Chuyển đổi ngầm</a:t>
            </a:r>
          </a:p>
          <a:p>
            <a:pPr lvl="1"/>
            <a:r>
              <a:rPr lang="vi-VN" dirty="0" smtClean="0"/>
              <a:t>Trường hợp giữ nguyên giá trị nguồn</a:t>
            </a:r>
          </a:p>
          <a:p>
            <a:pPr lvl="1"/>
            <a:r>
              <a:rPr lang="vi-VN" dirty="0" smtClean="0"/>
              <a:t>Trường </a:t>
            </a:r>
            <a:r>
              <a:rPr lang="vi-VN" dirty="0"/>
              <a:t>hợp </a:t>
            </a:r>
            <a:r>
              <a:rPr lang="vi-VN" dirty="0" smtClean="0"/>
              <a:t>cần sự thay đổi</a:t>
            </a:r>
          </a:p>
          <a:p>
            <a:pPr lvl="2"/>
            <a:r>
              <a:rPr lang="en-US" dirty="0" smtClean="0"/>
              <a:t>u</a:t>
            </a:r>
            <a:r>
              <a:rPr lang="vi-VN" dirty="0" smtClean="0"/>
              <a:t>nsigned vào signed và ngược lại</a:t>
            </a:r>
          </a:p>
          <a:p>
            <a:pPr lvl="2"/>
            <a:r>
              <a:rPr lang="vi-VN" dirty="0" smtClean="0"/>
              <a:t>Luận lý vào số:</a:t>
            </a:r>
          </a:p>
          <a:p>
            <a:pPr lvl="2"/>
            <a:r>
              <a:rPr lang="vi-VN" dirty="0" smtClean="0">
                <a:sym typeface="Wingdings"/>
              </a:rPr>
              <a:t>số vào Luận lý</a:t>
            </a:r>
          </a:p>
          <a:p>
            <a:pPr lvl="2"/>
            <a:r>
              <a:rPr lang="vi-VN" dirty="0" smtClean="0"/>
              <a:t>float hay double vào số nguyên (char, short, int, v.v)</a:t>
            </a:r>
          </a:p>
          <a:p>
            <a:pPr lvl="3"/>
            <a:r>
              <a:rPr lang="vi-VN" dirty="0" smtClean="0"/>
              <a:t>Phần thập phân bị cắt bỏ (2.456 </a:t>
            </a:r>
            <a:r>
              <a:rPr lang="vi-VN" dirty="0" smtClean="0">
                <a:sym typeface="Wingdings"/>
              </a:rPr>
              <a:t> 2)</a:t>
            </a:r>
          </a:p>
          <a:p>
            <a:pPr lvl="3"/>
            <a:r>
              <a:rPr lang="vi-VN" dirty="0" smtClean="0">
                <a:sym typeface="Wingdings"/>
              </a:rPr>
              <a:t>Nếu sau khi cắt mà phần nguyên vẫn nằm ngoài phạm vi của kiểu đích thì </a:t>
            </a:r>
            <a:r>
              <a:rPr lang="is-IS" dirty="0" smtClean="0">
                <a:sym typeface="Wingdings"/>
              </a:rPr>
              <a:t>…. </a:t>
            </a:r>
            <a:r>
              <a:rPr lang="vi-VN" dirty="0" smtClean="0">
                <a:sym typeface="Wingdings"/>
              </a:rPr>
              <a:t>tuỳ vào hiện thực (không xác định)</a:t>
            </a:r>
            <a:endParaRPr lang="vi-VN" dirty="0" smtClean="0"/>
          </a:p>
        </p:txBody>
      </p:sp>
    </p:spTree>
    <p:extLst>
      <p:ext uri="{BB962C8B-B14F-4D97-AF65-F5344CB8AC3E}">
        <p14:creationId xmlns:p14="http://schemas.microsoft.com/office/powerpoint/2010/main" val="9671466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Chuyển đổi kiểu</a:t>
            </a:r>
            <a:endParaRPr lang="en-US" dirty="0"/>
          </a:p>
        </p:txBody>
      </p:sp>
      <p:sp>
        <p:nvSpPr>
          <p:cNvPr id="3" name="Content Placeholder 2"/>
          <p:cNvSpPr>
            <a:spLocks noGrp="1"/>
          </p:cNvSpPr>
          <p:nvPr>
            <p:ph idx="1"/>
          </p:nvPr>
        </p:nvSpPr>
        <p:spPr/>
        <p:txBody>
          <a:bodyPr/>
          <a:lstStyle/>
          <a:p>
            <a:r>
              <a:rPr lang="vi-VN" dirty="0" smtClean="0"/>
              <a:t>Ép kiểu (type casting)</a:t>
            </a:r>
          </a:p>
          <a:p>
            <a:pPr lvl="1"/>
            <a:r>
              <a:rPr lang="vi-VN" dirty="0" smtClean="0"/>
              <a:t>Là chuyển đổi kiểu tường minh, người lập trình đặt tả kiểu đích</a:t>
            </a:r>
          </a:p>
          <a:p>
            <a:pPr lvl="1"/>
            <a:r>
              <a:rPr lang="vi-VN" dirty="0" smtClean="0"/>
              <a:t>Cú pháp</a:t>
            </a:r>
          </a:p>
          <a:p>
            <a:pPr lvl="2"/>
            <a:r>
              <a:rPr lang="vi-VN" dirty="0" smtClean="0"/>
              <a:t>Dạng hàm</a:t>
            </a:r>
          </a:p>
          <a:p>
            <a:pPr marL="1371600" lvl="3" indent="0">
              <a:buNone/>
            </a:pPr>
            <a:r>
              <a:rPr lang="en-US" dirty="0" smtClean="0"/>
              <a:t>d</a:t>
            </a:r>
            <a:r>
              <a:rPr lang="vi-VN" dirty="0" smtClean="0"/>
              <a:t>ouble x = 10.5;</a:t>
            </a:r>
          </a:p>
          <a:p>
            <a:pPr marL="1371600" lvl="3" indent="0">
              <a:buNone/>
            </a:pPr>
            <a:r>
              <a:rPr lang="vi-VN" dirty="0" smtClean="0"/>
              <a:t>int a = </a:t>
            </a:r>
            <a:r>
              <a:rPr lang="vi-VN" dirty="0" smtClean="0">
                <a:solidFill>
                  <a:srgbClr val="FF0000"/>
                </a:solidFill>
              </a:rPr>
              <a:t>int(x);</a:t>
            </a:r>
          </a:p>
          <a:p>
            <a:pPr lvl="2"/>
            <a:r>
              <a:rPr lang="vi-VN" dirty="0" smtClean="0"/>
              <a:t>Dạng c</a:t>
            </a:r>
          </a:p>
          <a:p>
            <a:pPr marL="1371600" lvl="3" indent="0">
              <a:buNone/>
            </a:pPr>
            <a:r>
              <a:rPr lang="en-US" dirty="0"/>
              <a:t>d</a:t>
            </a:r>
            <a:r>
              <a:rPr lang="vi-VN" dirty="0"/>
              <a:t>ouble x = 10.5;</a:t>
            </a:r>
          </a:p>
          <a:p>
            <a:pPr marL="1371600" lvl="3" indent="0">
              <a:buNone/>
            </a:pPr>
            <a:r>
              <a:rPr lang="vi-VN" dirty="0"/>
              <a:t>int a = </a:t>
            </a:r>
            <a:r>
              <a:rPr lang="vi-VN" dirty="0" smtClean="0">
                <a:solidFill>
                  <a:srgbClr val="FF0000"/>
                </a:solidFill>
              </a:rPr>
              <a:t>(int) x;</a:t>
            </a:r>
            <a:endParaRPr lang="vi-VN" dirty="0">
              <a:solidFill>
                <a:srgbClr val="FF0000"/>
              </a:solidFill>
            </a:endParaRPr>
          </a:p>
          <a:p>
            <a:pPr lvl="1"/>
            <a:r>
              <a:rPr lang="vi-VN" dirty="0" smtClean="0"/>
              <a:t>Ví dụ</a:t>
            </a:r>
            <a:endParaRPr lang="vi-VN" dirty="0"/>
          </a:p>
          <a:p>
            <a:pPr lvl="2"/>
            <a:r>
              <a:rPr lang="vi-VN" dirty="0" smtClean="0"/>
              <a:t>Xác định giá trị của x và y trong ví dụ cho sau đây</a:t>
            </a:r>
            <a:endParaRPr lang="vi-VN" dirty="0"/>
          </a:p>
        </p:txBody>
      </p:sp>
    </p:spTree>
    <p:extLst>
      <p:ext uri="{BB962C8B-B14F-4D97-AF65-F5344CB8AC3E}">
        <p14:creationId xmlns:p14="http://schemas.microsoft.com/office/powerpoint/2010/main" val="4514835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Chuyển đổi kiểu</a:t>
            </a:r>
            <a:endParaRPr lang="en-US" dirty="0"/>
          </a:p>
        </p:txBody>
      </p:sp>
      <p:sp>
        <p:nvSpPr>
          <p:cNvPr id="3" name="Content Placeholder 2"/>
          <p:cNvSpPr>
            <a:spLocks noGrp="1"/>
          </p:cNvSpPr>
          <p:nvPr>
            <p:ph idx="1"/>
          </p:nvPr>
        </p:nvSpPr>
        <p:spPr/>
        <p:txBody>
          <a:bodyPr/>
          <a:lstStyle/>
          <a:p>
            <a:r>
              <a:rPr lang="vi-VN" dirty="0" smtClean="0"/>
              <a:t>Ép kiểu (type casting)</a:t>
            </a:r>
          </a:p>
          <a:p>
            <a:pPr marL="914400" lvl="2" indent="0">
              <a:buNone/>
            </a:pPr>
            <a:endParaRPr lang="vi-VN" dirty="0"/>
          </a:p>
        </p:txBody>
      </p:sp>
      <p:sp>
        <p:nvSpPr>
          <p:cNvPr id="4" name="Rectangle 3"/>
          <p:cNvSpPr/>
          <p:nvPr/>
        </p:nvSpPr>
        <p:spPr>
          <a:xfrm>
            <a:off x="1066800" y="1600200"/>
            <a:ext cx="5867400" cy="3693319"/>
          </a:xfrm>
          <a:prstGeom prst="rect">
            <a:avLst/>
          </a:prstGeom>
          <a:ln>
            <a:solidFill>
              <a:schemeClr val="accent1">
                <a:shade val="95000"/>
                <a:satMod val="105000"/>
              </a:schemeClr>
            </a:solidFill>
          </a:ln>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a:solidFill>
                  <a:srgbClr val="0000FF"/>
                </a:solidFill>
                <a:latin typeface="Consolas" charset="0"/>
              </a:rPr>
              <a:t>double</a:t>
            </a:r>
            <a:r>
              <a:rPr lang="en-US" dirty="0">
                <a:solidFill>
                  <a:prstClr val="black"/>
                </a:solidFill>
                <a:latin typeface="Consolas" charset="0"/>
              </a:rPr>
              <a:t> x = 3/2;</a:t>
            </a:r>
          </a:p>
          <a:p>
            <a:r>
              <a:rPr lang="en-US" dirty="0">
                <a:solidFill>
                  <a:prstClr val="black"/>
                </a:solidFill>
                <a:latin typeface="Consolas" charset="0"/>
              </a:rPr>
              <a:t>	</a:t>
            </a:r>
            <a:r>
              <a:rPr lang="en-US" dirty="0">
                <a:solidFill>
                  <a:srgbClr val="0000FF"/>
                </a:solidFill>
                <a:latin typeface="Consolas" charset="0"/>
              </a:rPr>
              <a:t>double</a:t>
            </a:r>
            <a:r>
              <a:rPr lang="en-US" dirty="0">
                <a:solidFill>
                  <a:prstClr val="black"/>
                </a:solidFill>
                <a:latin typeface="Consolas" charset="0"/>
              </a:rPr>
              <a:t> y = (</a:t>
            </a:r>
            <a:r>
              <a:rPr lang="en-US" dirty="0">
                <a:solidFill>
                  <a:srgbClr val="0000FF"/>
                </a:solidFill>
                <a:latin typeface="Consolas" charset="0"/>
              </a:rPr>
              <a:t>double</a:t>
            </a:r>
            <a:r>
              <a:rPr lang="en-US" dirty="0">
                <a:solidFill>
                  <a:prstClr val="black"/>
                </a:solidFill>
                <a:latin typeface="Consolas" charset="0"/>
              </a:rPr>
              <a:t>)3/2;</a:t>
            </a:r>
          </a:p>
          <a:p>
            <a:endParaRPr lang="en-US" dirty="0">
              <a:solidFill>
                <a:prstClr val="black"/>
              </a:solidFill>
              <a:latin typeface="Consolas" charset="0"/>
            </a:endParaRPr>
          </a:p>
          <a:p>
            <a:r>
              <a:rPr lang="fr-FR" dirty="0">
                <a:solidFill>
                  <a:prstClr val="black"/>
                </a:solidFill>
                <a:latin typeface="Consolas" charset="0"/>
              </a:rPr>
              <a:t>	</a:t>
            </a:r>
            <a:r>
              <a:rPr lang="fr-FR" dirty="0" err="1">
                <a:solidFill>
                  <a:prstClr val="black"/>
                </a:solidFill>
                <a:latin typeface="Consolas" charset="0"/>
              </a:rPr>
              <a:t>printf</a:t>
            </a:r>
            <a:r>
              <a:rPr lang="fr-FR" dirty="0">
                <a:solidFill>
                  <a:prstClr val="black"/>
                </a:solidFill>
                <a:latin typeface="Consolas" charset="0"/>
              </a:rPr>
              <a:t>(</a:t>
            </a:r>
            <a:r>
              <a:rPr lang="fr-FR" dirty="0">
                <a:solidFill>
                  <a:srgbClr val="A31515"/>
                </a:solidFill>
                <a:latin typeface="Consolas" charset="0"/>
              </a:rPr>
              <a:t>"x = %4.2g\n"</a:t>
            </a:r>
            <a:r>
              <a:rPr lang="fr-FR" dirty="0">
                <a:solidFill>
                  <a:prstClr val="black"/>
                </a:solidFill>
                <a:latin typeface="Consolas" charset="0"/>
              </a:rPr>
              <a:t>, x);</a:t>
            </a:r>
          </a:p>
          <a:p>
            <a:r>
              <a:rPr lang="fr-FR" dirty="0">
                <a:solidFill>
                  <a:prstClr val="black"/>
                </a:solidFill>
                <a:latin typeface="Consolas" charset="0"/>
              </a:rPr>
              <a:t>	</a:t>
            </a:r>
            <a:r>
              <a:rPr lang="fr-FR" dirty="0" err="1">
                <a:solidFill>
                  <a:prstClr val="black"/>
                </a:solidFill>
                <a:latin typeface="Consolas" charset="0"/>
              </a:rPr>
              <a:t>printf</a:t>
            </a:r>
            <a:r>
              <a:rPr lang="fr-FR" dirty="0">
                <a:solidFill>
                  <a:prstClr val="black"/>
                </a:solidFill>
                <a:latin typeface="Consolas" charset="0"/>
              </a:rPr>
              <a:t>(</a:t>
            </a:r>
            <a:r>
              <a:rPr lang="fr-FR" dirty="0">
                <a:solidFill>
                  <a:srgbClr val="A31515"/>
                </a:solidFill>
                <a:latin typeface="Consolas" charset="0"/>
              </a:rPr>
              <a:t>"y = %4.2g\n"</a:t>
            </a:r>
            <a:r>
              <a:rPr lang="fr-FR" dirty="0">
                <a:solidFill>
                  <a:prstClr val="black"/>
                </a:solidFill>
                <a:latin typeface="Consolas" charset="0"/>
              </a:rPr>
              <a:t>, y);</a:t>
            </a:r>
          </a:p>
          <a:p>
            <a:endParaRPr lang="fr-FR" dirty="0">
              <a:solidFill>
                <a:prstClr val="black"/>
              </a:solidFill>
              <a:latin typeface="Consolas" charset="0"/>
            </a:endParaRPr>
          </a:p>
          <a:p>
            <a:r>
              <a:rPr lang="fr-FR" dirty="0">
                <a:solidFill>
                  <a:prstClr val="black"/>
                </a:solidFill>
                <a:latin typeface="Consolas" charset="0"/>
              </a:rPr>
              <a:t>	system(</a:t>
            </a:r>
            <a:r>
              <a:rPr lang="fr-FR" dirty="0">
                <a:solidFill>
                  <a:srgbClr val="A31515"/>
                </a:solidFill>
                <a:latin typeface="Consolas" charset="0"/>
              </a:rPr>
              <a:t>"pause"</a:t>
            </a:r>
            <a:r>
              <a:rPr lang="fr-FR" dirty="0">
                <a:solidFill>
                  <a:prstClr val="black"/>
                </a:solidFill>
                <a:latin typeface="Consolas" charset="0"/>
              </a:rPr>
              <a:t>);</a:t>
            </a:r>
          </a:p>
          <a:p>
            <a:r>
              <a:rPr lang="fr-FR" dirty="0">
                <a:solidFill>
                  <a:prstClr val="black"/>
                </a:solidFill>
                <a:latin typeface="Consolas" charset="0"/>
              </a:rPr>
              <a:t>	</a:t>
            </a:r>
            <a:r>
              <a:rPr lang="fr-FR" dirty="0">
                <a:solidFill>
                  <a:srgbClr val="0000FF"/>
                </a:solidFill>
                <a:latin typeface="Consolas" charset="0"/>
              </a:rPr>
              <a:t>return</a:t>
            </a:r>
            <a:r>
              <a:rPr lang="fr-FR" dirty="0">
                <a:solidFill>
                  <a:prstClr val="black"/>
                </a:solidFill>
                <a:latin typeface="Consolas" charset="0"/>
              </a:rPr>
              <a:t> 0;</a:t>
            </a:r>
          </a:p>
          <a:p>
            <a:r>
              <a:rPr lang="fr-FR" dirty="0">
                <a:solidFill>
                  <a:prstClr val="black"/>
                </a:solidFill>
                <a:latin typeface="Consolas" charset="0"/>
              </a:rPr>
              <a:t>}</a:t>
            </a:r>
          </a:p>
        </p:txBody>
      </p:sp>
    </p:spTree>
    <p:extLst>
      <p:ext uri="{BB962C8B-B14F-4D97-AF65-F5344CB8AC3E}">
        <p14:creationId xmlns:p14="http://schemas.microsoft.com/office/powerpoint/2010/main" val="12465652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Chuyển đổi kiểu</a:t>
            </a:r>
            <a:endParaRPr lang="en-US" dirty="0"/>
          </a:p>
        </p:txBody>
      </p:sp>
      <p:sp>
        <p:nvSpPr>
          <p:cNvPr id="3" name="Content Placeholder 2"/>
          <p:cNvSpPr>
            <a:spLocks noGrp="1"/>
          </p:cNvSpPr>
          <p:nvPr>
            <p:ph idx="1"/>
          </p:nvPr>
        </p:nvSpPr>
        <p:spPr/>
        <p:txBody>
          <a:bodyPr/>
          <a:lstStyle/>
          <a:p>
            <a:r>
              <a:rPr lang="vi-VN" dirty="0" smtClean="0"/>
              <a:t>Ép kiểu (type casting)</a:t>
            </a:r>
            <a:endParaRPr lang="vi-VN" dirty="0">
              <a:solidFill>
                <a:srgbClr val="FF0000"/>
              </a:solidFill>
            </a:endParaRPr>
          </a:p>
          <a:p>
            <a:pPr lvl="1"/>
            <a:r>
              <a:rPr lang="vi-VN" dirty="0" smtClean="0"/>
              <a:t>Ví dụ</a:t>
            </a:r>
            <a:endParaRPr lang="vi-VN" dirty="0"/>
          </a:p>
          <a:p>
            <a:pPr lvl="2"/>
            <a:r>
              <a:rPr lang="vi-VN" dirty="0" smtClean="0"/>
              <a:t>Xác định giá trị của a và b và kết quả xuất ra màn hình trong ví dụ cho sau đây</a:t>
            </a:r>
            <a:endParaRPr lang="vi-VN" dirty="0"/>
          </a:p>
        </p:txBody>
      </p:sp>
    </p:spTree>
    <p:extLst>
      <p:ext uri="{BB962C8B-B14F-4D97-AF65-F5344CB8AC3E}">
        <p14:creationId xmlns:p14="http://schemas.microsoft.com/office/powerpoint/2010/main" val="19110106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Chuyển đổi kiểu</a:t>
            </a:r>
            <a:endParaRPr lang="en-US" dirty="0"/>
          </a:p>
        </p:txBody>
      </p:sp>
      <p:sp>
        <p:nvSpPr>
          <p:cNvPr id="3" name="Content Placeholder 2"/>
          <p:cNvSpPr>
            <a:spLocks noGrp="1"/>
          </p:cNvSpPr>
          <p:nvPr>
            <p:ph idx="1"/>
          </p:nvPr>
        </p:nvSpPr>
        <p:spPr/>
        <p:txBody>
          <a:bodyPr/>
          <a:lstStyle/>
          <a:p>
            <a:r>
              <a:rPr lang="vi-VN" dirty="0" smtClean="0"/>
              <a:t>Ép kiểu (type casting)</a:t>
            </a:r>
          </a:p>
          <a:p>
            <a:pPr marL="914400" lvl="2" indent="0">
              <a:buNone/>
            </a:pPr>
            <a:endParaRPr lang="vi-VN" dirty="0"/>
          </a:p>
        </p:txBody>
      </p:sp>
      <p:sp>
        <p:nvSpPr>
          <p:cNvPr id="5" name="Rectangle 4"/>
          <p:cNvSpPr/>
          <p:nvPr/>
        </p:nvSpPr>
        <p:spPr>
          <a:xfrm>
            <a:off x="279779" y="1665154"/>
            <a:ext cx="8534400" cy="4431983"/>
          </a:xfrm>
          <a:prstGeom prst="rect">
            <a:avLst/>
          </a:prstGeom>
          <a:ln>
            <a:solidFill>
              <a:srgbClr val="0070C0"/>
            </a:solidFill>
          </a:ln>
        </p:spPr>
        <p:txBody>
          <a:bodyPr wrap="square">
            <a:spAutoFit/>
          </a:bodyPr>
          <a:lstStyle/>
          <a:p>
            <a:r>
              <a:rPr lang="en-US" sz="1600" dirty="0">
                <a:solidFill>
                  <a:srgbClr val="0000FF"/>
                </a:solidFill>
                <a:latin typeface="Consolas" charset="0"/>
              </a:rPr>
              <a:t>#include</a:t>
            </a:r>
            <a:r>
              <a:rPr lang="en-US" sz="1600" dirty="0">
                <a:solidFill>
                  <a:prstClr val="black"/>
                </a:solidFill>
                <a:latin typeface="Consolas" charset="0"/>
              </a:rPr>
              <a:t> </a:t>
            </a:r>
            <a:r>
              <a:rPr lang="en-US" sz="1600" dirty="0">
                <a:solidFill>
                  <a:srgbClr val="A31515"/>
                </a:solidFill>
                <a:latin typeface="Consolas" charset="0"/>
              </a:rPr>
              <a:t>&lt;</a:t>
            </a:r>
            <a:r>
              <a:rPr lang="en-US" sz="1600" dirty="0" err="1">
                <a:solidFill>
                  <a:srgbClr val="A31515"/>
                </a:solidFill>
                <a:latin typeface="Consolas" charset="0"/>
              </a:rPr>
              <a:t>stdio.h</a:t>
            </a:r>
            <a:r>
              <a:rPr lang="en-US" sz="1600" dirty="0">
                <a:solidFill>
                  <a:srgbClr val="A31515"/>
                </a:solidFill>
                <a:latin typeface="Consolas" charset="0"/>
              </a:rPr>
              <a:t>&gt;</a:t>
            </a:r>
            <a:endParaRPr lang="en-US" sz="1600" dirty="0">
              <a:solidFill>
                <a:prstClr val="black"/>
              </a:solidFill>
              <a:latin typeface="Consolas" charset="0"/>
            </a:endParaRPr>
          </a:p>
          <a:p>
            <a:r>
              <a:rPr lang="en-US" sz="1600" dirty="0">
                <a:solidFill>
                  <a:srgbClr val="0000FF"/>
                </a:solidFill>
                <a:latin typeface="Consolas" charset="0"/>
              </a:rPr>
              <a:t>#include</a:t>
            </a:r>
            <a:r>
              <a:rPr lang="en-US" sz="1600" dirty="0">
                <a:solidFill>
                  <a:prstClr val="black"/>
                </a:solidFill>
                <a:latin typeface="Consolas" charset="0"/>
              </a:rPr>
              <a:t> </a:t>
            </a:r>
            <a:r>
              <a:rPr lang="en-US" sz="1600" dirty="0">
                <a:solidFill>
                  <a:srgbClr val="A31515"/>
                </a:solidFill>
                <a:latin typeface="Consolas" charset="0"/>
              </a:rPr>
              <a:t>&lt;</a:t>
            </a:r>
            <a:r>
              <a:rPr lang="en-US" sz="1600" dirty="0" err="1">
                <a:solidFill>
                  <a:srgbClr val="A31515"/>
                </a:solidFill>
                <a:latin typeface="Consolas" charset="0"/>
              </a:rPr>
              <a:t>stdlib.h</a:t>
            </a:r>
            <a:r>
              <a:rPr lang="en-US" sz="1600" dirty="0">
                <a:solidFill>
                  <a:srgbClr val="A31515"/>
                </a:solidFill>
                <a:latin typeface="Consolas" charset="0"/>
              </a:rPr>
              <a:t>&gt;</a:t>
            </a:r>
            <a:endParaRPr lang="en-US" sz="1600" dirty="0">
              <a:solidFill>
                <a:prstClr val="black"/>
              </a:solidFill>
              <a:latin typeface="Consolas" charset="0"/>
            </a:endParaRPr>
          </a:p>
          <a:p>
            <a:endParaRPr lang="en-US" sz="1600" dirty="0">
              <a:solidFill>
                <a:prstClr val="black"/>
              </a:solidFill>
              <a:latin typeface="Consolas" charset="0"/>
            </a:endParaRPr>
          </a:p>
          <a:p>
            <a:r>
              <a:rPr lang="en-US" sz="1600" dirty="0" err="1">
                <a:solidFill>
                  <a:srgbClr val="0000FF"/>
                </a:solidFill>
                <a:latin typeface="Consolas" charset="0"/>
              </a:rPr>
              <a:t>int</a:t>
            </a:r>
            <a:r>
              <a:rPr lang="en-US" sz="1600" dirty="0">
                <a:solidFill>
                  <a:prstClr val="black"/>
                </a:solidFill>
                <a:latin typeface="Consolas" charset="0"/>
              </a:rPr>
              <a:t> main(){</a:t>
            </a:r>
          </a:p>
          <a:p>
            <a:r>
              <a:rPr lang="en-US" sz="1600" dirty="0">
                <a:solidFill>
                  <a:prstClr val="black"/>
                </a:solidFill>
                <a:latin typeface="Consolas" charset="0"/>
              </a:rPr>
              <a:t>	</a:t>
            </a:r>
            <a:r>
              <a:rPr lang="en-US" sz="1600" dirty="0">
                <a:solidFill>
                  <a:srgbClr val="0000FF"/>
                </a:solidFill>
                <a:latin typeface="Consolas" charset="0"/>
              </a:rPr>
              <a:t>unsigned</a:t>
            </a:r>
            <a:r>
              <a:rPr lang="en-US" sz="1600" dirty="0">
                <a:solidFill>
                  <a:prstClr val="black"/>
                </a:solidFill>
                <a:latin typeface="Consolas" charset="0"/>
              </a:rPr>
              <a:t> </a:t>
            </a:r>
            <a:r>
              <a:rPr lang="en-US" sz="1600" dirty="0">
                <a:solidFill>
                  <a:srgbClr val="0000FF"/>
                </a:solidFill>
                <a:latin typeface="Consolas" charset="0"/>
              </a:rPr>
              <a:t>char</a:t>
            </a:r>
            <a:r>
              <a:rPr lang="en-US" sz="1600" dirty="0">
                <a:solidFill>
                  <a:prstClr val="black"/>
                </a:solidFill>
                <a:latin typeface="Consolas" charset="0"/>
              </a:rPr>
              <a:t> a;</a:t>
            </a:r>
          </a:p>
          <a:p>
            <a:r>
              <a:rPr lang="en-US" sz="1600" dirty="0">
                <a:solidFill>
                  <a:prstClr val="black"/>
                </a:solidFill>
                <a:latin typeface="Consolas" charset="0"/>
              </a:rPr>
              <a:t>	</a:t>
            </a:r>
            <a:r>
              <a:rPr lang="en-US" sz="1600" dirty="0">
                <a:solidFill>
                  <a:srgbClr val="0000FF"/>
                </a:solidFill>
                <a:latin typeface="Consolas" charset="0"/>
              </a:rPr>
              <a:t>signed</a:t>
            </a:r>
            <a:r>
              <a:rPr lang="en-US" sz="1600" dirty="0">
                <a:solidFill>
                  <a:prstClr val="black"/>
                </a:solidFill>
                <a:latin typeface="Consolas" charset="0"/>
              </a:rPr>
              <a:t> </a:t>
            </a:r>
            <a:r>
              <a:rPr lang="en-US" sz="1600" dirty="0">
                <a:solidFill>
                  <a:srgbClr val="0000FF"/>
                </a:solidFill>
                <a:latin typeface="Consolas" charset="0"/>
              </a:rPr>
              <a:t>char</a:t>
            </a:r>
            <a:r>
              <a:rPr lang="en-US" sz="1600" dirty="0">
                <a:solidFill>
                  <a:prstClr val="black"/>
                </a:solidFill>
                <a:latin typeface="Consolas" charset="0"/>
              </a:rPr>
              <a:t> b;</a:t>
            </a:r>
          </a:p>
          <a:p>
            <a:r>
              <a:rPr lang="uk-UA" sz="1600" dirty="0">
                <a:solidFill>
                  <a:prstClr val="black"/>
                </a:solidFill>
                <a:latin typeface="Consolas" charset="0"/>
              </a:rPr>
              <a:t>	</a:t>
            </a:r>
            <a:r>
              <a:rPr lang="uk-UA" sz="1600" dirty="0" err="1">
                <a:solidFill>
                  <a:prstClr val="black"/>
                </a:solidFill>
                <a:latin typeface="Consolas" charset="0"/>
              </a:rPr>
              <a:t>a</a:t>
            </a:r>
            <a:r>
              <a:rPr lang="uk-UA" sz="1600" dirty="0">
                <a:solidFill>
                  <a:prstClr val="black"/>
                </a:solidFill>
                <a:latin typeface="Consolas" charset="0"/>
              </a:rPr>
              <a:t> = -1;</a:t>
            </a:r>
          </a:p>
          <a:p>
            <a:r>
              <a:rPr lang="is-IS" sz="1600" dirty="0">
                <a:solidFill>
                  <a:prstClr val="black"/>
                </a:solidFill>
                <a:latin typeface="Consolas" charset="0"/>
              </a:rPr>
              <a:t>	b = 255;</a:t>
            </a:r>
          </a:p>
          <a:p>
            <a:endParaRPr lang="is-IS" sz="1600" dirty="0">
              <a:solidFill>
                <a:prstClr val="black"/>
              </a:solidFill>
              <a:latin typeface="Consolas" charset="0"/>
            </a:endParaRPr>
          </a:p>
          <a:p>
            <a:r>
              <a:rPr lang="fr-FR" sz="1600" dirty="0">
                <a:solidFill>
                  <a:prstClr val="black"/>
                </a:solidFill>
                <a:latin typeface="Consolas" charset="0"/>
              </a:rPr>
              <a:t>	</a:t>
            </a:r>
            <a:r>
              <a:rPr lang="fr-FR" sz="1600" dirty="0" err="1">
                <a:solidFill>
                  <a:prstClr val="black"/>
                </a:solidFill>
                <a:latin typeface="Consolas" charset="0"/>
              </a:rPr>
              <a:t>printf</a:t>
            </a:r>
            <a:r>
              <a:rPr lang="fr-FR" sz="1600" dirty="0">
                <a:solidFill>
                  <a:prstClr val="black"/>
                </a:solidFill>
                <a:latin typeface="Consolas" charset="0"/>
              </a:rPr>
              <a:t>(</a:t>
            </a:r>
            <a:r>
              <a:rPr lang="fr-FR" sz="1600" dirty="0">
                <a:solidFill>
                  <a:srgbClr val="A31515"/>
                </a:solidFill>
                <a:latin typeface="Consolas" charset="0"/>
              </a:rPr>
              <a:t>"a= %3d\n"</a:t>
            </a:r>
            <a:r>
              <a:rPr lang="fr-FR" sz="1600" dirty="0">
                <a:solidFill>
                  <a:prstClr val="black"/>
                </a:solidFill>
                <a:latin typeface="Consolas" charset="0"/>
              </a:rPr>
              <a:t>, a);</a:t>
            </a:r>
          </a:p>
          <a:p>
            <a:r>
              <a:rPr lang="fr-FR" sz="1600" dirty="0">
                <a:solidFill>
                  <a:prstClr val="black"/>
                </a:solidFill>
                <a:latin typeface="Consolas" charset="0"/>
              </a:rPr>
              <a:t>	</a:t>
            </a:r>
            <a:r>
              <a:rPr lang="fr-FR" sz="1600" dirty="0" err="1">
                <a:solidFill>
                  <a:prstClr val="black"/>
                </a:solidFill>
                <a:latin typeface="Consolas" charset="0"/>
              </a:rPr>
              <a:t>printf</a:t>
            </a:r>
            <a:r>
              <a:rPr lang="fr-FR" sz="1600" dirty="0">
                <a:solidFill>
                  <a:prstClr val="black"/>
                </a:solidFill>
                <a:latin typeface="Consolas" charset="0"/>
              </a:rPr>
              <a:t>(</a:t>
            </a:r>
            <a:r>
              <a:rPr lang="fr-FR" sz="1600" dirty="0">
                <a:solidFill>
                  <a:srgbClr val="A31515"/>
                </a:solidFill>
                <a:latin typeface="Consolas" charset="0"/>
              </a:rPr>
              <a:t>"b= %3d\n"</a:t>
            </a:r>
            <a:r>
              <a:rPr lang="fr-FR" sz="1600" dirty="0">
                <a:solidFill>
                  <a:prstClr val="black"/>
                </a:solidFill>
                <a:latin typeface="Consolas" charset="0"/>
              </a:rPr>
              <a:t>, b);</a:t>
            </a:r>
          </a:p>
          <a:p>
            <a:r>
              <a:rPr lang="fr-FR" sz="1600" dirty="0">
                <a:solidFill>
                  <a:prstClr val="black"/>
                </a:solidFill>
                <a:latin typeface="Consolas" charset="0"/>
              </a:rPr>
              <a:t>	</a:t>
            </a:r>
            <a:r>
              <a:rPr lang="fr-FR" sz="1600" dirty="0" err="1">
                <a:solidFill>
                  <a:prstClr val="black"/>
                </a:solidFill>
                <a:latin typeface="Consolas" charset="0"/>
              </a:rPr>
              <a:t>printf</a:t>
            </a:r>
            <a:r>
              <a:rPr lang="fr-FR" sz="1600" dirty="0">
                <a:solidFill>
                  <a:prstClr val="black"/>
                </a:solidFill>
                <a:latin typeface="Consolas" charset="0"/>
              </a:rPr>
              <a:t>(</a:t>
            </a:r>
            <a:r>
              <a:rPr lang="fr-FR" sz="1600" dirty="0">
                <a:solidFill>
                  <a:srgbClr val="A31515"/>
                </a:solidFill>
                <a:latin typeface="Consolas" charset="0"/>
              </a:rPr>
              <a:t>"a &lt; 5 </a:t>
            </a:r>
            <a:r>
              <a:rPr lang="fr-FR" sz="1600" dirty="0" err="1">
                <a:solidFill>
                  <a:srgbClr val="A31515"/>
                </a:solidFill>
                <a:latin typeface="Consolas" charset="0"/>
              </a:rPr>
              <a:t>is</a:t>
            </a:r>
            <a:r>
              <a:rPr lang="fr-FR" sz="1600" dirty="0">
                <a:solidFill>
                  <a:srgbClr val="A31515"/>
                </a:solidFill>
                <a:latin typeface="Consolas" charset="0"/>
              </a:rPr>
              <a:t> %s\n"</a:t>
            </a:r>
            <a:r>
              <a:rPr lang="fr-FR" sz="1600" dirty="0">
                <a:solidFill>
                  <a:prstClr val="black"/>
                </a:solidFill>
                <a:latin typeface="Consolas" charset="0"/>
              </a:rPr>
              <a:t>, a &lt; 5 ? </a:t>
            </a:r>
            <a:r>
              <a:rPr lang="fr-FR" sz="1600" dirty="0">
                <a:solidFill>
                  <a:srgbClr val="A31515"/>
                </a:solidFill>
                <a:latin typeface="Consolas" charset="0"/>
              </a:rPr>
              <a:t>"</a:t>
            </a:r>
            <a:r>
              <a:rPr lang="fr-FR" sz="1600" dirty="0" err="1">
                <a:solidFill>
                  <a:srgbClr val="A31515"/>
                </a:solidFill>
                <a:latin typeface="Consolas" charset="0"/>
              </a:rPr>
              <a:t>true</a:t>
            </a:r>
            <a:r>
              <a:rPr lang="fr-FR" sz="1600" dirty="0">
                <a:solidFill>
                  <a:srgbClr val="A31515"/>
                </a:solidFill>
                <a:latin typeface="Consolas" charset="0"/>
              </a:rPr>
              <a:t>"</a:t>
            </a:r>
            <a:r>
              <a:rPr lang="fr-FR" sz="1600" dirty="0">
                <a:solidFill>
                  <a:prstClr val="black"/>
                </a:solidFill>
                <a:latin typeface="Consolas" charset="0"/>
              </a:rPr>
              <a:t>: </a:t>
            </a:r>
            <a:r>
              <a:rPr lang="fr-FR" sz="1600" dirty="0">
                <a:solidFill>
                  <a:srgbClr val="A31515"/>
                </a:solidFill>
                <a:latin typeface="Consolas" charset="0"/>
              </a:rPr>
              <a:t>"false"</a:t>
            </a:r>
            <a:r>
              <a:rPr lang="fr-FR" sz="1600" dirty="0">
                <a:solidFill>
                  <a:prstClr val="black"/>
                </a:solidFill>
                <a:latin typeface="Consolas" charset="0"/>
              </a:rPr>
              <a:t>);</a:t>
            </a:r>
          </a:p>
          <a:p>
            <a:r>
              <a:rPr lang="en-US" sz="1600" dirty="0">
                <a:solidFill>
                  <a:prstClr val="black"/>
                </a:solidFill>
                <a:latin typeface="Consolas" charset="0"/>
              </a:rPr>
              <a:t>	</a:t>
            </a:r>
            <a:r>
              <a:rPr lang="en-US" sz="1600" dirty="0" err="1">
                <a:solidFill>
                  <a:prstClr val="black"/>
                </a:solidFill>
                <a:latin typeface="Consolas" charset="0"/>
              </a:rPr>
              <a:t>printf</a:t>
            </a:r>
            <a:r>
              <a:rPr lang="en-US" sz="1600" dirty="0">
                <a:solidFill>
                  <a:prstClr val="black"/>
                </a:solidFill>
                <a:latin typeface="Consolas" charset="0"/>
              </a:rPr>
              <a:t>(</a:t>
            </a:r>
            <a:r>
              <a:rPr lang="en-US" sz="1600" dirty="0">
                <a:solidFill>
                  <a:srgbClr val="A31515"/>
                </a:solidFill>
                <a:latin typeface="Consolas" charset="0"/>
              </a:rPr>
              <a:t>"b &gt; 5 is %s\n"</a:t>
            </a:r>
            <a:r>
              <a:rPr lang="en-US" sz="1600" dirty="0">
                <a:solidFill>
                  <a:prstClr val="black"/>
                </a:solidFill>
                <a:latin typeface="Consolas" charset="0"/>
              </a:rPr>
              <a:t>, b &gt; 5 ? </a:t>
            </a:r>
            <a:r>
              <a:rPr lang="en-US" sz="1600" dirty="0">
                <a:solidFill>
                  <a:srgbClr val="A31515"/>
                </a:solidFill>
                <a:latin typeface="Consolas" charset="0"/>
              </a:rPr>
              <a:t>"true"</a:t>
            </a:r>
            <a:r>
              <a:rPr lang="en-US" sz="1600" dirty="0">
                <a:solidFill>
                  <a:prstClr val="black"/>
                </a:solidFill>
                <a:latin typeface="Consolas" charset="0"/>
              </a:rPr>
              <a:t>: </a:t>
            </a:r>
            <a:r>
              <a:rPr lang="en-US" sz="1600" dirty="0">
                <a:solidFill>
                  <a:srgbClr val="A31515"/>
                </a:solidFill>
                <a:latin typeface="Consolas" charset="0"/>
              </a:rPr>
              <a:t>"false"</a:t>
            </a:r>
            <a:r>
              <a:rPr lang="en-US" sz="1600" dirty="0">
                <a:solidFill>
                  <a:prstClr val="black"/>
                </a:solidFill>
                <a:latin typeface="Consolas" charset="0"/>
              </a:rPr>
              <a:t>);</a:t>
            </a:r>
          </a:p>
          <a:p>
            <a:endParaRPr lang="en-US" sz="1600" dirty="0">
              <a:solidFill>
                <a:prstClr val="black"/>
              </a:solidFill>
              <a:latin typeface="Consolas" charset="0"/>
            </a:endParaRPr>
          </a:p>
          <a:p>
            <a:r>
              <a:rPr lang="en-US" sz="1600" dirty="0">
                <a:solidFill>
                  <a:prstClr val="black"/>
                </a:solidFill>
                <a:latin typeface="Consolas" charset="0"/>
              </a:rPr>
              <a:t>	system(</a:t>
            </a:r>
            <a:r>
              <a:rPr lang="en-US" sz="1600" dirty="0">
                <a:solidFill>
                  <a:srgbClr val="A31515"/>
                </a:solidFill>
                <a:latin typeface="Consolas" charset="0"/>
              </a:rPr>
              <a:t>"pause"</a:t>
            </a:r>
            <a:r>
              <a:rPr lang="en-US" sz="1600" dirty="0">
                <a:solidFill>
                  <a:prstClr val="black"/>
                </a:solidFill>
                <a:latin typeface="Consolas" charset="0"/>
              </a:rPr>
              <a:t>);</a:t>
            </a:r>
          </a:p>
          <a:p>
            <a:r>
              <a:rPr lang="en-US" sz="1600" dirty="0">
                <a:solidFill>
                  <a:prstClr val="black"/>
                </a:solidFill>
                <a:latin typeface="Consolas" charset="0"/>
              </a:rPr>
              <a:t>	</a:t>
            </a:r>
            <a:r>
              <a:rPr lang="en-US" sz="1600" dirty="0">
                <a:solidFill>
                  <a:srgbClr val="0000FF"/>
                </a:solidFill>
                <a:latin typeface="Consolas" charset="0"/>
              </a:rPr>
              <a:t>return</a:t>
            </a:r>
            <a:r>
              <a:rPr lang="en-US" sz="1600" dirty="0">
                <a:solidFill>
                  <a:prstClr val="black"/>
                </a:solidFill>
                <a:latin typeface="Consolas" charset="0"/>
              </a:rPr>
              <a:t> 0;</a:t>
            </a:r>
          </a:p>
          <a:p>
            <a:r>
              <a:rPr lang="en-US" sz="1600" dirty="0">
                <a:solidFill>
                  <a:prstClr val="black"/>
                </a:solidFill>
                <a:latin typeface="Consolas" charset="0"/>
              </a:rPr>
              <a:t>}</a:t>
            </a:r>
          </a:p>
        </p:txBody>
      </p:sp>
    </p:spTree>
    <p:extLst>
      <p:ext uri="{BB962C8B-B14F-4D97-AF65-F5344CB8AC3E}">
        <p14:creationId xmlns:p14="http://schemas.microsoft.com/office/powerpoint/2010/main" val="10039789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Bài tập</a:t>
            </a:r>
            <a:endParaRPr lang="en-US" dirty="0"/>
          </a:p>
        </p:txBody>
      </p:sp>
      <p:sp>
        <p:nvSpPr>
          <p:cNvPr id="3" name="Content Placeholder 2"/>
          <p:cNvSpPr>
            <a:spLocks noGrp="1"/>
          </p:cNvSpPr>
          <p:nvPr>
            <p:ph idx="1"/>
          </p:nvPr>
        </p:nvSpPr>
        <p:spPr/>
        <p:txBody>
          <a:bodyPr/>
          <a:lstStyle/>
          <a:p>
            <a:endParaRPr lang="vi-VN" dirty="0"/>
          </a:p>
        </p:txBody>
      </p:sp>
    </p:spTree>
    <p:extLst>
      <p:ext uri="{BB962C8B-B14F-4D97-AF65-F5344CB8AC3E}">
        <p14:creationId xmlns:p14="http://schemas.microsoft.com/office/powerpoint/2010/main" val="35501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Dữ liệu và Kiểu dữ liệu</a:t>
            </a:r>
            <a:endParaRPr lang="en-US" dirty="0"/>
          </a:p>
        </p:txBody>
      </p:sp>
      <p:sp>
        <p:nvSpPr>
          <p:cNvPr id="3" name="Content Placeholder 2"/>
          <p:cNvSpPr>
            <a:spLocks noGrp="1"/>
          </p:cNvSpPr>
          <p:nvPr>
            <p:ph idx="1"/>
          </p:nvPr>
        </p:nvSpPr>
        <p:spPr/>
        <p:txBody>
          <a:bodyPr/>
          <a:lstStyle/>
          <a:p>
            <a:r>
              <a:rPr lang="vi-VN" dirty="0" smtClean="0"/>
              <a:t>Các kiểu dữ liệu</a:t>
            </a:r>
          </a:p>
          <a:p>
            <a:pPr lvl="1"/>
            <a:r>
              <a:rPr lang="vi-VN" dirty="0" smtClean="0"/>
              <a:t>Ngoài tính chất lưu trữ khác nhau, chương trình cũng cần thiết phân biệt các kiểu dữ liệu nói trên, vì mỗi kiểu quy định thông tin đi kèm khác nhau</a:t>
            </a:r>
          </a:p>
          <a:p>
            <a:pPr lvl="2"/>
            <a:r>
              <a:rPr lang="vi-VN" sz="1800" dirty="0" smtClean="0"/>
              <a:t>Cách tổ chức các bit (lưu trữ)</a:t>
            </a:r>
          </a:p>
          <a:p>
            <a:pPr lvl="3"/>
            <a:r>
              <a:rPr lang="vi-VN" sz="1800" dirty="0" smtClean="0"/>
              <a:t>Ví dụ: </a:t>
            </a:r>
          </a:p>
          <a:p>
            <a:pPr lvl="4"/>
            <a:r>
              <a:rPr lang="vi-VN" sz="1800" dirty="0" smtClean="0"/>
              <a:t>Với số nguyên: Ý nghĩa bit có trọng số lớn nhất (MSB) phụ thuộc vào nó có kiểu là số có dấu hay không dấu</a:t>
            </a:r>
          </a:p>
          <a:p>
            <a:pPr lvl="5"/>
            <a:r>
              <a:rPr lang="vi-VN" sz="1800" dirty="0" smtClean="0"/>
              <a:t>Số không dấu: bit này tham gia vào tính độ lớn giá trị</a:t>
            </a:r>
          </a:p>
          <a:p>
            <a:pPr lvl="5"/>
            <a:r>
              <a:rPr lang="vi-VN" sz="1800" dirty="0" smtClean="0"/>
              <a:t>Số có dấu: bit này chỉ ra là số dương hay âm</a:t>
            </a:r>
          </a:p>
          <a:p>
            <a:pPr lvl="2"/>
            <a:r>
              <a:rPr lang="vi-VN" sz="1800" dirty="0" smtClean="0"/>
              <a:t>Các phép toán</a:t>
            </a:r>
          </a:p>
          <a:p>
            <a:pPr lvl="3"/>
            <a:r>
              <a:rPr lang="vi-VN" sz="1800" dirty="0"/>
              <a:t>Ví dụ:</a:t>
            </a:r>
          </a:p>
          <a:p>
            <a:pPr lvl="4"/>
            <a:r>
              <a:rPr lang="vi-VN" sz="1800" dirty="0"/>
              <a:t>Với hai con số: có thể thực hiện phép toán: nhân hay chia</a:t>
            </a:r>
          </a:p>
          <a:p>
            <a:pPr lvl="4"/>
            <a:r>
              <a:rPr lang="vi-VN" sz="1800" dirty="0"/>
              <a:t>Không thực hiện nhân hay chia với </a:t>
            </a:r>
            <a:r>
              <a:rPr lang="vi-VN" sz="1800" dirty="0" smtClean="0"/>
              <a:t>hai chuỗi ký tự</a:t>
            </a:r>
            <a:endParaRPr lang="vi-VN" sz="1800" dirty="0"/>
          </a:p>
          <a:p>
            <a:pPr lvl="2"/>
            <a:endParaRPr lang="vi-VN" dirty="0" smtClean="0"/>
          </a:p>
          <a:p>
            <a:pPr lvl="3"/>
            <a:endParaRPr lang="vi-VN" dirty="0" smtClean="0"/>
          </a:p>
        </p:txBody>
      </p:sp>
    </p:spTree>
    <p:extLst>
      <p:ext uri="{BB962C8B-B14F-4D97-AF65-F5344CB8AC3E}">
        <p14:creationId xmlns:p14="http://schemas.microsoft.com/office/powerpoint/2010/main" val="5592327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Tổng kết</a:t>
            </a: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595564155"/>
              </p:ext>
            </p:extLst>
          </p:nvPr>
        </p:nvGraphicFramePr>
        <p:xfrm>
          <a:off x="304800" y="1402080"/>
          <a:ext cx="8610600" cy="4434840"/>
        </p:xfrm>
        <a:graphic>
          <a:graphicData uri="http://schemas.openxmlformats.org/drawingml/2006/table">
            <a:tbl>
              <a:tblPr firstRow="1" bandRow="1">
                <a:tableStyleId>{00A15C55-8517-42AA-B614-E9B94910E393}</a:tableStyleId>
              </a:tblPr>
              <a:tblGrid>
                <a:gridCol w="3862699"/>
                <a:gridCol w="4747901"/>
              </a:tblGrid>
              <a:tr h="502920">
                <a:tc>
                  <a:txBody>
                    <a:bodyPr/>
                    <a:lstStyle/>
                    <a:p>
                      <a:r>
                        <a:rPr lang="vi-VN" dirty="0" smtClean="0"/>
                        <a:t>Chủ đề</a:t>
                      </a:r>
                      <a:endParaRPr lang="en-US" dirty="0"/>
                    </a:p>
                  </a:txBody>
                  <a:tcPr/>
                </a:tc>
                <a:tc>
                  <a:txBody>
                    <a:bodyPr/>
                    <a:lstStyle/>
                    <a:p>
                      <a:r>
                        <a:rPr lang="vi-VN" dirty="0" smtClean="0"/>
                        <a:t>Yêu cầu</a:t>
                      </a:r>
                      <a:r>
                        <a:rPr lang="vi-VN" baseline="0" dirty="0" smtClean="0"/>
                        <a:t> (</a:t>
                      </a:r>
                      <a:r>
                        <a:rPr lang="vi-VN" dirty="0" smtClean="0"/>
                        <a:t>Kiến thức &amp; Kỹ năng)</a:t>
                      </a:r>
                      <a:endParaRPr lang="en-US" dirty="0"/>
                    </a:p>
                  </a:txBody>
                  <a:tcPr/>
                </a:tc>
              </a:tr>
              <a:tr h="365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Dữ liệu và Kiểu dữ liệu</a:t>
                      </a:r>
                    </a:p>
                  </a:txBody>
                  <a:tcPr/>
                </a:tc>
                <a:tc rowSpan="3">
                  <a:txBody>
                    <a:bodyPr/>
                    <a:lstStyle/>
                    <a:p>
                      <a:pPr marL="285750" indent="-285750">
                        <a:buFontTx/>
                        <a:buChar char="-"/>
                      </a:pPr>
                      <a:r>
                        <a:rPr lang="vi-VN" baseline="0" dirty="0" smtClean="0"/>
                        <a:t>Biết được danh mục kiểu dữ liệu cơ bản</a:t>
                      </a:r>
                    </a:p>
                    <a:p>
                      <a:pPr marL="285750" indent="-285750">
                        <a:buFontTx/>
                        <a:buChar char="-"/>
                      </a:pPr>
                      <a:r>
                        <a:rPr lang="vi-VN" baseline="0" dirty="0" smtClean="0"/>
                        <a:t>Biết được kích thước, phép toán áp dụng được với các kiểu cơ bản</a:t>
                      </a:r>
                    </a:p>
                    <a:p>
                      <a:pPr marL="285750" indent="-285750">
                        <a:buFontTx/>
                        <a:buChar char="-"/>
                      </a:pPr>
                      <a:r>
                        <a:rPr lang="vi-VN" baseline="0" dirty="0" smtClean="0"/>
                        <a:t>Quy tắc tên danh hiệu</a:t>
                      </a:r>
                    </a:p>
                    <a:p>
                      <a:pPr marL="285750" indent="-285750">
                        <a:buFontTx/>
                        <a:buChar char="-"/>
                      </a:pPr>
                      <a:r>
                        <a:rPr lang="vi-VN" baseline="0" dirty="0" smtClean="0"/>
                        <a:t>Khai báo được biến &amp; khở động chúng</a:t>
                      </a:r>
                      <a:endParaRPr lang="en-US" dirty="0"/>
                    </a:p>
                  </a:txBody>
                  <a:tcPr/>
                </a:tc>
              </a:tr>
              <a:tr h="365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Từ khoá</a:t>
                      </a:r>
                    </a:p>
                  </a:txBody>
                  <a:tcPr/>
                </a:tc>
                <a:tc vMerge="1">
                  <a:txBody>
                    <a:bodyPr/>
                    <a:lstStyle/>
                    <a:p>
                      <a:endParaRPr lang="en-US" dirty="0"/>
                    </a:p>
                  </a:txBody>
                  <a:tcPr/>
                </a:tc>
              </a:tr>
              <a:tr h="365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Biến và Khai báo biến</a:t>
                      </a:r>
                    </a:p>
                  </a:txBody>
                  <a:tcPr/>
                </a:tc>
                <a:tc vMerge="1">
                  <a:txBody>
                    <a:bodyPr/>
                    <a:lstStyle/>
                    <a:p>
                      <a:endParaRPr lang="en-US" dirty="0"/>
                    </a:p>
                  </a:txBody>
                  <a:tcPr/>
                </a:tc>
              </a:tr>
              <a:tr h="365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Tầm vực biến</a:t>
                      </a:r>
                    </a:p>
                  </a:txBody>
                  <a:tcPr/>
                </a:tc>
                <a:tc>
                  <a:txBody>
                    <a:bodyPr/>
                    <a:lstStyle/>
                    <a:p>
                      <a:r>
                        <a:rPr lang="vi-VN" dirty="0" smtClean="0"/>
                        <a:t>Các loại tầm vực và ý nghĩa</a:t>
                      </a:r>
                      <a:endParaRPr lang="en-US" dirty="0"/>
                    </a:p>
                  </a:txBody>
                  <a:tcPr/>
                </a:tc>
              </a:tr>
              <a:tr h="365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Phép toán và biểu thức</a:t>
                      </a:r>
                    </a:p>
                  </a:txBody>
                  <a:tcPr/>
                </a:tc>
                <a:tc>
                  <a:txBody>
                    <a:bodyPr/>
                    <a:lstStyle/>
                    <a:p>
                      <a:r>
                        <a:rPr lang="vi-VN" dirty="0" smtClean="0"/>
                        <a:t>Sử dụng phép toán trong biểu thức</a:t>
                      </a:r>
                      <a:endParaRPr lang="en-US" dirty="0"/>
                    </a:p>
                  </a:txBody>
                  <a:tcPr/>
                </a:tc>
              </a:tr>
              <a:tr h="365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Kiểu enum</a:t>
                      </a:r>
                    </a:p>
                  </a:txBody>
                  <a:tcPr/>
                </a:tc>
                <a:tc>
                  <a:txBody>
                    <a:bodyPr/>
                    <a:lstStyle/>
                    <a:p>
                      <a:r>
                        <a:rPr lang="vi-VN" dirty="0" smtClean="0"/>
                        <a:t>Định nghĩa và sử dụng enum</a:t>
                      </a:r>
                      <a:endParaRPr lang="en-US" dirty="0"/>
                    </a:p>
                  </a:txBody>
                  <a:tcPr/>
                </a:tc>
              </a:tr>
              <a:tr h="365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Kiểu cấu trúc</a:t>
                      </a:r>
                    </a:p>
                  </a:txBody>
                  <a:tcPr/>
                </a:tc>
                <a:tc>
                  <a:txBody>
                    <a:bodyPr/>
                    <a:lstStyle/>
                    <a:p>
                      <a:endParaRPr lang="en-US" dirty="0"/>
                    </a:p>
                  </a:txBody>
                  <a:tcPr/>
                </a:tc>
              </a:tr>
              <a:tr h="365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Hằng số</a:t>
                      </a:r>
                    </a:p>
                  </a:txBody>
                  <a:tcPr/>
                </a:tc>
                <a:tc>
                  <a:txBody>
                    <a:bodyPr/>
                    <a:lstStyle/>
                    <a:p>
                      <a:r>
                        <a:rPr lang="vi-VN" dirty="0" smtClean="0"/>
                        <a:t>Sử dụng được hằng ở nhiều cách</a:t>
                      </a:r>
                      <a:endParaRPr lang="en-US" dirty="0"/>
                    </a:p>
                  </a:txBody>
                  <a:tcPr/>
                </a:tc>
              </a:tr>
              <a:tr h="365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Chuyển đổi kiểu dữ liệu</a:t>
                      </a:r>
                    </a:p>
                  </a:txBody>
                  <a:tcPr/>
                </a:tc>
                <a:tc>
                  <a:txBody>
                    <a:bodyPr/>
                    <a:lstStyle/>
                    <a:p>
                      <a:r>
                        <a:rPr lang="vi-VN" dirty="0" smtClean="0"/>
                        <a:t>Hiểu được quy tắc chuyển đổi và sử dụng ép kiểu được</a:t>
                      </a:r>
                      <a:endParaRPr lang="en-US" dirty="0"/>
                    </a:p>
                  </a:txBody>
                  <a:tcPr/>
                </a:tc>
              </a:tr>
            </a:tbl>
          </a:graphicData>
        </a:graphic>
      </p:graphicFrame>
    </p:spTree>
    <p:extLst>
      <p:ext uri="{BB962C8B-B14F-4D97-AF65-F5344CB8AC3E}">
        <p14:creationId xmlns:p14="http://schemas.microsoft.com/office/powerpoint/2010/main" val="324583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Dữ liệu và Kiểu dữ liệu</a:t>
            </a:r>
            <a:endParaRPr lang="en-US" dirty="0"/>
          </a:p>
        </p:txBody>
      </p:sp>
      <p:sp>
        <p:nvSpPr>
          <p:cNvPr id="3" name="Content Placeholder 2"/>
          <p:cNvSpPr>
            <a:spLocks noGrp="1"/>
          </p:cNvSpPr>
          <p:nvPr>
            <p:ph idx="1"/>
          </p:nvPr>
        </p:nvSpPr>
        <p:spPr/>
        <p:txBody>
          <a:bodyPr/>
          <a:lstStyle/>
          <a:p>
            <a:r>
              <a:rPr lang="vi-VN" dirty="0" smtClean="0"/>
              <a:t>Ngôn ngữ lập trình phân biệt kiểu dữ liệu như thế nào?</a:t>
            </a:r>
          </a:p>
          <a:p>
            <a:pPr lvl="1"/>
            <a:r>
              <a:rPr lang="vi-VN" dirty="0" smtClean="0"/>
              <a:t>Ngôn ngữ C/C++ (các ngôn ngữ khác cũng vậy) gắn ngữ nghĩa (quy ước ngữ nghĩa) với một loạt các tên kiểu mà nó cung cấp sẵn.</a:t>
            </a:r>
          </a:p>
          <a:p>
            <a:pPr lvl="1"/>
            <a:endParaRPr lang="vi-VN" dirty="0" smtClean="0"/>
          </a:p>
          <a:p>
            <a:pPr lvl="1"/>
            <a:r>
              <a:rPr lang="vi-VN" dirty="0" smtClean="0"/>
              <a:t>Các kiểu này được gọi là kiểu cơ bản (fundamental data types)</a:t>
            </a:r>
          </a:p>
          <a:p>
            <a:pPr lvl="1"/>
            <a:endParaRPr lang="vi-VN" dirty="0" smtClean="0"/>
          </a:p>
          <a:p>
            <a:pPr lvl="1"/>
            <a:r>
              <a:rPr lang="vi-VN" dirty="0" smtClean="0"/>
              <a:t>Tên các kiểu có sẵn này đã được gắn sẵn ngữ nghĩa nên nó là </a:t>
            </a:r>
            <a:r>
              <a:rPr lang="vi-VN" b="1" u="sng" dirty="0" smtClean="0"/>
              <a:t>từ khoá. </a:t>
            </a:r>
            <a:r>
              <a:rPr lang="vi-VN" dirty="0" smtClean="0">
                <a:solidFill>
                  <a:srgbClr val="FF0000"/>
                </a:solidFill>
              </a:rPr>
              <a:t>Người lập trình không được dùng tên này để đặt tên cho các kiểu </a:t>
            </a:r>
            <a:r>
              <a:rPr lang="vi-VN" dirty="0">
                <a:solidFill>
                  <a:srgbClr val="FF0000"/>
                </a:solidFill>
              </a:rPr>
              <a:t>(hàm, biến, v.v</a:t>
            </a:r>
            <a:r>
              <a:rPr lang="vi-VN" dirty="0" smtClean="0">
                <a:solidFill>
                  <a:srgbClr val="FF0000"/>
                </a:solidFill>
              </a:rPr>
              <a:t>) mà họ tạo ra</a:t>
            </a:r>
            <a:r>
              <a:rPr lang="vi-VN" dirty="0">
                <a:solidFill>
                  <a:srgbClr val="FF0000"/>
                </a:solidFill>
              </a:rPr>
              <a:t>.</a:t>
            </a:r>
            <a:endParaRPr lang="vi-VN" dirty="0" smtClean="0">
              <a:solidFill>
                <a:srgbClr val="FF0000"/>
              </a:solidFill>
            </a:endParaRPr>
          </a:p>
          <a:p>
            <a:pPr lvl="3"/>
            <a:endParaRPr lang="vi-VN" dirty="0" smtClean="0"/>
          </a:p>
        </p:txBody>
      </p:sp>
    </p:spTree>
    <p:extLst>
      <p:ext uri="{BB962C8B-B14F-4D97-AF65-F5344CB8AC3E}">
        <p14:creationId xmlns:p14="http://schemas.microsoft.com/office/powerpoint/2010/main" val="1130279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Dữ liệu và Kiểu dữ liệu</a:t>
            </a:r>
            <a:endParaRPr lang="en-US" dirty="0"/>
          </a:p>
        </p:txBody>
      </p:sp>
      <p:sp>
        <p:nvSpPr>
          <p:cNvPr id="3" name="Content Placeholder 2"/>
          <p:cNvSpPr>
            <a:spLocks noGrp="1"/>
          </p:cNvSpPr>
          <p:nvPr>
            <p:ph idx="1"/>
          </p:nvPr>
        </p:nvSpPr>
        <p:spPr/>
        <p:txBody>
          <a:bodyPr/>
          <a:lstStyle/>
          <a:p>
            <a:r>
              <a:rPr lang="vi-VN" dirty="0" smtClean="0"/>
              <a:t>Các loại kiểu</a:t>
            </a:r>
            <a:endParaRPr lang="vi-VN" sz="1000" dirty="0" smtClean="0"/>
          </a:p>
          <a:p>
            <a:pPr lvl="1"/>
            <a:r>
              <a:rPr lang="vi-VN" dirty="0" smtClean="0"/>
              <a:t>Kiểu dữ liệu cơ bản (fundamental data type)</a:t>
            </a:r>
          </a:p>
          <a:p>
            <a:pPr lvl="2"/>
            <a:r>
              <a:rPr lang="vi-VN" dirty="0" smtClean="0"/>
              <a:t>Tên kiểu là từ khoá</a:t>
            </a:r>
          </a:p>
          <a:p>
            <a:pPr lvl="2"/>
            <a:r>
              <a:rPr lang="vi-VN" dirty="0" smtClean="0"/>
              <a:t>Ngữa nghĩa của tên này được quy định bởi ngôn ngữ lập trình</a:t>
            </a:r>
          </a:p>
          <a:p>
            <a:pPr lvl="2"/>
            <a:endParaRPr lang="vi-VN" dirty="0" smtClean="0"/>
          </a:p>
          <a:p>
            <a:pPr lvl="1"/>
            <a:r>
              <a:rPr lang="vi-VN" dirty="0" smtClean="0"/>
              <a:t>Kiểu dữ liệu do người lập trình định nghĩa (user-defined data type)</a:t>
            </a:r>
          </a:p>
          <a:p>
            <a:pPr lvl="2"/>
            <a:r>
              <a:rPr lang="vi-VN" dirty="0" smtClean="0"/>
              <a:t>Tên kiểu do người lập trình đặt ra</a:t>
            </a:r>
          </a:p>
          <a:p>
            <a:pPr lvl="2"/>
            <a:r>
              <a:rPr lang="vi-VN" dirty="0" smtClean="0"/>
              <a:t>Ngữ nghĩa do người lập trình quy định thông qua</a:t>
            </a:r>
          </a:p>
          <a:p>
            <a:pPr lvl="3"/>
            <a:r>
              <a:rPr lang="vi-VN" dirty="0" smtClean="0"/>
              <a:t>Kiểu người lập trình tạo ra trước đó</a:t>
            </a:r>
          </a:p>
          <a:p>
            <a:pPr lvl="3"/>
            <a:r>
              <a:rPr lang="vi-VN" dirty="0" smtClean="0"/>
              <a:t>Và/hoặc, kiểu dữ liệu cơ bản</a:t>
            </a:r>
          </a:p>
          <a:p>
            <a:pPr lvl="2"/>
            <a:r>
              <a:rPr lang="vi-VN" dirty="0" smtClean="0"/>
              <a:t>Các kiểu nổi tiếng của C/C++</a:t>
            </a:r>
          </a:p>
          <a:p>
            <a:pPr lvl="3"/>
            <a:r>
              <a:rPr lang="vi-VN" dirty="0" smtClean="0"/>
              <a:t>C: struct, enum</a:t>
            </a:r>
          </a:p>
          <a:p>
            <a:pPr lvl="3"/>
            <a:r>
              <a:rPr lang="vi-VN" dirty="0" smtClean="0"/>
              <a:t>C++: class </a:t>
            </a:r>
          </a:p>
          <a:p>
            <a:pPr lvl="1"/>
            <a:endParaRPr lang="vi-VN" dirty="0" smtClean="0"/>
          </a:p>
          <a:p>
            <a:pPr lvl="2"/>
            <a:endParaRPr lang="vi-VN" dirty="0" smtClean="0"/>
          </a:p>
          <a:p>
            <a:pPr lvl="1"/>
            <a:endParaRPr lang="vi-VN" dirty="0" smtClean="0"/>
          </a:p>
          <a:p>
            <a:pPr lvl="1"/>
            <a:endParaRPr lang="vi-VN" dirty="0" smtClean="0"/>
          </a:p>
        </p:txBody>
      </p:sp>
    </p:spTree>
    <p:extLst>
      <p:ext uri="{BB962C8B-B14F-4D97-AF65-F5344CB8AC3E}">
        <p14:creationId xmlns:p14="http://schemas.microsoft.com/office/powerpoint/2010/main" val="8906220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73f988fe6df8ae7d8013c6fd66a1c042d9bb9d"/>
</p:tagLst>
</file>

<file path=ppt/theme/theme1.xml><?xml version="1.0" encoding="utf-8"?>
<a:theme xmlns:a="http://schemas.openxmlformats.org/drawingml/2006/main" name="1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5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3167</TotalTime>
  <Words>4738</Words>
  <Application>Microsoft Office PowerPoint</Application>
  <PresentationFormat>On-screen Show (4:3)</PresentationFormat>
  <Paragraphs>941</Paragraphs>
  <Slides>70</Slides>
  <Notes>14</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15_Blends</vt:lpstr>
      <vt:lpstr>Chương 03 TỔ CHỨC DỮ LIỆU TRONG CHƯƠNG TRÌNH</vt:lpstr>
      <vt:lpstr>Nội dung</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Dữ liệu và Kiểu dữ liệu</vt:lpstr>
      <vt:lpstr>Từ khoá</vt:lpstr>
      <vt:lpstr>Từ khoá</vt:lpstr>
      <vt:lpstr>Biến và Khai báo biến</vt:lpstr>
      <vt:lpstr>Biến và Khai báo biến</vt:lpstr>
      <vt:lpstr>Biến và Khai báo biến</vt:lpstr>
      <vt:lpstr>Biến và Khai báo biến</vt:lpstr>
      <vt:lpstr>Biến và Khai báo biến</vt:lpstr>
      <vt:lpstr>Các tầm vực của biến</vt:lpstr>
      <vt:lpstr>PowerPoint Presentation</vt:lpstr>
      <vt:lpstr>Các tầm vực của biến</vt:lpstr>
      <vt:lpstr>Các tầm vực của biến</vt:lpstr>
      <vt:lpstr>Các tầm vực của biến</vt:lpstr>
      <vt:lpstr>Phép toán và biểu thức</vt:lpstr>
      <vt:lpstr>Phép toán và biểu thức Số học</vt:lpstr>
      <vt:lpstr>Phép toán và biểu thức Số học</vt:lpstr>
      <vt:lpstr>Phép toán và biểu thức Số học</vt:lpstr>
      <vt:lpstr>Phép toán và biểu thức Toán tử luận lý và quan hệ</vt:lpstr>
      <vt:lpstr>Phép toán và biểu thức Toán tử trên các bit</vt:lpstr>
      <vt:lpstr>Phép toán và biểu thức Toán tử gán</vt:lpstr>
      <vt:lpstr>Phép toán và biểu thức Toán tử khác</vt:lpstr>
      <vt:lpstr>Phép toán và biểu thức Độ ưu tiên của các toán tử</vt:lpstr>
      <vt:lpstr>Phép toán và biểu thức</vt:lpstr>
      <vt:lpstr>Phép toán và biểu thức</vt:lpstr>
      <vt:lpstr>Phép toán và biểu thức</vt:lpstr>
      <vt:lpstr>Kiểu enum</vt:lpstr>
      <vt:lpstr>Kiểu enum</vt:lpstr>
      <vt:lpstr>Kiểu enum</vt:lpstr>
      <vt:lpstr>Kiểu enum</vt:lpstr>
      <vt:lpstr>Kiểu enum</vt:lpstr>
      <vt:lpstr>Kiểu enum</vt:lpstr>
      <vt:lpstr>Các giá trị bất biến</vt:lpstr>
      <vt:lpstr>Các giá trị bất biến</vt:lpstr>
      <vt:lpstr>Chuyển đổi kiểu</vt:lpstr>
      <vt:lpstr>Chuyển đổi kiểu</vt:lpstr>
      <vt:lpstr>Chuyển đổi kiểu</vt:lpstr>
      <vt:lpstr>Chuyển đổi kiểu</vt:lpstr>
      <vt:lpstr>Chuyển đổi kiểu</vt:lpstr>
      <vt:lpstr>Chuyển đổi kiểu</vt:lpstr>
      <vt:lpstr>Chuyển đổi kiểu</vt:lpstr>
      <vt:lpstr>Chuyển đổi kiểu</vt:lpstr>
      <vt:lpstr>Chuyển đổi kiểu</vt:lpstr>
      <vt:lpstr>Chuyển đổi kiểu</vt:lpstr>
      <vt:lpstr>Chuyển đổi kiểu</vt:lpstr>
      <vt:lpstr>Bài tập</vt:lpstr>
      <vt:lpstr>Tổng kết</vt:lpstr>
    </vt:vector>
  </TitlesOfParts>
  <Company>Dai hoc Bach Khoa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Quang</dc:creator>
  <cp:lastModifiedBy>Admin</cp:lastModifiedBy>
  <cp:revision>581</cp:revision>
  <dcterms:created xsi:type="dcterms:W3CDTF">2010-12-08T09:26:28Z</dcterms:created>
  <dcterms:modified xsi:type="dcterms:W3CDTF">2018-01-20T03:39:06Z</dcterms:modified>
</cp:coreProperties>
</file>