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98" r:id="rId1"/>
  </p:sldMasterIdLst>
  <p:notesMasterIdLst>
    <p:notesMasterId r:id="rId92"/>
  </p:notesMasterIdLst>
  <p:handoutMasterIdLst>
    <p:handoutMasterId r:id="rId93"/>
  </p:handoutMasterIdLst>
  <p:sldIdLst>
    <p:sldId id="256" r:id="rId2"/>
    <p:sldId id="268" r:id="rId3"/>
    <p:sldId id="406" r:id="rId4"/>
    <p:sldId id="407" r:id="rId5"/>
    <p:sldId id="408" r:id="rId6"/>
    <p:sldId id="409" r:id="rId7"/>
    <p:sldId id="410" r:id="rId8"/>
    <p:sldId id="411" r:id="rId9"/>
    <p:sldId id="412" r:id="rId10"/>
    <p:sldId id="413" r:id="rId11"/>
    <p:sldId id="414" r:id="rId12"/>
    <p:sldId id="415" r:id="rId13"/>
    <p:sldId id="416" r:id="rId14"/>
    <p:sldId id="417" r:id="rId15"/>
    <p:sldId id="418" r:id="rId16"/>
    <p:sldId id="419" r:id="rId17"/>
    <p:sldId id="420" r:id="rId18"/>
    <p:sldId id="421" r:id="rId19"/>
    <p:sldId id="422" r:id="rId20"/>
    <p:sldId id="423" r:id="rId21"/>
    <p:sldId id="424" r:id="rId22"/>
    <p:sldId id="425" r:id="rId23"/>
    <p:sldId id="427" r:id="rId24"/>
    <p:sldId id="428" r:id="rId25"/>
    <p:sldId id="429" r:id="rId26"/>
    <p:sldId id="432" r:id="rId27"/>
    <p:sldId id="426" r:id="rId28"/>
    <p:sldId id="430" r:id="rId29"/>
    <p:sldId id="431" r:id="rId30"/>
    <p:sldId id="433" r:id="rId31"/>
    <p:sldId id="434" r:id="rId32"/>
    <p:sldId id="435" r:id="rId33"/>
    <p:sldId id="436" r:id="rId34"/>
    <p:sldId id="437" r:id="rId35"/>
    <p:sldId id="438" r:id="rId36"/>
    <p:sldId id="439" r:id="rId37"/>
    <p:sldId id="440" r:id="rId38"/>
    <p:sldId id="441" r:id="rId39"/>
    <p:sldId id="442" r:id="rId40"/>
    <p:sldId id="445" r:id="rId41"/>
    <p:sldId id="443" r:id="rId42"/>
    <p:sldId id="444" r:id="rId43"/>
    <p:sldId id="446" r:id="rId44"/>
    <p:sldId id="447" r:id="rId45"/>
    <p:sldId id="448" r:id="rId46"/>
    <p:sldId id="449" r:id="rId47"/>
    <p:sldId id="450" r:id="rId48"/>
    <p:sldId id="451" r:id="rId49"/>
    <p:sldId id="452" r:id="rId50"/>
    <p:sldId id="476" r:id="rId51"/>
    <p:sldId id="477" r:id="rId52"/>
    <p:sldId id="478" r:id="rId53"/>
    <p:sldId id="479" r:id="rId54"/>
    <p:sldId id="480" r:id="rId55"/>
    <p:sldId id="481" r:id="rId56"/>
    <p:sldId id="482" r:id="rId57"/>
    <p:sldId id="483" r:id="rId58"/>
    <p:sldId id="484" r:id="rId59"/>
    <p:sldId id="453" r:id="rId60"/>
    <p:sldId id="456" r:id="rId61"/>
    <p:sldId id="454" r:id="rId62"/>
    <p:sldId id="455" r:id="rId63"/>
    <p:sldId id="457" r:id="rId64"/>
    <p:sldId id="458" r:id="rId65"/>
    <p:sldId id="459" r:id="rId66"/>
    <p:sldId id="460" r:id="rId67"/>
    <p:sldId id="461" r:id="rId68"/>
    <p:sldId id="462" r:id="rId69"/>
    <p:sldId id="463" r:id="rId70"/>
    <p:sldId id="464" r:id="rId71"/>
    <p:sldId id="465" r:id="rId72"/>
    <p:sldId id="389" r:id="rId73"/>
    <p:sldId id="390" r:id="rId74"/>
    <p:sldId id="391" r:id="rId75"/>
    <p:sldId id="392" r:id="rId76"/>
    <p:sldId id="393" r:id="rId77"/>
    <p:sldId id="394" r:id="rId78"/>
    <p:sldId id="466" r:id="rId79"/>
    <p:sldId id="467" r:id="rId80"/>
    <p:sldId id="468" r:id="rId81"/>
    <p:sldId id="469" r:id="rId82"/>
    <p:sldId id="470" r:id="rId83"/>
    <p:sldId id="471" r:id="rId84"/>
    <p:sldId id="472" r:id="rId85"/>
    <p:sldId id="473" r:id="rId86"/>
    <p:sldId id="474" r:id="rId87"/>
    <p:sldId id="336" r:id="rId88"/>
    <p:sldId id="475" r:id="rId89"/>
    <p:sldId id="405" r:id="rId90"/>
    <p:sldId id="342" r:id="rId91"/>
  </p:sldIdLst>
  <p:sldSz cx="9144000" cy="6858000" type="screen4x3"/>
  <p:notesSz cx="6858000" cy="9144000"/>
  <p:custDataLst>
    <p:tags r:id="rId94"/>
  </p:custDataLst>
  <p:defaultTextStyle>
    <a:defPPr>
      <a:defRPr lang="en-US"/>
    </a:defPPr>
    <a:lvl1pPr algn="l" rtl="0" eaLnBrk="0" fontAlgn="base" hangingPunct="0">
      <a:spcBef>
        <a:spcPct val="0"/>
      </a:spcBef>
      <a:spcAft>
        <a:spcPct val="0"/>
      </a:spcAft>
      <a:defRPr kern="1200">
        <a:solidFill>
          <a:schemeClr val="tx1"/>
        </a:solidFill>
        <a:latin typeface="Tahoma"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32FF"/>
    <a:srgbClr val="CCF7FF"/>
    <a:srgbClr val="272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autoAdjust="0"/>
    <p:restoredTop sz="94627" autoAdjust="0"/>
  </p:normalViewPr>
  <p:slideViewPr>
    <p:cSldViewPr>
      <p:cViewPr varScale="1">
        <p:scale>
          <a:sx n="51" d="100"/>
          <a:sy n="51" d="100"/>
        </p:scale>
        <p:origin x="1262" y="41"/>
      </p:cViewPr>
      <p:guideLst>
        <p:guide orient="horz" pos="2160"/>
        <p:guide pos="2880"/>
      </p:guideLst>
    </p:cSldViewPr>
  </p:slideViewPr>
  <p:outlineViewPr>
    <p:cViewPr>
      <p:scale>
        <a:sx n="25" d="100"/>
        <a:sy n="25" d="100"/>
      </p:scale>
      <p:origin x="30" y="0"/>
    </p:cViewPr>
  </p:outlineViewPr>
  <p:notesTextViewPr>
    <p:cViewPr>
      <p:scale>
        <a:sx n="100" d="100"/>
        <a:sy n="100" d="100"/>
      </p:scale>
      <p:origin x="0" y="0"/>
    </p:cViewPr>
  </p:notesTextViewPr>
  <p:notesViewPr>
    <p:cSldViewPr>
      <p:cViewPr varScale="1">
        <p:scale>
          <a:sx n="75" d="100"/>
          <a:sy n="75" d="100"/>
        </p:scale>
        <p:origin x="3504" y="16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handoutMaster" Target="handoutMasters/handoutMaster1.xml"/><Relationship Id="rId9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3379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3379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3379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0878B6AB-DFD1-4CD7-9516-0A8D9DFD2C18}" type="slidenum">
              <a:rPr lang="en-US"/>
              <a:pPr>
                <a:defRPr/>
              </a:pPr>
              <a:t>‹#›</a:t>
            </a:fld>
            <a:endParaRPr lang="en-US"/>
          </a:p>
        </p:txBody>
      </p:sp>
    </p:spTree>
    <p:extLst>
      <p:ext uri="{BB962C8B-B14F-4D97-AF65-F5344CB8AC3E}">
        <p14:creationId xmlns:p14="http://schemas.microsoft.com/office/powerpoint/2010/main" val="40840553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358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81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58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358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08A473A7-C3D2-489D-BF5C-7BF44E7D5C48}" type="slidenum">
              <a:rPr lang="en-US"/>
              <a:pPr>
                <a:defRPr/>
              </a:pPr>
              <a:t>‹#›</a:t>
            </a:fld>
            <a:endParaRPr lang="en-US"/>
          </a:p>
        </p:txBody>
      </p:sp>
    </p:spTree>
    <p:extLst>
      <p:ext uri="{BB962C8B-B14F-4D97-AF65-F5344CB8AC3E}">
        <p14:creationId xmlns:p14="http://schemas.microsoft.com/office/powerpoint/2010/main" val="70310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8A473A7-C3D2-489D-BF5C-7BF44E7D5C48}" type="slidenum">
              <a:rPr lang="en-US" smtClean="0"/>
              <a:pPr>
                <a:defRPr/>
              </a:pPr>
              <a:t>90</a:t>
            </a:fld>
            <a:endParaRPr lang="en-US"/>
          </a:p>
        </p:txBody>
      </p:sp>
    </p:spTree>
    <p:extLst>
      <p:ext uri="{BB962C8B-B14F-4D97-AF65-F5344CB8AC3E}">
        <p14:creationId xmlns:p14="http://schemas.microsoft.com/office/powerpoint/2010/main" val="1082385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4" name="Rectangle 8"/>
          <p:cNvSpPr>
            <a:spLocks noChangeArrowheads="1"/>
          </p:cNvSpPr>
          <p:nvPr/>
        </p:nvSpPr>
        <p:spPr bwMode="gray">
          <a:xfrm>
            <a:off x="533400" y="354965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defRPr/>
            </a:pPr>
            <a:endParaRPr kumimoji="1" lang="en-US" sz="2400"/>
          </a:p>
        </p:txBody>
      </p:sp>
      <p:sp>
        <p:nvSpPr>
          <p:cNvPr id="23556" name="Rectangle 9"/>
          <p:cNvSpPr>
            <a:spLocks noGrp="1" noChangeArrowheads="1"/>
          </p:cNvSpPr>
          <p:nvPr>
            <p:ph type="ctrTitle"/>
          </p:nvPr>
        </p:nvSpPr>
        <p:spPr>
          <a:xfrm>
            <a:off x="381000" y="609601"/>
            <a:ext cx="8305800" cy="2514599"/>
          </a:xfrm>
          <a:prstGeom prst="rect">
            <a:avLst/>
          </a:prstGeom>
        </p:spPr>
        <p:txBody>
          <a:bodyPr/>
          <a:lstStyle>
            <a:lvl1pPr algn="ctr">
              <a:defRPr sz="3600" smtClean="0">
                <a:latin typeface="Tahoma" pitchFamily="34" charset="0"/>
              </a:defRPr>
            </a:lvl1pPr>
          </a:lstStyle>
          <a:p>
            <a:endParaRPr lang="en-US" dirty="0" smtClean="0"/>
          </a:p>
        </p:txBody>
      </p:sp>
      <p:sp>
        <p:nvSpPr>
          <p:cNvPr id="23557" name="Rectangle 10"/>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smtClean="0"/>
            </a:lvl1pPr>
          </a:lstStyle>
          <a:p>
            <a:endParaRPr lang="en-US" dirty="0" smtClean="0"/>
          </a:p>
        </p:txBody>
      </p:sp>
    </p:spTree>
    <p:extLst>
      <p:ext uri="{BB962C8B-B14F-4D97-AF65-F5344CB8AC3E}">
        <p14:creationId xmlns:p14="http://schemas.microsoft.com/office/powerpoint/2010/main" val="3304583067"/>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0" cy="58229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1"/>
            <a:ext cx="3008313" cy="4666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6826595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3936622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1614600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1879872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610600" cy="838200"/>
          </a:xfrm>
          <a:prstGeom prst="rect">
            <a:avLst/>
          </a:prstGeom>
        </p:spPr>
        <p:txBody>
          <a:bodyPr/>
          <a:lstStyle>
            <a:lvl1pPr algn="l">
              <a:defRPr/>
            </a:lvl1pPr>
          </a:lstStyle>
          <a:p>
            <a:r>
              <a:rPr lang="en-US" dirty="0" smtClean="0"/>
              <a:t>Click to edit Master title style</a:t>
            </a:r>
            <a:endParaRPr lang="en-US" dirty="0"/>
          </a:p>
        </p:txBody>
      </p:sp>
      <p:sp>
        <p:nvSpPr>
          <p:cNvPr id="3" name="Content Placeholder 2"/>
          <p:cNvSpPr>
            <a:spLocks noGrp="1"/>
          </p:cNvSpPr>
          <p:nvPr>
            <p:ph idx="1"/>
          </p:nvPr>
        </p:nvSpPr>
        <p:spPr>
          <a:xfrm>
            <a:off x="304800" y="1143000"/>
            <a:ext cx="8610600" cy="4953000"/>
          </a:xfrm>
        </p:spPr>
        <p:txBody>
          <a:bodyPr/>
          <a:lstStyle>
            <a:lvl1pPr algn="l">
              <a:defRPr>
                <a:latin typeface="+mn-lt"/>
                <a:cs typeface="Tahoma" pitchFamily="34" charset="0"/>
              </a:defRPr>
            </a:lvl1pPr>
            <a:lvl2pPr algn="l">
              <a:defRPr>
                <a:latin typeface="+mn-lt"/>
                <a:cs typeface="Tahoma" pitchFamily="34" charset="0"/>
              </a:defRPr>
            </a:lvl2pPr>
            <a:lvl3pPr algn="l">
              <a:defRPr>
                <a:latin typeface="+mn-lt"/>
                <a:cs typeface="Tahoma" pitchFamily="34" charset="0"/>
              </a:defRPr>
            </a:lvl3pPr>
            <a:lvl4pPr algn="l">
              <a:defRPr>
                <a:latin typeface="+mn-lt"/>
                <a:cs typeface="Tahoma" pitchFamily="34" charset="0"/>
              </a:defRPr>
            </a:lvl4pPr>
            <a:lvl5pPr algn="l">
              <a:defRPr>
                <a:latin typeface="+mn-lt"/>
                <a:cs typeface="Tahom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8211153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1756" name="Rectangle 12"/>
          <p:cNvSpPr>
            <a:spLocks noGrp="1" noChangeArrowheads="1"/>
          </p:cNvSpPr>
          <p:nvPr>
            <p:ph type="ctrTitle"/>
          </p:nvPr>
        </p:nvSpPr>
        <p:spPr>
          <a:xfrm>
            <a:off x="457200" y="1905000"/>
            <a:ext cx="8382000" cy="1447800"/>
          </a:xfrm>
          <a:prstGeom prst="rect">
            <a:avLst/>
          </a:prstGeom>
        </p:spPr>
        <p:txBody>
          <a:bodyPr/>
          <a:lstStyle>
            <a:lvl1pPr algn="ctr">
              <a:defRPr sz="3800"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324071371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6276285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304800" y="1143000"/>
            <a:ext cx="41148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3"/>
          <p:cNvSpPr>
            <a:spLocks noGrp="1"/>
          </p:cNvSpPr>
          <p:nvPr>
            <p:ph sz="quarter" idx="11"/>
          </p:nvPr>
        </p:nvSpPr>
        <p:spPr>
          <a:xfrm>
            <a:off x="4800600" y="1143000"/>
            <a:ext cx="41148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2375823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Horizontal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304800" y="1143000"/>
            <a:ext cx="86106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3"/>
          <p:cNvSpPr>
            <a:spLocks noGrp="1"/>
          </p:cNvSpPr>
          <p:nvPr>
            <p:ph sz="quarter" idx="11"/>
          </p:nvPr>
        </p:nvSpPr>
        <p:spPr>
          <a:xfrm>
            <a:off x="304800" y="3733800"/>
            <a:ext cx="86106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8130519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304800" y="1143000"/>
            <a:ext cx="41910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3"/>
          <p:cNvSpPr>
            <a:spLocks noGrp="1"/>
          </p:cNvSpPr>
          <p:nvPr>
            <p:ph sz="quarter" idx="11"/>
          </p:nvPr>
        </p:nvSpPr>
        <p:spPr>
          <a:xfrm>
            <a:off x="4724400" y="1143000"/>
            <a:ext cx="41910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3"/>
          <p:cNvSpPr>
            <a:spLocks noGrp="1"/>
          </p:cNvSpPr>
          <p:nvPr>
            <p:ph sz="quarter" idx="12"/>
          </p:nvPr>
        </p:nvSpPr>
        <p:spPr>
          <a:xfrm>
            <a:off x="304800" y="3733800"/>
            <a:ext cx="41910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3"/>
          <p:cNvSpPr>
            <a:spLocks noGrp="1"/>
          </p:cNvSpPr>
          <p:nvPr>
            <p:ph sz="quarter" idx="13"/>
          </p:nvPr>
        </p:nvSpPr>
        <p:spPr>
          <a:xfrm>
            <a:off x="4724400" y="3733800"/>
            <a:ext cx="41910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9188140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04800" y="1143000"/>
            <a:ext cx="41910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04800" y="1782762"/>
            <a:ext cx="4191000" cy="43132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724400" y="1143000"/>
            <a:ext cx="419264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24400" y="1782762"/>
            <a:ext cx="4192646" cy="43132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2595106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7618810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
          <p:cNvSpPr>
            <a:spLocks noGrp="1" noChangeArrowheads="1"/>
          </p:cNvSpPr>
          <p:nvPr>
            <p:ph type="body" idx="1"/>
          </p:nvPr>
        </p:nvSpPr>
        <p:spPr bwMode="auto">
          <a:xfrm>
            <a:off x="304800" y="1143000"/>
            <a:ext cx="8610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Rectangle 11"/>
          <p:cNvSpPr>
            <a:spLocks noChangeArrowheads="1"/>
          </p:cNvSpPr>
          <p:nvPr userDrawn="1"/>
        </p:nvSpPr>
        <p:spPr bwMode="auto">
          <a:xfrm>
            <a:off x="0" y="6137275"/>
            <a:ext cx="9144000" cy="720725"/>
          </a:xfrm>
          <a:prstGeom prst="rect">
            <a:avLst/>
          </a:prstGeom>
          <a:solidFill>
            <a:schemeClr val="tx2">
              <a:lumMod val="75000"/>
            </a:schemeClr>
          </a:solidFill>
          <a:ln w="9525">
            <a:solidFill>
              <a:schemeClr val="tx1"/>
            </a:solidFill>
            <a:miter lim="800000"/>
            <a:headEnd/>
            <a:tailEnd/>
          </a:ln>
          <a:effectLst/>
        </p:spPr>
        <p:txBody>
          <a:bodyPr wrap="none" anchor="ctr"/>
          <a:lstStyle/>
          <a:p>
            <a:pPr>
              <a:defRPr/>
            </a:pPr>
            <a:endParaRPr lang="en-US"/>
          </a:p>
        </p:txBody>
      </p:sp>
      <p:sp>
        <p:nvSpPr>
          <p:cNvPr id="10" name="Text Box 9"/>
          <p:cNvSpPr txBox="1">
            <a:spLocks noChangeArrowheads="1"/>
          </p:cNvSpPr>
          <p:nvPr userDrawn="1"/>
        </p:nvSpPr>
        <p:spPr bwMode="auto">
          <a:xfrm>
            <a:off x="0" y="6194425"/>
            <a:ext cx="2941638" cy="634020"/>
          </a:xfrm>
          <a:prstGeom prst="rect">
            <a:avLst/>
          </a:prstGeom>
          <a:noFill/>
          <a:ln w="9525">
            <a:noFill/>
            <a:miter lim="800000"/>
            <a:headEnd/>
            <a:tailEnd/>
          </a:ln>
          <a:effectLst/>
        </p:spPr>
        <p:txBody>
          <a:bodyPr>
            <a:spAutoFit/>
          </a:bodyPr>
          <a:lstStyle/>
          <a:p>
            <a:pPr>
              <a:defRPr/>
            </a:pPr>
            <a:r>
              <a:rPr lang="en-US" sz="1100" b="1" dirty="0" smtClean="0">
                <a:solidFill>
                  <a:schemeClr val="tx2">
                    <a:lumMod val="20000"/>
                    <a:lumOff val="80000"/>
                  </a:schemeClr>
                </a:solidFill>
              </a:rPr>
              <a:t>   </a:t>
            </a:r>
            <a:r>
              <a:rPr lang="en-US" sz="1100" b="1" dirty="0" err="1" smtClean="0">
                <a:solidFill>
                  <a:schemeClr val="tx2">
                    <a:lumMod val="20000"/>
                    <a:lumOff val="80000"/>
                  </a:schemeClr>
                </a:solidFill>
              </a:rPr>
              <a:t>Trường</a:t>
            </a:r>
            <a:r>
              <a:rPr lang="en-US" sz="1100" b="1" dirty="0" smtClean="0">
                <a:solidFill>
                  <a:schemeClr val="tx2">
                    <a:lumMod val="20000"/>
                    <a:lumOff val="80000"/>
                  </a:schemeClr>
                </a:solidFill>
              </a:rPr>
              <a:t> </a:t>
            </a:r>
            <a:r>
              <a:rPr lang="en-US" sz="1100" b="1" dirty="0" err="1">
                <a:solidFill>
                  <a:schemeClr val="tx2">
                    <a:lumMod val="20000"/>
                    <a:lumOff val="80000"/>
                  </a:schemeClr>
                </a:solidFill>
              </a:rPr>
              <a:t>Đại</a:t>
            </a:r>
            <a:r>
              <a:rPr lang="en-US" sz="1100" b="1" dirty="0">
                <a:solidFill>
                  <a:schemeClr val="tx2">
                    <a:lumMod val="20000"/>
                    <a:lumOff val="80000"/>
                  </a:schemeClr>
                </a:solidFill>
              </a:rPr>
              <a:t> </a:t>
            </a:r>
            <a:r>
              <a:rPr lang="en-US" sz="1100" b="1" dirty="0" err="1">
                <a:solidFill>
                  <a:schemeClr val="tx2">
                    <a:lumMod val="20000"/>
                    <a:lumOff val="80000"/>
                  </a:schemeClr>
                </a:solidFill>
              </a:rPr>
              <a:t>Học</a:t>
            </a:r>
            <a:r>
              <a:rPr lang="en-US" sz="1100" b="1" dirty="0">
                <a:solidFill>
                  <a:schemeClr val="tx2">
                    <a:lumMod val="20000"/>
                    <a:lumOff val="80000"/>
                  </a:schemeClr>
                </a:solidFill>
              </a:rPr>
              <a:t> </a:t>
            </a:r>
            <a:r>
              <a:rPr lang="en-US" sz="1100" b="1" dirty="0" err="1">
                <a:solidFill>
                  <a:schemeClr val="tx2">
                    <a:lumMod val="20000"/>
                    <a:lumOff val="80000"/>
                  </a:schemeClr>
                </a:solidFill>
              </a:rPr>
              <a:t>Bách</a:t>
            </a:r>
            <a:r>
              <a:rPr lang="en-US" sz="1100" b="1" dirty="0">
                <a:solidFill>
                  <a:schemeClr val="tx2">
                    <a:lumMod val="20000"/>
                    <a:lumOff val="80000"/>
                  </a:schemeClr>
                </a:solidFill>
              </a:rPr>
              <a:t> </a:t>
            </a:r>
            <a:r>
              <a:rPr lang="en-US" sz="1100" b="1" dirty="0" err="1" smtClean="0">
                <a:solidFill>
                  <a:schemeClr val="tx2">
                    <a:lumMod val="20000"/>
                    <a:lumOff val="80000"/>
                  </a:schemeClr>
                </a:solidFill>
              </a:rPr>
              <a:t>Khoa</a:t>
            </a:r>
            <a:endParaRPr lang="en-US" sz="1100" b="1" dirty="0" smtClean="0">
              <a:solidFill>
                <a:schemeClr val="tx2">
                  <a:lumMod val="20000"/>
                  <a:lumOff val="80000"/>
                </a:schemeClr>
              </a:solidFill>
            </a:endParaRPr>
          </a:p>
          <a:p>
            <a:pPr>
              <a:defRPr/>
            </a:pPr>
            <a:r>
              <a:rPr lang="en-US" sz="1100" b="1" dirty="0" err="1" smtClean="0">
                <a:solidFill>
                  <a:schemeClr val="tx2">
                    <a:lumMod val="20000"/>
                    <a:lumOff val="80000"/>
                  </a:schemeClr>
                </a:solidFill>
              </a:rPr>
              <a:t>Trung</a:t>
            </a:r>
            <a:r>
              <a:rPr lang="en-US" sz="1100" b="1" dirty="0" smtClean="0">
                <a:solidFill>
                  <a:schemeClr val="tx2">
                    <a:lumMod val="20000"/>
                    <a:lumOff val="80000"/>
                  </a:schemeClr>
                </a:solidFill>
              </a:rPr>
              <a:t> </a:t>
            </a:r>
            <a:r>
              <a:rPr lang="en-US" sz="1100" b="1" dirty="0" err="1" smtClean="0">
                <a:solidFill>
                  <a:schemeClr val="tx2">
                    <a:lumMod val="20000"/>
                    <a:lumOff val="80000"/>
                  </a:schemeClr>
                </a:solidFill>
              </a:rPr>
              <a:t>Tâm</a:t>
            </a:r>
            <a:r>
              <a:rPr lang="en-US" sz="1100" b="1" baseline="0" dirty="0" smtClean="0">
                <a:solidFill>
                  <a:schemeClr val="tx2">
                    <a:lumMod val="20000"/>
                    <a:lumOff val="80000"/>
                  </a:schemeClr>
                </a:solidFill>
              </a:rPr>
              <a:t> </a:t>
            </a:r>
            <a:r>
              <a:rPr lang="en-US" sz="1100" b="1" baseline="0" dirty="0" err="1" smtClean="0">
                <a:solidFill>
                  <a:schemeClr val="tx2">
                    <a:lumMod val="20000"/>
                    <a:lumOff val="80000"/>
                  </a:schemeClr>
                </a:solidFill>
              </a:rPr>
              <a:t>Kỹ</a:t>
            </a:r>
            <a:r>
              <a:rPr lang="en-US" sz="1100" b="1" baseline="0" dirty="0" smtClean="0">
                <a:solidFill>
                  <a:schemeClr val="tx2">
                    <a:lumMod val="20000"/>
                    <a:lumOff val="80000"/>
                  </a:schemeClr>
                </a:solidFill>
              </a:rPr>
              <a:t> </a:t>
            </a:r>
            <a:r>
              <a:rPr lang="en-US" sz="1100" b="1" baseline="0" dirty="0" err="1" smtClean="0">
                <a:solidFill>
                  <a:schemeClr val="tx2">
                    <a:lumMod val="20000"/>
                    <a:lumOff val="80000"/>
                  </a:schemeClr>
                </a:solidFill>
              </a:rPr>
              <a:t>Thuật</a:t>
            </a:r>
            <a:r>
              <a:rPr lang="en-US" sz="1100" b="1" baseline="0" dirty="0" smtClean="0">
                <a:solidFill>
                  <a:schemeClr val="tx2">
                    <a:lumMod val="20000"/>
                    <a:lumOff val="80000"/>
                  </a:schemeClr>
                </a:solidFill>
              </a:rPr>
              <a:t> </a:t>
            </a:r>
            <a:r>
              <a:rPr lang="en-US" sz="1100" b="1" baseline="0" dirty="0" err="1" smtClean="0">
                <a:solidFill>
                  <a:schemeClr val="tx2">
                    <a:lumMod val="20000"/>
                    <a:lumOff val="80000"/>
                  </a:schemeClr>
                </a:solidFill>
              </a:rPr>
              <a:t>Điện</a:t>
            </a:r>
            <a:r>
              <a:rPr lang="en-US" sz="1100" b="1" baseline="0" dirty="0" smtClean="0">
                <a:solidFill>
                  <a:schemeClr val="tx2">
                    <a:lumMod val="20000"/>
                    <a:lumOff val="80000"/>
                  </a:schemeClr>
                </a:solidFill>
              </a:rPr>
              <a:t> </a:t>
            </a:r>
            <a:r>
              <a:rPr lang="en-US" sz="1100" b="1" baseline="0" dirty="0" err="1" smtClean="0">
                <a:solidFill>
                  <a:schemeClr val="tx2">
                    <a:lumMod val="20000"/>
                    <a:lumOff val="80000"/>
                  </a:schemeClr>
                </a:solidFill>
              </a:rPr>
              <a:t>Toán</a:t>
            </a:r>
            <a:endParaRPr lang="en-US" sz="1100" b="1" dirty="0">
              <a:solidFill>
                <a:schemeClr val="tx2">
                  <a:lumMod val="20000"/>
                  <a:lumOff val="80000"/>
                </a:schemeClr>
              </a:solidFill>
            </a:endParaRPr>
          </a:p>
          <a:p>
            <a:pPr>
              <a:spcBef>
                <a:spcPct val="20000"/>
              </a:spcBef>
              <a:defRPr/>
            </a:pPr>
            <a:r>
              <a:rPr lang="en-US" sz="1100" b="1" dirty="0">
                <a:solidFill>
                  <a:srgbClr val="199ACC"/>
                </a:solidFill>
              </a:rPr>
              <a:t>© </a:t>
            </a:r>
            <a:r>
              <a:rPr lang="en-US" sz="1100" b="1" dirty="0" smtClean="0">
                <a:solidFill>
                  <a:srgbClr val="199ACC"/>
                </a:solidFill>
              </a:rPr>
              <a:t>2016</a:t>
            </a:r>
            <a:endParaRPr lang="en-US" sz="1100" b="1" dirty="0">
              <a:solidFill>
                <a:srgbClr val="199ACC"/>
              </a:solidFill>
            </a:endParaRPr>
          </a:p>
        </p:txBody>
      </p:sp>
      <p:sp>
        <p:nvSpPr>
          <p:cNvPr id="14" name="Text Box 10"/>
          <p:cNvSpPr txBox="1">
            <a:spLocks noChangeArrowheads="1"/>
          </p:cNvSpPr>
          <p:nvPr userDrawn="1"/>
        </p:nvSpPr>
        <p:spPr bwMode="auto">
          <a:xfrm>
            <a:off x="3810000" y="6194425"/>
            <a:ext cx="5334000" cy="430887"/>
          </a:xfrm>
          <a:prstGeom prst="rect">
            <a:avLst/>
          </a:prstGeom>
          <a:noFill/>
          <a:ln w="9525">
            <a:noFill/>
            <a:miter lim="800000"/>
            <a:headEnd/>
            <a:tailEnd/>
          </a:ln>
          <a:effectLst/>
        </p:spPr>
        <p:txBody>
          <a:bodyPr>
            <a:spAutoFit/>
          </a:bodyPr>
          <a:lstStyle/>
          <a:p>
            <a:pPr algn="r">
              <a:defRPr/>
            </a:pPr>
            <a:r>
              <a:rPr lang="vi-VN" sz="1100" b="1" dirty="0" smtClean="0">
                <a:solidFill>
                  <a:schemeClr val="bg1"/>
                </a:solidFill>
              </a:rPr>
              <a:t>Lập trình C/C++</a:t>
            </a:r>
            <a:endParaRPr lang="en-US" sz="1100" b="1" dirty="0" smtClean="0">
              <a:solidFill>
                <a:schemeClr val="bg1"/>
              </a:solidFill>
            </a:endParaRPr>
          </a:p>
          <a:p>
            <a:pPr algn="r">
              <a:defRPr/>
            </a:pPr>
            <a:fld id="{7E361DEB-F8C4-493B-B5A8-8661C8DCD275}" type="slidenum">
              <a:rPr lang="en-US" sz="1100" b="1" smtClean="0">
                <a:solidFill>
                  <a:schemeClr val="bg1"/>
                </a:solidFill>
              </a:rPr>
              <a:pPr algn="r">
                <a:spcBef>
                  <a:spcPct val="20000"/>
                </a:spcBef>
                <a:defRPr/>
              </a:pPr>
              <a:t>‹#›</a:t>
            </a:fld>
            <a:endParaRPr lang="en-US" sz="1100" b="1" dirty="0">
              <a:solidFill>
                <a:schemeClr val="bg1"/>
              </a:solidFill>
            </a:endParaRPr>
          </a:p>
        </p:txBody>
      </p:sp>
      <p:sp>
        <p:nvSpPr>
          <p:cNvPr id="1030" name="Rectangle 9"/>
          <p:cNvSpPr>
            <a:spLocks noGrp="1" noChangeArrowheads="1"/>
          </p:cNvSpPr>
          <p:nvPr>
            <p:ph type="title"/>
          </p:nvPr>
        </p:nvSpPr>
        <p:spPr bwMode="auto">
          <a:xfrm>
            <a:off x="304800" y="76200"/>
            <a:ext cx="861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pic>
        <p:nvPicPr>
          <p:cNvPr id="1028" name="Picture 4" descr="D:\5. Work2013\giaovu\logotrungtam.png"/>
          <p:cNvPicPr>
            <a:picLocks noChangeAspect="1" noChangeArrowheads="1"/>
          </p:cNvPicPr>
          <p:nvPr userDrawn="1"/>
        </p:nvPicPr>
        <p:blipFill>
          <a:blip r:embed="rId15">
            <a:extLst>
              <a:ext uri="{BEBA8EAE-BF5A-486C-A8C5-ECC9F3942E4B}">
                <a14:imgProps xmlns:a14="http://schemas.microsoft.com/office/drawing/2010/main">
                  <a14:imgLayer r:embed="rId16">
                    <a14:imgEffect>
                      <a14:artisticCrisscrossEtching trans="15000" pressure="0"/>
                    </a14:imgEffect>
                  </a14:imgLayer>
                </a14:imgProps>
              </a:ext>
              <a:ext uri="{28A0092B-C50C-407E-A947-70E740481C1C}">
                <a14:useLocalDpi xmlns:a14="http://schemas.microsoft.com/office/drawing/2010/main" val="0"/>
              </a:ext>
            </a:extLst>
          </a:blip>
          <a:srcRect/>
          <a:stretch>
            <a:fillRect/>
          </a:stretch>
        </p:blipFill>
        <p:spPr bwMode="auto">
          <a:xfrm>
            <a:off x="2057400" y="1066800"/>
            <a:ext cx="4542882" cy="4542882"/>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4028" r:id="rId1"/>
    <p:sldLayoutId id="2147484029" r:id="rId2"/>
    <p:sldLayoutId id="2147484030" r:id="rId3"/>
    <p:sldLayoutId id="2147484031" r:id="rId4"/>
    <p:sldLayoutId id="2147484032" r:id="rId5"/>
    <p:sldLayoutId id="2147484052" r:id="rId6"/>
    <p:sldLayoutId id="2147484051" r:id="rId7"/>
    <p:sldLayoutId id="2147484045" r:id="rId8"/>
    <p:sldLayoutId id="2147484046" r:id="rId9"/>
    <p:sldLayoutId id="2147484047" r:id="rId10"/>
    <p:sldLayoutId id="2147484048" r:id="rId11"/>
    <p:sldLayoutId id="2147484049" r:id="rId12"/>
    <p:sldLayoutId id="2147484050" r:id="rId13"/>
  </p:sldLayoutIdLst>
  <p:timing>
    <p:tnLst>
      <p:par>
        <p:cTn id="1" dur="indefinite" restart="never" nodeType="tmRoot"/>
      </p:par>
    </p:tnLst>
  </p:timing>
  <p:hf hdr="0" ftr="0" dt="0"/>
  <p:txStyles>
    <p:titleStyle>
      <a:lvl1pPr algn="l" rtl="0" eaLnBrk="0" fontAlgn="base" hangingPunct="0">
        <a:spcBef>
          <a:spcPct val="0"/>
        </a:spcBef>
        <a:spcAft>
          <a:spcPct val="0"/>
        </a:spcAft>
        <a:defRPr sz="3000">
          <a:solidFill>
            <a:schemeClr val="tx2"/>
          </a:solidFill>
          <a:latin typeface="Tahoma" pitchFamily="34" charset="0"/>
          <a:ea typeface="+mj-ea"/>
          <a:cs typeface="Tahoma" pitchFamily="34" charset="0"/>
        </a:defRPr>
      </a:lvl1pPr>
      <a:lvl2pPr algn="l" rtl="0" eaLnBrk="0" fontAlgn="base" hangingPunct="0">
        <a:spcBef>
          <a:spcPct val="0"/>
        </a:spcBef>
        <a:spcAft>
          <a:spcPct val="0"/>
        </a:spcAft>
        <a:defRPr sz="3000">
          <a:solidFill>
            <a:schemeClr val="tx2"/>
          </a:solidFill>
          <a:latin typeface="Tahoma" pitchFamily="34" charset="0"/>
          <a:cs typeface="Tahoma" pitchFamily="34" charset="0"/>
        </a:defRPr>
      </a:lvl2pPr>
      <a:lvl3pPr algn="l" rtl="0" eaLnBrk="0" fontAlgn="base" hangingPunct="0">
        <a:spcBef>
          <a:spcPct val="0"/>
        </a:spcBef>
        <a:spcAft>
          <a:spcPct val="0"/>
        </a:spcAft>
        <a:defRPr sz="3000">
          <a:solidFill>
            <a:schemeClr val="tx2"/>
          </a:solidFill>
          <a:latin typeface="Tahoma" pitchFamily="34" charset="0"/>
          <a:cs typeface="Tahoma" pitchFamily="34" charset="0"/>
        </a:defRPr>
      </a:lvl3pPr>
      <a:lvl4pPr algn="l" rtl="0" eaLnBrk="0" fontAlgn="base" hangingPunct="0">
        <a:spcBef>
          <a:spcPct val="0"/>
        </a:spcBef>
        <a:spcAft>
          <a:spcPct val="0"/>
        </a:spcAft>
        <a:defRPr sz="3000">
          <a:solidFill>
            <a:schemeClr val="tx2"/>
          </a:solidFill>
          <a:latin typeface="Tahoma" pitchFamily="34" charset="0"/>
          <a:cs typeface="Tahoma" pitchFamily="34" charset="0"/>
        </a:defRPr>
      </a:lvl4pPr>
      <a:lvl5pPr algn="l" rtl="0" eaLnBrk="0" fontAlgn="base" hangingPunct="0">
        <a:spcBef>
          <a:spcPct val="0"/>
        </a:spcBef>
        <a:spcAft>
          <a:spcPct val="0"/>
        </a:spcAft>
        <a:defRPr sz="3000">
          <a:solidFill>
            <a:schemeClr val="tx2"/>
          </a:solidFill>
          <a:latin typeface="Tahoma" pitchFamily="34" charset="0"/>
          <a:cs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000">
          <a:solidFill>
            <a:schemeClr val="tx1"/>
          </a:solidFill>
          <a:latin typeface="+mn-lt"/>
          <a:cs typeface="Tahoma" pitchFamily="34" charset="0"/>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000">
          <a:solidFill>
            <a:schemeClr val="tx1"/>
          </a:solidFill>
          <a:latin typeface="+mn-lt"/>
          <a:cs typeface="Tahoma" pitchFamily="34" charset="0"/>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cs typeface="Tahoma" pitchFamily="34" charset="0"/>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cs typeface="Tahoma" pitchFamily="34" charset="0"/>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4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800" dirty="0" err="1" smtClean="0"/>
              <a:t>Ch</a:t>
            </a:r>
            <a:r>
              <a:rPr lang="vi-VN" sz="2800" dirty="0" smtClean="0"/>
              <a:t>ương 04</a:t>
            </a:r>
            <a:r>
              <a:rPr lang="en-US" sz="2800" dirty="0" smtClean="0"/>
              <a:t/>
            </a:r>
            <a:br>
              <a:rPr lang="en-US" sz="2800" dirty="0" smtClean="0"/>
            </a:br>
            <a:r>
              <a:rPr lang="en-US" sz="2800" dirty="0" smtClean="0"/>
              <a:t>CẤU TRÚC LỰA CHỌN</a:t>
            </a:r>
            <a:endParaRPr lang="en-US" sz="2800" dirty="0"/>
          </a:p>
        </p:txBody>
      </p:sp>
      <p:sp>
        <p:nvSpPr>
          <p:cNvPr id="3" name="Subtitle 2"/>
          <p:cNvSpPr>
            <a:spLocks noGrp="1"/>
          </p:cNvSpPr>
          <p:nvPr>
            <p:ph type="subTitle" idx="1"/>
          </p:nvPr>
        </p:nvSpPr>
        <p:spPr/>
        <p:txBody>
          <a:bodyPr/>
          <a:lstStyle/>
          <a:p>
            <a:endParaRPr lang="vi-VN" dirty="0"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Câu</a:t>
            </a:r>
            <a:r>
              <a:rPr lang="en-US" dirty="0"/>
              <a:t> </a:t>
            </a:r>
            <a:r>
              <a:rPr lang="en-US" dirty="0" err="1"/>
              <a:t>lệnh</a:t>
            </a:r>
            <a:r>
              <a:rPr lang="en-US" dirty="0"/>
              <a:t> </a:t>
            </a:r>
            <a:r>
              <a:rPr lang="en-US" dirty="0" err="1"/>
              <a:t>lựa</a:t>
            </a:r>
            <a:r>
              <a:rPr lang="en-US" dirty="0"/>
              <a:t> </a:t>
            </a:r>
            <a:r>
              <a:rPr lang="en-US" dirty="0" err="1"/>
              <a:t>chọn</a:t>
            </a:r>
            <a:r>
              <a:rPr lang="en-US" dirty="0"/>
              <a:t> </a:t>
            </a:r>
            <a:r>
              <a:rPr lang="en-US" dirty="0" err="1"/>
              <a:t>đơn</a:t>
            </a:r>
            <a:endParaRPr lang="en-US" dirty="0"/>
          </a:p>
        </p:txBody>
      </p:sp>
      <p:sp>
        <p:nvSpPr>
          <p:cNvPr id="3" name="Content Placeholder 2"/>
          <p:cNvSpPr>
            <a:spLocks noGrp="1"/>
          </p:cNvSpPr>
          <p:nvPr>
            <p:ph idx="1"/>
          </p:nvPr>
        </p:nvSpPr>
        <p:spPr/>
        <p:txBody>
          <a:bodyPr/>
          <a:lstStyle/>
          <a:p>
            <a:r>
              <a:rPr lang="en-US" dirty="0" err="1" smtClean="0"/>
              <a:t>Cấu</a:t>
            </a:r>
            <a:r>
              <a:rPr lang="en-US" dirty="0" smtClean="0"/>
              <a:t> </a:t>
            </a:r>
            <a:r>
              <a:rPr lang="en-US" dirty="0" err="1" smtClean="0"/>
              <a:t>trúc</a:t>
            </a:r>
            <a:r>
              <a:rPr lang="en-US" dirty="0" smtClean="0"/>
              <a:t> </a:t>
            </a:r>
            <a:r>
              <a:rPr lang="en-US" dirty="0" err="1" smtClean="0"/>
              <a:t>của</a:t>
            </a:r>
            <a:r>
              <a:rPr lang="en-US" dirty="0" smtClean="0"/>
              <a:t> </a:t>
            </a:r>
            <a:r>
              <a:rPr lang="en-US" dirty="0" err="1" smtClean="0"/>
              <a:t>biểu</a:t>
            </a:r>
            <a:r>
              <a:rPr lang="en-US" dirty="0" smtClean="0"/>
              <a:t> </a:t>
            </a:r>
            <a:r>
              <a:rPr lang="en-US" dirty="0" err="1" smtClean="0"/>
              <a:t>thức</a:t>
            </a:r>
            <a:r>
              <a:rPr lang="en-US" dirty="0" smtClean="0"/>
              <a:t> </a:t>
            </a:r>
            <a:r>
              <a:rPr lang="en-US" dirty="0" err="1" smtClean="0"/>
              <a:t>điều</a:t>
            </a:r>
            <a:r>
              <a:rPr lang="en-US" dirty="0" smtClean="0"/>
              <a:t> </a:t>
            </a:r>
            <a:r>
              <a:rPr lang="en-US" dirty="0" err="1" smtClean="0"/>
              <a:t>kiện</a:t>
            </a:r>
            <a:r>
              <a:rPr lang="en-US" dirty="0" smtClean="0"/>
              <a:t>:</a:t>
            </a:r>
          </a:p>
          <a:p>
            <a:pPr marL="0" indent="0">
              <a:buNone/>
            </a:pPr>
            <a:r>
              <a:rPr lang="en-US" dirty="0" smtClean="0"/>
              <a:t>     </a:t>
            </a:r>
            <a:r>
              <a:rPr lang="en-US" i="1" dirty="0" err="1" smtClean="0"/>
              <a:t>biểu</a:t>
            </a:r>
            <a:r>
              <a:rPr lang="en-US" i="1" dirty="0" smtClean="0"/>
              <a:t> </a:t>
            </a:r>
            <a:r>
              <a:rPr lang="en-US" i="1" dirty="0" err="1" smtClean="0"/>
              <a:t>thức</a:t>
            </a:r>
            <a:r>
              <a:rPr lang="en-US" i="1" dirty="0" smtClean="0"/>
              <a:t> </a:t>
            </a:r>
            <a:r>
              <a:rPr lang="en-US" i="1" dirty="0" err="1" smtClean="0"/>
              <a:t>số</a:t>
            </a:r>
            <a:r>
              <a:rPr lang="en-US" i="1" dirty="0" smtClean="0"/>
              <a:t> </a:t>
            </a:r>
            <a:r>
              <a:rPr lang="en-US" i="1" dirty="0" err="1" smtClean="0"/>
              <a:t>học</a:t>
            </a:r>
            <a:r>
              <a:rPr lang="en-US" dirty="0" smtClean="0"/>
              <a:t>	</a:t>
            </a:r>
            <a:r>
              <a:rPr lang="en-US" b="1" dirty="0" err="1" smtClean="0">
                <a:solidFill>
                  <a:srgbClr val="FF0000"/>
                </a:solidFill>
              </a:rPr>
              <a:t>toán</a:t>
            </a:r>
            <a:r>
              <a:rPr lang="en-US" b="1" dirty="0" smtClean="0">
                <a:solidFill>
                  <a:srgbClr val="FF0000"/>
                </a:solidFill>
              </a:rPr>
              <a:t> </a:t>
            </a:r>
            <a:r>
              <a:rPr lang="en-US" b="1" dirty="0" err="1" smtClean="0">
                <a:solidFill>
                  <a:srgbClr val="FF0000"/>
                </a:solidFill>
              </a:rPr>
              <a:t>tử</a:t>
            </a:r>
            <a:r>
              <a:rPr lang="en-US" b="1" dirty="0" smtClean="0">
                <a:solidFill>
                  <a:srgbClr val="FF0000"/>
                </a:solidFill>
              </a:rPr>
              <a:t> so </a:t>
            </a:r>
            <a:r>
              <a:rPr lang="en-US" b="1" dirty="0" err="1" smtClean="0">
                <a:solidFill>
                  <a:srgbClr val="FF0000"/>
                </a:solidFill>
              </a:rPr>
              <a:t>sánh</a:t>
            </a:r>
            <a:r>
              <a:rPr lang="en-US" dirty="0" smtClean="0"/>
              <a:t> </a:t>
            </a:r>
            <a:r>
              <a:rPr lang="en-US" i="1" dirty="0" err="1" smtClean="0"/>
              <a:t>biểu</a:t>
            </a:r>
            <a:r>
              <a:rPr lang="en-US" i="1" dirty="0" smtClean="0"/>
              <a:t> </a:t>
            </a:r>
            <a:r>
              <a:rPr lang="en-US" i="1" dirty="0" err="1" smtClean="0"/>
              <a:t>thức</a:t>
            </a:r>
            <a:r>
              <a:rPr lang="en-US" i="1" dirty="0" smtClean="0"/>
              <a:t> </a:t>
            </a:r>
            <a:r>
              <a:rPr lang="en-US" i="1" dirty="0" err="1" smtClean="0"/>
              <a:t>số</a:t>
            </a:r>
            <a:r>
              <a:rPr lang="en-US" i="1" dirty="0" smtClean="0"/>
              <a:t> </a:t>
            </a:r>
            <a:r>
              <a:rPr lang="en-US" i="1" dirty="0" err="1" smtClean="0"/>
              <a:t>học</a:t>
            </a:r>
            <a:endParaRPr lang="en-US" i="1" dirty="0" smtClean="0"/>
          </a:p>
          <a:p>
            <a:pPr marL="0" indent="0">
              <a:buNone/>
            </a:pPr>
            <a:r>
              <a:rPr lang="en-US" dirty="0"/>
              <a:t> </a:t>
            </a:r>
            <a:r>
              <a:rPr lang="en-US" dirty="0" smtClean="0"/>
              <a:t>    </a:t>
            </a:r>
            <a:r>
              <a:rPr lang="en-US" dirty="0" err="1" smtClean="0"/>
              <a:t>Ví</a:t>
            </a:r>
            <a:r>
              <a:rPr lang="en-US" dirty="0" smtClean="0"/>
              <a:t> </a:t>
            </a:r>
            <a:r>
              <a:rPr lang="en-US" dirty="0" err="1" smtClean="0"/>
              <a:t>dụ</a:t>
            </a:r>
            <a:r>
              <a:rPr lang="en-US" dirty="0" smtClean="0"/>
              <a:t>: grade &gt;= 5</a:t>
            </a:r>
          </a:p>
          <a:p>
            <a:r>
              <a:rPr lang="en-US" dirty="0" err="1" smtClean="0"/>
              <a:t>Toán</a:t>
            </a:r>
            <a:r>
              <a:rPr lang="en-US" dirty="0" smtClean="0"/>
              <a:t> </a:t>
            </a:r>
            <a:r>
              <a:rPr lang="en-US" dirty="0" err="1" smtClean="0"/>
              <a:t>tử</a:t>
            </a:r>
            <a:r>
              <a:rPr lang="en-US" dirty="0" smtClean="0"/>
              <a:t> so </a:t>
            </a:r>
            <a:r>
              <a:rPr lang="en-US" dirty="0" err="1" smtClean="0"/>
              <a:t>sánh</a:t>
            </a:r>
            <a:endParaRPr lang="en-US" dirty="0" smtClean="0"/>
          </a:p>
          <a:p>
            <a:pPr lvl="1" algn="just"/>
            <a:r>
              <a:rPr lang="en-US" dirty="0" err="1" smtClean="0">
                <a:cs typeface="Times New Roman" pitchFamily="18" charset="0"/>
              </a:rPr>
              <a:t>Toán</a:t>
            </a:r>
            <a:r>
              <a:rPr lang="en-US" dirty="0" smtClean="0">
                <a:cs typeface="Times New Roman" pitchFamily="18" charset="0"/>
              </a:rPr>
              <a:t> </a:t>
            </a:r>
            <a:r>
              <a:rPr lang="en-US" dirty="0" err="1">
                <a:cs typeface="Times New Roman" pitchFamily="18" charset="0"/>
              </a:rPr>
              <a:t>tử</a:t>
            </a:r>
            <a:r>
              <a:rPr lang="en-US" dirty="0">
                <a:cs typeface="Times New Roman" pitchFamily="18" charset="0"/>
              </a:rPr>
              <a:t> so </a:t>
            </a:r>
            <a:r>
              <a:rPr lang="en-US" dirty="0" err="1">
                <a:cs typeface="Times New Roman" pitchFamily="18" charset="0"/>
              </a:rPr>
              <a:t>sánh</a:t>
            </a:r>
            <a:r>
              <a:rPr lang="en-US" dirty="0">
                <a:cs typeface="Times New Roman" pitchFamily="18" charset="0"/>
              </a:rPr>
              <a:t> </a:t>
            </a:r>
            <a:r>
              <a:rPr lang="en-US" dirty="0" err="1">
                <a:cs typeface="Times New Roman" pitchFamily="18" charset="0"/>
              </a:rPr>
              <a:t>được</a:t>
            </a:r>
            <a:r>
              <a:rPr lang="en-US" dirty="0">
                <a:cs typeface="Times New Roman" pitchFamily="18" charset="0"/>
              </a:rPr>
              <a:t> </a:t>
            </a:r>
            <a:r>
              <a:rPr lang="en-US" dirty="0" err="1">
                <a:cs typeface="Times New Roman" pitchFamily="18" charset="0"/>
              </a:rPr>
              <a:t>sử</a:t>
            </a:r>
            <a:r>
              <a:rPr lang="en-US" dirty="0">
                <a:cs typeface="Times New Roman" pitchFamily="18" charset="0"/>
              </a:rPr>
              <a:t> </a:t>
            </a:r>
            <a:r>
              <a:rPr lang="en-US" dirty="0" err="1">
                <a:cs typeface="Times New Roman" pitchFamily="18" charset="0"/>
              </a:rPr>
              <a:t>dụng</a:t>
            </a:r>
            <a:r>
              <a:rPr lang="en-US" dirty="0">
                <a:cs typeface="Times New Roman" pitchFamily="18" charset="0"/>
              </a:rPr>
              <a:t> </a:t>
            </a:r>
            <a:r>
              <a:rPr lang="en-US" dirty="0" err="1">
                <a:cs typeface="Times New Roman" pitchFamily="18" charset="0"/>
              </a:rPr>
              <a:t>để</a:t>
            </a:r>
            <a:r>
              <a:rPr lang="en-US" dirty="0">
                <a:cs typeface="Times New Roman" pitchFamily="18" charset="0"/>
              </a:rPr>
              <a:t> so </a:t>
            </a:r>
            <a:r>
              <a:rPr lang="en-US" dirty="0" err="1">
                <a:cs typeface="Times New Roman" pitchFamily="18" charset="0"/>
              </a:rPr>
              <a:t>sánh</a:t>
            </a:r>
            <a:r>
              <a:rPr lang="en-US" dirty="0">
                <a:cs typeface="Times New Roman" pitchFamily="18" charset="0"/>
              </a:rPr>
              <a:t> </a:t>
            </a:r>
            <a:r>
              <a:rPr lang="en-US" dirty="0" err="1">
                <a:cs typeface="Times New Roman" pitchFamily="18" charset="0"/>
              </a:rPr>
              <a:t>hai</a:t>
            </a:r>
            <a:r>
              <a:rPr lang="en-US" dirty="0">
                <a:cs typeface="Times New Roman" pitchFamily="18" charset="0"/>
              </a:rPr>
              <a:t> </a:t>
            </a:r>
            <a:r>
              <a:rPr lang="en-US" dirty="0" err="1">
                <a:cs typeface="Times New Roman" pitchFamily="18" charset="0"/>
              </a:rPr>
              <a:t>toán</a:t>
            </a:r>
            <a:r>
              <a:rPr lang="en-US" dirty="0">
                <a:cs typeface="Times New Roman" pitchFamily="18" charset="0"/>
              </a:rPr>
              <a:t> </a:t>
            </a:r>
            <a:r>
              <a:rPr lang="en-US" dirty="0" err="1">
                <a:cs typeface="Times New Roman" pitchFamily="18" charset="0"/>
              </a:rPr>
              <a:t>hạng</a:t>
            </a:r>
            <a:r>
              <a:rPr lang="en-US" dirty="0">
                <a:cs typeface="Times New Roman" pitchFamily="18" charset="0"/>
              </a:rPr>
              <a:t>, </a:t>
            </a:r>
            <a:r>
              <a:rPr lang="en-US" dirty="0" err="1">
                <a:cs typeface="Times New Roman" pitchFamily="18" charset="0"/>
              </a:rPr>
              <a:t>xem</a:t>
            </a:r>
            <a:r>
              <a:rPr lang="en-US" dirty="0">
                <a:cs typeface="Times New Roman" pitchFamily="18" charset="0"/>
              </a:rPr>
              <a:t> </a:t>
            </a:r>
            <a:r>
              <a:rPr lang="en-US" dirty="0" err="1">
                <a:cs typeface="Times New Roman" pitchFamily="18" charset="0"/>
              </a:rPr>
              <a:t>chúng</a:t>
            </a:r>
            <a:r>
              <a:rPr lang="en-US" dirty="0">
                <a:cs typeface="Times New Roman" pitchFamily="18" charset="0"/>
              </a:rPr>
              <a:t> </a:t>
            </a:r>
            <a:r>
              <a:rPr lang="en-US" dirty="0" err="1">
                <a:cs typeface="Times New Roman" pitchFamily="18" charset="0"/>
              </a:rPr>
              <a:t>bằng</a:t>
            </a:r>
            <a:r>
              <a:rPr lang="en-US" dirty="0">
                <a:cs typeface="Times New Roman" pitchFamily="18" charset="0"/>
              </a:rPr>
              <a:t> </a:t>
            </a:r>
            <a:r>
              <a:rPr lang="en-US" dirty="0" err="1">
                <a:cs typeface="Times New Roman" pitchFamily="18" charset="0"/>
              </a:rPr>
              <a:t>nhau</a:t>
            </a:r>
            <a:r>
              <a:rPr lang="en-US" dirty="0">
                <a:cs typeface="Times New Roman" pitchFamily="18" charset="0"/>
              </a:rPr>
              <a:t> hay </a:t>
            </a:r>
            <a:r>
              <a:rPr lang="en-US" dirty="0" err="1">
                <a:cs typeface="Times New Roman" pitchFamily="18" charset="0"/>
              </a:rPr>
              <a:t>khác</a:t>
            </a:r>
            <a:r>
              <a:rPr lang="en-US" dirty="0">
                <a:cs typeface="Times New Roman" pitchFamily="18" charset="0"/>
              </a:rPr>
              <a:t> </a:t>
            </a:r>
            <a:r>
              <a:rPr lang="en-US" dirty="0" err="1">
                <a:cs typeface="Times New Roman" pitchFamily="18" charset="0"/>
              </a:rPr>
              <a:t>nhau</a:t>
            </a:r>
            <a:r>
              <a:rPr lang="en-US" dirty="0">
                <a:cs typeface="Times New Roman" pitchFamily="18" charset="0"/>
              </a:rPr>
              <a:t>, hay </a:t>
            </a:r>
            <a:r>
              <a:rPr lang="en-US" dirty="0" err="1">
                <a:cs typeface="Times New Roman" pitchFamily="18" charset="0"/>
              </a:rPr>
              <a:t>toán</a:t>
            </a:r>
            <a:r>
              <a:rPr lang="en-US" dirty="0">
                <a:cs typeface="Times New Roman" pitchFamily="18" charset="0"/>
              </a:rPr>
              <a:t> </a:t>
            </a:r>
            <a:r>
              <a:rPr lang="en-US" dirty="0" err="1">
                <a:cs typeface="Times New Roman" pitchFamily="18" charset="0"/>
              </a:rPr>
              <a:t>hạng</a:t>
            </a:r>
            <a:r>
              <a:rPr lang="en-US" dirty="0">
                <a:cs typeface="Times New Roman" pitchFamily="18" charset="0"/>
              </a:rPr>
              <a:t> </a:t>
            </a:r>
            <a:r>
              <a:rPr lang="en-US" dirty="0" err="1">
                <a:cs typeface="Times New Roman" pitchFamily="18" charset="0"/>
              </a:rPr>
              <a:t>thứ</a:t>
            </a:r>
            <a:r>
              <a:rPr lang="en-US" dirty="0">
                <a:cs typeface="Times New Roman" pitchFamily="18" charset="0"/>
              </a:rPr>
              <a:t> </a:t>
            </a:r>
            <a:r>
              <a:rPr lang="en-US" dirty="0" err="1">
                <a:cs typeface="Times New Roman" pitchFamily="18" charset="0"/>
              </a:rPr>
              <a:t>nhất</a:t>
            </a:r>
            <a:r>
              <a:rPr lang="en-US" dirty="0">
                <a:cs typeface="Times New Roman" pitchFamily="18" charset="0"/>
              </a:rPr>
              <a:t> </a:t>
            </a:r>
            <a:r>
              <a:rPr lang="en-US" dirty="0" err="1">
                <a:cs typeface="Times New Roman" pitchFamily="18" charset="0"/>
              </a:rPr>
              <a:t>lớn</a:t>
            </a:r>
            <a:r>
              <a:rPr lang="en-US" dirty="0">
                <a:cs typeface="Times New Roman" pitchFamily="18" charset="0"/>
              </a:rPr>
              <a:t> </a:t>
            </a:r>
            <a:r>
              <a:rPr lang="en-US" dirty="0" err="1">
                <a:cs typeface="Times New Roman" pitchFamily="18" charset="0"/>
              </a:rPr>
              <a:t>hơn</a:t>
            </a:r>
            <a:r>
              <a:rPr lang="en-US" dirty="0">
                <a:cs typeface="Times New Roman" pitchFamily="18" charset="0"/>
              </a:rPr>
              <a:t> </a:t>
            </a:r>
            <a:r>
              <a:rPr lang="en-US" dirty="0" err="1">
                <a:cs typeface="Times New Roman" pitchFamily="18" charset="0"/>
              </a:rPr>
              <a:t>toán</a:t>
            </a:r>
            <a:r>
              <a:rPr lang="en-US" dirty="0">
                <a:cs typeface="Times New Roman" pitchFamily="18" charset="0"/>
              </a:rPr>
              <a:t> </a:t>
            </a:r>
            <a:r>
              <a:rPr lang="en-US" dirty="0" err="1">
                <a:cs typeface="Times New Roman" pitchFamily="18" charset="0"/>
              </a:rPr>
              <a:t>hạng</a:t>
            </a:r>
            <a:r>
              <a:rPr lang="en-US" dirty="0">
                <a:cs typeface="Times New Roman" pitchFamily="18" charset="0"/>
              </a:rPr>
              <a:t> </a:t>
            </a:r>
            <a:r>
              <a:rPr lang="en-US" dirty="0" err="1">
                <a:cs typeface="Times New Roman" pitchFamily="18" charset="0"/>
              </a:rPr>
              <a:t>thứ</a:t>
            </a:r>
            <a:r>
              <a:rPr lang="en-US" dirty="0">
                <a:cs typeface="Times New Roman" pitchFamily="18" charset="0"/>
              </a:rPr>
              <a:t> </a:t>
            </a:r>
            <a:r>
              <a:rPr lang="en-US" dirty="0" err="1">
                <a:cs typeface="Times New Roman" pitchFamily="18" charset="0"/>
              </a:rPr>
              <a:t>hai</a:t>
            </a:r>
            <a:r>
              <a:rPr lang="en-US" dirty="0">
                <a:cs typeface="Times New Roman" pitchFamily="18" charset="0"/>
              </a:rPr>
              <a:t>, </a:t>
            </a:r>
            <a:r>
              <a:rPr lang="en-US" dirty="0" err="1">
                <a:cs typeface="Times New Roman" pitchFamily="18" charset="0"/>
              </a:rPr>
              <a:t>hoặc</a:t>
            </a:r>
            <a:r>
              <a:rPr lang="en-US" dirty="0">
                <a:cs typeface="Times New Roman" pitchFamily="18" charset="0"/>
              </a:rPr>
              <a:t> </a:t>
            </a:r>
            <a:r>
              <a:rPr lang="en-US" dirty="0" err="1">
                <a:cs typeface="Times New Roman" pitchFamily="18" charset="0"/>
              </a:rPr>
              <a:t>ngược</a:t>
            </a:r>
            <a:r>
              <a:rPr lang="en-US" dirty="0">
                <a:cs typeface="Times New Roman" pitchFamily="18" charset="0"/>
              </a:rPr>
              <a:t> </a:t>
            </a:r>
            <a:r>
              <a:rPr lang="en-US" dirty="0" err="1">
                <a:cs typeface="Times New Roman" pitchFamily="18" charset="0"/>
              </a:rPr>
              <a:t>lại</a:t>
            </a:r>
            <a:r>
              <a:rPr lang="en-US" dirty="0">
                <a:cs typeface="Times New Roman" pitchFamily="18" charset="0"/>
              </a:rPr>
              <a:t>.</a:t>
            </a:r>
          </a:p>
          <a:p>
            <a:pPr lvl="1" algn="just"/>
            <a:r>
              <a:rPr lang="en-US" dirty="0" err="1" smtClean="0">
                <a:cs typeface="Times New Roman" pitchFamily="18" charset="0"/>
              </a:rPr>
              <a:t>Phép</a:t>
            </a:r>
            <a:r>
              <a:rPr lang="en-US" dirty="0" smtClean="0">
                <a:cs typeface="Times New Roman" pitchFamily="18" charset="0"/>
              </a:rPr>
              <a:t> </a:t>
            </a:r>
            <a:r>
              <a:rPr lang="en-US" dirty="0" err="1">
                <a:cs typeface="Times New Roman" pitchFamily="18" charset="0"/>
              </a:rPr>
              <a:t>toán</a:t>
            </a:r>
            <a:r>
              <a:rPr lang="en-US" dirty="0">
                <a:cs typeface="Times New Roman" pitchFamily="18" charset="0"/>
              </a:rPr>
              <a:t> so </a:t>
            </a:r>
            <a:r>
              <a:rPr lang="en-US" dirty="0" err="1">
                <a:cs typeface="Times New Roman" pitchFamily="18" charset="0"/>
              </a:rPr>
              <a:t>sánh</a:t>
            </a:r>
            <a:r>
              <a:rPr lang="en-US" dirty="0">
                <a:cs typeface="Times New Roman" pitchFamily="18" charset="0"/>
              </a:rPr>
              <a:t> </a:t>
            </a:r>
            <a:r>
              <a:rPr lang="en-US" dirty="0" err="1">
                <a:cs typeface="Times New Roman" pitchFamily="18" charset="0"/>
              </a:rPr>
              <a:t>sẽ</a:t>
            </a:r>
            <a:r>
              <a:rPr lang="en-US" dirty="0">
                <a:cs typeface="Times New Roman" pitchFamily="18" charset="0"/>
              </a:rPr>
              <a:t> </a:t>
            </a:r>
            <a:r>
              <a:rPr lang="en-US" dirty="0" err="1">
                <a:cs typeface="Times New Roman" pitchFamily="18" charset="0"/>
              </a:rPr>
              <a:t>trả</a:t>
            </a:r>
            <a:r>
              <a:rPr lang="en-US" dirty="0">
                <a:cs typeface="Times New Roman" pitchFamily="18" charset="0"/>
              </a:rPr>
              <a:t> </a:t>
            </a:r>
            <a:r>
              <a:rPr lang="en-US" dirty="0" err="1">
                <a:cs typeface="Times New Roman" pitchFamily="18" charset="0"/>
              </a:rPr>
              <a:t>về</a:t>
            </a:r>
            <a:r>
              <a:rPr lang="en-US" dirty="0">
                <a:cs typeface="Times New Roman" pitchFamily="18" charset="0"/>
              </a:rPr>
              <a:t> </a:t>
            </a:r>
            <a:r>
              <a:rPr lang="en-US" dirty="0" err="1">
                <a:cs typeface="Times New Roman" pitchFamily="18" charset="0"/>
              </a:rPr>
              <a:t>giá</a:t>
            </a:r>
            <a:r>
              <a:rPr lang="en-US" dirty="0">
                <a:cs typeface="Times New Roman" pitchFamily="18" charset="0"/>
              </a:rPr>
              <a:t> </a:t>
            </a:r>
            <a:r>
              <a:rPr lang="en-US" dirty="0" err="1">
                <a:cs typeface="Times New Roman" pitchFamily="18" charset="0"/>
              </a:rPr>
              <a:t>trị</a:t>
            </a:r>
            <a:r>
              <a:rPr lang="en-US" dirty="0">
                <a:cs typeface="Times New Roman" pitchFamily="18" charset="0"/>
              </a:rPr>
              <a:t> </a:t>
            </a:r>
            <a:r>
              <a:rPr lang="en-US" dirty="0" err="1">
                <a:cs typeface="Times New Roman" pitchFamily="18" charset="0"/>
              </a:rPr>
              <a:t>đúng</a:t>
            </a:r>
            <a:r>
              <a:rPr lang="en-US" dirty="0">
                <a:cs typeface="Times New Roman" pitchFamily="18" charset="0"/>
              </a:rPr>
              <a:t> (true) </a:t>
            </a:r>
            <a:r>
              <a:rPr lang="en-US" dirty="0" err="1">
                <a:cs typeface="Times New Roman" pitchFamily="18" charset="0"/>
              </a:rPr>
              <a:t>hoặc</a:t>
            </a:r>
            <a:r>
              <a:rPr lang="en-US" dirty="0">
                <a:cs typeface="Times New Roman" pitchFamily="18" charset="0"/>
              </a:rPr>
              <a:t> </a:t>
            </a:r>
            <a:r>
              <a:rPr lang="en-US" dirty="0" err="1">
                <a:cs typeface="Times New Roman" pitchFamily="18" charset="0"/>
              </a:rPr>
              <a:t>sai</a:t>
            </a:r>
            <a:r>
              <a:rPr lang="en-US" dirty="0">
                <a:cs typeface="Times New Roman" pitchFamily="18" charset="0"/>
              </a:rPr>
              <a:t> (false).</a:t>
            </a:r>
          </a:p>
          <a:p>
            <a:endParaRPr lang="en-US" dirty="0"/>
          </a:p>
        </p:txBody>
      </p:sp>
    </p:spTree>
    <p:extLst>
      <p:ext uri="{BB962C8B-B14F-4D97-AF65-F5344CB8AC3E}">
        <p14:creationId xmlns:p14="http://schemas.microsoft.com/office/powerpoint/2010/main" val="39967410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Câu</a:t>
            </a:r>
            <a:r>
              <a:rPr lang="en-US" dirty="0"/>
              <a:t> </a:t>
            </a:r>
            <a:r>
              <a:rPr lang="en-US" dirty="0" err="1"/>
              <a:t>lệnh</a:t>
            </a:r>
            <a:r>
              <a:rPr lang="en-US" dirty="0"/>
              <a:t> </a:t>
            </a:r>
            <a:r>
              <a:rPr lang="en-US" dirty="0" err="1"/>
              <a:t>lựa</a:t>
            </a:r>
            <a:r>
              <a:rPr lang="en-US" dirty="0"/>
              <a:t> </a:t>
            </a:r>
            <a:r>
              <a:rPr lang="en-US" dirty="0" err="1"/>
              <a:t>chọn</a:t>
            </a:r>
            <a:r>
              <a:rPr lang="en-US" dirty="0"/>
              <a:t> </a:t>
            </a:r>
            <a:r>
              <a:rPr lang="en-US" dirty="0" err="1"/>
              <a:t>đơn</a:t>
            </a:r>
            <a:endParaRPr lang="en-US" dirty="0"/>
          </a:p>
        </p:txBody>
      </p:sp>
      <p:sp>
        <p:nvSpPr>
          <p:cNvPr id="3" name="Content Placeholder 2"/>
          <p:cNvSpPr>
            <a:spLocks noGrp="1"/>
          </p:cNvSpPr>
          <p:nvPr>
            <p:ph idx="1"/>
          </p:nvPr>
        </p:nvSpPr>
        <p:spPr/>
        <p:txBody>
          <a:bodyPr/>
          <a:lstStyle/>
          <a:p>
            <a:r>
              <a:rPr lang="en-US" dirty="0" err="1" smtClean="0"/>
              <a:t>Danh</a:t>
            </a:r>
            <a:r>
              <a:rPr lang="en-US" dirty="0" smtClean="0"/>
              <a:t> </a:t>
            </a:r>
            <a:r>
              <a:rPr lang="en-US" dirty="0" err="1" smtClean="0"/>
              <a:t>sách</a:t>
            </a:r>
            <a:r>
              <a:rPr lang="en-US" dirty="0" smtClean="0"/>
              <a:t> </a:t>
            </a:r>
            <a:r>
              <a:rPr lang="en-US" dirty="0" err="1" smtClean="0"/>
              <a:t>các</a:t>
            </a:r>
            <a:r>
              <a:rPr lang="en-US" dirty="0" smtClean="0"/>
              <a:t> </a:t>
            </a:r>
            <a:r>
              <a:rPr lang="en-US" dirty="0" err="1" smtClean="0"/>
              <a:t>toán</a:t>
            </a:r>
            <a:r>
              <a:rPr lang="en-US" dirty="0" smtClean="0"/>
              <a:t> </a:t>
            </a:r>
            <a:r>
              <a:rPr lang="en-US" dirty="0" err="1" smtClean="0"/>
              <a:t>tử</a:t>
            </a:r>
            <a:r>
              <a:rPr lang="en-US" dirty="0" smtClean="0"/>
              <a:t> so </a:t>
            </a:r>
            <a:r>
              <a:rPr lang="en-US" dirty="0" err="1" smtClean="0"/>
              <a:t>sánh</a:t>
            </a:r>
            <a:endParaRPr lang="en-US" dirty="0" smtClean="0"/>
          </a:p>
          <a:p>
            <a:pPr>
              <a:buNone/>
            </a:pPr>
            <a:r>
              <a:rPr lang="en-US" sz="2000" dirty="0" err="1"/>
              <a:t>Toán</a:t>
            </a:r>
            <a:r>
              <a:rPr lang="en-US" sz="2000" dirty="0"/>
              <a:t> </a:t>
            </a:r>
            <a:r>
              <a:rPr lang="en-US" sz="2000" dirty="0" err="1"/>
              <a:t>tử</a:t>
            </a:r>
            <a:r>
              <a:rPr lang="en-US" sz="2000" dirty="0"/>
              <a:t>		</a:t>
            </a:r>
            <a:r>
              <a:rPr lang="en-US" sz="2000" dirty="0" err="1"/>
              <a:t>Mô</a:t>
            </a:r>
            <a:r>
              <a:rPr lang="en-US" sz="2000" dirty="0"/>
              <a:t> </a:t>
            </a:r>
            <a:r>
              <a:rPr lang="en-US" sz="2000" dirty="0" err="1"/>
              <a:t>tả</a:t>
            </a:r>
            <a:r>
              <a:rPr lang="en-US" sz="2000" dirty="0"/>
              <a:t>				</a:t>
            </a:r>
            <a:r>
              <a:rPr lang="en-US" sz="2000" dirty="0" err="1"/>
              <a:t>Ví</a:t>
            </a:r>
            <a:r>
              <a:rPr lang="en-US" sz="2000" dirty="0"/>
              <a:t> </a:t>
            </a:r>
            <a:r>
              <a:rPr lang="en-US" sz="2000" dirty="0" err="1"/>
              <a:t>dụ</a:t>
            </a:r>
            <a:endParaRPr lang="en-US" sz="2000" dirty="0"/>
          </a:p>
          <a:p>
            <a:pPr>
              <a:buNone/>
            </a:pPr>
            <a:r>
              <a:rPr lang="en-US" sz="2000" dirty="0"/>
              <a:t>-----------------------------------------------------------------------</a:t>
            </a:r>
          </a:p>
          <a:p>
            <a:pPr>
              <a:buNone/>
            </a:pPr>
            <a:r>
              <a:rPr lang="en-US" sz="2000" b="1" dirty="0"/>
              <a:t>==			</a:t>
            </a:r>
            <a:r>
              <a:rPr lang="en-US" sz="2000" b="1" dirty="0" err="1"/>
              <a:t>bằng</a:t>
            </a:r>
            <a:r>
              <a:rPr lang="en-US" sz="2000" b="1" dirty="0"/>
              <a:t>				 a ==‘y’</a:t>
            </a:r>
          </a:p>
          <a:p>
            <a:pPr>
              <a:buNone/>
            </a:pPr>
            <a:r>
              <a:rPr lang="en-US" sz="2000" b="1" dirty="0"/>
              <a:t>!=			</a:t>
            </a:r>
            <a:r>
              <a:rPr lang="en-US" sz="2000" b="1" dirty="0" err="1" smtClean="0"/>
              <a:t>không</a:t>
            </a:r>
            <a:r>
              <a:rPr lang="en-US" sz="2000" b="1" dirty="0" smtClean="0"/>
              <a:t> </a:t>
            </a:r>
            <a:r>
              <a:rPr lang="en-US" sz="2000" b="1" dirty="0" err="1"/>
              <a:t>bằng</a:t>
            </a:r>
            <a:r>
              <a:rPr lang="en-US" sz="2000" b="1" dirty="0"/>
              <a:t>			 m!= 5</a:t>
            </a:r>
          </a:p>
          <a:p>
            <a:pPr>
              <a:buNone/>
            </a:pPr>
            <a:r>
              <a:rPr lang="en-US" sz="2000" b="1" dirty="0"/>
              <a:t>&gt;			</a:t>
            </a:r>
            <a:r>
              <a:rPr lang="en-US" sz="2000" b="1" dirty="0" err="1" smtClean="0"/>
              <a:t>lớn</a:t>
            </a:r>
            <a:r>
              <a:rPr lang="en-US" sz="2000" b="1" dirty="0" smtClean="0"/>
              <a:t> </a:t>
            </a:r>
            <a:r>
              <a:rPr lang="en-US" sz="2000" b="1" dirty="0" err="1"/>
              <a:t>hơn</a:t>
            </a:r>
            <a:r>
              <a:rPr lang="en-US" sz="2000" b="1" dirty="0"/>
              <a:t>			 a*b &gt; 7</a:t>
            </a:r>
          </a:p>
          <a:p>
            <a:pPr>
              <a:buNone/>
            </a:pPr>
            <a:r>
              <a:rPr lang="en-US" sz="2000" b="1" dirty="0"/>
              <a:t>&lt; 			</a:t>
            </a:r>
            <a:r>
              <a:rPr lang="en-US" sz="2000" b="1" dirty="0" err="1" smtClean="0"/>
              <a:t>nhỏ</a:t>
            </a:r>
            <a:r>
              <a:rPr lang="en-US" sz="2000" b="1" dirty="0" smtClean="0"/>
              <a:t> </a:t>
            </a:r>
            <a:r>
              <a:rPr lang="en-US" sz="2000" b="1" dirty="0" err="1"/>
              <a:t>hơn</a:t>
            </a:r>
            <a:r>
              <a:rPr lang="en-US" sz="2000" b="1" dirty="0"/>
              <a:t>		           </a:t>
            </a:r>
            <a:r>
              <a:rPr lang="en-US" sz="2000" b="1" dirty="0" smtClean="0"/>
              <a:t>   </a:t>
            </a:r>
            <a:r>
              <a:rPr lang="en-US" sz="2000" b="1" dirty="0"/>
              <a:t>b &lt; 6</a:t>
            </a:r>
          </a:p>
          <a:p>
            <a:pPr>
              <a:buNone/>
            </a:pPr>
            <a:r>
              <a:rPr lang="en-US" sz="2000" b="1" dirty="0"/>
              <a:t>&lt;=			</a:t>
            </a:r>
            <a:r>
              <a:rPr lang="en-US" sz="2000" b="1" dirty="0" err="1"/>
              <a:t>nhỏ</a:t>
            </a:r>
            <a:r>
              <a:rPr lang="en-US" sz="2000" b="1" dirty="0"/>
              <a:t> </a:t>
            </a:r>
            <a:r>
              <a:rPr lang="en-US" sz="2000" b="1" dirty="0" err="1"/>
              <a:t>hơn</a:t>
            </a:r>
            <a:r>
              <a:rPr lang="en-US" sz="2000" b="1" dirty="0"/>
              <a:t> </a:t>
            </a:r>
            <a:r>
              <a:rPr lang="en-US" sz="2000" b="1" dirty="0" err="1"/>
              <a:t>hoặc</a:t>
            </a:r>
            <a:r>
              <a:rPr lang="en-US" sz="2000" b="1" dirty="0"/>
              <a:t> </a:t>
            </a:r>
            <a:r>
              <a:rPr lang="en-US" sz="2000" b="1" dirty="0" err="1"/>
              <a:t>bằng</a:t>
            </a:r>
            <a:r>
              <a:rPr lang="en-US" sz="2000" b="1" dirty="0"/>
              <a:t>           </a:t>
            </a:r>
            <a:r>
              <a:rPr lang="en-US" sz="2000" b="1" dirty="0" smtClean="0"/>
              <a:t>        b </a:t>
            </a:r>
            <a:r>
              <a:rPr lang="en-US" sz="2000" b="1" dirty="0"/>
              <a:t>&lt;= a</a:t>
            </a:r>
          </a:p>
          <a:p>
            <a:pPr>
              <a:buNone/>
            </a:pPr>
            <a:r>
              <a:rPr lang="en-US" sz="2000" b="1" dirty="0"/>
              <a:t>&gt;=			</a:t>
            </a:r>
            <a:r>
              <a:rPr lang="en-US" sz="2000" b="1" dirty="0" err="1"/>
              <a:t>lớn</a:t>
            </a:r>
            <a:r>
              <a:rPr lang="en-US" sz="2000" b="1" dirty="0"/>
              <a:t> </a:t>
            </a:r>
            <a:r>
              <a:rPr lang="en-US" sz="2000" b="1" dirty="0" err="1"/>
              <a:t>hơn</a:t>
            </a:r>
            <a:r>
              <a:rPr lang="en-US" sz="2000" b="1" dirty="0"/>
              <a:t> </a:t>
            </a:r>
            <a:r>
              <a:rPr lang="en-US" sz="2000" b="1" dirty="0" err="1"/>
              <a:t>hoặc</a:t>
            </a:r>
            <a:r>
              <a:rPr lang="en-US" sz="2000" b="1" dirty="0"/>
              <a:t> </a:t>
            </a:r>
            <a:r>
              <a:rPr lang="en-US" sz="2000" b="1" dirty="0" err="1"/>
              <a:t>bằng</a:t>
            </a:r>
            <a:r>
              <a:rPr lang="en-US" sz="2000" b="1" dirty="0"/>
              <a:t>	 </a:t>
            </a:r>
            <a:r>
              <a:rPr lang="en-US" sz="2000" b="1" dirty="0" smtClean="0"/>
              <a:t>             c </a:t>
            </a:r>
            <a:r>
              <a:rPr lang="en-US" sz="2000" b="1" dirty="0"/>
              <a:t>&gt;= 6</a:t>
            </a:r>
          </a:p>
          <a:p>
            <a:endParaRPr lang="en-US" dirty="0"/>
          </a:p>
        </p:txBody>
      </p:sp>
    </p:spTree>
    <p:extLst>
      <p:ext uri="{BB962C8B-B14F-4D97-AF65-F5344CB8AC3E}">
        <p14:creationId xmlns:p14="http://schemas.microsoft.com/office/powerpoint/2010/main" val="35830585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Câu</a:t>
            </a:r>
            <a:r>
              <a:rPr lang="en-US" dirty="0"/>
              <a:t> </a:t>
            </a:r>
            <a:r>
              <a:rPr lang="en-US" dirty="0" err="1"/>
              <a:t>lệnh</a:t>
            </a:r>
            <a:r>
              <a:rPr lang="en-US" dirty="0"/>
              <a:t> </a:t>
            </a:r>
            <a:r>
              <a:rPr lang="en-US" dirty="0" err="1"/>
              <a:t>lựa</a:t>
            </a:r>
            <a:r>
              <a:rPr lang="en-US" dirty="0"/>
              <a:t> </a:t>
            </a:r>
            <a:r>
              <a:rPr lang="en-US" dirty="0" err="1"/>
              <a:t>chọn</a:t>
            </a:r>
            <a:r>
              <a:rPr lang="en-US" dirty="0"/>
              <a:t> </a:t>
            </a:r>
            <a:r>
              <a:rPr lang="en-US" dirty="0" err="1"/>
              <a:t>đơn</a:t>
            </a:r>
            <a:endParaRPr lang="en-US" dirty="0"/>
          </a:p>
        </p:txBody>
      </p:sp>
      <p:sp>
        <p:nvSpPr>
          <p:cNvPr id="3" name="Content Placeholder 2"/>
          <p:cNvSpPr>
            <a:spLocks noGrp="1"/>
          </p:cNvSpPr>
          <p:nvPr>
            <p:ph idx="1"/>
          </p:nvPr>
        </p:nvSpPr>
        <p:spPr/>
        <p:txBody>
          <a:bodyPr/>
          <a:lstStyle/>
          <a:p>
            <a:r>
              <a:rPr lang="en-US" dirty="0" err="1" smtClean="0"/>
              <a:t>Tính</a:t>
            </a:r>
            <a:r>
              <a:rPr lang="en-US" dirty="0" smtClean="0"/>
              <a:t> </a:t>
            </a:r>
            <a:r>
              <a:rPr lang="en-US" dirty="0" err="1" smtClean="0"/>
              <a:t>toán</a:t>
            </a:r>
            <a:r>
              <a:rPr lang="en-US" dirty="0" smtClean="0"/>
              <a:t> </a:t>
            </a:r>
            <a:r>
              <a:rPr lang="en-US" dirty="0" err="1" smtClean="0"/>
              <a:t>giá</a:t>
            </a:r>
            <a:r>
              <a:rPr lang="en-US" dirty="0" smtClean="0"/>
              <a:t> </a:t>
            </a:r>
            <a:r>
              <a:rPr lang="en-US" dirty="0" err="1" smtClean="0"/>
              <a:t>trị</a:t>
            </a:r>
            <a:r>
              <a:rPr lang="en-US" dirty="0" smtClean="0"/>
              <a:t> </a:t>
            </a:r>
            <a:r>
              <a:rPr lang="en-US" dirty="0" err="1" smtClean="0"/>
              <a:t>biểu</a:t>
            </a:r>
            <a:r>
              <a:rPr lang="en-US" dirty="0" smtClean="0"/>
              <a:t> </a:t>
            </a:r>
            <a:r>
              <a:rPr lang="en-US" dirty="0" err="1" smtClean="0"/>
              <a:t>thức</a:t>
            </a:r>
            <a:r>
              <a:rPr lang="en-US" dirty="0" smtClean="0"/>
              <a:t> </a:t>
            </a:r>
            <a:r>
              <a:rPr lang="en-US" dirty="0" err="1" smtClean="0"/>
              <a:t>điều</a:t>
            </a:r>
            <a:r>
              <a:rPr lang="en-US" dirty="0" smtClean="0"/>
              <a:t> </a:t>
            </a:r>
            <a:r>
              <a:rPr lang="en-US" dirty="0" err="1" smtClean="0"/>
              <a:t>kiện</a:t>
            </a:r>
            <a:endParaRPr lang="en-US" dirty="0" smtClean="0"/>
          </a:p>
          <a:p>
            <a:pPr>
              <a:buNone/>
            </a:pPr>
            <a:r>
              <a:rPr lang="en-US" sz="2000" dirty="0" err="1"/>
              <a:t>Ví</a:t>
            </a:r>
            <a:r>
              <a:rPr lang="en-US" sz="2000" dirty="0"/>
              <a:t> </a:t>
            </a:r>
            <a:r>
              <a:rPr lang="en-US" sz="2000" dirty="0" err="1"/>
              <a:t>dụ</a:t>
            </a:r>
            <a:r>
              <a:rPr lang="en-US" sz="2000" dirty="0"/>
              <a:t>:</a:t>
            </a:r>
          </a:p>
          <a:p>
            <a:pPr>
              <a:buNone/>
            </a:pPr>
            <a:r>
              <a:rPr lang="en-US" sz="2000" dirty="0"/>
              <a:t>	char 	</a:t>
            </a:r>
            <a:r>
              <a:rPr lang="en-US" sz="2000" dirty="0" smtClean="0"/>
              <a:t>	key </a:t>
            </a:r>
            <a:r>
              <a:rPr lang="en-US" sz="2000" dirty="0"/>
              <a:t>= ‘m’;</a:t>
            </a:r>
          </a:p>
          <a:p>
            <a:pPr>
              <a:buNone/>
            </a:pPr>
            <a:r>
              <a:rPr lang="en-US" sz="2000" dirty="0"/>
              <a:t>	</a:t>
            </a:r>
            <a:r>
              <a:rPr lang="en-US" sz="2000" dirty="0" err="1"/>
              <a:t>int</a:t>
            </a:r>
            <a:r>
              <a:rPr lang="en-US" sz="2000" dirty="0"/>
              <a:t> 		i = 5, j = 7, k = 12;</a:t>
            </a:r>
          </a:p>
          <a:p>
            <a:pPr>
              <a:buNone/>
            </a:pPr>
            <a:r>
              <a:rPr lang="en-US" sz="2000" dirty="0"/>
              <a:t>	double 	x = 22.5;</a:t>
            </a:r>
          </a:p>
          <a:p>
            <a:pPr>
              <a:buNone/>
            </a:pPr>
            <a:endParaRPr lang="en-US" sz="2000" dirty="0"/>
          </a:p>
          <a:p>
            <a:pPr>
              <a:buNone/>
            </a:pPr>
            <a:r>
              <a:rPr lang="en-US" sz="2000" dirty="0"/>
              <a:t>	</a:t>
            </a:r>
            <a:r>
              <a:rPr lang="en-US" sz="2000" dirty="0" err="1"/>
              <a:t>Biểu</a:t>
            </a:r>
            <a:r>
              <a:rPr lang="en-US" sz="2000" dirty="0"/>
              <a:t> </a:t>
            </a:r>
            <a:r>
              <a:rPr lang="en-US" sz="2000" dirty="0" err="1"/>
              <a:t>thức</a:t>
            </a:r>
            <a:r>
              <a:rPr lang="en-US" sz="2000" dirty="0"/>
              <a:t>	        </a:t>
            </a:r>
            <a:r>
              <a:rPr lang="en-US" sz="2000" dirty="0" smtClean="0"/>
              <a:t>   </a:t>
            </a:r>
            <a:r>
              <a:rPr lang="en-US" sz="2000" dirty="0" err="1" smtClean="0"/>
              <a:t>Biểu</a:t>
            </a:r>
            <a:r>
              <a:rPr lang="en-US" sz="2000" dirty="0" smtClean="0"/>
              <a:t> </a:t>
            </a:r>
            <a:r>
              <a:rPr lang="en-US" sz="2000" dirty="0" err="1"/>
              <a:t>thức</a:t>
            </a:r>
            <a:r>
              <a:rPr lang="en-US" sz="2000" dirty="0"/>
              <a:t> </a:t>
            </a:r>
            <a:r>
              <a:rPr lang="en-US" sz="2000" dirty="0" err="1"/>
              <a:t>tương</a:t>
            </a:r>
            <a:r>
              <a:rPr lang="en-US" sz="2000" dirty="0"/>
              <a:t> </a:t>
            </a:r>
            <a:r>
              <a:rPr lang="en-US" sz="2000" dirty="0" err="1"/>
              <a:t>đương</a:t>
            </a:r>
            <a:r>
              <a:rPr lang="en-US" sz="2000" dirty="0"/>
              <a:t> 	      </a:t>
            </a:r>
            <a:r>
              <a:rPr lang="en-US" sz="2000" dirty="0" smtClean="0"/>
              <a:t>     </a:t>
            </a:r>
            <a:r>
              <a:rPr lang="en-US" sz="2000" dirty="0" err="1" smtClean="0"/>
              <a:t>Giá</a:t>
            </a:r>
            <a:r>
              <a:rPr lang="en-US" sz="2000" dirty="0" smtClean="0"/>
              <a:t> </a:t>
            </a:r>
            <a:r>
              <a:rPr lang="en-US" sz="2000" dirty="0" err="1"/>
              <a:t>trị</a:t>
            </a:r>
            <a:endParaRPr lang="en-US" sz="2000" dirty="0"/>
          </a:p>
          <a:p>
            <a:pPr>
              <a:buNone/>
            </a:pPr>
            <a:r>
              <a:rPr lang="en-US" sz="2000" dirty="0" smtClean="0"/>
              <a:t>--------------------------------------------------------------------------------------------</a:t>
            </a:r>
            <a:endParaRPr lang="en-US" sz="2000" dirty="0"/>
          </a:p>
          <a:p>
            <a:pPr>
              <a:buNone/>
            </a:pPr>
            <a:r>
              <a:rPr lang="en-US" sz="2000" dirty="0" smtClean="0"/>
              <a:t>   i </a:t>
            </a:r>
            <a:r>
              <a:rPr lang="en-US" sz="2000" dirty="0"/>
              <a:t>+ 2 == k-1		(i + 2) = = ( k –1)		</a:t>
            </a:r>
            <a:r>
              <a:rPr lang="en-US" sz="2000" dirty="0" smtClean="0"/>
              <a:t>false</a:t>
            </a:r>
            <a:endParaRPr lang="en-US" sz="2000" dirty="0"/>
          </a:p>
          <a:p>
            <a:pPr>
              <a:buNone/>
            </a:pPr>
            <a:r>
              <a:rPr lang="en-US" sz="2000" dirty="0" smtClean="0"/>
              <a:t>   ‘</a:t>
            </a:r>
            <a:r>
              <a:rPr lang="en-US" sz="2000" dirty="0"/>
              <a:t>a’ +1 == ‘b’		(‘a’ +1) = = ‘b’			true</a:t>
            </a:r>
          </a:p>
          <a:p>
            <a:pPr>
              <a:buNone/>
            </a:pPr>
            <a:r>
              <a:rPr lang="en-US" sz="2000" dirty="0" smtClean="0"/>
              <a:t>   25 </a:t>
            </a:r>
            <a:r>
              <a:rPr lang="en-US" sz="2000" dirty="0"/>
              <a:t>&gt;= x + 1.0		25 &gt;= (x + 1.0)			true</a:t>
            </a:r>
          </a:p>
          <a:p>
            <a:pPr>
              <a:buNone/>
            </a:pPr>
            <a:r>
              <a:rPr lang="en-US" sz="2000" dirty="0" smtClean="0"/>
              <a:t>   key </a:t>
            </a:r>
            <a:r>
              <a:rPr lang="en-US" sz="2000" dirty="0"/>
              <a:t>–1 &gt; 20		(key –1) &gt; 20			</a:t>
            </a:r>
            <a:r>
              <a:rPr lang="en-US" sz="2000" dirty="0" smtClean="0"/>
              <a:t>true</a:t>
            </a:r>
            <a:endParaRPr lang="en-US" sz="2000" dirty="0"/>
          </a:p>
          <a:p>
            <a:pPr marL="0" indent="0">
              <a:buNone/>
            </a:pPr>
            <a:endParaRPr lang="en-US" dirty="0"/>
          </a:p>
        </p:txBody>
      </p:sp>
    </p:spTree>
    <p:extLst>
      <p:ext uri="{BB962C8B-B14F-4D97-AF65-F5344CB8AC3E}">
        <p14:creationId xmlns:p14="http://schemas.microsoft.com/office/powerpoint/2010/main" val="25077330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Câu</a:t>
            </a:r>
            <a:r>
              <a:rPr lang="en-US" dirty="0"/>
              <a:t> </a:t>
            </a:r>
            <a:r>
              <a:rPr lang="en-US" dirty="0" err="1"/>
              <a:t>lệnh</a:t>
            </a:r>
            <a:r>
              <a:rPr lang="en-US" dirty="0"/>
              <a:t> </a:t>
            </a:r>
            <a:r>
              <a:rPr lang="en-US" dirty="0" err="1"/>
              <a:t>lựa</a:t>
            </a:r>
            <a:r>
              <a:rPr lang="en-US" dirty="0"/>
              <a:t> </a:t>
            </a:r>
            <a:r>
              <a:rPr lang="en-US" dirty="0" err="1"/>
              <a:t>chọn</a:t>
            </a:r>
            <a:r>
              <a:rPr lang="en-US" dirty="0"/>
              <a:t> </a:t>
            </a:r>
            <a:r>
              <a:rPr lang="en-US" dirty="0" err="1"/>
              <a:t>đơn</a:t>
            </a:r>
            <a:endParaRPr lang="en-US" dirty="0"/>
          </a:p>
        </p:txBody>
      </p:sp>
      <p:sp>
        <p:nvSpPr>
          <p:cNvPr id="3" name="Content Placeholder 2"/>
          <p:cNvSpPr>
            <a:spLocks noGrp="1"/>
          </p:cNvSpPr>
          <p:nvPr>
            <p:ph idx="1"/>
          </p:nvPr>
        </p:nvSpPr>
        <p:spPr>
          <a:xfrm>
            <a:off x="304800" y="1143000"/>
            <a:ext cx="8610600" cy="533400"/>
          </a:xfrm>
        </p:spPr>
        <p:txBody>
          <a:bodyPr/>
          <a:lstStyle/>
          <a:p>
            <a:r>
              <a:rPr lang="en-US" dirty="0"/>
              <a:t>k</a:t>
            </a:r>
            <a:r>
              <a:rPr lang="en-US" dirty="0" smtClean="0"/>
              <a:t>ey = ‘m’</a:t>
            </a:r>
            <a:endParaRPr lang="en-US" dirty="0"/>
          </a:p>
        </p:txBody>
      </p:sp>
      <p:grpSp>
        <p:nvGrpSpPr>
          <p:cNvPr id="15" name="Group 14"/>
          <p:cNvGrpSpPr/>
          <p:nvPr/>
        </p:nvGrpSpPr>
        <p:grpSpPr>
          <a:xfrm>
            <a:off x="762000" y="1371600"/>
            <a:ext cx="7896225" cy="4572000"/>
            <a:chOff x="762000" y="1371600"/>
            <a:chExt cx="7896225" cy="4572000"/>
          </a:xfrm>
        </p:grpSpPr>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1371600"/>
              <a:ext cx="4314825"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 name="Group 13"/>
            <p:cNvGrpSpPr/>
            <p:nvPr/>
          </p:nvGrpSpPr>
          <p:grpSpPr>
            <a:xfrm>
              <a:off x="762000" y="3678211"/>
              <a:ext cx="2362200" cy="228600"/>
              <a:chOff x="762000" y="3678211"/>
              <a:chExt cx="2362200" cy="228600"/>
            </a:xfrm>
          </p:grpSpPr>
          <p:sp>
            <p:nvSpPr>
              <p:cNvPr id="5" name="Rectangle 5"/>
              <p:cNvSpPr>
                <a:spLocks noChangeArrowheads="1"/>
              </p:cNvSpPr>
              <p:nvPr/>
            </p:nvSpPr>
            <p:spPr bwMode="auto">
              <a:xfrm>
                <a:off x="762000" y="3678211"/>
                <a:ext cx="228600" cy="2286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6" name="Rectangle 6"/>
              <p:cNvSpPr>
                <a:spLocks noChangeArrowheads="1"/>
              </p:cNvSpPr>
              <p:nvPr/>
            </p:nvSpPr>
            <p:spPr bwMode="auto">
              <a:xfrm>
                <a:off x="1066800" y="3678211"/>
                <a:ext cx="228600" cy="228600"/>
              </a:xfrm>
              <a:prstGeom prst="rect">
                <a:avLst/>
              </a:prstGeom>
              <a:solidFill>
                <a:srgbClr val="FF0000"/>
              </a:solidFill>
              <a:ln w="9525">
                <a:solidFill>
                  <a:schemeClr val="tx1"/>
                </a:solidFill>
                <a:miter lim="800000"/>
                <a:headEnd/>
                <a:tailEnd/>
              </a:ln>
            </p:spPr>
            <p:txBody>
              <a:bodyPr wrap="none" anchor="ctr"/>
              <a:lstStyle/>
              <a:p>
                <a:endParaRPr lang="en-US"/>
              </a:p>
            </p:txBody>
          </p:sp>
          <p:sp>
            <p:nvSpPr>
              <p:cNvPr id="7" name="Rectangle 7"/>
              <p:cNvSpPr>
                <a:spLocks noChangeArrowheads="1"/>
              </p:cNvSpPr>
              <p:nvPr/>
            </p:nvSpPr>
            <p:spPr bwMode="auto">
              <a:xfrm>
                <a:off x="1371600" y="3678211"/>
                <a:ext cx="228600" cy="228600"/>
              </a:xfrm>
              <a:prstGeom prst="rect">
                <a:avLst/>
              </a:prstGeom>
              <a:solidFill>
                <a:srgbClr val="FF0000"/>
              </a:solidFill>
              <a:ln w="9525">
                <a:solidFill>
                  <a:schemeClr val="tx1"/>
                </a:solidFill>
                <a:miter lim="800000"/>
                <a:headEnd/>
                <a:tailEnd/>
              </a:ln>
            </p:spPr>
            <p:txBody>
              <a:bodyPr wrap="none" anchor="ctr"/>
              <a:lstStyle/>
              <a:p>
                <a:endParaRPr lang="en-US"/>
              </a:p>
            </p:txBody>
          </p:sp>
          <p:sp>
            <p:nvSpPr>
              <p:cNvPr id="8" name="Rectangle 8"/>
              <p:cNvSpPr>
                <a:spLocks noChangeArrowheads="1"/>
              </p:cNvSpPr>
              <p:nvPr/>
            </p:nvSpPr>
            <p:spPr bwMode="auto">
              <a:xfrm>
                <a:off x="1676400" y="3678211"/>
                <a:ext cx="228600" cy="2286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9" name="Rectangle 9"/>
              <p:cNvSpPr>
                <a:spLocks noChangeArrowheads="1"/>
              </p:cNvSpPr>
              <p:nvPr/>
            </p:nvSpPr>
            <p:spPr bwMode="auto">
              <a:xfrm>
                <a:off x="1981200" y="3678211"/>
                <a:ext cx="228600" cy="228600"/>
              </a:xfrm>
              <a:prstGeom prst="rect">
                <a:avLst/>
              </a:prstGeom>
              <a:solidFill>
                <a:srgbClr val="FF0000"/>
              </a:solidFill>
              <a:ln w="9525">
                <a:solidFill>
                  <a:schemeClr val="tx1"/>
                </a:solidFill>
                <a:miter lim="800000"/>
                <a:headEnd/>
                <a:tailEnd/>
              </a:ln>
            </p:spPr>
            <p:txBody>
              <a:bodyPr wrap="none" anchor="ctr"/>
              <a:lstStyle/>
              <a:p>
                <a:endParaRPr lang="en-US"/>
              </a:p>
            </p:txBody>
          </p:sp>
          <p:sp>
            <p:nvSpPr>
              <p:cNvPr id="10" name="Rectangle 10"/>
              <p:cNvSpPr>
                <a:spLocks noChangeArrowheads="1"/>
              </p:cNvSpPr>
              <p:nvPr/>
            </p:nvSpPr>
            <p:spPr bwMode="auto">
              <a:xfrm>
                <a:off x="2286000" y="3678211"/>
                <a:ext cx="228600" cy="228600"/>
              </a:xfrm>
              <a:prstGeom prst="rect">
                <a:avLst/>
              </a:prstGeom>
              <a:solidFill>
                <a:srgbClr val="FF0000"/>
              </a:solidFill>
              <a:ln w="9525">
                <a:solidFill>
                  <a:schemeClr val="tx1"/>
                </a:solidFill>
                <a:miter lim="800000"/>
                <a:headEnd/>
                <a:tailEnd/>
              </a:ln>
            </p:spPr>
            <p:txBody>
              <a:bodyPr wrap="none" anchor="ctr"/>
              <a:lstStyle/>
              <a:p>
                <a:endParaRPr lang="en-US"/>
              </a:p>
            </p:txBody>
          </p:sp>
          <p:sp>
            <p:nvSpPr>
              <p:cNvPr id="11" name="Rectangle 11"/>
              <p:cNvSpPr>
                <a:spLocks noChangeArrowheads="1"/>
              </p:cNvSpPr>
              <p:nvPr/>
            </p:nvSpPr>
            <p:spPr bwMode="auto">
              <a:xfrm>
                <a:off x="2590800" y="3678211"/>
                <a:ext cx="228600" cy="2286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12" name="Rectangle 12"/>
              <p:cNvSpPr>
                <a:spLocks noChangeArrowheads="1"/>
              </p:cNvSpPr>
              <p:nvPr/>
            </p:nvSpPr>
            <p:spPr bwMode="auto">
              <a:xfrm>
                <a:off x="2895600" y="3678211"/>
                <a:ext cx="228600" cy="228600"/>
              </a:xfrm>
              <a:prstGeom prst="rect">
                <a:avLst/>
              </a:prstGeom>
              <a:solidFill>
                <a:srgbClr val="FF0000"/>
              </a:solidFill>
              <a:ln w="9525">
                <a:solidFill>
                  <a:schemeClr val="tx1"/>
                </a:solidFill>
                <a:miter lim="800000"/>
                <a:headEnd/>
                <a:tailEnd/>
              </a:ln>
            </p:spPr>
            <p:txBody>
              <a:bodyPr wrap="none" anchor="ctr"/>
              <a:lstStyle/>
              <a:p>
                <a:endParaRPr lang="en-US"/>
              </a:p>
            </p:txBody>
          </p:sp>
        </p:grpSp>
        <p:sp>
          <p:nvSpPr>
            <p:cNvPr id="13" name="Line 13"/>
            <p:cNvSpPr>
              <a:spLocks noChangeShapeType="1"/>
            </p:cNvSpPr>
            <p:nvPr/>
          </p:nvSpPr>
          <p:spPr bwMode="auto">
            <a:xfrm flipH="1" flipV="1">
              <a:off x="3124200" y="3906809"/>
              <a:ext cx="1219200" cy="893789"/>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12940379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Câu</a:t>
            </a:r>
            <a:r>
              <a:rPr lang="en-US" dirty="0" smtClean="0"/>
              <a:t> </a:t>
            </a:r>
            <a:r>
              <a:rPr lang="en-US" dirty="0" err="1" smtClean="0"/>
              <a:t>lệnh</a:t>
            </a:r>
            <a:r>
              <a:rPr lang="en-US" dirty="0" smtClean="0"/>
              <a:t> </a:t>
            </a:r>
            <a:r>
              <a:rPr lang="en-US" dirty="0" err="1" smtClean="0"/>
              <a:t>lựa</a:t>
            </a:r>
            <a:r>
              <a:rPr lang="en-US" dirty="0" smtClean="0"/>
              <a:t> </a:t>
            </a:r>
            <a:r>
              <a:rPr lang="en-US" dirty="0" err="1" smtClean="0"/>
              <a:t>chọn</a:t>
            </a:r>
            <a:r>
              <a:rPr lang="en-US" dirty="0" smtClean="0"/>
              <a:t> </a:t>
            </a:r>
            <a:r>
              <a:rPr lang="en-US" dirty="0" err="1" smtClean="0"/>
              <a:t>kép</a:t>
            </a:r>
            <a:endParaRPr lang="en-US" dirty="0"/>
          </a:p>
        </p:txBody>
      </p:sp>
      <p:sp>
        <p:nvSpPr>
          <p:cNvPr id="3" name="Content Placeholder 2"/>
          <p:cNvSpPr>
            <a:spLocks noGrp="1"/>
          </p:cNvSpPr>
          <p:nvPr>
            <p:ph idx="1"/>
          </p:nvPr>
        </p:nvSpPr>
        <p:spPr>
          <a:xfrm>
            <a:off x="304800" y="1143000"/>
            <a:ext cx="8610600" cy="914400"/>
          </a:xfrm>
        </p:spPr>
        <p:txBody>
          <a:bodyPr/>
          <a:lstStyle/>
          <a:p>
            <a:r>
              <a:rPr lang="en-US" dirty="0" err="1"/>
              <a:t>H</a:t>
            </a:r>
            <a:r>
              <a:rPr lang="en-US" dirty="0" err="1" smtClean="0"/>
              <a:t>ành</a:t>
            </a:r>
            <a:r>
              <a:rPr lang="en-US" dirty="0" smtClean="0"/>
              <a:t> </a:t>
            </a:r>
            <a:r>
              <a:rPr lang="en-US" dirty="0" err="1" smtClean="0"/>
              <a:t>động</a:t>
            </a:r>
            <a:r>
              <a:rPr lang="en-US" dirty="0" smtClean="0"/>
              <a:t> 1 </a:t>
            </a:r>
            <a:r>
              <a:rPr lang="en-US" dirty="0" err="1" smtClean="0"/>
              <a:t>được</a:t>
            </a:r>
            <a:r>
              <a:rPr lang="en-US" dirty="0" smtClean="0"/>
              <a:t> </a:t>
            </a:r>
            <a:r>
              <a:rPr lang="en-US" dirty="0" err="1"/>
              <a:t>thực</a:t>
            </a:r>
            <a:r>
              <a:rPr lang="en-US" dirty="0"/>
              <a:t> </a:t>
            </a:r>
            <a:r>
              <a:rPr lang="en-US" dirty="0" err="1"/>
              <a:t>hiện</a:t>
            </a:r>
            <a:r>
              <a:rPr lang="en-US" dirty="0"/>
              <a:t> </a:t>
            </a:r>
            <a:r>
              <a:rPr lang="en-US" dirty="0" err="1" smtClean="0"/>
              <a:t>khi</a:t>
            </a:r>
            <a:r>
              <a:rPr lang="en-US" dirty="0" smtClean="0"/>
              <a:t> </a:t>
            </a:r>
            <a:r>
              <a:rPr lang="en-US" dirty="0" err="1" smtClean="0"/>
              <a:t>biểu</a:t>
            </a:r>
            <a:r>
              <a:rPr lang="en-US" dirty="0" smtClean="0"/>
              <a:t> </a:t>
            </a:r>
            <a:r>
              <a:rPr lang="en-US" dirty="0" err="1" smtClean="0"/>
              <a:t>thức</a:t>
            </a:r>
            <a:r>
              <a:rPr lang="en-US" dirty="0" smtClean="0"/>
              <a:t> </a:t>
            </a:r>
            <a:r>
              <a:rPr lang="en-US" dirty="0" err="1"/>
              <a:t>điều</a:t>
            </a:r>
            <a:r>
              <a:rPr lang="en-US" dirty="0"/>
              <a:t> </a:t>
            </a:r>
            <a:r>
              <a:rPr lang="en-US" dirty="0" err="1"/>
              <a:t>kiện</a:t>
            </a:r>
            <a:r>
              <a:rPr lang="en-US" dirty="0"/>
              <a:t> </a:t>
            </a:r>
            <a:r>
              <a:rPr lang="en-US" b="1" dirty="0" err="1">
                <a:solidFill>
                  <a:srgbClr val="FF0000"/>
                </a:solidFill>
              </a:rPr>
              <a:t>đúng</a:t>
            </a:r>
            <a:r>
              <a:rPr lang="en-US" dirty="0"/>
              <a:t>, </a:t>
            </a:r>
            <a:r>
              <a:rPr lang="en-US" dirty="0" err="1"/>
              <a:t>và</a:t>
            </a:r>
            <a:r>
              <a:rPr lang="en-US" dirty="0"/>
              <a:t> </a:t>
            </a:r>
            <a:r>
              <a:rPr lang="en-US" dirty="0" err="1" smtClean="0"/>
              <a:t>hành</a:t>
            </a:r>
            <a:r>
              <a:rPr lang="en-US" dirty="0" smtClean="0"/>
              <a:t> </a:t>
            </a:r>
            <a:r>
              <a:rPr lang="en-US" dirty="0" err="1" smtClean="0"/>
              <a:t>động</a:t>
            </a:r>
            <a:r>
              <a:rPr lang="en-US" dirty="0" smtClean="0"/>
              <a:t> 2 </a:t>
            </a:r>
            <a:r>
              <a:rPr lang="en-US" dirty="0" err="1" smtClean="0"/>
              <a:t>được</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khi</a:t>
            </a:r>
            <a:r>
              <a:rPr lang="en-US" dirty="0" smtClean="0"/>
              <a:t> </a:t>
            </a:r>
            <a:r>
              <a:rPr lang="en-US" dirty="0" err="1" smtClean="0"/>
              <a:t>biểu</a:t>
            </a:r>
            <a:r>
              <a:rPr lang="en-US" dirty="0" smtClean="0"/>
              <a:t> </a:t>
            </a:r>
            <a:r>
              <a:rPr lang="en-US" dirty="0" err="1" smtClean="0"/>
              <a:t>thức</a:t>
            </a:r>
            <a:r>
              <a:rPr lang="en-US" dirty="0" smtClean="0"/>
              <a:t> </a:t>
            </a:r>
            <a:r>
              <a:rPr lang="en-US" dirty="0" err="1" smtClean="0"/>
              <a:t>điều</a:t>
            </a:r>
            <a:r>
              <a:rPr lang="en-US" dirty="0" smtClean="0"/>
              <a:t> </a:t>
            </a:r>
            <a:r>
              <a:rPr lang="en-US" dirty="0" err="1"/>
              <a:t>kiện</a:t>
            </a:r>
            <a:r>
              <a:rPr lang="en-US" dirty="0"/>
              <a:t> </a:t>
            </a:r>
            <a:r>
              <a:rPr lang="en-US" b="1" dirty="0" err="1">
                <a:solidFill>
                  <a:srgbClr val="FF0000"/>
                </a:solidFill>
              </a:rPr>
              <a:t>sai</a:t>
            </a:r>
            <a:endParaRPr lang="en-US" b="1" dirty="0">
              <a:solidFill>
                <a:srgbClr val="FF0000"/>
              </a:solidFill>
            </a:endParaRPr>
          </a:p>
          <a:p>
            <a:endParaRPr lang="en-US" dirty="0"/>
          </a:p>
        </p:txBody>
      </p:sp>
      <p:sp>
        <p:nvSpPr>
          <p:cNvPr id="4" name="Content Placeholder 2"/>
          <p:cNvSpPr txBox="1">
            <a:spLocks/>
          </p:cNvSpPr>
          <p:nvPr/>
        </p:nvSpPr>
        <p:spPr>
          <a:xfrm>
            <a:off x="381000" y="2209800"/>
            <a:ext cx="8458200" cy="1219200"/>
          </a:xfrm>
          <a:prstGeom prst="rect">
            <a:avLst/>
          </a:prstGeom>
          <a:solidFill>
            <a:schemeClr val="bg1">
              <a:lumMod val="85000"/>
            </a:schemeClr>
          </a:solidFill>
        </p:spPr>
        <p:txBody>
          <a:bodyPr>
            <a:normAutofit/>
          </a:bodyPr>
          <a:lstStyle/>
          <a:p>
            <a:pPr>
              <a:defRPr/>
            </a:pPr>
            <a:r>
              <a:rPr lang="en-US" dirty="0">
                <a:latin typeface="DejaVu Sans Mono"/>
                <a:ea typeface="DejaVu Sans Mono"/>
                <a:cs typeface="DejaVu Sans Mono"/>
              </a:rPr>
              <a:t>	</a:t>
            </a:r>
            <a:r>
              <a:rPr lang="en-US" dirty="0" err="1">
                <a:latin typeface="DejaVu Sans Mono"/>
                <a:ea typeface="DejaVu Sans Mono"/>
                <a:cs typeface="DejaVu Sans Mono"/>
              </a:rPr>
              <a:t>nếu</a:t>
            </a:r>
            <a:r>
              <a:rPr lang="en-US" dirty="0">
                <a:latin typeface="DejaVu Sans Mono"/>
                <a:ea typeface="DejaVu Sans Mono"/>
                <a:cs typeface="DejaVu Sans Mono"/>
              </a:rPr>
              <a:t> </a:t>
            </a:r>
            <a:r>
              <a:rPr lang="en-US" dirty="0" err="1">
                <a:latin typeface="DejaVu Sans Mono"/>
                <a:ea typeface="DejaVu Sans Mono"/>
                <a:cs typeface="DejaVu Sans Mono"/>
              </a:rPr>
              <a:t>điểm</a:t>
            </a:r>
            <a:r>
              <a:rPr lang="en-US" dirty="0">
                <a:latin typeface="DejaVu Sans Mono"/>
                <a:ea typeface="DejaVu Sans Mono"/>
                <a:cs typeface="DejaVu Sans Mono"/>
              </a:rPr>
              <a:t> </a:t>
            </a:r>
            <a:r>
              <a:rPr lang="en-US" dirty="0" err="1">
                <a:latin typeface="DejaVu Sans Mono"/>
                <a:ea typeface="DejaVu Sans Mono"/>
                <a:cs typeface="DejaVu Sans Mono"/>
              </a:rPr>
              <a:t>lớn</a:t>
            </a:r>
            <a:r>
              <a:rPr lang="en-US" dirty="0">
                <a:latin typeface="DejaVu Sans Mono"/>
                <a:ea typeface="DejaVu Sans Mono"/>
                <a:cs typeface="DejaVu Sans Mono"/>
              </a:rPr>
              <a:t> </a:t>
            </a:r>
            <a:r>
              <a:rPr lang="en-US" dirty="0" err="1">
                <a:latin typeface="DejaVu Sans Mono"/>
                <a:ea typeface="DejaVu Sans Mono"/>
                <a:cs typeface="DejaVu Sans Mono"/>
              </a:rPr>
              <a:t>hơn</a:t>
            </a:r>
            <a:r>
              <a:rPr lang="en-US" dirty="0">
                <a:latin typeface="DejaVu Sans Mono"/>
                <a:ea typeface="DejaVu Sans Mono"/>
                <a:cs typeface="DejaVu Sans Mono"/>
              </a:rPr>
              <a:t> </a:t>
            </a:r>
            <a:r>
              <a:rPr lang="en-US" dirty="0" err="1">
                <a:latin typeface="DejaVu Sans Mono"/>
                <a:ea typeface="DejaVu Sans Mono"/>
                <a:cs typeface="DejaVu Sans Mono"/>
              </a:rPr>
              <a:t>hoặc</a:t>
            </a:r>
            <a:r>
              <a:rPr lang="en-US" dirty="0">
                <a:latin typeface="DejaVu Sans Mono"/>
                <a:ea typeface="DejaVu Sans Mono"/>
                <a:cs typeface="DejaVu Sans Mono"/>
              </a:rPr>
              <a:t> </a:t>
            </a:r>
            <a:r>
              <a:rPr lang="en-US" dirty="0" err="1">
                <a:latin typeface="DejaVu Sans Mono"/>
                <a:ea typeface="DejaVu Sans Mono"/>
                <a:cs typeface="DejaVu Sans Mono"/>
              </a:rPr>
              <a:t>bằng</a:t>
            </a:r>
            <a:r>
              <a:rPr lang="en-US" dirty="0">
                <a:latin typeface="DejaVu Sans Mono"/>
                <a:ea typeface="DejaVu Sans Mono"/>
                <a:cs typeface="DejaVu Sans Mono"/>
              </a:rPr>
              <a:t> 5</a:t>
            </a:r>
          </a:p>
          <a:p>
            <a:pPr>
              <a:defRPr/>
            </a:pPr>
            <a:r>
              <a:rPr lang="en-US" dirty="0">
                <a:latin typeface="DejaVu Sans Mono"/>
                <a:ea typeface="DejaVu Sans Mono"/>
                <a:cs typeface="DejaVu Sans Mono"/>
              </a:rPr>
              <a:t>	    in “</a:t>
            </a:r>
            <a:r>
              <a:rPr lang="en-US" dirty="0" err="1">
                <a:latin typeface="DejaVu Sans Mono"/>
                <a:ea typeface="DejaVu Sans Mono"/>
                <a:cs typeface="DejaVu Sans Mono"/>
              </a:rPr>
              <a:t>Đã</a:t>
            </a:r>
            <a:r>
              <a:rPr lang="en-US" dirty="0">
                <a:latin typeface="DejaVu Sans Mono"/>
                <a:ea typeface="DejaVu Sans Mono"/>
                <a:cs typeface="DejaVu Sans Mono"/>
              </a:rPr>
              <a:t> </a:t>
            </a:r>
            <a:r>
              <a:rPr lang="en-US" dirty="0" err="1">
                <a:latin typeface="DejaVu Sans Mono"/>
                <a:ea typeface="DejaVu Sans Mono"/>
                <a:cs typeface="DejaVu Sans Mono"/>
              </a:rPr>
              <a:t>đậu</a:t>
            </a:r>
            <a:r>
              <a:rPr lang="en-US" dirty="0">
                <a:latin typeface="DejaVu Sans Mono"/>
                <a:ea typeface="DejaVu Sans Mono"/>
                <a:cs typeface="DejaVu Sans Mono"/>
              </a:rPr>
              <a:t>”</a:t>
            </a:r>
          </a:p>
          <a:p>
            <a:pPr>
              <a:defRPr/>
            </a:pPr>
            <a:r>
              <a:rPr lang="en-US" dirty="0">
                <a:latin typeface="DejaVu Sans Mono"/>
                <a:ea typeface="DejaVu Sans Mono"/>
                <a:cs typeface="DejaVu Sans Mono"/>
              </a:rPr>
              <a:t>	</a:t>
            </a:r>
            <a:r>
              <a:rPr lang="en-US" dirty="0" err="1">
                <a:latin typeface="DejaVu Sans Mono"/>
                <a:ea typeface="DejaVu Sans Mono"/>
                <a:cs typeface="DejaVu Sans Mono"/>
              </a:rPr>
              <a:t>ngược</a:t>
            </a:r>
            <a:r>
              <a:rPr lang="en-US" dirty="0">
                <a:latin typeface="DejaVu Sans Mono"/>
                <a:ea typeface="DejaVu Sans Mono"/>
                <a:cs typeface="DejaVu Sans Mono"/>
              </a:rPr>
              <a:t> </a:t>
            </a:r>
            <a:r>
              <a:rPr lang="en-US" dirty="0" err="1">
                <a:latin typeface="DejaVu Sans Mono"/>
                <a:ea typeface="DejaVu Sans Mono"/>
                <a:cs typeface="DejaVu Sans Mono"/>
              </a:rPr>
              <a:t>lại</a:t>
            </a:r>
            <a:endParaRPr lang="en-US" dirty="0">
              <a:latin typeface="DejaVu Sans Mono"/>
              <a:ea typeface="DejaVu Sans Mono"/>
              <a:cs typeface="DejaVu Sans Mono"/>
            </a:endParaRPr>
          </a:p>
          <a:p>
            <a:pPr>
              <a:defRPr/>
            </a:pPr>
            <a:r>
              <a:rPr lang="en-US" dirty="0">
                <a:latin typeface="DejaVu Sans Mono"/>
                <a:ea typeface="DejaVu Sans Mono"/>
                <a:cs typeface="DejaVu Sans Mono"/>
              </a:rPr>
              <a:t>	    in “</a:t>
            </a:r>
            <a:r>
              <a:rPr lang="en-US" dirty="0" err="1">
                <a:latin typeface="DejaVu Sans Mono"/>
                <a:ea typeface="DejaVu Sans Mono"/>
                <a:cs typeface="DejaVu Sans Mono"/>
              </a:rPr>
              <a:t>Đã</a:t>
            </a:r>
            <a:r>
              <a:rPr lang="en-US" dirty="0">
                <a:latin typeface="DejaVu Sans Mono"/>
                <a:ea typeface="DejaVu Sans Mono"/>
                <a:cs typeface="DejaVu Sans Mono"/>
              </a:rPr>
              <a:t> </a:t>
            </a:r>
            <a:r>
              <a:rPr lang="en-US" dirty="0" err="1">
                <a:latin typeface="DejaVu Sans Mono"/>
                <a:ea typeface="DejaVu Sans Mono"/>
                <a:cs typeface="DejaVu Sans Mono"/>
              </a:rPr>
              <a:t>rớt</a:t>
            </a:r>
            <a:r>
              <a:rPr lang="en-US" dirty="0">
                <a:latin typeface="DejaVu Sans Mono"/>
                <a:ea typeface="DejaVu Sans Mono"/>
                <a:cs typeface="DejaVu Sans Mono"/>
              </a:rPr>
              <a:t>”</a:t>
            </a:r>
          </a:p>
        </p:txBody>
      </p:sp>
      <p:sp>
        <p:nvSpPr>
          <p:cNvPr id="5" name="Content Placeholder 2"/>
          <p:cNvSpPr txBox="1">
            <a:spLocks/>
          </p:cNvSpPr>
          <p:nvPr/>
        </p:nvSpPr>
        <p:spPr>
          <a:xfrm>
            <a:off x="381000" y="3733800"/>
            <a:ext cx="8458200" cy="1295400"/>
          </a:xfrm>
          <a:prstGeom prst="rect">
            <a:avLst/>
          </a:prstGeom>
          <a:solidFill>
            <a:schemeClr val="bg1">
              <a:lumMod val="85000"/>
            </a:schemeClr>
          </a:solidFill>
        </p:spPr>
        <p:txBody>
          <a:bodyPr>
            <a:normAutofit/>
          </a:bodyPr>
          <a:lstStyle/>
          <a:p>
            <a:pPr fontAlgn="auto">
              <a:spcBef>
                <a:spcPts val="0"/>
              </a:spcBef>
              <a:spcAft>
                <a:spcPts val="0"/>
              </a:spcAft>
              <a:defRPr/>
            </a:pPr>
            <a:r>
              <a:rPr lang="en-US" dirty="0">
                <a:latin typeface="+mn-lt"/>
                <a:ea typeface="DejaVu Sans Mono" pitchFamily="49" charset="0"/>
                <a:cs typeface="DejaVu Sans Mono" pitchFamily="49" charset="0"/>
              </a:rPr>
              <a:t>	</a:t>
            </a:r>
            <a:r>
              <a:rPr lang="en-US" b="1" i="1" dirty="0">
                <a:latin typeface="DejaVu Sans Mono" pitchFamily="49" charset="0"/>
                <a:ea typeface="DejaVu Sans Mono" pitchFamily="49" charset="0"/>
                <a:cs typeface="DejaVu Sans Mono" pitchFamily="49" charset="0"/>
              </a:rPr>
              <a:t>if</a:t>
            </a:r>
            <a:r>
              <a:rPr lang="en-US" dirty="0">
                <a:latin typeface="DejaVu Sans Mono" pitchFamily="49" charset="0"/>
                <a:ea typeface="DejaVu Sans Mono" pitchFamily="49" charset="0"/>
                <a:cs typeface="DejaVu Sans Mono" pitchFamily="49" charset="0"/>
              </a:rPr>
              <a:t> (grade &gt;= 5)</a:t>
            </a:r>
          </a:p>
          <a:p>
            <a:pPr fontAlgn="auto">
              <a:spcBef>
                <a:spcPts val="0"/>
              </a:spcBef>
              <a:spcAft>
                <a:spcPts val="0"/>
              </a:spcAft>
              <a:defRPr/>
            </a:pPr>
            <a:r>
              <a:rPr lang="en-US" dirty="0">
                <a:latin typeface="DejaVu Sans Mono" pitchFamily="49" charset="0"/>
                <a:ea typeface="DejaVu Sans Mono" pitchFamily="49" charset="0"/>
                <a:cs typeface="DejaVu Sans Mono" pitchFamily="49" charset="0"/>
              </a:rPr>
              <a:t>		</a:t>
            </a:r>
            <a:r>
              <a:rPr lang="en-US" dirty="0" err="1">
                <a:latin typeface="DejaVu Sans Mono" pitchFamily="49" charset="0"/>
                <a:ea typeface="DejaVu Sans Mono" pitchFamily="49" charset="0"/>
                <a:cs typeface="DejaVu Sans Mono" pitchFamily="49" charset="0"/>
              </a:rPr>
              <a:t>printf</a:t>
            </a:r>
            <a:r>
              <a:rPr lang="en-US" dirty="0">
                <a:latin typeface="DejaVu Sans Mono" pitchFamily="49" charset="0"/>
                <a:ea typeface="DejaVu Sans Mono" pitchFamily="49" charset="0"/>
                <a:cs typeface="DejaVu Sans Mono" pitchFamily="49" charset="0"/>
              </a:rPr>
              <a:t>("Passed");</a:t>
            </a:r>
          </a:p>
          <a:p>
            <a:pPr fontAlgn="auto">
              <a:spcBef>
                <a:spcPts val="0"/>
              </a:spcBef>
              <a:spcAft>
                <a:spcPts val="0"/>
              </a:spcAft>
              <a:defRPr/>
            </a:pPr>
            <a:r>
              <a:rPr lang="en-US" dirty="0">
                <a:latin typeface="DejaVu Sans Mono" pitchFamily="49" charset="0"/>
                <a:ea typeface="DejaVu Sans Mono" pitchFamily="49" charset="0"/>
                <a:cs typeface="DejaVu Sans Mono" pitchFamily="49" charset="0"/>
              </a:rPr>
              <a:t>	</a:t>
            </a:r>
            <a:r>
              <a:rPr lang="en-US" b="1" i="1" dirty="0">
                <a:latin typeface="DejaVu Sans Mono" pitchFamily="49" charset="0"/>
                <a:ea typeface="DejaVu Sans Mono" pitchFamily="49" charset="0"/>
                <a:cs typeface="DejaVu Sans Mono" pitchFamily="49" charset="0"/>
              </a:rPr>
              <a:t>else</a:t>
            </a:r>
          </a:p>
          <a:p>
            <a:pPr fontAlgn="auto">
              <a:spcBef>
                <a:spcPts val="0"/>
              </a:spcBef>
              <a:spcAft>
                <a:spcPts val="0"/>
              </a:spcAft>
              <a:defRPr/>
            </a:pPr>
            <a:r>
              <a:rPr lang="en-US" b="1" i="1" dirty="0">
                <a:latin typeface="DejaVu Sans Mono" pitchFamily="49" charset="0"/>
                <a:ea typeface="DejaVu Sans Mono" pitchFamily="49" charset="0"/>
                <a:cs typeface="DejaVu Sans Mono" pitchFamily="49" charset="0"/>
              </a:rPr>
              <a:t>		</a:t>
            </a:r>
            <a:r>
              <a:rPr lang="en-US" dirty="0" err="1">
                <a:latin typeface="DejaVu Sans Mono" pitchFamily="49" charset="0"/>
                <a:ea typeface="DejaVu Sans Mono" pitchFamily="49" charset="0"/>
                <a:cs typeface="DejaVu Sans Mono" pitchFamily="49" charset="0"/>
              </a:rPr>
              <a:t>printf</a:t>
            </a:r>
            <a:r>
              <a:rPr lang="en-US" dirty="0">
                <a:latin typeface="DejaVu Sans Mono" pitchFamily="49" charset="0"/>
                <a:ea typeface="DejaVu Sans Mono" pitchFamily="49" charset="0"/>
                <a:cs typeface="DejaVu Sans Mono" pitchFamily="49" charset="0"/>
              </a:rPr>
              <a:t>("Failed");</a:t>
            </a:r>
            <a:endParaRPr lang="en-US" b="1" i="1" dirty="0">
              <a:latin typeface="+mn-lt"/>
              <a:ea typeface="DejaVu Sans Mono" pitchFamily="49" charset="0"/>
              <a:cs typeface="DejaVu Sans Mono" pitchFamily="49" charset="0"/>
            </a:endParaRPr>
          </a:p>
        </p:txBody>
      </p:sp>
    </p:spTree>
    <p:extLst>
      <p:ext uri="{BB962C8B-B14F-4D97-AF65-F5344CB8AC3E}">
        <p14:creationId xmlns:p14="http://schemas.microsoft.com/office/powerpoint/2010/main" val="1346213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Câu</a:t>
            </a:r>
            <a:r>
              <a:rPr lang="en-US" dirty="0"/>
              <a:t> </a:t>
            </a:r>
            <a:r>
              <a:rPr lang="en-US" dirty="0" err="1"/>
              <a:t>lệnh</a:t>
            </a:r>
            <a:r>
              <a:rPr lang="en-US" dirty="0"/>
              <a:t> </a:t>
            </a:r>
            <a:r>
              <a:rPr lang="en-US" dirty="0" err="1"/>
              <a:t>lựa</a:t>
            </a:r>
            <a:r>
              <a:rPr lang="en-US" dirty="0"/>
              <a:t> </a:t>
            </a:r>
            <a:r>
              <a:rPr lang="en-US" dirty="0" err="1"/>
              <a:t>chọn</a:t>
            </a:r>
            <a:r>
              <a:rPr lang="en-US" dirty="0"/>
              <a:t> </a:t>
            </a:r>
            <a:r>
              <a:rPr lang="en-US" dirty="0" err="1"/>
              <a:t>kép</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752600"/>
            <a:ext cx="3733800" cy="3709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1219200"/>
            <a:ext cx="4517571"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3628372"/>
            <a:ext cx="4471939"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715312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Câu</a:t>
            </a:r>
            <a:r>
              <a:rPr lang="en-US" dirty="0"/>
              <a:t> </a:t>
            </a:r>
            <a:r>
              <a:rPr lang="en-US" dirty="0" err="1"/>
              <a:t>lệnh</a:t>
            </a:r>
            <a:r>
              <a:rPr lang="en-US" dirty="0"/>
              <a:t> </a:t>
            </a:r>
            <a:r>
              <a:rPr lang="en-US" dirty="0" err="1"/>
              <a:t>lựa</a:t>
            </a:r>
            <a:r>
              <a:rPr lang="en-US" dirty="0"/>
              <a:t> </a:t>
            </a:r>
            <a:r>
              <a:rPr lang="en-US" dirty="0" err="1"/>
              <a:t>chọn</a:t>
            </a:r>
            <a:r>
              <a:rPr lang="en-US" dirty="0"/>
              <a:t> </a:t>
            </a:r>
            <a:r>
              <a:rPr lang="en-US" dirty="0" err="1"/>
              <a:t>kép</a:t>
            </a:r>
            <a:endParaRPr lang="en-US" dirty="0"/>
          </a:p>
        </p:txBody>
      </p:sp>
      <p:sp>
        <p:nvSpPr>
          <p:cNvPr id="3" name="Content Placeholder 2"/>
          <p:cNvSpPr>
            <a:spLocks noGrp="1"/>
          </p:cNvSpPr>
          <p:nvPr>
            <p:ph idx="1"/>
          </p:nvPr>
        </p:nvSpPr>
        <p:spPr/>
        <p:txBody>
          <a:bodyPr/>
          <a:lstStyle/>
          <a:p>
            <a:r>
              <a:rPr lang="en-US" dirty="0" err="1" smtClean="0"/>
              <a:t>Cú</a:t>
            </a:r>
            <a:r>
              <a:rPr lang="en-US" dirty="0" smtClean="0"/>
              <a:t> </a:t>
            </a:r>
            <a:r>
              <a:rPr lang="en-US" dirty="0" err="1" smtClean="0"/>
              <a:t>pháp</a:t>
            </a:r>
            <a:endParaRPr lang="en-US" dirty="0" smtClean="0"/>
          </a:p>
          <a:p>
            <a:endParaRPr lang="en-US" dirty="0" smtClean="0"/>
          </a:p>
          <a:p>
            <a:endParaRPr lang="en-US" dirty="0"/>
          </a:p>
          <a:p>
            <a:endParaRPr lang="en-US" dirty="0" smtClean="0"/>
          </a:p>
          <a:p>
            <a:r>
              <a:rPr lang="en-US" dirty="0" err="1" smtClean="0"/>
              <a:t>Sơ</a:t>
            </a:r>
            <a:r>
              <a:rPr lang="en-US" dirty="0" smtClean="0"/>
              <a:t> </a:t>
            </a:r>
            <a:r>
              <a:rPr lang="en-US" dirty="0" err="1" smtClean="0"/>
              <a:t>đồ</a:t>
            </a:r>
            <a:r>
              <a:rPr lang="en-US" dirty="0" smtClean="0"/>
              <a:t> </a:t>
            </a:r>
            <a:r>
              <a:rPr lang="en-US" dirty="0" err="1" smtClean="0"/>
              <a:t>khối</a:t>
            </a:r>
            <a:endParaRPr lang="en-US" dirty="0"/>
          </a:p>
        </p:txBody>
      </p:sp>
      <p:sp>
        <p:nvSpPr>
          <p:cNvPr id="5" name="Rectangle 4"/>
          <p:cNvSpPr/>
          <p:nvPr/>
        </p:nvSpPr>
        <p:spPr bwMode="auto">
          <a:xfrm>
            <a:off x="3581400" y="3510177"/>
            <a:ext cx="5257800" cy="2152361"/>
          </a:xfrm>
          <a:prstGeom prst="rect">
            <a:avLst/>
          </a:prstGeom>
          <a:noFill/>
          <a:ln>
            <a:solidFill>
              <a:schemeClr val="accent2">
                <a:lumMod val="75000"/>
              </a:schemeClr>
            </a:solidFill>
            <a:prstDash val="sysDash"/>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6" name="Diamond 5"/>
          <p:cNvSpPr/>
          <p:nvPr/>
        </p:nvSpPr>
        <p:spPr bwMode="auto">
          <a:xfrm>
            <a:off x="3695700" y="3643097"/>
            <a:ext cx="2667000" cy="708908"/>
          </a:xfrm>
          <a:prstGeom prst="diamond">
            <a:avLst/>
          </a:prstGeom>
          <a:solidFill>
            <a:srgbClr val="CCF7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0432FF"/>
              </a:solidFill>
              <a:effectLst/>
              <a:latin typeface="Tahoma" pitchFamily="34" charset="0"/>
            </a:endParaRPr>
          </a:p>
        </p:txBody>
      </p:sp>
      <p:sp>
        <p:nvSpPr>
          <p:cNvPr id="7" name="Rectangle 6"/>
          <p:cNvSpPr/>
          <p:nvPr/>
        </p:nvSpPr>
        <p:spPr bwMode="auto">
          <a:xfrm>
            <a:off x="3886200" y="4700472"/>
            <a:ext cx="2286000" cy="443068"/>
          </a:xfrm>
          <a:prstGeom prst="rect">
            <a:avLst/>
          </a:prstGeom>
          <a:solidFill>
            <a:srgbClr val="CCF7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r>
              <a:rPr kumimoji="0" lang="en-US" sz="1800" b="0" i="0" u="none" strike="noStrike" cap="none" normalizeH="0" baseline="0" dirty="0" smtClean="0">
                <a:ln>
                  <a:noFill/>
                </a:ln>
                <a:solidFill>
                  <a:srgbClr val="0432FF"/>
                </a:solidFill>
                <a:effectLst/>
                <a:latin typeface="Tahoma" pitchFamily="34" charset="0"/>
              </a:rPr>
              <a:t>&lt;</a:t>
            </a:r>
            <a:r>
              <a:rPr kumimoji="0" lang="vi-VN" sz="1800" b="0" i="0" u="none" strike="noStrike" cap="none" normalizeH="0" baseline="0" dirty="0" smtClean="0">
                <a:ln>
                  <a:noFill/>
                </a:ln>
                <a:solidFill>
                  <a:srgbClr val="0432FF"/>
                </a:solidFill>
                <a:effectLst/>
                <a:latin typeface="Tahoma" pitchFamily="34" charset="0"/>
              </a:rPr>
              <a:t>câu lệnh T&gt;</a:t>
            </a:r>
            <a:endParaRPr kumimoji="0" lang="en-US" sz="1800" b="0" i="0" u="none" strike="noStrike" cap="none" normalizeH="0" baseline="0" dirty="0" smtClean="0">
              <a:ln>
                <a:noFill/>
              </a:ln>
              <a:solidFill>
                <a:srgbClr val="0432FF"/>
              </a:solidFill>
              <a:effectLst/>
              <a:latin typeface="Tahoma" pitchFamily="34" charset="0"/>
            </a:endParaRPr>
          </a:p>
        </p:txBody>
      </p:sp>
      <p:cxnSp>
        <p:nvCxnSpPr>
          <p:cNvPr id="8" name="Straight Arrow Connector 7"/>
          <p:cNvCxnSpPr/>
          <p:nvPr/>
        </p:nvCxnSpPr>
        <p:spPr bwMode="auto">
          <a:xfrm>
            <a:off x="5029200" y="4352006"/>
            <a:ext cx="0" cy="348467"/>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9" name="TextBox 8"/>
          <p:cNvSpPr txBox="1"/>
          <p:nvPr/>
        </p:nvSpPr>
        <p:spPr>
          <a:xfrm>
            <a:off x="5060092" y="4377552"/>
            <a:ext cx="595035" cy="214749"/>
          </a:xfrm>
          <a:prstGeom prst="rect">
            <a:avLst/>
          </a:prstGeom>
          <a:noFill/>
        </p:spPr>
        <p:txBody>
          <a:bodyPr wrap="none" rtlCol="0">
            <a:spAutoFit/>
          </a:bodyPr>
          <a:lstStyle/>
          <a:p>
            <a:r>
              <a:rPr lang="en-US" smtClean="0">
                <a:solidFill>
                  <a:srgbClr val="0432FF"/>
                </a:solidFill>
              </a:rPr>
              <a:t>true</a:t>
            </a:r>
            <a:endParaRPr lang="en-US" dirty="0">
              <a:solidFill>
                <a:srgbClr val="0432FF"/>
              </a:solidFill>
            </a:endParaRPr>
          </a:p>
        </p:txBody>
      </p:sp>
      <p:sp>
        <p:nvSpPr>
          <p:cNvPr id="10" name="TextBox 9"/>
          <p:cNvSpPr txBox="1"/>
          <p:nvPr/>
        </p:nvSpPr>
        <p:spPr>
          <a:xfrm>
            <a:off x="6289400" y="3657600"/>
            <a:ext cx="654795" cy="214749"/>
          </a:xfrm>
          <a:prstGeom prst="rect">
            <a:avLst/>
          </a:prstGeom>
          <a:noFill/>
        </p:spPr>
        <p:txBody>
          <a:bodyPr wrap="none" rtlCol="0">
            <a:spAutoFit/>
          </a:bodyPr>
          <a:lstStyle/>
          <a:p>
            <a:r>
              <a:rPr lang="en-US" dirty="0" smtClean="0">
                <a:solidFill>
                  <a:srgbClr val="0432FF"/>
                </a:solidFill>
              </a:rPr>
              <a:t>false</a:t>
            </a:r>
            <a:endParaRPr lang="en-US" dirty="0">
              <a:solidFill>
                <a:srgbClr val="0432FF"/>
              </a:solidFill>
            </a:endParaRPr>
          </a:p>
        </p:txBody>
      </p:sp>
      <p:cxnSp>
        <p:nvCxnSpPr>
          <p:cNvPr id="11" name="Straight Arrow Connector 10"/>
          <p:cNvCxnSpPr/>
          <p:nvPr/>
        </p:nvCxnSpPr>
        <p:spPr bwMode="auto">
          <a:xfrm flipH="1">
            <a:off x="5219700" y="5442311"/>
            <a:ext cx="2247900"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2" name="Straight Connector 11"/>
          <p:cNvCxnSpPr/>
          <p:nvPr/>
        </p:nvCxnSpPr>
        <p:spPr bwMode="auto">
          <a:xfrm flipV="1">
            <a:off x="6360716" y="3996154"/>
            <a:ext cx="1106884" cy="1109"/>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3" name="Straight Connector 12"/>
          <p:cNvCxnSpPr/>
          <p:nvPr/>
        </p:nvCxnSpPr>
        <p:spPr bwMode="auto">
          <a:xfrm>
            <a:off x="7467600" y="5143540"/>
            <a:ext cx="0" cy="298771"/>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4" name="Straight Arrow Connector 13"/>
          <p:cNvCxnSpPr/>
          <p:nvPr/>
        </p:nvCxnSpPr>
        <p:spPr bwMode="auto">
          <a:xfrm>
            <a:off x="5029200" y="3244336"/>
            <a:ext cx="0" cy="398761"/>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5" name="Straight Arrow Connector 14"/>
          <p:cNvCxnSpPr/>
          <p:nvPr/>
        </p:nvCxnSpPr>
        <p:spPr bwMode="auto">
          <a:xfrm>
            <a:off x="5060092" y="5143540"/>
            <a:ext cx="0" cy="232311"/>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6" name="Oval 15"/>
          <p:cNvSpPr/>
          <p:nvPr/>
        </p:nvSpPr>
        <p:spPr bwMode="auto">
          <a:xfrm>
            <a:off x="4914900" y="5353698"/>
            <a:ext cx="304800" cy="177227"/>
          </a:xfrm>
          <a:prstGeom prst="ellipse">
            <a:avLst/>
          </a:prstGeom>
          <a:solidFill>
            <a:srgbClr val="CCF7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cxnSp>
        <p:nvCxnSpPr>
          <p:cNvPr id="17" name="Straight Arrow Connector 16"/>
          <p:cNvCxnSpPr/>
          <p:nvPr/>
        </p:nvCxnSpPr>
        <p:spPr bwMode="auto">
          <a:xfrm>
            <a:off x="5077410" y="5530925"/>
            <a:ext cx="0" cy="420914"/>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8" name="TextBox 17"/>
          <p:cNvSpPr txBox="1"/>
          <p:nvPr/>
        </p:nvSpPr>
        <p:spPr>
          <a:xfrm>
            <a:off x="3828907" y="3824990"/>
            <a:ext cx="2473754" cy="214749"/>
          </a:xfrm>
          <a:prstGeom prst="rect">
            <a:avLst/>
          </a:prstGeom>
          <a:noFill/>
        </p:spPr>
        <p:txBody>
          <a:bodyPr wrap="none" rtlCol="0">
            <a:spAutoFit/>
          </a:bodyPr>
          <a:lstStyle/>
          <a:p>
            <a:r>
              <a:rPr lang="vi-VN" dirty="0">
                <a:solidFill>
                  <a:srgbClr val="0432FF"/>
                </a:solidFill>
              </a:rPr>
              <a:t>&lt;biểu </a:t>
            </a:r>
            <a:r>
              <a:rPr lang="vi-VN" dirty="0" smtClean="0">
                <a:solidFill>
                  <a:srgbClr val="0432FF"/>
                </a:solidFill>
              </a:rPr>
              <a:t>thức điều kiện&gt;</a:t>
            </a:r>
            <a:endParaRPr lang="en-US" dirty="0">
              <a:solidFill>
                <a:srgbClr val="0432FF"/>
              </a:solidFill>
            </a:endParaRPr>
          </a:p>
        </p:txBody>
      </p:sp>
      <p:sp>
        <p:nvSpPr>
          <p:cNvPr id="19" name="Rectangle 18"/>
          <p:cNvSpPr/>
          <p:nvPr/>
        </p:nvSpPr>
        <p:spPr bwMode="auto">
          <a:xfrm>
            <a:off x="6360716" y="4700472"/>
            <a:ext cx="2286000" cy="443068"/>
          </a:xfrm>
          <a:prstGeom prst="rect">
            <a:avLst/>
          </a:prstGeom>
          <a:solidFill>
            <a:srgbClr val="CCF7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r>
              <a:rPr kumimoji="0" lang="en-US" sz="1800" b="0" i="0" u="none" strike="noStrike" cap="none" normalizeH="0" baseline="0" dirty="0" smtClean="0">
                <a:ln>
                  <a:noFill/>
                </a:ln>
                <a:solidFill>
                  <a:srgbClr val="0432FF"/>
                </a:solidFill>
                <a:effectLst/>
                <a:latin typeface="Tahoma" pitchFamily="34" charset="0"/>
              </a:rPr>
              <a:t>&lt;</a:t>
            </a:r>
            <a:r>
              <a:rPr kumimoji="0" lang="vi-VN" sz="1800" b="0" i="0" u="none" strike="noStrike" cap="none" normalizeH="0" baseline="0" dirty="0" smtClean="0">
                <a:ln>
                  <a:noFill/>
                </a:ln>
                <a:solidFill>
                  <a:srgbClr val="0432FF"/>
                </a:solidFill>
                <a:effectLst/>
                <a:latin typeface="Tahoma" pitchFamily="34" charset="0"/>
              </a:rPr>
              <a:t>câu lệnh F&gt;</a:t>
            </a:r>
            <a:endParaRPr kumimoji="0" lang="en-US" sz="1800" b="0" i="0" u="none" strike="noStrike" cap="none" normalizeH="0" baseline="0" dirty="0" smtClean="0">
              <a:ln>
                <a:noFill/>
              </a:ln>
              <a:solidFill>
                <a:srgbClr val="0432FF"/>
              </a:solidFill>
              <a:effectLst/>
              <a:latin typeface="Tahoma" pitchFamily="34" charset="0"/>
            </a:endParaRPr>
          </a:p>
        </p:txBody>
      </p:sp>
      <p:cxnSp>
        <p:nvCxnSpPr>
          <p:cNvPr id="20" name="Straight Arrow Connector 19"/>
          <p:cNvCxnSpPr/>
          <p:nvPr/>
        </p:nvCxnSpPr>
        <p:spPr bwMode="auto">
          <a:xfrm>
            <a:off x="7467600" y="4003539"/>
            <a:ext cx="0" cy="696934"/>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21" name="TextBox 20"/>
          <p:cNvSpPr txBox="1"/>
          <p:nvPr/>
        </p:nvSpPr>
        <p:spPr>
          <a:xfrm>
            <a:off x="3927423" y="1997839"/>
            <a:ext cx="4980709" cy="646331"/>
          </a:xfrm>
          <a:prstGeom prst="rect">
            <a:avLst/>
          </a:prstGeom>
          <a:solidFill>
            <a:schemeClr val="bg2">
              <a:lumMod val="10000"/>
              <a:lumOff val="90000"/>
            </a:schemeClr>
          </a:solidFill>
          <a:ln>
            <a:solidFill>
              <a:srgbClr val="0070C0"/>
            </a:solidFill>
          </a:ln>
        </p:spPr>
        <p:txBody>
          <a:bodyPr wrap="square" rtlCol="0">
            <a:spAutoFit/>
          </a:bodyPr>
          <a:lstStyle/>
          <a:p>
            <a:r>
              <a:rPr lang="en-US" b="1" dirty="0" smtClean="0">
                <a:solidFill>
                  <a:srgbClr val="0432FF"/>
                </a:solidFill>
              </a:rPr>
              <a:t>if</a:t>
            </a:r>
            <a:r>
              <a:rPr lang="en-US" dirty="0" smtClean="0"/>
              <a:t> </a:t>
            </a:r>
            <a:r>
              <a:rPr lang="en-US" dirty="0"/>
              <a:t>(&lt;</a:t>
            </a:r>
            <a:r>
              <a:rPr lang="en-US" dirty="0" err="1"/>
              <a:t>biểu</a:t>
            </a:r>
            <a:r>
              <a:rPr lang="en-US" dirty="0"/>
              <a:t> </a:t>
            </a:r>
            <a:r>
              <a:rPr lang="en-US" dirty="0" err="1"/>
              <a:t>thức</a:t>
            </a:r>
            <a:r>
              <a:rPr lang="en-US" dirty="0"/>
              <a:t> </a:t>
            </a:r>
            <a:r>
              <a:rPr lang="en-US" dirty="0" err="1"/>
              <a:t>điều</a:t>
            </a:r>
            <a:r>
              <a:rPr lang="en-US" dirty="0"/>
              <a:t> </a:t>
            </a:r>
            <a:r>
              <a:rPr lang="en-US" dirty="0" err="1"/>
              <a:t>kiện</a:t>
            </a:r>
            <a:r>
              <a:rPr lang="en-US" dirty="0" smtClean="0"/>
              <a:t>&gt;)    </a:t>
            </a:r>
            <a:r>
              <a:rPr lang="en-US" dirty="0"/>
              <a:t>&lt;</a:t>
            </a:r>
            <a:r>
              <a:rPr lang="en-US" dirty="0" err="1"/>
              <a:t>câu</a:t>
            </a:r>
            <a:r>
              <a:rPr lang="en-US" dirty="0"/>
              <a:t> </a:t>
            </a:r>
            <a:r>
              <a:rPr lang="en-US" dirty="0" err="1" smtClean="0"/>
              <a:t>lệnh</a:t>
            </a:r>
            <a:r>
              <a:rPr lang="en-US" dirty="0" smtClean="0"/>
              <a:t> </a:t>
            </a:r>
            <a:r>
              <a:rPr lang="vi-VN" dirty="0" smtClean="0"/>
              <a:t>T</a:t>
            </a:r>
            <a:r>
              <a:rPr lang="en-US" dirty="0" smtClean="0"/>
              <a:t>&gt;;</a:t>
            </a:r>
            <a:endParaRPr lang="en-US" b="1" dirty="0" smtClean="0">
              <a:solidFill>
                <a:srgbClr val="0432FF"/>
              </a:solidFill>
            </a:endParaRPr>
          </a:p>
          <a:p>
            <a:r>
              <a:rPr lang="en-US" b="1" dirty="0">
                <a:solidFill>
                  <a:srgbClr val="0432FF"/>
                </a:solidFill>
              </a:rPr>
              <a:t>e</a:t>
            </a:r>
            <a:r>
              <a:rPr lang="en-US" b="1" dirty="0" smtClean="0">
                <a:solidFill>
                  <a:srgbClr val="0432FF"/>
                </a:solidFill>
              </a:rPr>
              <a:t>lse                                      </a:t>
            </a:r>
            <a:r>
              <a:rPr lang="en-US" dirty="0" smtClean="0"/>
              <a:t>&lt;</a:t>
            </a:r>
            <a:r>
              <a:rPr lang="en-US" dirty="0" err="1"/>
              <a:t>câu</a:t>
            </a:r>
            <a:r>
              <a:rPr lang="en-US" dirty="0"/>
              <a:t> </a:t>
            </a:r>
            <a:r>
              <a:rPr lang="en-US" dirty="0" err="1"/>
              <a:t>lệnh</a:t>
            </a:r>
            <a:r>
              <a:rPr lang="en-US" dirty="0"/>
              <a:t> </a:t>
            </a:r>
            <a:r>
              <a:rPr lang="vi-VN" dirty="0" smtClean="0"/>
              <a:t>F</a:t>
            </a:r>
            <a:r>
              <a:rPr lang="en-US" dirty="0" smtClean="0"/>
              <a:t>&gt;;</a:t>
            </a:r>
            <a:endParaRPr lang="en-US" b="1" dirty="0" smtClean="0">
              <a:solidFill>
                <a:srgbClr val="0432FF"/>
              </a:solidFill>
            </a:endParaRPr>
          </a:p>
        </p:txBody>
      </p:sp>
      <p:sp>
        <p:nvSpPr>
          <p:cNvPr id="22" name="TextBox 21"/>
          <p:cNvSpPr txBox="1"/>
          <p:nvPr/>
        </p:nvSpPr>
        <p:spPr>
          <a:xfrm>
            <a:off x="658091" y="1720841"/>
            <a:ext cx="3228109" cy="1200329"/>
          </a:xfrm>
          <a:prstGeom prst="rect">
            <a:avLst/>
          </a:prstGeom>
          <a:solidFill>
            <a:schemeClr val="bg2">
              <a:lumMod val="10000"/>
              <a:lumOff val="90000"/>
            </a:schemeClr>
          </a:solidFill>
          <a:ln>
            <a:solidFill>
              <a:srgbClr val="0070C0"/>
            </a:solidFill>
          </a:ln>
        </p:spPr>
        <p:txBody>
          <a:bodyPr wrap="square" rtlCol="0">
            <a:spAutoFit/>
          </a:bodyPr>
          <a:lstStyle/>
          <a:p>
            <a:r>
              <a:rPr lang="en-US" b="1" dirty="0" smtClean="0">
                <a:solidFill>
                  <a:srgbClr val="0432FF"/>
                </a:solidFill>
              </a:rPr>
              <a:t>if</a:t>
            </a:r>
            <a:r>
              <a:rPr lang="en-US" dirty="0" smtClean="0"/>
              <a:t> </a:t>
            </a:r>
            <a:r>
              <a:rPr lang="en-US" dirty="0"/>
              <a:t>(&lt;</a:t>
            </a:r>
            <a:r>
              <a:rPr lang="en-US" dirty="0" err="1"/>
              <a:t>biểu</a:t>
            </a:r>
            <a:r>
              <a:rPr lang="en-US" dirty="0"/>
              <a:t> </a:t>
            </a:r>
            <a:r>
              <a:rPr lang="en-US" dirty="0" err="1"/>
              <a:t>thức</a:t>
            </a:r>
            <a:r>
              <a:rPr lang="en-US" dirty="0"/>
              <a:t> </a:t>
            </a:r>
            <a:r>
              <a:rPr lang="en-US" dirty="0" err="1"/>
              <a:t>điều</a:t>
            </a:r>
            <a:r>
              <a:rPr lang="en-US" dirty="0"/>
              <a:t> </a:t>
            </a:r>
            <a:r>
              <a:rPr lang="en-US" dirty="0" err="1"/>
              <a:t>kiện</a:t>
            </a:r>
            <a:r>
              <a:rPr lang="en-US" dirty="0" smtClean="0"/>
              <a:t>&gt;)</a:t>
            </a:r>
            <a:r>
              <a:rPr lang="en-US" dirty="0"/>
              <a:t/>
            </a:r>
            <a:br>
              <a:rPr lang="en-US" dirty="0"/>
            </a:br>
            <a:r>
              <a:rPr lang="en-US" dirty="0"/>
              <a:t>     &lt;</a:t>
            </a:r>
            <a:r>
              <a:rPr lang="en-US" dirty="0" err="1"/>
              <a:t>câu</a:t>
            </a:r>
            <a:r>
              <a:rPr lang="en-US" dirty="0"/>
              <a:t> </a:t>
            </a:r>
            <a:r>
              <a:rPr lang="en-US" dirty="0" err="1" smtClean="0"/>
              <a:t>lệnh</a:t>
            </a:r>
            <a:r>
              <a:rPr lang="en-US" dirty="0" smtClean="0"/>
              <a:t> </a:t>
            </a:r>
            <a:r>
              <a:rPr lang="vi-VN" dirty="0" smtClean="0"/>
              <a:t>T</a:t>
            </a:r>
            <a:r>
              <a:rPr lang="en-US" dirty="0" smtClean="0"/>
              <a:t>&gt;;</a:t>
            </a:r>
            <a:endParaRPr lang="en-US" b="1" dirty="0" smtClean="0">
              <a:solidFill>
                <a:srgbClr val="0432FF"/>
              </a:solidFill>
            </a:endParaRPr>
          </a:p>
          <a:p>
            <a:r>
              <a:rPr lang="en-US" b="1" dirty="0" smtClean="0">
                <a:solidFill>
                  <a:srgbClr val="0432FF"/>
                </a:solidFill>
              </a:rPr>
              <a:t>else</a:t>
            </a:r>
          </a:p>
          <a:p>
            <a:r>
              <a:rPr lang="en-US" dirty="0"/>
              <a:t> </a:t>
            </a:r>
            <a:r>
              <a:rPr lang="en-US" dirty="0" smtClean="0"/>
              <a:t>    &lt;</a:t>
            </a:r>
            <a:r>
              <a:rPr lang="en-US" dirty="0" err="1"/>
              <a:t>câu</a:t>
            </a:r>
            <a:r>
              <a:rPr lang="en-US" dirty="0"/>
              <a:t> </a:t>
            </a:r>
            <a:r>
              <a:rPr lang="en-US" dirty="0" err="1"/>
              <a:t>lệnh</a:t>
            </a:r>
            <a:r>
              <a:rPr lang="en-US" dirty="0"/>
              <a:t> </a:t>
            </a:r>
            <a:r>
              <a:rPr lang="vi-VN" dirty="0" smtClean="0"/>
              <a:t>F</a:t>
            </a:r>
            <a:r>
              <a:rPr lang="en-US" dirty="0" smtClean="0"/>
              <a:t>&gt;;</a:t>
            </a:r>
            <a:endParaRPr lang="en-US" b="1" dirty="0" smtClean="0">
              <a:solidFill>
                <a:srgbClr val="0432FF"/>
              </a:solidFill>
            </a:endParaRPr>
          </a:p>
        </p:txBody>
      </p:sp>
    </p:spTree>
    <p:extLst>
      <p:ext uri="{BB962C8B-B14F-4D97-AF65-F5344CB8AC3E}">
        <p14:creationId xmlns:p14="http://schemas.microsoft.com/office/powerpoint/2010/main" val="351762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84923" y="381000"/>
            <a:ext cx="4881562"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err="1"/>
              <a:t>Câu</a:t>
            </a:r>
            <a:r>
              <a:rPr lang="en-US" dirty="0"/>
              <a:t> </a:t>
            </a:r>
            <a:r>
              <a:rPr lang="en-US" dirty="0" err="1"/>
              <a:t>lệnh</a:t>
            </a:r>
            <a:r>
              <a:rPr lang="en-US" dirty="0"/>
              <a:t> </a:t>
            </a:r>
            <a:r>
              <a:rPr lang="en-US" dirty="0" err="1"/>
              <a:t>lựa</a:t>
            </a:r>
            <a:r>
              <a:rPr lang="en-US" dirty="0"/>
              <a:t> </a:t>
            </a:r>
            <a:r>
              <a:rPr lang="en-US" dirty="0" err="1"/>
              <a:t>chọn</a:t>
            </a:r>
            <a:r>
              <a:rPr lang="en-US" dirty="0"/>
              <a:t> </a:t>
            </a:r>
            <a:r>
              <a:rPr lang="en-US" dirty="0" err="1"/>
              <a:t>kép</a:t>
            </a:r>
            <a:endParaRPr lang="en-US" dirty="0"/>
          </a:p>
        </p:txBody>
      </p:sp>
      <p:sp>
        <p:nvSpPr>
          <p:cNvPr id="3" name="Content Placeholder 2"/>
          <p:cNvSpPr>
            <a:spLocks noGrp="1"/>
          </p:cNvSpPr>
          <p:nvPr>
            <p:ph idx="1"/>
          </p:nvPr>
        </p:nvSpPr>
        <p:spPr>
          <a:xfrm>
            <a:off x="304800" y="1143000"/>
            <a:ext cx="4419600" cy="4953000"/>
          </a:xfrm>
        </p:spPr>
        <p:txBody>
          <a:bodyPr/>
          <a:lstStyle/>
          <a:p>
            <a:r>
              <a:rPr lang="en-US" dirty="0" err="1"/>
              <a:t>Viết</a:t>
            </a:r>
            <a:r>
              <a:rPr lang="en-US" dirty="0"/>
              <a:t> </a:t>
            </a:r>
            <a:r>
              <a:rPr lang="en-US" dirty="0" err="1"/>
              <a:t>chương</a:t>
            </a:r>
            <a:r>
              <a:rPr lang="en-US" dirty="0"/>
              <a:t> </a:t>
            </a:r>
            <a:r>
              <a:rPr lang="en-US" dirty="0" err="1"/>
              <a:t>trình</a:t>
            </a:r>
            <a:r>
              <a:rPr lang="en-US" dirty="0"/>
              <a:t> </a:t>
            </a:r>
            <a:r>
              <a:rPr lang="en-US" dirty="0" err="1"/>
              <a:t>tính</a:t>
            </a:r>
            <a:r>
              <a:rPr lang="en-US" dirty="0"/>
              <a:t> </a:t>
            </a:r>
            <a:r>
              <a:rPr lang="en-US" dirty="0" err="1"/>
              <a:t>thuế</a:t>
            </a:r>
            <a:endParaRPr lang="en-US" dirty="0"/>
          </a:p>
          <a:p>
            <a:pPr lvl="1"/>
            <a:r>
              <a:rPr lang="en-US" dirty="0" err="1"/>
              <a:t>Nhập</a:t>
            </a:r>
            <a:r>
              <a:rPr lang="en-US" dirty="0"/>
              <a:t> </a:t>
            </a:r>
            <a:r>
              <a:rPr lang="en-US" dirty="0" err="1"/>
              <a:t>vào</a:t>
            </a:r>
            <a:r>
              <a:rPr lang="en-US" dirty="0"/>
              <a:t> </a:t>
            </a:r>
            <a:r>
              <a:rPr lang="en-US" dirty="0" err="1"/>
              <a:t>thu</a:t>
            </a:r>
            <a:r>
              <a:rPr lang="en-US" dirty="0"/>
              <a:t> </a:t>
            </a:r>
            <a:r>
              <a:rPr lang="en-US" dirty="0" err="1"/>
              <a:t>nhập</a:t>
            </a:r>
            <a:endParaRPr lang="en-US" dirty="0"/>
          </a:p>
          <a:p>
            <a:pPr lvl="1"/>
            <a:r>
              <a:rPr lang="en-US" dirty="0" err="1"/>
              <a:t>Căn</a:t>
            </a:r>
            <a:r>
              <a:rPr lang="en-US" dirty="0"/>
              <a:t> </a:t>
            </a:r>
            <a:r>
              <a:rPr lang="en-US" dirty="0" err="1"/>
              <a:t>cứ</a:t>
            </a:r>
            <a:r>
              <a:rPr lang="en-US" dirty="0"/>
              <a:t> </a:t>
            </a:r>
            <a:r>
              <a:rPr lang="en-US" dirty="0" err="1"/>
              <a:t>vào</a:t>
            </a:r>
            <a:r>
              <a:rPr lang="en-US" dirty="0"/>
              <a:t> </a:t>
            </a:r>
            <a:r>
              <a:rPr lang="en-US" dirty="0" err="1"/>
              <a:t>giá</a:t>
            </a:r>
            <a:r>
              <a:rPr lang="en-US" dirty="0"/>
              <a:t> </a:t>
            </a:r>
            <a:r>
              <a:rPr lang="en-US" dirty="0" err="1"/>
              <a:t>trị</a:t>
            </a:r>
            <a:r>
              <a:rPr lang="en-US" dirty="0"/>
              <a:t> </a:t>
            </a:r>
            <a:r>
              <a:rPr lang="en-US" dirty="0" err="1"/>
              <a:t>thu</a:t>
            </a:r>
            <a:r>
              <a:rPr lang="en-US" dirty="0"/>
              <a:t> </a:t>
            </a:r>
            <a:r>
              <a:rPr lang="en-US" dirty="0" err="1"/>
              <a:t>nhập</a:t>
            </a:r>
            <a:r>
              <a:rPr lang="en-US" dirty="0"/>
              <a:t> </a:t>
            </a:r>
            <a:r>
              <a:rPr lang="en-US" dirty="0" err="1"/>
              <a:t>để</a:t>
            </a:r>
            <a:r>
              <a:rPr lang="en-US" dirty="0"/>
              <a:t> </a:t>
            </a:r>
            <a:endParaRPr lang="en-US" dirty="0" smtClean="0"/>
          </a:p>
          <a:p>
            <a:pPr marL="457200" lvl="1" indent="0">
              <a:buNone/>
            </a:pPr>
            <a:r>
              <a:rPr lang="en-US" dirty="0"/>
              <a:t> </a:t>
            </a:r>
            <a:r>
              <a:rPr lang="en-US" dirty="0" smtClean="0"/>
              <a:t>    </a:t>
            </a:r>
            <a:r>
              <a:rPr lang="en-US" dirty="0" err="1" smtClean="0"/>
              <a:t>tính</a:t>
            </a:r>
            <a:r>
              <a:rPr lang="en-US" dirty="0" smtClean="0"/>
              <a:t> </a:t>
            </a:r>
            <a:r>
              <a:rPr lang="en-US" dirty="0" err="1"/>
              <a:t>giá</a:t>
            </a:r>
            <a:r>
              <a:rPr lang="en-US" dirty="0"/>
              <a:t> </a:t>
            </a:r>
            <a:r>
              <a:rPr lang="en-US" dirty="0" err="1"/>
              <a:t>trị</a:t>
            </a:r>
            <a:r>
              <a:rPr lang="en-US" dirty="0"/>
              <a:t> </a:t>
            </a:r>
            <a:r>
              <a:rPr lang="en-US" dirty="0" err="1"/>
              <a:t>thuế</a:t>
            </a:r>
            <a:r>
              <a:rPr lang="en-US" dirty="0"/>
              <a:t> </a:t>
            </a:r>
            <a:r>
              <a:rPr lang="en-US" dirty="0" err="1"/>
              <a:t>tương</a:t>
            </a:r>
            <a:r>
              <a:rPr lang="en-US" dirty="0"/>
              <a:t> </a:t>
            </a:r>
            <a:r>
              <a:rPr lang="en-US" dirty="0" err="1"/>
              <a:t>ứng</a:t>
            </a:r>
            <a:endParaRPr lang="en-US" dirty="0"/>
          </a:p>
          <a:p>
            <a:pPr lvl="1"/>
            <a:r>
              <a:rPr lang="en-US" dirty="0">
                <a:cs typeface="Times New Roman" pitchFamily="18" charset="0"/>
              </a:rPr>
              <a:t>CUTOFF = 20000.0</a:t>
            </a:r>
          </a:p>
          <a:p>
            <a:pPr lvl="1"/>
            <a:r>
              <a:rPr lang="en-US" dirty="0">
                <a:cs typeface="Times New Roman" pitchFamily="18" charset="0"/>
              </a:rPr>
              <a:t>LOWRATE = 0.02</a:t>
            </a:r>
          </a:p>
          <a:p>
            <a:pPr lvl="1"/>
            <a:r>
              <a:rPr lang="en-US" dirty="0">
                <a:cs typeface="Times New Roman" pitchFamily="18" charset="0"/>
              </a:rPr>
              <a:t>HIGHRATE = 0.025</a:t>
            </a:r>
          </a:p>
          <a:p>
            <a:pPr lvl="1"/>
            <a:r>
              <a:rPr lang="en-US" dirty="0">
                <a:cs typeface="Times New Roman" pitchFamily="18" charset="0"/>
              </a:rPr>
              <a:t>FIXEDAMT = 400</a:t>
            </a:r>
            <a:endParaRPr lang="en-US" dirty="0"/>
          </a:p>
          <a:p>
            <a:endParaRPr lang="en-US" dirty="0"/>
          </a:p>
        </p:txBody>
      </p:sp>
    </p:spTree>
    <p:extLst>
      <p:ext uri="{BB962C8B-B14F-4D97-AF65-F5344CB8AC3E}">
        <p14:creationId xmlns:p14="http://schemas.microsoft.com/office/powerpoint/2010/main" val="38908782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Câu</a:t>
            </a:r>
            <a:r>
              <a:rPr lang="en-US" dirty="0"/>
              <a:t> </a:t>
            </a:r>
            <a:r>
              <a:rPr lang="en-US" dirty="0" err="1"/>
              <a:t>lệnh</a:t>
            </a:r>
            <a:r>
              <a:rPr lang="en-US" dirty="0"/>
              <a:t> </a:t>
            </a:r>
            <a:r>
              <a:rPr lang="en-US" dirty="0" err="1"/>
              <a:t>lựa</a:t>
            </a:r>
            <a:r>
              <a:rPr lang="en-US" dirty="0"/>
              <a:t> </a:t>
            </a:r>
            <a:r>
              <a:rPr lang="en-US" dirty="0" err="1"/>
              <a:t>chọn</a:t>
            </a:r>
            <a:r>
              <a:rPr lang="en-US" dirty="0"/>
              <a:t> </a:t>
            </a:r>
            <a:r>
              <a:rPr lang="en-US" dirty="0" err="1"/>
              <a:t>kép</a:t>
            </a:r>
            <a:endParaRPr lang="en-US" dirty="0"/>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447800"/>
            <a:ext cx="5679101"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447800"/>
            <a:ext cx="3952875" cy="173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54380" y="4495800"/>
            <a:ext cx="3952875" cy="158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64799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Câu</a:t>
            </a:r>
            <a:r>
              <a:rPr lang="en-US" dirty="0"/>
              <a:t> </a:t>
            </a:r>
            <a:r>
              <a:rPr lang="en-US" dirty="0" err="1"/>
              <a:t>lệnh</a:t>
            </a:r>
            <a:r>
              <a:rPr lang="en-US" dirty="0"/>
              <a:t> </a:t>
            </a:r>
            <a:r>
              <a:rPr lang="en-US" dirty="0" err="1"/>
              <a:t>lựa</a:t>
            </a:r>
            <a:r>
              <a:rPr lang="en-US" dirty="0"/>
              <a:t> </a:t>
            </a:r>
            <a:r>
              <a:rPr lang="en-US" dirty="0" err="1"/>
              <a:t>chọn</a:t>
            </a:r>
            <a:r>
              <a:rPr lang="en-US" dirty="0"/>
              <a:t> </a:t>
            </a:r>
            <a:r>
              <a:rPr lang="en-US" dirty="0" err="1"/>
              <a:t>kép</a:t>
            </a:r>
            <a:endParaRPr lang="en-US" dirty="0"/>
          </a:p>
        </p:txBody>
      </p:sp>
      <p:sp>
        <p:nvSpPr>
          <p:cNvPr id="3" name="Content Placeholder 2"/>
          <p:cNvSpPr>
            <a:spLocks noGrp="1"/>
          </p:cNvSpPr>
          <p:nvPr>
            <p:ph idx="1"/>
          </p:nvPr>
        </p:nvSpPr>
        <p:spPr>
          <a:xfrm>
            <a:off x="304800" y="914400"/>
            <a:ext cx="8610600" cy="1219200"/>
          </a:xfrm>
        </p:spPr>
        <p:txBody>
          <a:bodyPr/>
          <a:lstStyle/>
          <a:p>
            <a:r>
              <a:rPr lang="en-US" dirty="0" err="1" smtClean="0"/>
              <a:t>Để</a:t>
            </a:r>
            <a:r>
              <a:rPr lang="en-US" dirty="0" smtClean="0"/>
              <a:t> </a:t>
            </a:r>
            <a:r>
              <a:rPr lang="en-US" dirty="0" err="1" smtClean="0"/>
              <a:t>tăng</a:t>
            </a:r>
            <a:r>
              <a:rPr lang="en-US" dirty="0" smtClean="0"/>
              <a:t> </a:t>
            </a:r>
            <a:r>
              <a:rPr lang="en-US" dirty="0" err="1" smtClean="0"/>
              <a:t>tính</a:t>
            </a:r>
            <a:r>
              <a:rPr lang="en-US" dirty="0" smtClean="0"/>
              <a:t> </a:t>
            </a:r>
            <a:r>
              <a:rPr lang="en-US" dirty="0" err="1" smtClean="0"/>
              <a:t>đọc</a:t>
            </a:r>
            <a:r>
              <a:rPr lang="en-US" dirty="0" smtClean="0"/>
              <a:t> </a:t>
            </a:r>
            <a:r>
              <a:rPr lang="en-US" dirty="0" err="1" smtClean="0"/>
              <a:t>hiểu</a:t>
            </a:r>
            <a:r>
              <a:rPr lang="en-US" dirty="0" smtClean="0"/>
              <a:t> </a:t>
            </a:r>
            <a:r>
              <a:rPr lang="en-US" dirty="0" err="1" smtClean="0"/>
              <a:t>cho</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đồng</a:t>
            </a:r>
            <a:r>
              <a:rPr lang="en-US" dirty="0" smtClean="0"/>
              <a:t> </a:t>
            </a:r>
            <a:r>
              <a:rPr lang="en-US" dirty="0" err="1" smtClean="0"/>
              <a:t>thời</a:t>
            </a:r>
            <a:r>
              <a:rPr lang="en-US" dirty="0" smtClean="0"/>
              <a:t> </a:t>
            </a:r>
            <a:r>
              <a:rPr lang="en-US" dirty="0" err="1" smtClean="0"/>
              <a:t>thuận</a:t>
            </a:r>
            <a:r>
              <a:rPr lang="en-US" dirty="0" smtClean="0"/>
              <a:t> </a:t>
            </a:r>
            <a:r>
              <a:rPr lang="en-US" dirty="0" err="1" smtClean="0"/>
              <a:t>tiện</a:t>
            </a:r>
            <a:r>
              <a:rPr lang="en-US" dirty="0" smtClean="0"/>
              <a:t> </a:t>
            </a:r>
            <a:r>
              <a:rPr lang="en-US" dirty="0" err="1" smtClean="0"/>
              <a:t>cho</a:t>
            </a:r>
            <a:r>
              <a:rPr lang="en-US" dirty="0" smtClean="0"/>
              <a:t> </a:t>
            </a:r>
            <a:r>
              <a:rPr lang="en-US" dirty="0" err="1" smtClean="0"/>
              <a:t>việc</a:t>
            </a:r>
            <a:r>
              <a:rPr lang="en-US" dirty="0" smtClean="0"/>
              <a:t> </a:t>
            </a:r>
            <a:r>
              <a:rPr lang="en-US" dirty="0" err="1" smtClean="0"/>
              <a:t>cập</a:t>
            </a:r>
            <a:r>
              <a:rPr lang="en-US" dirty="0" smtClean="0"/>
              <a:t> </a:t>
            </a:r>
            <a:r>
              <a:rPr lang="en-US" dirty="0" err="1" smtClean="0"/>
              <a:t>nhật</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nên</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biến</a:t>
            </a:r>
            <a:r>
              <a:rPr lang="en-US" dirty="0" smtClean="0"/>
              <a:t> </a:t>
            </a:r>
            <a:r>
              <a:rPr lang="en-US" dirty="0" err="1" smtClean="0"/>
              <a:t>hằng</a:t>
            </a:r>
            <a:r>
              <a:rPr lang="en-US" dirty="0" smtClean="0"/>
              <a:t>, </a:t>
            </a:r>
            <a:r>
              <a:rPr lang="en-US" dirty="0" err="1" smtClean="0"/>
              <a:t>hoặc</a:t>
            </a:r>
            <a:r>
              <a:rPr lang="en-US" dirty="0" smtClean="0"/>
              <a:t> </a:t>
            </a:r>
            <a:r>
              <a:rPr lang="en-US" dirty="0" err="1" smtClean="0"/>
              <a:t>tên</a:t>
            </a:r>
            <a:r>
              <a:rPr lang="en-US" dirty="0" smtClean="0"/>
              <a:t> </a:t>
            </a:r>
            <a:r>
              <a:rPr lang="en-US" dirty="0" err="1" smtClean="0"/>
              <a:t>để</a:t>
            </a:r>
            <a:r>
              <a:rPr lang="en-US" dirty="0" smtClean="0"/>
              <a:t> </a:t>
            </a:r>
            <a:r>
              <a:rPr lang="en-US" dirty="0" err="1" smtClean="0"/>
              <a:t>thay</a:t>
            </a:r>
            <a:r>
              <a:rPr lang="en-US" dirty="0" smtClean="0"/>
              <a:t> </a:t>
            </a:r>
            <a:r>
              <a:rPr lang="en-US" dirty="0" err="1" smtClean="0"/>
              <a:t>cho</a:t>
            </a:r>
            <a:r>
              <a:rPr lang="en-US" dirty="0" smtClean="0"/>
              <a:t> </a:t>
            </a:r>
            <a:r>
              <a:rPr lang="en-US" dirty="0" err="1" smtClean="0"/>
              <a:t>hằng</a:t>
            </a:r>
            <a:r>
              <a:rPr lang="en-US" dirty="0" smtClean="0"/>
              <a:t> </a:t>
            </a:r>
            <a:r>
              <a:rPr lang="en-US" dirty="0" err="1" smtClean="0"/>
              <a:t>số</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163711"/>
            <a:ext cx="6019800" cy="3932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60274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vi-VN" dirty="0" smtClean="0"/>
              <a:t>Nội dung</a:t>
            </a:r>
            <a:endParaRPr lang="en-US" dirty="0" smtClean="0"/>
          </a:p>
        </p:txBody>
      </p:sp>
      <p:sp>
        <p:nvSpPr>
          <p:cNvPr id="2" name="Content Placeholder 1"/>
          <p:cNvSpPr>
            <a:spLocks noGrp="1"/>
          </p:cNvSpPr>
          <p:nvPr>
            <p:ph idx="1"/>
          </p:nvPr>
        </p:nvSpPr>
        <p:spPr/>
        <p:txBody>
          <a:bodyPr/>
          <a:lstStyle/>
          <a:p>
            <a:r>
              <a:rPr lang="en-US" dirty="0" err="1" smtClean="0"/>
              <a:t>Giới</a:t>
            </a:r>
            <a:r>
              <a:rPr lang="en-US" dirty="0" smtClean="0"/>
              <a:t> </a:t>
            </a:r>
            <a:r>
              <a:rPr lang="en-US" dirty="0" err="1" smtClean="0"/>
              <a:t>thiệu</a:t>
            </a:r>
            <a:endParaRPr lang="vi-VN" dirty="0" smtClean="0"/>
          </a:p>
          <a:p>
            <a:r>
              <a:rPr lang="vi-VN" dirty="0" smtClean="0"/>
              <a:t>C</a:t>
            </a:r>
            <a:r>
              <a:rPr lang="en-US" dirty="0" err="1" smtClean="0"/>
              <a:t>âu</a:t>
            </a:r>
            <a:r>
              <a:rPr lang="en-US" dirty="0" smtClean="0"/>
              <a:t> </a:t>
            </a:r>
            <a:r>
              <a:rPr lang="en-US" dirty="0" err="1" smtClean="0"/>
              <a:t>lệnh</a:t>
            </a:r>
            <a:r>
              <a:rPr lang="en-US" dirty="0" smtClean="0"/>
              <a:t> </a:t>
            </a:r>
            <a:r>
              <a:rPr lang="en-US" dirty="0" err="1" smtClean="0"/>
              <a:t>lựa</a:t>
            </a:r>
            <a:r>
              <a:rPr lang="en-US" dirty="0" smtClean="0"/>
              <a:t> </a:t>
            </a:r>
            <a:r>
              <a:rPr lang="en-US" dirty="0" err="1" smtClean="0"/>
              <a:t>chọn</a:t>
            </a:r>
            <a:r>
              <a:rPr lang="en-US" dirty="0" smtClean="0"/>
              <a:t> </a:t>
            </a:r>
            <a:r>
              <a:rPr lang="en-US" dirty="0" err="1" smtClean="0"/>
              <a:t>đơn</a:t>
            </a:r>
            <a:r>
              <a:rPr lang="vi-VN" dirty="0" smtClean="0"/>
              <a:t> </a:t>
            </a:r>
            <a:r>
              <a:rPr lang="en-US" dirty="0" smtClean="0"/>
              <a:t>(</a:t>
            </a:r>
            <a:r>
              <a:rPr lang="vi-VN" dirty="0" smtClean="0">
                <a:solidFill>
                  <a:srgbClr val="0432FF"/>
                </a:solidFill>
                <a:latin typeface="Consolas" charset="0"/>
                <a:ea typeface="Consolas" charset="0"/>
                <a:cs typeface="Consolas" charset="0"/>
              </a:rPr>
              <a:t>if</a:t>
            </a:r>
            <a:r>
              <a:rPr lang="en-US" dirty="0" smtClean="0">
                <a:latin typeface="Consolas" charset="0"/>
                <a:ea typeface="Consolas" charset="0"/>
                <a:cs typeface="Consolas" charset="0"/>
              </a:rPr>
              <a:t>)</a:t>
            </a:r>
            <a:endParaRPr lang="vi-VN" dirty="0" smtClean="0">
              <a:latin typeface="Consolas" charset="0"/>
              <a:ea typeface="Consolas" charset="0"/>
              <a:cs typeface="Consolas" charset="0"/>
            </a:endParaRPr>
          </a:p>
          <a:p>
            <a:r>
              <a:rPr lang="vi-VN" dirty="0" smtClean="0"/>
              <a:t>C</a:t>
            </a:r>
            <a:r>
              <a:rPr lang="en-US" dirty="0"/>
              <a:t>â</a:t>
            </a:r>
            <a:r>
              <a:rPr lang="vi-VN" dirty="0" smtClean="0"/>
              <a:t>u </a:t>
            </a:r>
            <a:r>
              <a:rPr lang="en-US" dirty="0" err="1" smtClean="0"/>
              <a:t>lệnh</a:t>
            </a:r>
            <a:r>
              <a:rPr lang="en-US" dirty="0" smtClean="0"/>
              <a:t> </a:t>
            </a:r>
            <a:r>
              <a:rPr lang="en-US" dirty="0" err="1" smtClean="0"/>
              <a:t>lựa</a:t>
            </a:r>
            <a:r>
              <a:rPr lang="en-US" dirty="0" smtClean="0"/>
              <a:t> </a:t>
            </a:r>
            <a:r>
              <a:rPr lang="en-US" dirty="0" err="1" smtClean="0"/>
              <a:t>chọn</a:t>
            </a:r>
            <a:r>
              <a:rPr lang="en-US" dirty="0" smtClean="0"/>
              <a:t> </a:t>
            </a:r>
            <a:r>
              <a:rPr lang="en-US" dirty="0" err="1" smtClean="0"/>
              <a:t>kép</a:t>
            </a:r>
            <a:r>
              <a:rPr lang="en-US" dirty="0" smtClean="0"/>
              <a:t> (</a:t>
            </a:r>
            <a:r>
              <a:rPr lang="vi-VN" dirty="0" smtClean="0">
                <a:solidFill>
                  <a:srgbClr val="0432FF"/>
                </a:solidFill>
                <a:latin typeface="Consolas" charset="0"/>
                <a:ea typeface="Consolas" charset="0"/>
                <a:cs typeface="Consolas" charset="0"/>
              </a:rPr>
              <a:t>if-else</a:t>
            </a:r>
            <a:r>
              <a:rPr lang="en-US" dirty="0" smtClean="0">
                <a:solidFill>
                  <a:srgbClr val="0432FF"/>
                </a:solidFill>
                <a:latin typeface="Consolas" charset="0"/>
                <a:ea typeface="Consolas" charset="0"/>
                <a:cs typeface="Consolas" charset="0"/>
              </a:rPr>
              <a:t>)</a:t>
            </a:r>
            <a:endParaRPr lang="vi-VN" dirty="0" smtClean="0">
              <a:solidFill>
                <a:srgbClr val="0432FF"/>
              </a:solidFill>
              <a:latin typeface="Consolas" charset="0"/>
              <a:ea typeface="Consolas" charset="0"/>
              <a:cs typeface="Consolas" charset="0"/>
            </a:endParaRPr>
          </a:p>
          <a:p>
            <a:r>
              <a:rPr lang="vi-VN" dirty="0" smtClean="0"/>
              <a:t>C</a:t>
            </a:r>
            <a:r>
              <a:rPr lang="en-US" dirty="0" err="1" smtClean="0"/>
              <a:t>âu</a:t>
            </a:r>
            <a:r>
              <a:rPr lang="en-US" dirty="0" smtClean="0"/>
              <a:t> </a:t>
            </a:r>
            <a:r>
              <a:rPr lang="en-US" dirty="0" err="1" smtClean="0"/>
              <a:t>lệnh</a:t>
            </a:r>
            <a:r>
              <a:rPr lang="en-US" dirty="0" smtClean="0"/>
              <a:t> </a:t>
            </a:r>
            <a:r>
              <a:rPr lang="en-US" dirty="0" err="1" smtClean="0"/>
              <a:t>đa</a:t>
            </a:r>
            <a:r>
              <a:rPr lang="en-US" dirty="0" smtClean="0"/>
              <a:t> </a:t>
            </a:r>
            <a:r>
              <a:rPr lang="en-US" dirty="0" err="1" smtClean="0"/>
              <a:t>lựa</a:t>
            </a:r>
            <a:r>
              <a:rPr lang="en-US" dirty="0" smtClean="0"/>
              <a:t> </a:t>
            </a:r>
            <a:r>
              <a:rPr lang="en-US" dirty="0" err="1" smtClean="0"/>
              <a:t>chọn</a:t>
            </a:r>
            <a:endParaRPr lang="en-US" dirty="0" smtClean="0"/>
          </a:p>
          <a:p>
            <a:r>
              <a:rPr lang="en-US" dirty="0" err="1" smtClean="0"/>
              <a:t>Toán</a:t>
            </a:r>
            <a:r>
              <a:rPr lang="en-US" dirty="0" smtClean="0"/>
              <a:t> </a:t>
            </a:r>
            <a:r>
              <a:rPr lang="en-US" dirty="0" err="1" smtClean="0"/>
              <a:t>tử</a:t>
            </a:r>
            <a:r>
              <a:rPr lang="en-US" dirty="0" smtClean="0"/>
              <a:t> logic</a:t>
            </a:r>
            <a:endParaRPr lang="vi-VN" dirty="0" smtClean="0"/>
          </a:p>
          <a:p>
            <a:r>
              <a:rPr lang="vi-VN" dirty="0" smtClean="0"/>
              <a:t>C</a:t>
            </a:r>
            <a:r>
              <a:rPr lang="en-US" dirty="0" err="1" smtClean="0"/>
              <a:t>âu</a:t>
            </a:r>
            <a:r>
              <a:rPr lang="en-US" dirty="0" smtClean="0"/>
              <a:t> </a:t>
            </a:r>
            <a:r>
              <a:rPr lang="en-US" dirty="0" err="1" smtClean="0"/>
              <a:t>lệnh</a:t>
            </a:r>
            <a:r>
              <a:rPr lang="vi-VN" dirty="0" smtClean="0"/>
              <a:t> </a:t>
            </a:r>
            <a:r>
              <a:rPr lang="vi-VN" dirty="0" smtClean="0">
                <a:solidFill>
                  <a:srgbClr val="0432FF"/>
                </a:solidFill>
                <a:latin typeface="Consolas" charset="0"/>
                <a:ea typeface="Consolas" charset="0"/>
                <a:cs typeface="Consolas" charset="0"/>
              </a:rPr>
              <a:t>switch-case</a:t>
            </a:r>
            <a:r>
              <a:rPr lang="vi-VN" dirty="0"/>
              <a:t>	</a:t>
            </a:r>
            <a:endParaRPr lang="vi-VN" dirty="0" smtClean="0"/>
          </a:p>
          <a:p>
            <a:r>
              <a:rPr lang="vi-VN" dirty="0" smtClean="0"/>
              <a:t>Tổng kết</a:t>
            </a:r>
            <a:endParaRPr lang="en-US" dirty="0" smtClean="0"/>
          </a:p>
          <a:p>
            <a:r>
              <a:rPr lang="en-US" smtClean="0"/>
              <a:t>Quiz 3</a:t>
            </a:r>
            <a:endParaRPr lang="vi-VN" dirty="0"/>
          </a:p>
        </p:txBody>
      </p:sp>
    </p:spTree>
    <p:extLst>
      <p:ext uri="{BB962C8B-B14F-4D97-AF65-F5344CB8AC3E}">
        <p14:creationId xmlns:p14="http://schemas.microsoft.com/office/powerpoint/2010/main" val="41000518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Câu</a:t>
            </a:r>
            <a:r>
              <a:rPr lang="en-US" dirty="0"/>
              <a:t> </a:t>
            </a:r>
            <a:r>
              <a:rPr lang="en-US" dirty="0" err="1"/>
              <a:t>lệnh</a:t>
            </a:r>
            <a:r>
              <a:rPr lang="en-US" dirty="0"/>
              <a:t> </a:t>
            </a:r>
            <a:r>
              <a:rPr lang="en-US" dirty="0" err="1"/>
              <a:t>lựa</a:t>
            </a:r>
            <a:r>
              <a:rPr lang="en-US" dirty="0"/>
              <a:t> </a:t>
            </a:r>
            <a:r>
              <a:rPr lang="en-US" dirty="0" err="1"/>
              <a:t>chọn</a:t>
            </a:r>
            <a:r>
              <a:rPr lang="en-US" dirty="0"/>
              <a:t> </a:t>
            </a:r>
            <a:r>
              <a:rPr lang="en-US" dirty="0" err="1"/>
              <a:t>kép</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960" y="1219200"/>
            <a:ext cx="6710082"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165410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Toán</a:t>
            </a:r>
            <a:r>
              <a:rPr lang="en-US" dirty="0" smtClean="0"/>
              <a:t> </a:t>
            </a:r>
            <a:r>
              <a:rPr lang="en-US" dirty="0" err="1" smtClean="0"/>
              <a:t>tử</a:t>
            </a:r>
            <a:r>
              <a:rPr lang="en-US" dirty="0" smtClean="0"/>
              <a:t> </a:t>
            </a:r>
            <a:r>
              <a:rPr lang="en-US" dirty="0" err="1" smtClean="0"/>
              <a:t>điều</a:t>
            </a:r>
            <a:r>
              <a:rPr lang="en-US" dirty="0" smtClean="0"/>
              <a:t> </a:t>
            </a:r>
            <a:r>
              <a:rPr lang="en-US" dirty="0" err="1" smtClean="0"/>
              <a:t>kiện</a:t>
            </a:r>
            <a:endParaRPr lang="en-US" dirty="0"/>
          </a:p>
        </p:txBody>
      </p:sp>
      <p:sp>
        <p:nvSpPr>
          <p:cNvPr id="3" name="Content Placeholder 2"/>
          <p:cNvSpPr>
            <a:spLocks noGrp="1"/>
          </p:cNvSpPr>
          <p:nvPr>
            <p:ph idx="1"/>
          </p:nvPr>
        </p:nvSpPr>
        <p:spPr>
          <a:xfrm>
            <a:off x="152400" y="1143000"/>
            <a:ext cx="8763000" cy="4953000"/>
          </a:xfrm>
        </p:spPr>
        <p:txBody>
          <a:bodyPr/>
          <a:lstStyle/>
          <a:p>
            <a:pPr eaLnBrk="1" hangingPunct="1"/>
            <a:r>
              <a:rPr lang="en-US" dirty="0" smtClean="0"/>
              <a:t>C/C++ </a:t>
            </a:r>
            <a:r>
              <a:rPr lang="en-US" dirty="0" err="1"/>
              <a:t>cung</a:t>
            </a:r>
            <a:r>
              <a:rPr lang="en-US" dirty="0"/>
              <a:t> </a:t>
            </a:r>
            <a:r>
              <a:rPr lang="en-US" dirty="0" err="1"/>
              <a:t>cấp</a:t>
            </a:r>
            <a:r>
              <a:rPr lang="en-US" dirty="0"/>
              <a:t> </a:t>
            </a:r>
            <a:r>
              <a:rPr lang="en-US" b="1" i="1" dirty="0" err="1">
                <a:solidFill>
                  <a:srgbClr val="FF0000"/>
                </a:solidFill>
              </a:rPr>
              <a:t>toán</a:t>
            </a:r>
            <a:r>
              <a:rPr lang="en-US" b="1" i="1" dirty="0">
                <a:solidFill>
                  <a:srgbClr val="FF0000"/>
                </a:solidFill>
              </a:rPr>
              <a:t> </a:t>
            </a:r>
            <a:r>
              <a:rPr lang="en-US" b="1" i="1" dirty="0" err="1">
                <a:solidFill>
                  <a:srgbClr val="FF0000"/>
                </a:solidFill>
              </a:rPr>
              <a:t>tử</a:t>
            </a:r>
            <a:r>
              <a:rPr lang="en-US" b="1" i="1" dirty="0">
                <a:solidFill>
                  <a:srgbClr val="FF0000"/>
                </a:solidFill>
              </a:rPr>
              <a:t> </a:t>
            </a:r>
            <a:r>
              <a:rPr lang="en-US" b="1" i="1" dirty="0" err="1">
                <a:solidFill>
                  <a:srgbClr val="FF0000"/>
                </a:solidFill>
              </a:rPr>
              <a:t>điều</a:t>
            </a:r>
            <a:r>
              <a:rPr lang="en-US" b="1" i="1" dirty="0">
                <a:solidFill>
                  <a:srgbClr val="FF0000"/>
                </a:solidFill>
              </a:rPr>
              <a:t> </a:t>
            </a:r>
            <a:r>
              <a:rPr lang="en-US" b="1" i="1" dirty="0" err="1">
                <a:solidFill>
                  <a:srgbClr val="FF0000"/>
                </a:solidFill>
              </a:rPr>
              <a:t>kiện</a:t>
            </a:r>
            <a:r>
              <a:rPr lang="en-US" dirty="0">
                <a:solidFill>
                  <a:srgbClr val="FF0000"/>
                </a:solidFill>
              </a:rPr>
              <a:t> </a:t>
            </a:r>
            <a:r>
              <a:rPr lang="en-US" dirty="0"/>
              <a:t>(</a:t>
            </a:r>
            <a:r>
              <a:rPr lang="en-US" dirty="0">
                <a:latin typeface="DejaVu Sans Mono"/>
                <a:ea typeface="DejaVu Sans Mono"/>
                <a:cs typeface="DejaVu Sans Mono"/>
              </a:rPr>
              <a:t>?:</a:t>
            </a:r>
            <a:r>
              <a:rPr lang="en-US" dirty="0">
                <a:ea typeface="DejaVu Sans Mono"/>
                <a:cs typeface="DejaVu Sans Mono"/>
              </a:rPr>
              <a:t>) </a:t>
            </a:r>
            <a:r>
              <a:rPr lang="en-US" dirty="0" err="1">
                <a:ea typeface="DejaVu Sans Mono"/>
                <a:cs typeface="DejaVu Sans Mono"/>
              </a:rPr>
              <a:t>có</a:t>
            </a:r>
            <a:r>
              <a:rPr lang="en-US" dirty="0">
                <a:ea typeface="DejaVu Sans Mono"/>
                <a:cs typeface="DejaVu Sans Mono"/>
              </a:rPr>
              <a:t> </a:t>
            </a:r>
            <a:r>
              <a:rPr lang="en-US" dirty="0" err="1">
                <a:ea typeface="DejaVu Sans Mono"/>
                <a:cs typeface="DejaVu Sans Mono"/>
              </a:rPr>
              <a:t>thể</a:t>
            </a:r>
            <a:r>
              <a:rPr lang="en-US" dirty="0">
                <a:ea typeface="DejaVu Sans Mono"/>
                <a:cs typeface="DejaVu Sans Mono"/>
              </a:rPr>
              <a:t> </a:t>
            </a:r>
            <a:r>
              <a:rPr lang="en-US" dirty="0" err="1">
                <a:ea typeface="DejaVu Sans Mono"/>
                <a:cs typeface="DejaVu Sans Mono"/>
              </a:rPr>
              <a:t>thay</a:t>
            </a:r>
            <a:r>
              <a:rPr lang="en-US" dirty="0">
                <a:ea typeface="DejaVu Sans Mono"/>
                <a:cs typeface="DejaVu Sans Mono"/>
              </a:rPr>
              <a:t> </a:t>
            </a:r>
            <a:r>
              <a:rPr lang="en-US" dirty="0" err="1">
                <a:ea typeface="DejaVu Sans Mono"/>
                <a:cs typeface="DejaVu Sans Mono"/>
              </a:rPr>
              <a:t>thế</a:t>
            </a:r>
            <a:r>
              <a:rPr lang="en-US" dirty="0">
                <a:ea typeface="DejaVu Sans Mono"/>
                <a:cs typeface="DejaVu Sans Mono"/>
              </a:rPr>
              <a:t> </a:t>
            </a:r>
            <a:r>
              <a:rPr lang="en-US" dirty="0" err="1">
                <a:ea typeface="DejaVu Sans Mono"/>
                <a:cs typeface="DejaVu Sans Mono"/>
              </a:rPr>
              <a:t>cho</a:t>
            </a:r>
            <a:r>
              <a:rPr lang="en-US" dirty="0">
                <a:ea typeface="DejaVu Sans Mono"/>
                <a:cs typeface="DejaVu Sans Mono"/>
              </a:rPr>
              <a:t> </a:t>
            </a:r>
            <a:r>
              <a:rPr lang="en-US" dirty="0" err="1">
                <a:ea typeface="DejaVu Sans Mono"/>
                <a:cs typeface="DejaVu Sans Mono"/>
              </a:rPr>
              <a:t>câu</a:t>
            </a:r>
            <a:r>
              <a:rPr lang="en-US" dirty="0">
                <a:ea typeface="DejaVu Sans Mono"/>
                <a:cs typeface="DejaVu Sans Mono"/>
              </a:rPr>
              <a:t> </a:t>
            </a:r>
            <a:r>
              <a:rPr lang="en-US" dirty="0" err="1">
                <a:ea typeface="DejaVu Sans Mono"/>
                <a:cs typeface="DejaVu Sans Mono"/>
              </a:rPr>
              <a:t>lệnh</a:t>
            </a:r>
            <a:r>
              <a:rPr lang="en-US" dirty="0">
                <a:ea typeface="DejaVu Sans Mono"/>
                <a:cs typeface="DejaVu Sans Mono"/>
              </a:rPr>
              <a:t> </a:t>
            </a:r>
            <a:r>
              <a:rPr lang="en-US" dirty="0">
                <a:latin typeface="DejaVu Sans Mono"/>
                <a:ea typeface="DejaVu Sans Mono"/>
                <a:cs typeface="DejaVu Sans Mono"/>
              </a:rPr>
              <a:t>if...else</a:t>
            </a:r>
          </a:p>
          <a:p>
            <a:pPr eaLnBrk="1" hangingPunct="1"/>
            <a:r>
              <a:rPr lang="en-US" dirty="0" err="1">
                <a:ea typeface="DejaVu Sans Mono"/>
                <a:cs typeface="DejaVu Sans Mono"/>
              </a:rPr>
              <a:t>L</a:t>
            </a:r>
            <a:r>
              <a:rPr lang="en-US" dirty="0" err="1" smtClean="0">
                <a:ea typeface="DejaVu Sans Mono"/>
                <a:cs typeface="DejaVu Sans Mono"/>
              </a:rPr>
              <a:t>à</a:t>
            </a:r>
            <a:r>
              <a:rPr lang="en-US" dirty="0" smtClean="0">
                <a:ea typeface="DejaVu Sans Mono"/>
                <a:cs typeface="DejaVu Sans Mono"/>
              </a:rPr>
              <a:t> </a:t>
            </a:r>
            <a:r>
              <a:rPr lang="en-US" dirty="0" err="1">
                <a:ea typeface="DejaVu Sans Mono"/>
                <a:cs typeface="DejaVu Sans Mono"/>
              </a:rPr>
              <a:t>toán</a:t>
            </a:r>
            <a:r>
              <a:rPr lang="en-US" dirty="0">
                <a:ea typeface="DejaVu Sans Mono"/>
                <a:cs typeface="DejaVu Sans Mono"/>
              </a:rPr>
              <a:t> </a:t>
            </a:r>
            <a:r>
              <a:rPr lang="en-US" dirty="0" err="1">
                <a:ea typeface="DejaVu Sans Mono"/>
                <a:cs typeface="DejaVu Sans Mono"/>
              </a:rPr>
              <a:t>tử</a:t>
            </a:r>
            <a:r>
              <a:rPr lang="en-US" dirty="0">
                <a:ea typeface="DejaVu Sans Mono"/>
                <a:cs typeface="DejaVu Sans Mono"/>
              </a:rPr>
              <a:t> </a:t>
            </a:r>
            <a:r>
              <a:rPr lang="en-US" dirty="0" err="1">
                <a:ea typeface="DejaVu Sans Mono"/>
                <a:cs typeface="DejaVu Sans Mono"/>
              </a:rPr>
              <a:t>ba</a:t>
            </a:r>
            <a:r>
              <a:rPr lang="en-US" dirty="0">
                <a:ea typeface="DejaVu Sans Mono"/>
                <a:cs typeface="DejaVu Sans Mono"/>
              </a:rPr>
              <a:t> </a:t>
            </a:r>
            <a:r>
              <a:rPr lang="en-US" dirty="0" err="1" smtClean="0">
                <a:ea typeface="DejaVu Sans Mono"/>
                <a:cs typeface="DejaVu Sans Mono"/>
              </a:rPr>
              <a:t>ngôi</a:t>
            </a:r>
            <a:r>
              <a:rPr lang="en-US" dirty="0" smtClean="0">
                <a:ea typeface="DejaVu Sans Mono"/>
                <a:cs typeface="DejaVu Sans Mono"/>
              </a:rPr>
              <a:t> (</a:t>
            </a:r>
            <a:r>
              <a:rPr lang="en-US" dirty="0" err="1" smtClean="0">
                <a:ea typeface="DejaVu Sans Mono"/>
                <a:cs typeface="DejaVu Sans Mono"/>
              </a:rPr>
              <a:t>tức</a:t>
            </a:r>
            <a:r>
              <a:rPr lang="en-US" dirty="0" smtClean="0">
                <a:ea typeface="DejaVu Sans Mono"/>
                <a:cs typeface="DejaVu Sans Mono"/>
              </a:rPr>
              <a:t> </a:t>
            </a:r>
            <a:r>
              <a:rPr lang="en-US" dirty="0" err="1" smtClean="0">
                <a:ea typeface="DejaVu Sans Mono"/>
                <a:cs typeface="DejaVu Sans Mono"/>
              </a:rPr>
              <a:t>là</a:t>
            </a:r>
            <a:r>
              <a:rPr lang="en-US" dirty="0" smtClean="0">
                <a:ea typeface="DejaVu Sans Mono"/>
                <a:cs typeface="DejaVu Sans Mono"/>
              </a:rPr>
              <a:t> </a:t>
            </a:r>
            <a:r>
              <a:rPr lang="en-US" dirty="0" err="1" smtClean="0">
                <a:ea typeface="DejaVu Sans Mono"/>
                <a:cs typeface="DejaVu Sans Mono"/>
              </a:rPr>
              <a:t>có</a:t>
            </a:r>
            <a:r>
              <a:rPr lang="en-US" dirty="0" smtClean="0">
                <a:ea typeface="DejaVu Sans Mono"/>
                <a:cs typeface="DejaVu Sans Mono"/>
              </a:rPr>
              <a:t> 3 </a:t>
            </a:r>
            <a:r>
              <a:rPr lang="en-US" dirty="0" err="1" smtClean="0">
                <a:ea typeface="DejaVu Sans Mono"/>
                <a:cs typeface="DejaVu Sans Mono"/>
              </a:rPr>
              <a:t>toán</a:t>
            </a:r>
            <a:r>
              <a:rPr lang="en-US" dirty="0" smtClean="0">
                <a:ea typeface="DejaVu Sans Mono"/>
                <a:cs typeface="DejaVu Sans Mono"/>
              </a:rPr>
              <a:t> </a:t>
            </a:r>
            <a:r>
              <a:rPr lang="en-US" dirty="0" err="1" smtClean="0">
                <a:ea typeface="DejaVu Sans Mono"/>
                <a:cs typeface="DejaVu Sans Mono"/>
              </a:rPr>
              <a:t>hạng</a:t>
            </a:r>
            <a:r>
              <a:rPr lang="en-US" dirty="0" smtClean="0">
                <a:ea typeface="DejaVu Sans Mono"/>
                <a:cs typeface="DejaVu Sans Mono"/>
              </a:rPr>
              <a:t>)</a:t>
            </a:r>
            <a:endParaRPr lang="en-US" dirty="0">
              <a:ea typeface="DejaVu Sans Mono"/>
              <a:cs typeface="DejaVu Sans Mono"/>
            </a:endParaRPr>
          </a:p>
          <a:p>
            <a:pPr eaLnBrk="1" hangingPunct="1"/>
            <a:r>
              <a:rPr lang="en-US" dirty="0" err="1"/>
              <a:t>Cú</a:t>
            </a:r>
            <a:r>
              <a:rPr lang="en-US" dirty="0"/>
              <a:t> </a:t>
            </a:r>
            <a:r>
              <a:rPr lang="en-US" dirty="0" err="1"/>
              <a:t>pháp</a:t>
            </a:r>
            <a:r>
              <a:rPr lang="en-US" dirty="0"/>
              <a:t> :	</a:t>
            </a:r>
            <a:r>
              <a:rPr lang="en-US" b="1" dirty="0" smtClean="0">
                <a:solidFill>
                  <a:srgbClr val="FF3300"/>
                </a:solidFill>
              </a:rPr>
              <a:t>&lt;</a:t>
            </a:r>
            <a:r>
              <a:rPr lang="en-US" b="1" dirty="0" err="1">
                <a:solidFill>
                  <a:srgbClr val="FF3300"/>
                </a:solidFill>
              </a:rPr>
              <a:t>điều</a:t>
            </a:r>
            <a:r>
              <a:rPr lang="en-US" b="1" dirty="0">
                <a:solidFill>
                  <a:srgbClr val="FF3300"/>
                </a:solidFill>
              </a:rPr>
              <a:t> </a:t>
            </a:r>
            <a:r>
              <a:rPr lang="en-US" b="1" dirty="0" err="1">
                <a:solidFill>
                  <a:srgbClr val="FF3300"/>
                </a:solidFill>
              </a:rPr>
              <a:t>kiện</a:t>
            </a:r>
            <a:r>
              <a:rPr lang="en-US" b="1" dirty="0">
                <a:solidFill>
                  <a:srgbClr val="FF3300"/>
                </a:solidFill>
              </a:rPr>
              <a:t>&gt;</a:t>
            </a:r>
            <a:r>
              <a:rPr lang="en-US" b="1" dirty="0">
                <a:solidFill>
                  <a:srgbClr val="008000"/>
                </a:solidFill>
              </a:rPr>
              <a:t>?</a:t>
            </a:r>
            <a:r>
              <a:rPr lang="en-US" dirty="0"/>
              <a:t>&lt;trị 1&gt;</a:t>
            </a:r>
            <a:r>
              <a:rPr lang="en-US" b="1" dirty="0">
                <a:solidFill>
                  <a:srgbClr val="008000"/>
                </a:solidFill>
              </a:rPr>
              <a:t>:</a:t>
            </a:r>
            <a:r>
              <a:rPr lang="en-US" dirty="0"/>
              <a:t>&lt;trị 2&gt;</a:t>
            </a:r>
          </a:p>
          <a:p>
            <a:pPr eaLnBrk="1" hangingPunct="1"/>
            <a:r>
              <a:rPr lang="en-US" b="1" dirty="0" smtClean="0">
                <a:solidFill>
                  <a:srgbClr val="FF3300"/>
                </a:solidFill>
              </a:rPr>
              <a:t>&lt;</a:t>
            </a:r>
            <a:r>
              <a:rPr lang="en-US" b="1" dirty="0" err="1">
                <a:solidFill>
                  <a:srgbClr val="FF3300"/>
                </a:solidFill>
              </a:rPr>
              <a:t>điều</a:t>
            </a:r>
            <a:r>
              <a:rPr lang="en-US" b="1" dirty="0">
                <a:solidFill>
                  <a:srgbClr val="FF3300"/>
                </a:solidFill>
              </a:rPr>
              <a:t> </a:t>
            </a:r>
            <a:r>
              <a:rPr lang="en-US" b="1" dirty="0" err="1">
                <a:solidFill>
                  <a:srgbClr val="FF3300"/>
                </a:solidFill>
              </a:rPr>
              <a:t>kiện</a:t>
            </a:r>
            <a:r>
              <a:rPr lang="en-US" b="1" dirty="0" smtClean="0">
                <a:solidFill>
                  <a:srgbClr val="FF3300"/>
                </a:solidFill>
              </a:rPr>
              <a:t>&gt; </a:t>
            </a:r>
            <a:r>
              <a:rPr lang="en-US" dirty="0" err="1" smtClean="0"/>
              <a:t>là</a:t>
            </a:r>
            <a:r>
              <a:rPr lang="en-US" dirty="0" smtClean="0"/>
              <a:t> </a:t>
            </a:r>
            <a:r>
              <a:rPr lang="en-US" dirty="0" err="1"/>
              <a:t>biểu</a:t>
            </a:r>
            <a:r>
              <a:rPr lang="en-US" dirty="0"/>
              <a:t> </a:t>
            </a:r>
            <a:r>
              <a:rPr lang="en-US" dirty="0" err="1"/>
              <a:t>thức</a:t>
            </a:r>
            <a:r>
              <a:rPr lang="en-US" dirty="0"/>
              <a:t> </a:t>
            </a:r>
            <a:r>
              <a:rPr lang="en-US" b="1" i="1" dirty="0" err="1" smtClean="0">
                <a:solidFill>
                  <a:srgbClr val="FF0000"/>
                </a:solidFill>
              </a:rPr>
              <a:t>boolean</a:t>
            </a:r>
            <a:r>
              <a:rPr lang="en-US" dirty="0" smtClean="0"/>
              <a:t>, </a:t>
            </a:r>
            <a:r>
              <a:rPr lang="en-US" dirty="0" err="1" smtClean="0"/>
              <a:t>có</a:t>
            </a:r>
            <a:r>
              <a:rPr lang="en-US" dirty="0" smtClean="0"/>
              <a:t> </a:t>
            </a:r>
            <a:r>
              <a:rPr lang="en-US" dirty="0" err="1"/>
              <a:t>giá</a:t>
            </a:r>
            <a:r>
              <a:rPr lang="en-US" dirty="0"/>
              <a:t> </a:t>
            </a:r>
            <a:r>
              <a:rPr lang="en-US" dirty="0" err="1"/>
              <a:t>trị</a:t>
            </a:r>
            <a:r>
              <a:rPr lang="en-US" dirty="0"/>
              <a:t> </a:t>
            </a:r>
            <a:r>
              <a:rPr lang="en-US" b="1" i="1" dirty="0">
                <a:solidFill>
                  <a:srgbClr val="FF0000"/>
                </a:solidFill>
              </a:rPr>
              <a:t>true</a:t>
            </a:r>
            <a:r>
              <a:rPr lang="en-US" dirty="0"/>
              <a:t> </a:t>
            </a:r>
            <a:r>
              <a:rPr lang="en-US" dirty="0" err="1"/>
              <a:t>hoặc</a:t>
            </a:r>
            <a:r>
              <a:rPr lang="en-US" dirty="0"/>
              <a:t> </a:t>
            </a:r>
            <a:r>
              <a:rPr lang="en-US" b="1" i="1" dirty="0">
                <a:solidFill>
                  <a:srgbClr val="FF0000"/>
                </a:solidFill>
              </a:rPr>
              <a:t>false</a:t>
            </a:r>
          </a:p>
          <a:p>
            <a:pPr eaLnBrk="1" hangingPunct="1"/>
            <a:r>
              <a:rPr lang="en-US" dirty="0"/>
              <a:t>&lt;trị 1&gt;</a:t>
            </a:r>
            <a:r>
              <a:rPr lang="en-US" dirty="0" smtClean="0"/>
              <a:t> </a:t>
            </a:r>
            <a:r>
              <a:rPr lang="en-US" dirty="0" err="1"/>
              <a:t>là</a:t>
            </a:r>
            <a:r>
              <a:rPr lang="en-US" dirty="0"/>
              <a:t> </a:t>
            </a:r>
            <a:r>
              <a:rPr lang="en-US" dirty="0" err="1"/>
              <a:t>giá</a:t>
            </a:r>
            <a:r>
              <a:rPr lang="en-US" dirty="0"/>
              <a:t> </a:t>
            </a:r>
            <a:r>
              <a:rPr lang="en-US" dirty="0" err="1"/>
              <a:t>trị</a:t>
            </a:r>
            <a:r>
              <a:rPr lang="en-US" dirty="0"/>
              <a:t> </a:t>
            </a:r>
            <a:r>
              <a:rPr lang="en-US" dirty="0" err="1"/>
              <a:t>của</a:t>
            </a:r>
            <a:r>
              <a:rPr lang="en-US" dirty="0"/>
              <a:t> </a:t>
            </a:r>
            <a:r>
              <a:rPr lang="en-US" dirty="0" err="1"/>
              <a:t>biểu</a:t>
            </a:r>
            <a:r>
              <a:rPr lang="en-US" dirty="0"/>
              <a:t> </a:t>
            </a:r>
            <a:r>
              <a:rPr lang="en-US" dirty="0" err="1"/>
              <a:t>thức</a:t>
            </a:r>
            <a:r>
              <a:rPr lang="en-US" dirty="0"/>
              <a:t> </a:t>
            </a:r>
            <a:r>
              <a:rPr lang="en-US" dirty="0" err="1" smtClean="0"/>
              <a:t>nếu</a:t>
            </a:r>
            <a:r>
              <a:rPr lang="en-US" dirty="0" smtClean="0"/>
              <a:t> </a:t>
            </a:r>
            <a:r>
              <a:rPr lang="en-US" b="1" dirty="0">
                <a:solidFill>
                  <a:srgbClr val="FF3300"/>
                </a:solidFill>
              </a:rPr>
              <a:t>&lt;</a:t>
            </a:r>
            <a:r>
              <a:rPr lang="en-US" b="1" dirty="0" err="1">
                <a:solidFill>
                  <a:srgbClr val="FF3300"/>
                </a:solidFill>
              </a:rPr>
              <a:t>điều</a:t>
            </a:r>
            <a:r>
              <a:rPr lang="en-US" b="1" dirty="0">
                <a:solidFill>
                  <a:srgbClr val="FF3300"/>
                </a:solidFill>
              </a:rPr>
              <a:t> </a:t>
            </a:r>
            <a:r>
              <a:rPr lang="en-US" b="1" dirty="0" err="1">
                <a:solidFill>
                  <a:srgbClr val="FF3300"/>
                </a:solidFill>
              </a:rPr>
              <a:t>kiện</a:t>
            </a:r>
            <a:r>
              <a:rPr lang="en-US" b="1" dirty="0">
                <a:solidFill>
                  <a:srgbClr val="FF3300"/>
                </a:solidFill>
              </a:rPr>
              <a:t>&gt;</a:t>
            </a:r>
            <a:r>
              <a:rPr lang="en-US" dirty="0" smtClean="0"/>
              <a:t> </a:t>
            </a:r>
            <a:r>
              <a:rPr lang="en-US" dirty="0" err="1"/>
              <a:t>là</a:t>
            </a:r>
            <a:r>
              <a:rPr lang="en-US" dirty="0"/>
              <a:t> </a:t>
            </a:r>
            <a:r>
              <a:rPr lang="en-US" dirty="0">
                <a:solidFill>
                  <a:srgbClr val="FF0000"/>
                </a:solidFill>
                <a:latin typeface="DejaVu Sans Mono"/>
                <a:ea typeface="DejaVu Sans Mono"/>
                <a:cs typeface="DejaVu Sans Mono"/>
              </a:rPr>
              <a:t>true</a:t>
            </a:r>
          </a:p>
          <a:p>
            <a:pPr eaLnBrk="1" hangingPunct="1"/>
            <a:r>
              <a:rPr lang="en-US" dirty="0"/>
              <a:t>&lt;trị </a:t>
            </a:r>
            <a:r>
              <a:rPr lang="en-US" dirty="0" smtClean="0"/>
              <a:t>2&gt;</a:t>
            </a:r>
            <a:r>
              <a:rPr lang="en-US" dirty="0" smtClean="0">
                <a:ea typeface="DejaVu Sans Mono"/>
                <a:cs typeface="DejaVu Sans Mono"/>
              </a:rPr>
              <a:t> </a:t>
            </a:r>
            <a:r>
              <a:rPr lang="en-US" dirty="0" err="1">
                <a:ea typeface="DejaVu Sans Mono"/>
                <a:cs typeface="DejaVu Sans Mono"/>
              </a:rPr>
              <a:t>là</a:t>
            </a:r>
            <a:r>
              <a:rPr lang="en-US" dirty="0">
                <a:ea typeface="DejaVu Sans Mono"/>
                <a:cs typeface="DejaVu Sans Mono"/>
              </a:rPr>
              <a:t> </a:t>
            </a:r>
            <a:r>
              <a:rPr lang="en-US" dirty="0" err="1">
                <a:ea typeface="DejaVu Sans Mono"/>
                <a:cs typeface="DejaVu Sans Mono"/>
              </a:rPr>
              <a:t>giá</a:t>
            </a:r>
            <a:r>
              <a:rPr lang="en-US" dirty="0">
                <a:ea typeface="DejaVu Sans Mono"/>
                <a:cs typeface="DejaVu Sans Mono"/>
              </a:rPr>
              <a:t> </a:t>
            </a:r>
            <a:r>
              <a:rPr lang="en-US" dirty="0" err="1">
                <a:ea typeface="DejaVu Sans Mono"/>
                <a:cs typeface="DejaVu Sans Mono"/>
              </a:rPr>
              <a:t>trị</a:t>
            </a:r>
            <a:r>
              <a:rPr lang="en-US" dirty="0">
                <a:ea typeface="DejaVu Sans Mono"/>
                <a:cs typeface="DejaVu Sans Mono"/>
              </a:rPr>
              <a:t> </a:t>
            </a:r>
            <a:r>
              <a:rPr lang="en-US" dirty="0" err="1">
                <a:ea typeface="DejaVu Sans Mono"/>
                <a:cs typeface="DejaVu Sans Mono"/>
              </a:rPr>
              <a:t>của</a:t>
            </a:r>
            <a:r>
              <a:rPr lang="en-US" dirty="0">
                <a:ea typeface="DejaVu Sans Mono"/>
                <a:cs typeface="DejaVu Sans Mono"/>
              </a:rPr>
              <a:t> </a:t>
            </a:r>
            <a:r>
              <a:rPr lang="en-US" dirty="0" err="1">
                <a:ea typeface="DejaVu Sans Mono"/>
                <a:cs typeface="DejaVu Sans Mono"/>
              </a:rPr>
              <a:t>biểu</a:t>
            </a:r>
            <a:r>
              <a:rPr lang="en-US" dirty="0">
                <a:ea typeface="DejaVu Sans Mono"/>
                <a:cs typeface="DejaVu Sans Mono"/>
              </a:rPr>
              <a:t> </a:t>
            </a:r>
            <a:r>
              <a:rPr lang="en-US" dirty="0" err="1">
                <a:ea typeface="DejaVu Sans Mono"/>
                <a:cs typeface="DejaVu Sans Mono"/>
              </a:rPr>
              <a:t>thức</a:t>
            </a:r>
            <a:r>
              <a:rPr lang="en-US" dirty="0">
                <a:ea typeface="DejaVu Sans Mono"/>
                <a:cs typeface="DejaVu Sans Mono"/>
              </a:rPr>
              <a:t> </a:t>
            </a:r>
            <a:r>
              <a:rPr lang="en-US" dirty="0" err="1" smtClean="0">
                <a:ea typeface="DejaVu Sans Mono"/>
                <a:cs typeface="DejaVu Sans Mono"/>
              </a:rPr>
              <a:t>nếu</a:t>
            </a:r>
            <a:r>
              <a:rPr lang="en-US" dirty="0" smtClean="0">
                <a:ea typeface="DejaVu Sans Mono"/>
                <a:cs typeface="DejaVu Sans Mono"/>
              </a:rPr>
              <a:t> </a:t>
            </a:r>
            <a:r>
              <a:rPr lang="en-US" b="1" dirty="0">
                <a:solidFill>
                  <a:srgbClr val="FF3300"/>
                </a:solidFill>
              </a:rPr>
              <a:t>&lt;</a:t>
            </a:r>
            <a:r>
              <a:rPr lang="en-US" b="1" dirty="0" err="1">
                <a:solidFill>
                  <a:srgbClr val="FF3300"/>
                </a:solidFill>
              </a:rPr>
              <a:t>điều</a:t>
            </a:r>
            <a:r>
              <a:rPr lang="en-US" b="1" dirty="0">
                <a:solidFill>
                  <a:srgbClr val="FF3300"/>
                </a:solidFill>
              </a:rPr>
              <a:t> </a:t>
            </a:r>
            <a:r>
              <a:rPr lang="en-US" b="1" dirty="0" err="1">
                <a:solidFill>
                  <a:srgbClr val="FF3300"/>
                </a:solidFill>
              </a:rPr>
              <a:t>kiện</a:t>
            </a:r>
            <a:r>
              <a:rPr lang="en-US" b="1" dirty="0">
                <a:solidFill>
                  <a:srgbClr val="FF3300"/>
                </a:solidFill>
              </a:rPr>
              <a:t>&gt; </a:t>
            </a:r>
            <a:r>
              <a:rPr lang="en-US" dirty="0" err="1" smtClean="0">
                <a:ea typeface="DejaVu Sans Mono"/>
                <a:cs typeface="DejaVu Sans Mono"/>
              </a:rPr>
              <a:t>là</a:t>
            </a:r>
            <a:r>
              <a:rPr lang="en-US" dirty="0" smtClean="0">
                <a:ea typeface="DejaVu Sans Mono"/>
                <a:cs typeface="DejaVu Sans Mono"/>
              </a:rPr>
              <a:t> </a:t>
            </a:r>
            <a:r>
              <a:rPr lang="en-US" dirty="0">
                <a:solidFill>
                  <a:srgbClr val="FF0000"/>
                </a:solidFill>
                <a:latin typeface="DejaVu Sans Mono"/>
                <a:ea typeface="DejaVu Sans Mono"/>
                <a:cs typeface="DejaVu Sans Mono"/>
              </a:rPr>
              <a:t>false</a:t>
            </a:r>
          </a:p>
          <a:p>
            <a:pPr eaLnBrk="1" hangingPunct="1"/>
            <a:endParaRPr lang="en-US" dirty="0">
              <a:solidFill>
                <a:srgbClr val="FF0000"/>
              </a:solidFill>
              <a:ea typeface="DejaVu Sans Mono"/>
              <a:cs typeface="DejaVu Sans Mono"/>
            </a:endParaRPr>
          </a:p>
          <a:p>
            <a:endParaRPr lang="en-US" dirty="0"/>
          </a:p>
        </p:txBody>
      </p:sp>
    </p:spTree>
    <p:extLst>
      <p:ext uri="{BB962C8B-B14F-4D97-AF65-F5344CB8AC3E}">
        <p14:creationId xmlns:p14="http://schemas.microsoft.com/office/powerpoint/2010/main" val="25934584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Toán</a:t>
            </a:r>
            <a:r>
              <a:rPr lang="en-US" dirty="0"/>
              <a:t> </a:t>
            </a:r>
            <a:r>
              <a:rPr lang="en-US" dirty="0" err="1"/>
              <a:t>tử</a:t>
            </a:r>
            <a:r>
              <a:rPr lang="en-US" dirty="0"/>
              <a:t> </a:t>
            </a:r>
            <a:r>
              <a:rPr lang="en-US" dirty="0" err="1"/>
              <a:t>điều</a:t>
            </a:r>
            <a:r>
              <a:rPr lang="en-US" dirty="0"/>
              <a:t> </a:t>
            </a:r>
            <a:r>
              <a:rPr lang="en-US" dirty="0" err="1"/>
              <a:t>kiện</a:t>
            </a:r>
            <a:endParaRPr lang="en-US" dirty="0"/>
          </a:p>
        </p:txBody>
      </p:sp>
      <p:sp>
        <p:nvSpPr>
          <p:cNvPr id="3" name="Content Placeholder 2"/>
          <p:cNvSpPr>
            <a:spLocks noGrp="1"/>
          </p:cNvSpPr>
          <p:nvPr>
            <p:ph idx="1"/>
          </p:nvPr>
        </p:nvSpPr>
        <p:spPr/>
        <p:txBody>
          <a:bodyPr/>
          <a:lstStyle/>
          <a:p>
            <a:r>
              <a:rPr lang="en-US" dirty="0" err="1" smtClean="0"/>
              <a:t>Tìm</a:t>
            </a:r>
            <a:r>
              <a:rPr lang="en-US" dirty="0" smtClean="0"/>
              <a:t> </a:t>
            </a:r>
            <a:r>
              <a:rPr lang="en-US" dirty="0" err="1" smtClean="0"/>
              <a:t>số</a:t>
            </a:r>
            <a:r>
              <a:rPr lang="en-US" dirty="0" smtClean="0"/>
              <a:t> </a:t>
            </a:r>
            <a:r>
              <a:rPr lang="en-US" dirty="0" err="1" smtClean="0"/>
              <a:t>lớn</a:t>
            </a:r>
            <a:r>
              <a:rPr lang="en-US" dirty="0" smtClean="0"/>
              <a:t> </a:t>
            </a:r>
            <a:r>
              <a:rPr lang="en-US" dirty="0" err="1" smtClean="0"/>
              <a:t>nhất</a:t>
            </a:r>
            <a:r>
              <a:rPr lang="en-US" dirty="0" smtClean="0"/>
              <a:t> </a:t>
            </a:r>
            <a:r>
              <a:rPr lang="en-US" dirty="0" err="1" smtClean="0"/>
              <a:t>trong</a:t>
            </a:r>
            <a:r>
              <a:rPr lang="en-US" dirty="0" smtClean="0"/>
              <a:t> </a:t>
            </a:r>
            <a:r>
              <a:rPr lang="en-US" dirty="0" err="1" smtClean="0"/>
              <a:t>hai</a:t>
            </a:r>
            <a:r>
              <a:rPr lang="en-US" dirty="0" smtClean="0"/>
              <a:t> </a:t>
            </a:r>
            <a:r>
              <a:rPr lang="en-US" dirty="0" err="1" smtClean="0"/>
              <a:t>số</a:t>
            </a:r>
            <a:r>
              <a:rPr lang="en-US" dirty="0" smtClean="0"/>
              <a:t> a, b</a:t>
            </a:r>
          </a:p>
          <a:p>
            <a:r>
              <a:rPr lang="en-US" dirty="0" err="1" smtClean="0"/>
              <a:t>Sử</a:t>
            </a:r>
            <a:r>
              <a:rPr lang="en-US" dirty="0" smtClean="0"/>
              <a:t> </a:t>
            </a:r>
            <a:r>
              <a:rPr lang="en-US" dirty="0" err="1" smtClean="0"/>
              <a:t>dụng</a:t>
            </a:r>
            <a:r>
              <a:rPr lang="en-US" dirty="0" smtClean="0"/>
              <a:t> if … else</a:t>
            </a:r>
          </a:p>
          <a:p>
            <a:pPr marL="0" indent="0">
              <a:buNone/>
            </a:pPr>
            <a:r>
              <a:rPr lang="en-US" dirty="0" smtClean="0"/>
              <a:t>	if (a &gt; b) </a:t>
            </a:r>
            <a:r>
              <a:rPr lang="en-US" dirty="0" err="1" smtClean="0"/>
              <a:t>maxValue</a:t>
            </a:r>
            <a:r>
              <a:rPr lang="en-US" dirty="0" smtClean="0"/>
              <a:t> = a;</a:t>
            </a:r>
          </a:p>
          <a:p>
            <a:pPr marL="0" indent="0">
              <a:buNone/>
            </a:pPr>
            <a:r>
              <a:rPr lang="en-US" dirty="0"/>
              <a:t> </a:t>
            </a:r>
            <a:r>
              <a:rPr lang="en-US" dirty="0" smtClean="0"/>
              <a:t>          else	    </a:t>
            </a:r>
            <a:r>
              <a:rPr lang="en-US" dirty="0" err="1" smtClean="0"/>
              <a:t>maxValue</a:t>
            </a:r>
            <a:r>
              <a:rPr lang="en-US" dirty="0" smtClean="0"/>
              <a:t> </a:t>
            </a:r>
            <a:r>
              <a:rPr lang="en-US" dirty="0"/>
              <a:t>= </a:t>
            </a:r>
            <a:r>
              <a:rPr lang="en-US" dirty="0" smtClean="0"/>
              <a:t>b; 	</a:t>
            </a:r>
          </a:p>
          <a:p>
            <a:r>
              <a:rPr lang="en-US" dirty="0" err="1" smtClean="0"/>
              <a:t>Sử</a:t>
            </a:r>
            <a:r>
              <a:rPr lang="en-US" dirty="0" smtClean="0"/>
              <a:t> </a:t>
            </a:r>
            <a:r>
              <a:rPr lang="en-US" dirty="0" err="1" smtClean="0"/>
              <a:t>dụng</a:t>
            </a:r>
            <a:r>
              <a:rPr lang="en-US" dirty="0" smtClean="0"/>
              <a:t> </a:t>
            </a:r>
            <a:r>
              <a:rPr lang="en-US" dirty="0" err="1" smtClean="0"/>
              <a:t>toán</a:t>
            </a:r>
            <a:r>
              <a:rPr lang="en-US" dirty="0" smtClean="0"/>
              <a:t> </a:t>
            </a:r>
            <a:r>
              <a:rPr lang="en-US" dirty="0" err="1" smtClean="0"/>
              <a:t>tử</a:t>
            </a:r>
            <a:r>
              <a:rPr lang="en-US" dirty="0" smtClean="0"/>
              <a:t> </a:t>
            </a:r>
            <a:r>
              <a:rPr lang="en-US" dirty="0" err="1" smtClean="0"/>
              <a:t>điều</a:t>
            </a:r>
            <a:r>
              <a:rPr lang="en-US" dirty="0" smtClean="0"/>
              <a:t> </a:t>
            </a:r>
            <a:r>
              <a:rPr lang="en-US" dirty="0" err="1" smtClean="0"/>
              <a:t>kiện</a:t>
            </a:r>
            <a:endParaRPr lang="en-US" dirty="0" smtClean="0"/>
          </a:p>
          <a:p>
            <a:pPr marL="0" indent="0">
              <a:buNone/>
            </a:pPr>
            <a:r>
              <a:rPr lang="en-US" dirty="0"/>
              <a:t> </a:t>
            </a:r>
            <a:r>
              <a:rPr lang="en-US" dirty="0" smtClean="0"/>
              <a:t>          </a:t>
            </a:r>
            <a:r>
              <a:rPr lang="en-US" dirty="0" err="1" smtClean="0"/>
              <a:t>maxValue</a:t>
            </a:r>
            <a:r>
              <a:rPr lang="en-US" dirty="0" smtClean="0"/>
              <a:t> = (a &gt; b) ? a: b;</a:t>
            </a:r>
            <a:endParaRPr lang="en-US" dirty="0"/>
          </a:p>
        </p:txBody>
      </p:sp>
    </p:spTree>
    <p:extLst>
      <p:ext uri="{BB962C8B-B14F-4D97-AF65-F5344CB8AC3E}">
        <p14:creationId xmlns:p14="http://schemas.microsoft.com/office/powerpoint/2010/main" val="6538196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Toán</a:t>
            </a:r>
            <a:r>
              <a:rPr lang="en-US" dirty="0"/>
              <a:t> </a:t>
            </a:r>
            <a:r>
              <a:rPr lang="en-US" dirty="0" err="1"/>
              <a:t>tử</a:t>
            </a:r>
            <a:r>
              <a:rPr lang="en-US" dirty="0"/>
              <a:t> </a:t>
            </a:r>
            <a:r>
              <a:rPr lang="en-US" dirty="0" err="1"/>
              <a:t>điều</a:t>
            </a:r>
            <a:r>
              <a:rPr lang="en-US" dirty="0"/>
              <a:t> </a:t>
            </a:r>
            <a:r>
              <a:rPr lang="en-US" dirty="0" err="1"/>
              <a:t>kiện</a:t>
            </a:r>
            <a:endParaRPr lang="en-US" dirty="0"/>
          </a:p>
        </p:txBody>
      </p:sp>
      <p:sp>
        <p:nvSpPr>
          <p:cNvPr id="3" name="Content Placeholder 2"/>
          <p:cNvSpPr>
            <a:spLocks noGrp="1"/>
          </p:cNvSpPr>
          <p:nvPr>
            <p:ph idx="1"/>
          </p:nvPr>
        </p:nvSpPr>
        <p:spPr/>
        <p:txBody>
          <a:bodyPr/>
          <a:lstStyle/>
          <a:p>
            <a:pPr>
              <a:buNone/>
            </a:pPr>
            <a:r>
              <a:rPr lang="en-US" dirty="0"/>
              <a:t>if(taxable &lt;= CUTOFF)</a:t>
            </a:r>
          </a:p>
          <a:p>
            <a:pPr>
              <a:buNone/>
            </a:pPr>
            <a:r>
              <a:rPr lang="en-US" dirty="0"/>
              <a:t>	taxes = LOWRATE * taxable;</a:t>
            </a:r>
          </a:p>
          <a:p>
            <a:pPr>
              <a:buNone/>
            </a:pPr>
            <a:r>
              <a:rPr lang="en-US" dirty="0"/>
              <a:t>else</a:t>
            </a:r>
          </a:p>
          <a:p>
            <a:pPr>
              <a:buNone/>
            </a:pPr>
            <a:r>
              <a:rPr lang="en-US" dirty="0"/>
              <a:t>	taxes = HIGHRATE * (taxable - CUTOFF) + FIXEDATM</a:t>
            </a:r>
            <a:r>
              <a:rPr lang="en-US" dirty="0" smtClean="0"/>
              <a:t>;</a:t>
            </a:r>
          </a:p>
          <a:p>
            <a:pPr>
              <a:buNone/>
            </a:pPr>
            <a:endParaRPr lang="en-US" dirty="0"/>
          </a:p>
          <a:p>
            <a:r>
              <a:rPr lang="en-US" dirty="0" err="1" smtClean="0"/>
              <a:t>Có</a:t>
            </a:r>
            <a:r>
              <a:rPr lang="en-US" dirty="0" smtClean="0"/>
              <a:t> </a:t>
            </a:r>
            <a:r>
              <a:rPr lang="en-US" dirty="0" err="1" smtClean="0"/>
              <a:t>thể</a:t>
            </a:r>
            <a:r>
              <a:rPr lang="en-US" dirty="0" smtClean="0"/>
              <a:t> </a:t>
            </a:r>
            <a:r>
              <a:rPr lang="en-US" dirty="0" err="1" smtClean="0"/>
              <a:t>thay</a:t>
            </a:r>
            <a:r>
              <a:rPr lang="en-US" dirty="0" smtClean="0"/>
              <a:t> </a:t>
            </a:r>
            <a:r>
              <a:rPr lang="en-US" dirty="0" err="1" smtClean="0"/>
              <a:t>bằng</a:t>
            </a:r>
            <a:endParaRPr lang="en-US" dirty="0" smtClean="0"/>
          </a:p>
          <a:p>
            <a:pPr>
              <a:buNone/>
            </a:pPr>
            <a:r>
              <a:rPr lang="en-US" dirty="0"/>
              <a:t>taxes = (</a:t>
            </a:r>
            <a:r>
              <a:rPr lang="en-US" dirty="0">
                <a:solidFill>
                  <a:schemeClr val="hlink"/>
                </a:solidFill>
              </a:rPr>
              <a:t>taxable &lt;= CUTOFF)</a:t>
            </a:r>
            <a:r>
              <a:rPr lang="en-US" dirty="0"/>
              <a:t> ? </a:t>
            </a:r>
            <a:r>
              <a:rPr lang="en-US" dirty="0">
                <a:solidFill>
                  <a:schemeClr val="folHlink"/>
                </a:solidFill>
              </a:rPr>
              <a:t>LOWRATE * taxable</a:t>
            </a:r>
            <a:r>
              <a:rPr lang="en-US" dirty="0"/>
              <a:t>:</a:t>
            </a:r>
          </a:p>
          <a:p>
            <a:pPr>
              <a:buNone/>
            </a:pPr>
            <a:r>
              <a:rPr lang="en-US" dirty="0"/>
              <a:t>		</a:t>
            </a:r>
            <a:r>
              <a:rPr lang="en-US" dirty="0">
                <a:solidFill>
                  <a:srgbClr val="008000"/>
                </a:solidFill>
              </a:rPr>
              <a:t>HIGHRATE * (taxable - CUTOFF) + FIXEDATM</a:t>
            </a:r>
            <a:r>
              <a:rPr lang="en-US" dirty="0"/>
              <a:t>;</a:t>
            </a:r>
          </a:p>
          <a:p>
            <a:pPr marL="0" indent="0">
              <a:buNone/>
            </a:pPr>
            <a:endParaRPr lang="en-US" dirty="0"/>
          </a:p>
        </p:txBody>
      </p:sp>
    </p:spTree>
    <p:extLst>
      <p:ext uri="{BB962C8B-B14F-4D97-AF65-F5344CB8AC3E}">
        <p14:creationId xmlns:p14="http://schemas.microsoft.com/office/powerpoint/2010/main" val="35368916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Khối</a:t>
            </a:r>
            <a:r>
              <a:rPr lang="en-US" dirty="0" smtClean="0"/>
              <a:t> </a:t>
            </a:r>
            <a:r>
              <a:rPr lang="en-US" dirty="0" err="1" smtClean="0"/>
              <a:t>lệnh</a:t>
            </a:r>
            <a:r>
              <a:rPr lang="en-US" dirty="0" smtClean="0"/>
              <a:t> </a:t>
            </a:r>
            <a:r>
              <a:rPr lang="en-US" dirty="0" err="1" smtClean="0"/>
              <a:t>và</a:t>
            </a:r>
            <a:r>
              <a:rPr lang="en-US" dirty="0" smtClean="0"/>
              <a:t> </a:t>
            </a:r>
            <a:r>
              <a:rPr lang="en-US" dirty="0" err="1" smtClean="0"/>
              <a:t>tầm</a:t>
            </a:r>
            <a:r>
              <a:rPr lang="en-US" dirty="0" smtClean="0"/>
              <a:t> </a:t>
            </a:r>
            <a:r>
              <a:rPr lang="en-US" dirty="0" err="1" smtClean="0"/>
              <a:t>vực</a:t>
            </a:r>
            <a:endParaRPr lang="en-US" dirty="0"/>
          </a:p>
        </p:txBody>
      </p:sp>
      <p:sp>
        <p:nvSpPr>
          <p:cNvPr id="3" name="Content Placeholder 2"/>
          <p:cNvSpPr>
            <a:spLocks noGrp="1"/>
          </p:cNvSpPr>
          <p:nvPr>
            <p:ph idx="1"/>
          </p:nvPr>
        </p:nvSpPr>
        <p:spPr/>
        <p:txBody>
          <a:bodyPr/>
          <a:lstStyle/>
          <a:p>
            <a:pPr>
              <a:buNone/>
            </a:pPr>
            <a:r>
              <a:rPr lang="en-US" b="1" i="1" dirty="0">
                <a:latin typeface="DejaVu Sans Mono"/>
                <a:ea typeface="DejaVu Sans Mono"/>
                <a:cs typeface="DejaVu Sans Mono"/>
              </a:rPr>
              <a:t>if</a:t>
            </a:r>
            <a:r>
              <a:rPr lang="en-US" dirty="0">
                <a:latin typeface="DejaVu Sans Mono"/>
                <a:ea typeface="DejaVu Sans Mono"/>
                <a:cs typeface="DejaVu Sans Mono"/>
              </a:rPr>
              <a:t> ( grade &gt;= 5 )</a:t>
            </a:r>
          </a:p>
          <a:p>
            <a:pPr>
              <a:buNone/>
            </a:pPr>
            <a:r>
              <a:rPr lang="en-US" dirty="0">
                <a:latin typeface="DejaVu Sans Mono"/>
                <a:ea typeface="DejaVu Sans Mono"/>
                <a:cs typeface="DejaVu Sans Mono"/>
              </a:rPr>
              <a:t>   </a:t>
            </a:r>
            <a:r>
              <a:rPr lang="en-US" dirty="0" err="1">
                <a:latin typeface="DejaVu Sans Mono"/>
                <a:ea typeface="DejaVu Sans Mono"/>
                <a:cs typeface="DejaVu Sans Mono"/>
              </a:rPr>
              <a:t>printf</a:t>
            </a:r>
            <a:r>
              <a:rPr lang="en-US" dirty="0">
                <a:latin typeface="DejaVu Sans Mono"/>
                <a:ea typeface="DejaVu Sans Mono"/>
                <a:cs typeface="DejaVu Sans Mono"/>
              </a:rPr>
              <a:t>( "Passed" );</a:t>
            </a:r>
          </a:p>
          <a:p>
            <a:pPr>
              <a:buNone/>
            </a:pPr>
            <a:r>
              <a:rPr lang="en-US" b="1" i="1" dirty="0">
                <a:latin typeface="DejaVu Sans Mono"/>
                <a:ea typeface="DejaVu Sans Mono"/>
                <a:cs typeface="DejaVu Sans Mono"/>
              </a:rPr>
              <a:t>else</a:t>
            </a:r>
          </a:p>
          <a:p>
            <a:pPr>
              <a:buNone/>
            </a:pPr>
            <a:r>
              <a:rPr lang="en-US" dirty="0">
                <a:latin typeface="DejaVu Sans Mono"/>
                <a:ea typeface="DejaVu Sans Mono"/>
                <a:cs typeface="DejaVu Sans Mono"/>
              </a:rPr>
              <a:t>{</a:t>
            </a:r>
          </a:p>
          <a:p>
            <a:pPr>
              <a:buNone/>
            </a:pPr>
            <a:r>
              <a:rPr lang="en-US" dirty="0">
                <a:latin typeface="DejaVu Sans Mono"/>
                <a:ea typeface="DejaVu Sans Mono"/>
                <a:cs typeface="DejaVu Sans Mono"/>
              </a:rPr>
              <a:t>   </a:t>
            </a:r>
            <a:r>
              <a:rPr lang="en-US" dirty="0" err="1">
                <a:latin typeface="DejaVu Sans Mono"/>
                <a:ea typeface="DejaVu Sans Mono"/>
                <a:cs typeface="DejaVu Sans Mono"/>
              </a:rPr>
              <a:t>printf</a:t>
            </a:r>
            <a:r>
              <a:rPr lang="en-US" dirty="0">
                <a:latin typeface="DejaVu Sans Mono"/>
                <a:ea typeface="DejaVu Sans Mono"/>
                <a:cs typeface="DejaVu Sans Mono"/>
              </a:rPr>
              <a:t>( "Failed" );</a:t>
            </a:r>
          </a:p>
          <a:p>
            <a:pPr>
              <a:buNone/>
            </a:pPr>
            <a:r>
              <a:rPr lang="en-US" dirty="0">
                <a:latin typeface="DejaVu Sans Mono"/>
                <a:ea typeface="DejaVu Sans Mono"/>
                <a:cs typeface="DejaVu Sans Mono"/>
              </a:rPr>
              <a:t>   </a:t>
            </a:r>
            <a:r>
              <a:rPr lang="en-US" dirty="0" err="1">
                <a:latin typeface="DejaVu Sans Mono"/>
                <a:ea typeface="DejaVu Sans Mono"/>
                <a:cs typeface="DejaVu Sans Mono"/>
              </a:rPr>
              <a:t>printf</a:t>
            </a:r>
            <a:r>
              <a:rPr lang="en-US" dirty="0">
                <a:latin typeface="DejaVu Sans Mono"/>
                <a:ea typeface="DejaVu Sans Mono"/>
                <a:cs typeface="DejaVu Sans Mono"/>
              </a:rPr>
              <a:t>( "You must take this course again." );</a:t>
            </a:r>
          </a:p>
          <a:p>
            <a:pPr>
              <a:buNone/>
            </a:pPr>
            <a:r>
              <a:rPr lang="en-US" dirty="0">
                <a:latin typeface="DejaVu Sans Mono"/>
                <a:ea typeface="DejaVu Sans Mono"/>
                <a:cs typeface="DejaVu Sans Mono"/>
              </a:rPr>
              <a:t>}</a:t>
            </a:r>
          </a:p>
          <a:p>
            <a:endParaRPr lang="en-US" dirty="0"/>
          </a:p>
        </p:txBody>
      </p:sp>
    </p:spTree>
    <p:extLst>
      <p:ext uri="{BB962C8B-B14F-4D97-AF65-F5344CB8AC3E}">
        <p14:creationId xmlns:p14="http://schemas.microsoft.com/office/powerpoint/2010/main" val="15996790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Khối</a:t>
            </a:r>
            <a:r>
              <a:rPr lang="en-US" dirty="0"/>
              <a:t> </a:t>
            </a:r>
            <a:r>
              <a:rPr lang="en-US" dirty="0" err="1"/>
              <a:t>lệnh</a:t>
            </a:r>
            <a:r>
              <a:rPr lang="en-US" dirty="0"/>
              <a:t> </a:t>
            </a:r>
            <a:r>
              <a:rPr lang="en-US" dirty="0" err="1"/>
              <a:t>và</a:t>
            </a:r>
            <a:r>
              <a:rPr lang="en-US" dirty="0"/>
              <a:t> </a:t>
            </a:r>
            <a:r>
              <a:rPr lang="en-US" dirty="0" err="1"/>
              <a:t>tầm</a:t>
            </a:r>
            <a:r>
              <a:rPr lang="en-US" dirty="0"/>
              <a:t> </a:t>
            </a:r>
            <a:r>
              <a:rPr lang="en-US" dirty="0" err="1" smtClean="0"/>
              <a:t>vực</a:t>
            </a:r>
            <a:r>
              <a:rPr lang="en-US" dirty="0" smtClean="0"/>
              <a:t> </a:t>
            </a:r>
            <a:r>
              <a:rPr lang="en-US" dirty="0" err="1" smtClean="0"/>
              <a:t>của</a:t>
            </a:r>
            <a:r>
              <a:rPr lang="en-US" dirty="0" smtClean="0"/>
              <a:t> </a:t>
            </a:r>
            <a:r>
              <a:rPr lang="en-US" dirty="0" err="1" smtClean="0"/>
              <a:t>biến</a:t>
            </a:r>
            <a:endParaRPr lang="en-US" dirty="0"/>
          </a:p>
        </p:txBody>
      </p:sp>
      <p:sp>
        <p:nvSpPr>
          <p:cNvPr id="3" name="Content Placeholder 2"/>
          <p:cNvSpPr>
            <a:spLocks noGrp="1"/>
          </p:cNvSpPr>
          <p:nvPr>
            <p:ph idx="1"/>
          </p:nvPr>
        </p:nvSpPr>
        <p:spPr/>
        <p:txBody>
          <a:bodyPr/>
          <a:lstStyle/>
          <a:p>
            <a:pPr eaLnBrk="1" hangingPunct="1"/>
            <a:r>
              <a:rPr lang="en-US" dirty="0" err="1">
                <a:ea typeface="DejaVu Sans Mono"/>
                <a:cs typeface="DejaVu Sans Mono"/>
              </a:rPr>
              <a:t>Để</a:t>
            </a:r>
            <a:r>
              <a:rPr lang="en-US" dirty="0">
                <a:ea typeface="DejaVu Sans Mono"/>
                <a:cs typeface="DejaVu Sans Mono"/>
              </a:rPr>
              <a:t> </a:t>
            </a:r>
            <a:r>
              <a:rPr lang="en-US" dirty="0" err="1">
                <a:ea typeface="DejaVu Sans Mono"/>
                <a:cs typeface="DejaVu Sans Mono"/>
              </a:rPr>
              <a:t>thực</a:t>
            </a:r>
            <a:r>
              <a:rPr lang="en-US" dirty="0">
                <a:ea typeface="DejaVu Sans Mono"/>
                <a:cs typeface="DejaVu Sans Mono"/>
              </a:rPr>
              <a:t> </a:t>
            </a:r>
            <a:r>
              <a:rPr lang="en-US" dirty="0" err="1">
                <a:ea typeface="DejaVu Sans Mono"/>
                <a:cs typeface="DejaVu Sans Mono"/>
              </a:rPr>
              <a:t>hiện</a:t>
            </a:r>
            <a:r>
              <a:rPr lang="en-US" dirty="0">
                <a:ea typeface="DejaVu Sans Mono"/>
                <a:cs typeface="DejaVu Sans Mono"/>
              </a:rPr>
              <a:t> </a:t>
            </a:r>
            <a:r>
              <a:rPr lang="en-US" dirty="0" err="1">
                <a:ea typeface="DejaVu Sans Mono"/>
                <a:cs typeface="DejaVu Sans Mono"/>
              </a:rPr>
              <a:t>nhiều</a:t>
            </a:r>
            <a:r>
              <a:rPr lang="en-US" dirty="0">
                <a:ea typeface="DejaVu Sans Mono"/>
                <a:cs typeface="DejaVu Sans Mono"/>
              </a:rPr>
              <a:t> </a:t>
            </a:r>
            <a:r>
              <a:rPr lang="en-US" dirty="0" err="1">
                <a:ea typeface="DejaVu Sans Mono"/>
                <a:cs typeface="DejaVu Sans Mono"/>
              </a:rPr>
              <a:t>lệnh</a:t>
            </a:r>
            <a:r>
              <a:rPr lang="en-US" dirty="0">
                <a:ea typeface="DejaVu Sans Mono"/>
                <a:cs typeface="DejaVu Sans Mono"/>
              </a:rPr>
              <a:t>, </a:t>
            </a:r>
            <a:r>
              <a:rPr lang="en-US" dirty="0" err="1">
                <a:ea typeface="DejaVu Sans Mono"/>
                <a:cs typeface="DejaVu Sans Mono"/>
              </a:rPr>
              <a:t>đặt</a:t>
            </a:r>
            <a:r>
              <a:rPr lang="en-US" dirty="0">
                <a:ea typeface="DejaVu Sans Mono"/>
                <a:cs typeface="DejaVu Sans Mono"/>
              </a:rPr>
              <a:t> </a:t>
            </a:r>
            <a:r>
              <a:rPr lang="en-US" dirty="0" err="1">
                <a:ea typeface="DejaVu Sans Mono"/>
                <a:cs typeface="DejaVu Sans Mono"/>
              </a:rPr>
              <a:t>các</a:t>
            </a:r>
            <a:r>
              <a:rPr lang="en-US" dirty="0">
                <a:ea typeface="DejaVu Sans Mono"/>
                <a:cs typeface="DejaVu Sans Mono"/>
              </a:rPr>
              <a:t> </a:t>
            </a:r>
            <a:r>
              <a:rPr lang="en-US" dirty="0" err="1">
                <a:ea typeface="DejaVu Sans Mono"/>
                <a:cs typeface="DejaVu Sans Mono"/>
              </a:rPr>
              <a:t>lệnh</a:t>
            </a:r>
            <a:r>
              <a:rPr lang="en-US" dirty="0">
                <a:ea typeface="DejaVu Sans Mono"/>
                <a:cs typeface="DejaVu Sans Mono"/>
              </a:rPr>
              <a:t> </a:t>
            </a:r>
            <a:r>
              <a:rPr lang="en-US" dirty="0" err="1">
                <a:ea typeface="DejaVu Sans Mono"/>
                <a:cs typeface="DejaVu Sans Mono"/>
              </a:rPr>
              <a:t>vào</a:t>
            </a:r>
            <a:r>
              <a:rPr lang="en-US" dirty="0">
                <a:ea typeface="DejaVu Sans Mono"/>
                <a:cs typeface="DejaVu Sans Mono"/>
              </a:rPr>
              <a:t> </a:t>
            </a:r>
            <a:r>
              <a:rPr lang="en-US" dirty="0" err="1">
                <a:ea typeface="DejaVu Sans Mono"/>
                <a:cs typeface="DejaVu Sans Mono"/>
              </a:rPr>
              <a:t>giữa</a:t>
            </a:r>
            <a:r>
              <a:rPr lang="en-US" dirty="0">
                <a:ea typeface="DejaVu Sans Mono"/>
                <a:cs typeface="DejaVu Sans Mono"/>
              </a:rPr>
              <a:t> </a:t>
            </a:r>
            <a:r>
              <a:rPr lang="en-US" dirty="0" err="1">
                <a:ea typeface="DejaVu Sans Mono"/>
                <a:cs typeface="DejaVu Sans Mono"/>
              </a:rPr>
              <a:t>cặp</a:t>
            </a:r>
            <a:r>
              <a:rPr lang="en-US" dirty="0">
                <a:ea typeface="DejaVu Sans Mono"/>
                <a:cs typeface="DejaVu Sans Mono"/>
              </a:rPr>
              <a:t> </a:t>
            </a:r>
            <a:r>
              <a:rPr lang="en-US" dirty="0" err="1">
                <a:ea typeface="DejaVu Sans Mono"/>
                <a:cs typeface="DejaVu Sans Mono"/>
              </a:rPr>
              <a:t>dấu</a:t>
            </a:r>
            <a:r>
              <a:rPr lang="en-US" dirty="0">
                <a:ea typeface="DejaVu Sans Mono"/>
                <a:cs typeface="DejaVu Sans Mono"/>
              </a:rPr>
              <a:t> </a:t>
            </a:r>
            <a:r>
              <a:rPr lang="en-US" dirty="0" err="1">
                <a:ea typeface="DejaVu Sans Mono"/>
                <a:cs typeface="DejaVu Sans Mono"/>
              </a:rPr>
              <a:t>ngoặc</a:t>
            </a:r>
            <a:r>
              <a:rPr lang="en-US" dirty="0">
                <a:ea typeface="DejaVu Sans Mono"/>
                <a:cs typeface="DejaVu Sans Mono"/>
              </a:rPr>
              <a:t> </a:t>
            </a:r>
            <a:r>
              <a:rPr lang="en-US" dirty="0" err="1">
                <a:ea typeface="DejaVu Sans Mono"/>
                <a:cs typeface="DejaVu Sans Mono"/>
              </a:rPr>
              <a:t>móc</a:t>
            </a:r>
            <a:r>
              <a:rPr lang="en-US" dirty="0">
                <a:ea typeface="DejaVu Sans Mono"/>
                <a:cs typeface="DejaVu Sans Mono"/>
              </a:rPr>
              <a:t> (</a:t>
            </a:r>
            <a:r>
              <a:rPr lang="en-US" dirty="0">
                <a:latin typeface="DejaVu Sans Mono"/>
                <a:ea typeface="DejaVu Sans Mono"/>
                <a:cs typeface="DejaVu Sans Mono"/>
              </a:rPr>
              <a:t>{ }</a:t>
            </a:r>
            <a:r>
              <a:rPr lang="en-US" dirty="0">
                <a:ea typeface="DejaVu Sans Mono"/>
                <a:cs typeface="DejaVu Sans Mono"/>
              </a:rPr>
              <a:t>), </a:t>
            </a:r>
            <a:r>
              <a:rPr lang="en-US" dirty="0" err="1">
                <a:ea typeface="DejaVu Sans Mono"/>
                <a:cs typeface="DejaVu Sans Mono"/>
              </a:rPr>
              <a:t>gọi</a:t>
            </a:r>
            <a:r>
              <a:rPr lang="en-US" dirty="0">
                <a:ea typeface="DejaVu Sans Mono"/>
                <a:cs typeface="DejaVu Sans Mono"/>
              </a:rPr>
              <a:t> </a:t>
            </a:r>
            <a:r>
              <a:rPr lang="en-US" dirty="0" err="1">
                <a:ea typeface="DejaVu Sans Mono"/>
                <a:cs typeface="DejaVu Sans Mono"/>
              </a:rPr>
              <a:t>là</a:t>
            </a:r>
            <a:r>
              <a:rPr lang="en-US" dirty="0">
                <a:ea typeface="DejaVu Sans Mono"/>
                <a:cs typeface="DejaVu Sans Mono"/>
              </a:rPr>
              <a:t> </a:t>
            </a:r>
            <a:r>
              <a:rPr lang="en-US" b="1" i="1" dirty="0" err="1" smtClean="0">
                <a:solidFill>
                  <a:srgbClr val="FF0000"/>
                </a:solidFill>
                <a:ea typeface="DejaVu Sans Mono"/>
                <a:cs typeface="DejaVu Sans Mono"/>
              </a:rPr>
              <a:t>khối</a:t>
            </a:r>
            <a:r>
              <a:rPr lang="en-US" b="1" i="1" dirty="0" smtClean="0">
                <a:solidFill>
                  <a:srgbClr val="FF0000"/>
                </a:solidFill>
                <a:ea typeface="DejaVu Sans Mono"/>
                <a:cs typeface="DejaVu Sans Mono"/>
              </a:rPr>
              <a:t> </a:t>
            </a:r>
            <a:r>
              <a:rPr lang="en-US" b="1" i="1" dirty="0" err="1" smtClean="0">
                <a:solidFill>
                  <a:srgbClr val="FF0000"/>
                </a:solidFill>
                <a:ea typeface="DejaVu Sans Mono"/>
                <a:cs typeface="DejaVu Sans Mono"/>
              </a:rPr>
              <a:t>lệnh</a:t>
            </a:r>
            <a:r>
              <a:rPr lang="en-US" b="1" i="1" dirty="0" smtClean="0">
                <a:ea typeface="DejaVu Sans Mono"/>
                <a:cs typeface="DejaVu Sans Mono"/>
              </a:rPr>
              <a:t> </a:t>
            </a:r>
            <a:r>
              <a:rPr lang="en-US" dirty="0">
                <a:ea typeface="DejaVu Sans Mono"/>
                <a:cs typeface="DejaVu Sans Mono"/>
              </a:rPr>
              <a:t>(</a:t>
            </a:r>
            <a:r>
              <a:rPr lang="en-US" i="1" dirty="0">
                <a:ea typeface="DejaVu Sans Mono"/>
                <a:cs typeface="DejaVu Sans Mono"/>
              </a:rPr>
              <a:t>block)</a:t>
            </a:r>
            <a:endParaRPr lang="en-US" b="1" i="1" dirty="0">
              <a:ea typeface="DejaVu Sans Mono"/>
              <a:cs typeface="DejaVu Sans Mono"/>
            </a:endParaRPr>
          </a:p>
          <a:p>
            <a:pPr eaLnBrk="1" hangingPunct="1"/>
            <a:r>
              <a:rPr lang="en-US" dirty="0" err="1">
                <a:ea typeface="DejaVu Sans Mono"/>
                <a:cs typeface="DejaVu Sans Mono"/>
              </a:rPr>
              <a:t>Khối</a:t>
            </a:r>
            <a:r>
              <a:rPr lang="en-US" dirty="0">
                <a:ea typeface="DejaVu Sans Mono"/>
                <a:cs typeface="DejaVu Sans Mono"/>
              </a:rPr>
              <a:t> </a:t>
            </a:r>
            <a:r>
              <a:rPr lang="en-US" dirty="0" err="1">
                <a:ea typeface="DejaVu Sans Mono"/>
                <a:cs typeface="DejaVu Sans Mono"/>
              </a:rPr>
              <a:t>có</a:t>
            </a:r>
            <a:r>
              <a:rPr lang="en-US" dirty="0">
                <a:ea typeface="DejaVu Sans Mono"/>
                <a:cs typeface="DejaVu Sans Mono"/>
              </a:rPr>
              <a:t> </a:t>
            </a:r>
            <a:r>
              <a:rPr lang="en-US" dirty="0" err="1">
                <a:ea typeface="DejaVu Sans Mono"/>
                <a:cs typeface="DejaVu Sans Mono"/>
              </a:rPr>
              <a:t>thể</a:t>
            </a:r>
            <a:r>
              <a:rPr lang="en-US" dirty="0">
                <a:ea typeface="DejaVu Sans Mono"/>
                <a:cs typeface="DejaVu Sans Mono"/>
              </a:rPr>
              <a:t> </a:t>
            </a:r>
            <a:r>
              <a:rPr lang="en-US" dirty="0" err="1">
                <a:ea typeface="DejaVu Sans Mono"/>
                <a:cs typeface="DejaVu Sans Mono"/>
              </a:rPr>
              <a:t>được</a:t>
            </a:r>
            <a:r>
              <a:rPr lang="en-US" dirty="0">
                <a:ea typeface="DejaVu Sans Mono"/>
                <a:cs typeface="DejaVu Sans Mono"/>
              </a:rPr>
              <a:t> </a:t>
            </a:r>
            <a:r>
              <a:rPr lang="en-US" dirty="0" err="1">
                <a:ea typeface="DejaVu Sans Mono"/>
                <a:cs typeface="DejaVu Sans Mono"/>
              </a:rPr>
              <a:t>đặt</a:t>
            </a:r>
            <a:r>
              <a:rPr lang="en-US" dirty="0">
                <a:ea typeface="DejaVu Sans Mono"/>
                <a:cs typeface="DejaVu Sans Mono"/>
              </a:rPr>
              <a:t> ở </a:t>
            </a:r>
            <a:r>
              <a:rPr lang="en-US" dirty="0" err="1">
                <a:ea typeface="DejaVu Sans Mono"/>
                <a:cs typeface="DejaVu Sans Mono"/>
              </a:rPr>
              <a:t>bất</a:t>
            </a:r>
            <a:r>
              <a:rPr lang="en-US" dirty="0">
                <a:ea typeface="DejaVu Sans Mono"/>
                <a:cs typeface="DejaVu Sans Mono"/>
              </a:rPr>
              <a:t> </a:t>
            </a:r>
            <a:r>
              <a:rPr lang="en-US" dirty="0" err="1">
                <a:ea typeface="DejaVu Sans Mono"/>
                <a:cs typeface="DejaVu Sans Mono"/>
              </a:rPr>
              <a:t>cứ</a:t>
            </a:r>
            <a:r>
              <a:rPr lang="en-US" dirty="0">
                <a:ea typeface="DejaVu Sans Mono"/>
                <a:cs typeface="DejaVu Sans Mono"/>
              </a:rPr>
              <a:t> </a:t>
            </a:r>
            <a:r>
              <a:rPr lang="en-US" dirty="0" err="1">
                <a:ea typeface="DejaVu Sans Mono"/>
                <a:cs typeface="DejaVu Sans Mono"/>
              </a:rPr>
              <a:t>đâu</a:t>
            </a:r>
            <a:r>
              <a:rPr lang="en-US" dirty="0">
                <a:ea typeface="DejaVu Sans Mono"/>
                <a:cs typeface="DejaVu Sans Mono"/>
              </a:rPr>
              <a:t> </a:t>
            </a:r>
            <a:r>
              <a:rPr lang="en-US" dirty="0" err="1">
                <a:ea typeface="DejaVu Sans Mono"/>
                <a:cs typeface="DejaVu Sans Mono"/>
              </a:rPr>
              <a:t>để</a:t>
            </a:r>
            <a:r>
              <a:rPr lang="en-US" dirty="0">
                <a:ea typeface="DejaVu Sans Mono"/>
                <a:cs typeface="DejaVu Sans Mono"/>
              </a:rPr>
              <a:t> </a:t>
            </a:r>
            <a:r>
              <a:rPr lang="en-US" dirty="0" err="1">
                <a:ea typeface="DejaVu Sans Mono"/>
                <a:cs typeface="DejaVu Sans Mono"/>
              </a:rPr>
              <a:t>thay</a:t>
            </a:r>
            <a:r>
              <a:rPr lang="en-US" dirty="0">
                <a:ea typeface="DejaVu Sans Mono"/>
                <a:cs typeface="DejaVu Sans Mono"/>
              </a:rPr>
              <a:t> </a:t>
            </a:r>
            <a:r>
              <a:rPr lang="en-US" dirty="0" err="1">
                <a:ea typeface="DejaVu Sans Mono"/>
                <a:cs typeface="DejaVu Sans Mono"/>
              </a:rPr>
              <a:t>thế</a:t>
            </a:r>
            <a:r>
              <a:rPr lang="en-US" dirty="0">
                <a:ea typeface="DejaVu Sans Mono"/>
                <a:cs typeface="DejaVu Sans Mono"/>
              </a:rPr>
              <a:t> </a:t>
            </a:r>
            <a:r>
              <a:rPr lang="en-US" dirty="0" err="1">
                <a:ea typeface="DejaVu Sans Mono"/>
                <a:cs typeface="DejaVu Sans Mono"/>
              </a:rPr>
              <a:t>cho</a:t>
            </a:r>
            <a:r>
              <a:rPr lang="en-US" dirty="0">
                <a:ea typeface="DejaVu Sans Mono"/>
                <a:cs typeface="DejaVu Sans Mono"/>
              </a:rPr>
              <a:t> </a:t>
            </a:r>
            <a:r>
              <a:rPr lang="en-US" dirty="0" err="1">
                <a:ea typeface="DejaVu Sans Mono"/>
                <a:cs typeface="DejaVu Sans Mono"/>
              </a:rPr>
              <a:t>câu</a:t>
            </a:r>
            <a:r>
              <a:rPr lang="en-US" dirty="0">
                <a:ea typeface="DejaVu Sans Mono"/>
                <a:cs typeface="DejaVu Sans Mono"/>
              </a:rPr>
              <a:t> </a:t>
            </a:r>
            <a:r>
              <a:rPr lang="en-US" dirty="0" err="1">
                <a:ea typeface="DejaVu Sans Mono"/>
                <a:cs typeface="DejaVu Sans Mono"/>
              </a:rPr>
              <a:t>lệnh</a:t>
            </a:r>
            <a:r>
              <a:rPr lang="en-US" dirty="0">
                <a:ea typeface="DejaVu Sans Mono"/>
                <a:cs typeface="DejaVu Sans Mono"/>
              </a:rPr>
              <a:t> </a:t>
            </a:r>
            <a:r>
              <a:rPr lang="en-US" dirty="0" err="1">
                <a:ea typeface="DejaVu Sans Mono"/>
                <a:cs typeface="DejaVu Sans Mono"/>
              </a:rPr>
              <a:t>đơn</a:t>
            </a:r>
            <a:endParaRPr lang="en-US" dirty="0">
              <a:ea typeface="DejaVu Sans Mono"/>
              <a:cs typeface="DejaVu Sans Mono"/>
            </a:endParaRPr>
          </a:p>
          <a:p>
            <a:endParaRPr lang="en-US" dirty="0"/>
          </a:p>
        </p:txBody>
      </p:sp>
    </p:spTree>
    <p:extLst>
      <p:ext uri="{BB962C8B-B14F-4D97-AF65-F5344CB8AC3E}">
        <p14:creationId xmlns:p14="http://schemas.microsoft.com/office/powerpoint/2010/main" val="41145656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Khối</a:t>
            </a:r>
            <a:r>
              <a:rPr lang="en-US" dirty="0"/>
              <a:t> </a:t>
            </a:r>
            <a:r>
              <a:rPr lang="en-US" dirty="0" err="1"/>
              <a:t>lệnh</a:t>
            </a:r>
            <a:r>
              <a:rPr lang="en-US" dirty="0"/>
              <a:t> </a:t>
            </a:r>
            <a:r>
              <a:rPr lang="en-US" dirty="0" err="1"/>
              <a:t>và</a:t>
            </a:r>
            <a:r>
              <a:rPr lang="en-US" dirty="0"/>
              <a:t> </a:t>
            </a:r>
            <a:r>
              <a:rPr lang="en-US" dirty="0" err="1"/>
              <a:t>tầm</a:t>
            </a:r>
            <a:r>
              <a:rPr lang="en-US" dirty="0"/>
              <a:t> </a:t>
            </a:r>
            <a:r>
              <a:rPr lang="en-US" dirty="0" err="1"/>
              <a:t>vực</a:t>
            </a:r>
            <a:r>
              <a:rPr lang="en-US" dirty="0"/>
              <a:t> </a:t>
            </a:r>
            <a:r>
              <a:rPr lang="en-US" dirty="0" err="1"/>
              <a:t>của</a:t>
            </a:r>
            <a:r>
              <a:rPr lang="en-US" dirty="0"/>
              <a:t> </a:t>
            </a:r>
            <a:r>
              <a:rPr lang="en-US" dirty="0" err="1"/>
              <a:t>biến</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137733"/>
            <a:ext cx="8562647" cy="4577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73353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Khối</a:t>
            </a:r>
            <a:r>
              <a:rPr lang="en-US" dirty="0"/>
              <a:t> </a:t>
            </a:r>
            <a:r>
              <a:rPr lang="en-US" dirty="0" err="1"/>
              <a:t>lệnh</a:t>
            </a:r>
            <a:r>
              <a:rPr lang="en-US" dirty="0"/>
              <a:t> </a:t>
            </a:r>
            <a:r>
              <a:rPr lang="en-US" dirty="0" err="1"/>
              <a:t>và</a:t>
            </a:r>
            <a:r>
              <a:rPr lang="en-US" dirty="0"/>
              <a:t> </a:t>
            </a:r>
            <a:r>
              <a:rPr lang="en-US" dirty="0" err="1"/>
              <a:t>tầm</a:t>
            </a:r>
            <a:r>
              <a:rPr lang="en-US" dirty="0"/>
              <a:t> </a:t>
            </a:r>
            <a:r>
              <a:rPr lang="en-US" dirty="0" err="1"/>
              <a:t>vực</a:t>
            </a:r>
            <a:r>
              <a:rPr lang="en-US" dirty="0"/>
              <a:t> </a:t>
            </a:r>
            <a:r>
              <a:rPr lang="en-US" dirty="0" err="1"/>
              <a:t>của</a:t>
            </a:r>
            <a:r>
              <a:rPr lang="en-US" dirty="0"/>
              <a:t> </a:t>
            </a:r>
            <a:r>
              <a:rPr lang="en-US" dirty="0" err="1"/>
              <a:t>biến</a:t>
            </a:r>
            <a:endParaRPr lang="en-US" dirty="0"/>
          </a:p>
        </p:txBody>
      </p:sp>
      <p:sp>
        <p:nvSpPr>
          <p:cNvPr id="3" name="Content Placeholder 2"/>
          <p:cNvSpPr>
            <a:spLocks noGrp="1"/>
          </p:cNvSpPr>
          <p:nvPr>
            <p:ph idx="1"/>
          </p:nvPr>
        </p:nvSpPr>
        <p:spPr/>
        <p:txBody>
          <a:bodyPr/>
          <a:lstStyle/>
          <a:p>
            <a:r>
              <a:rPr lang="vi-VN" dirty="0"/>
              <a:t>Tầm vực là gì?</a:t>
            </a:r>
          </a:p>
          <a:p>
            <a:pPr lvl="1"/>
            <a:r>
              <a:rPr lang="vi-VN" dirty="0"/>
              <a:t>Là vùng chương trình mà một biến tồn tại và sử dụng </a:t>
            </a:r>
            <a:r>
              <a:rPr lang="vi-VN" dirty="0" smtClean="0"/>
              <a:t>được</a:t>
            </a:r>
            <a:endParaRPr lang="en-US" dirty="0"/>
          </a:p>
          <a:p>
            <a:r>
              <a:rPr lang="en-US" dirty="0"/>
              <a:t>C</a:t>
            </a:r>
            <a:r>
              <a:rPr lang="vi-VN" dirty="0"/>
              <a:t>ác loại tầm vực</a:t>
            </a:r>
          </a:p>
          <a:p>
            <a:pPr lvl="1"/>
            <a:r>
              <a:rPr lang="vi-VN" dirty="0"/>
              <a:t>Toàn cục: bên ngoài tất cả các hàm</a:t>
            </a:r>
          </a:p>
          <a:p>
            <a:pPr lvl="1"/>
            <a:r>
              <a:rPr lang="vi-VN" dirty="0"/>
              <a:t>Cục bộ: </a:t>
            </a:r>
          </a:p>
          <a:p>
            <a:pPr lvl="2"/>
            <a:r>
              <a:rPr lang="vi-VN" dirty="0"/>
              <a:t>Thân hàm: </a:t>
            </a:r>
            <a:r>
              <a:rPr lang="vi-VN" u="sng" dirty="0"/>
              <a:t>từ dấu { đến dấu } của thân hàm</a:t>
            </a:r>
          </a:p>
          <a:p>
            <a:pPr lvl="2"/>
            <a:r>
              <a:rPr lang="vi-VN" dirty="0"/>
              <a:t>Hoặc các khối con (</a:t>
            </a:r>
            <a:r>
              <a:rPr lang="vi-VN" u="sng" dirty="0"/>
              <a:t>từ dấu { đến dấu } của khối</a:t>
            </a:r>
            <a:r>
              <a:rPr lang="vi-VN" dirty="0" smtClean="0"/>
              <a:t>)</a:t>
            </a:r>
            <a:endParaRPr lang="vi-VN" dirty="0"/>
          </a:p>
          <a:p>
            <a:pPr lvl="1"/>
            <a:r>
              <a:rPr lang="vi-VN" dirty="0"/>
              <a:t>Thông số của hàm: </a:t>
            </a:r>
            <a:r>
              <a:rPr lang="vi-VN" u="sng" dirty="0"/>
              <a:t>từ { đến } của thân hàm</a:t>
            </a:r>
          </a:p>
          <a:p>
            <a:endParaRPr lang="en-US" dirty="0"/>
          </a:p>
        </p:txBody>
      </p:sp>
    </p:spTree>
    <p:extLst>
      <p:ext uri="{BB962C8B-B14F-4D97-AF65-F5344CB8AC3E}">
        <p14:creationId xmlns:p14="http://schemas.microsoft.com/office/powerpoint/2010/main" val="31031869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231642"/>
            <a:ext cx="4038600" cy="5016758"/>
          </a:xfrm>
          <a:prstGeom prst="rect">
            <a:avLst/>
          </a:prstGeom>
          <a:solidFill>
            <a:schemeClr val="bg2">
              <a:lumMod val="10000"/>
              <a:lumOff val="90000"/>
            </a:schemeClr>
          </a:solidFill>
          <a:ln>
            <a:solidFill>
              <a:srgbClr val="0070C0"/>
            </a:solidFill>
          </a:ln>
        </p:spPr>
        <p:txBody>
          <a:bodyPr wrap="square">
            <a:spAutoFit/>
          </a:bodyPr>
          <a:lstStyle/>
          <a:p>
            <a:r>
              <a:rPr lang="en-US" sz="1600" dirty="0" smtClean="0">
                <a:solidFill>
                  <a:srgbClr val="0000FF"/>
                </a:solidFill>
                <a:latin typeface="Consolas" charset="0"/>
              </a:rPr>
              <a:t>float</a:t>
            </a:r>
            <a:r>
              <a:rPr lang="en-US" sz="1600" dirty="0" smtClean="0">
                <a:solidFill>
                  <a:prstClr val="black"/>
                </a:solidFill>
                <a:latin typeface="Consolas" charset="0"/>
              </a:rPr>
              <a:t> </a:t>
            </a:r>
            <a:r>
              <a:rPr lang="en-US" sz="1600" dirty="0">
                <a:solidFill>
                  <a:prstClr val="black"/>
                </a:solidFill>
                <a:latin typeface="Consolas" charset="0"/>
              </a:rPr>
              <a:t>g;</a:t>
            </a:r>
          </a:p>
          <a:p>
            <a:r>
              <a:rPr lang="en-US" sz="1600" dirty="0">
                <a:solidFill>
                  <a:srgbClr val="0000FF"/>
                </a:solidFill>
                <a:latin typeface="Consolas" charset="0"/>
              </a:rPr>
              <a:t>double</a:t>
            </a:r>
            <a:r>
              <a:rPr lang="en-US" sz="1600" dirty="0">
                <a:solidFill>
                  <a:prstClr val="black"/>
                </a:solidFill>
                <a:latin typeface="Consolas" charset="0"/>
              </a:rPr>
              <a:t> d;</a:t>
            </a:r>
          </a:p>
          <a:p>
            <a:r>
              <a:rPr lang="en-US" sz="1600" dirty="0" smtClean="0">
                <a:solidFill>
                  <a:srgbClr val="0000FF"/>
                </a:solidFill>
                <a:latin typeface="Consolas" charset="0"/>
              </a:rPr>
              <a:t>void</a:t>
            </a:r>
            <a:r>
              <a:rPr lang="en-US" sz="1600" dirty="0" smtClean="0">
                <a:solidFill>
                  <a:prstClr val="black"/>
                </a:solidFill>
                <a:latin typeface="Consolas" charset="0"/>
              </a:rPr>
              <a:t> </a:t>
            </a:r>
            <a:r>
              <a:rPr lang="en-US" sz="1600" dirty="0">
                <a:solidFill>
                  <a:prstClr val="black"/>
                </a:solidFill>
                <a:latin typeface="Consolas" charset="0"/>
              </a:rPr>
              <a:t>main(){</a:t>
            </a:r>
          </a:p>
          <a:p>
            <a:r>
              <a:rPr lang="en-US" sz="1600" dirty="0">
                <a:solidFill>
                  <a:prstClr val="black"/>
                </a:solidFill>
                <a:latin typeface="Consolas" charset="0"/>
              </a:rPr>
              <a:t>	</a:t>
            </a:r>
            <a:r>
              <a:rPr lang="en-US" sz="1600" dirty="0">
                <a:solidFill>
                  <a:srgbClr val="0000FF"/>
                </a:solidFill>
                <a:latin typeface="Consolas" charset="0"/>
              </a:rPr>
              <a:t>float</a:t>
            </a:r>
            <a:r>
              <a:rPr lang="en-US" sz="1600" dirty="0">
                <a:solidFill>
                  <a:prstClr val="black"/>
                </a:solidFill>
                <a:latin typeface="Consolas" charset="0"/>
              </a:rPr>
              <a:t> g;</a:t>
            </a:r>
          </a:p>
          <a:p>
            <a:r>
              <a:rPr lang="en-US" sz="1600" dirty="0">
                <a:solidFill>
                  <a:prstClr val="black"/>
                </a:solidFill>
                <a:latin typeface="Consolas" charset="0"/>
              </a:rPr>
              <a:t>	</a:t>
            </a:r>
            <a:r>
              <a:rPr lang="en-US" sz="1600" dirty="0">
                <a:solidFill>
                  <a:srgbClr val="0000FF"/>
                </a:solidFill>
                <a:latin typeface="Consolas" charset="0"/>
              </a:rPr>
              <a:t>double</a:t>
            </a:r>
            <a:r>
              <a:rPr lang="en-US" sz="1600" dirty="0">
                <a:solidFill>
                  <a:prstClr val="black"/>
                </a:solidFill>
                <a:latin typeface="Consolas" charset="0"/>
              </a:rPr>
              <a:t> d;</a:t>
            </a:r>
          </a:p>
          <a:p>
            <a:endParaRPr lang="en-US" sz="1600" dirty="0">
              <a:solidFill>
                <a:prstClr val="black"/>
              </a:solidFill>
              <a:latin typeface="Consolas" charset="0"/>
            </a:endParaRPr>
          </a:p>
          <a:p>
            <a:r>
              <a:rPr lang="is-IS" sz="1600" dirty="0">
                <a:solidFill>
                  <a:prstClr val="black"/>
                </a:solidFill>
                <a:latin typeface="Consolas" charset="0"/>
              </a:rPr>
              <a:t>	</a:t>
            </a:r>
            <a:r>
              <a:rPr lang="is-IS" sz="1600" dirty="0" smtClean="0">
                <a:solidFill>
                  <a:srgbClr val="0000FF"/>
                </a:solidFill>
                <a:latin typeface="Consolas" charset="0"/>
              </a:rPr>
              <a:t>if(true)</a:t>
            </a:r>
            <a:r>
              <a:rPr lang="is-IS" sz="1600" dirty="0" smtClean="0">
                <a:solidFill>
                  <a:prstClr val="black"/>
                </a:solidFill>
                <a:latin typeface="Consolas" charset="0"/>
              </a:rPr>
              <a:t>{</a:t>
            </a:r>
            <a:endParaRPr lang="is-IS" sz="1600" dirty="0">
              <a:solidFill>
                <a:prstClr val="black"/>
              </a:solidFill>
              <a:latin typeface="Consolas" charset="0"/>
            </a:endParaRPr>
          </a:p>
          <a:p>
            <a:r>
              <a:rPr lang="en-US" sz="1600" dirty="0">
                <a:solidFill>
                  <a:prstClr val="black"/>
                </a:solidFill>
                <a:latin typeface="Consolas" charset="0"/>
              </a:rPr>
              <a:t>		</a:t>
            </a:r>
            <a:r>
              <a:rPr lang="en-US" sz="1600" dirty="0">
                <a:solidFill>
                  <a:srgbClr val="0000FF"/>
                </a:solidFill>
                <a:latin typeface="Consolas" charset="0"/>
              </a:rPr>
              <a:t>float</a:t>
            </a:r>
            <a:r>
              <a:rPr lang="en-US" sz="1600" dirty="0">
                <a:solidFill>
                  <a:prstClr val="black"/>
                </a:solidFill>
                <a:latin typeface="Consolas" charset="0"/>
              </a:rPr>
              <a:t> g;</a:t>
            </a:r>
          </a:p>
          <a:p>
            <a:r>
              <a:rPr lang="en-US" sz="1600" dirty="0">
                <a:solidFill>
                  <a:prstClr val="black"/>
                </a:solidFill>
                <a:latin typeface="Consolas" charset="0"/>
              </a:rPr>
              <a:t>		</a:t>
            </a:r>
            <a:r>
              <a:rPr lang="en-US" sz="1600" dirty="0">
                <a:solidFill>
                  <a:srgbClr val="0000FF"/>
                </a:solidFill>
                <a:latin typeface="Consolas" charset="0"/>
              </a:rPr>
              <a:t>double</a:t>
            </a:r>
            <a:r>
              <a:rPr lang="en-US" sz="1600" dirty="0">
                <a:solidFill>
                  <a:prstClr val="black"/>
                </a:solidFill>
                <a:latin typeface="Consolas" charset="0"/>
              </a:rPr>
              <a:t> d;</a:t>
            </a:r>
          </a:p>
          <a:p>
            <a:endParaRPr lang="en-US" sz="1600" dirty="0">
              <a:solidFill>
                <a:prstClr val="black"/>
              </a:solidFill>
              <a:latin typeface="Consolas" charset="0"/>
            </a:endParaRPr>
          </a:p>
          <a:p>
            <a:r>
              <a:rPr lang="en-US" sz="1600" dirty="0">
                <a:solidFill>
                  <a:prstClr val="black"/>
                </a:solidFill>
                <a:latin typeface="Consolas" charset="0"/>
              </a:rPr>
              <a:t>	}</a:t>
            </a:r>
          </a:p>
          <a:p>
            <a:r>
              <a:rPr lang="en-US" sz="1600" dirty="0">
                <a:solidFill>
                  <a:prstClr val="black"/>
                </a:solidFill>
                <a:latin typeface="Consolas" charset="0"/>
              </a:rPr>
              <a:t>	{</a:t>
            </a:r>
          </a:p>
          <a:p>
            <a:r>
              <a:rPr lang="en-US" sz="1600" dirty="0">
                <a:solidFill>
                  <a:prstClr val="black"/>
                </a:solidFill>
                <a:latin typeface="Consolas" charset="0"/>
              </a:rPr>
              <a:t>		{</a:t>
            </a:r>
          </a:p>
          <a:p>
            <a:endParaRPr lang="en-US" sz="1600" dirty="0">
              <a:solidFill>
                <a:prstClr val="black"/>
              </a:solidFill>
              <a:latin typeface="Consolas" charset="0"/>
            </a:endParaRPr>
          </a:p>
          <a:p>
            <a:r>
              <a:rPr lang="en-US" sz="1600" dirty="0">
                <a:solidFill>
                  <a:prstClr val="black"/>
                </a:solidFill>
                <a:latin typeface="Consolas" charset="0"/>
              </a:rPr>
              <a:t>		}</a:t>
            </a:r>
          </a:p>
          <a:p>
            <a:endParaRPr lang="en-US" sz="1600" dirty="0">
              <a:solidFill>
                <a:prstClr val="black"/>
              </a:solidFill>
              <a:latin typeface="Consolas" charset="0"/>
            </a:endParaRPr>
          </a:p>
          <a:p>
            <a:r>
              <a:rPr lang="en-US" sz="1600" dirty="0">
                <a:solidFill>
                  <a:prstClr val="black"/>
                </a:solidFill>
                <a:latin typeface="Consolas" charset="0"/>
              </a:rPr>
              <a:t>	}</a:t>
            </a:r>
          </a:p>
          <a:p>
            <a:r>
              <a:rPr lang="en-US" sz="1600" dirty="0">
                <a:solidFill>
                  <a:prstClr val="black"/>
                </a:solidFill>
                <a:latin typeface="Consolas" charset="0"/>
              </a:rPr>
              <a:t>	system(</a:t>
            </a:r>
            <a:r>
              <a:rPr lang="en-US" sz="1600" dirty="0">
                <a:solidFill>
                  <a:srgbClr val="A31515"/>
                </a:solidFill>
                <a:latin typeface="Consolas" charset="0"/>
              </a:rPr>
              <a:t>"pause"</a:t>
            </a:r>
            <a:r>
              <a:rPr lang="en-US" sz="1600" dirty="0">
                <a:solidFill>
                  <a:prstClr val="black"/>
                </a:solidFill>
                <a:latin typeface="Consolas" charset="0"/>
              </a:rPr>
              <a:t>);</a:t>
            </a:r>
          </a:p>
          <a:p>
            <a:r>
              <a:rPr lang="en-US" sz="1600" dirty="0">
                <a:solidFill>
                  <a:prstClr val="black"/>
                </a:solidFill>
                <a:latin typeface="Consolas" charset="0"/>
              </a:rPr>
              <a:t>	</a:t>
            </a:r>
            <a:r>
              <a:rPr lang="en-US" sz="1600" dirty="0">
                <a:solidFill>
                  <a:srgbClr val="0000FF"/>
                </a:solidFill>
                <a:latin typeface="Consolas" charset="0"/>
              </a:rPr>
              <a:t>return</a:t>
            </a:r>
            <a:r>
              <a:rPr lang="en-US" sz="1600" dirty="0">
                <a:solidFill>
                  <a:prstClr val="black"/>
                </a:solidFill>
                <a:latin typeface="Consolas" charset="0"/>
              </a:rPr>
              <a:t> 0;</a:t>
            </a:r>
          </a:p>
          <a:p>
            <a:r>
              <a:rPr lang="en-US" sz="1600" dirty="0">
                <a:solidFill>
                  <a:prstClr val="black"/>
                </a:solidFill>
                <a:latin typeface="Consolas" charset="0"/>
              </a:rPr>
              <a:t>}</a:t>
            </a:r>
          </a:p>
        </p:txBody>
      </p:sp>
      <p:cxnSp>
        <p:nvCxnSpPr>
          <p:cNvPr id="5" name="Straight Connector 4"/>
          <p:cNvCxnSpPr/>
          <p:nvPr/>
        </p:nvCxnSpPr>
        <p:spPr bwMode="auto">
          <a:xfrm>
            <a:off x="1184765" y="1371600"/>
            <a:ext cx="0" cy="304800"/>
          </a:xfrm>
          <a:prstGeom prst="line">
            <a:avLst/>
          </a:prstGeom>
          <a:solidFill>
            <a:schemeClr val="accent1"/>
          </a:solidFill>
          <a:ln w="57150" cap="flat" cmpd="sng" algn="ctr">
            <a:solidFill>
              <a:srgbClr val="0070C0"/>
            </a:solidFill>
            <a:prstDash val="solid"/>
            <a:round/>
            <a:headEnd type="none" w="med" len="med"/>
            <a:tailEnd type="none" w="med" len="med"/>
          </a:ln>
          <a:effectLst/>
        </p:spPr>
      </p:cxnSp>
      <p:cxnSp>
        <p:nvCxnSpPr>
          <p:cNvPr id="6" name="Straight Connector 5"/>
          <p:cNvCxnSpPr/>
          <p:nvPr/>
        </p:nvCxnSpPr>
        <p:spPr bwMode="auto">
          <a:xfrm>
            <a:off x="2022965" y="2057400"/>
            <a:ext cx="0" cy="381000"/>
          </a:xfrm>
          <a:prstGeom prst="line">
            <a:avLst/>
          </a:prstGeom>
          <a:solidFill>
            <a:schemeClr val="accent1"/>
          </a:solidFill>
          <a:ln w="57150" cap="flat" cmpd="sng" algn="ctr">
            <a:solidFill>
              <a:srgbClr val="0070C0"/>
            </a:solidFill>
            <a:prstDash val="solid"/>
            <a:round/>
            <a:headEnd type="none" w="med" len="med"/>
            <a:tailEnd type="none" w="med" len="med"/>
          </a:ln>
          <a:effectLst/>
        </p:spPr>
      </p:cxnSp>
      <p:cxnSp>
        <p:nvCxnSpPr>
          <p:cNvPr id="7" name="Straight Connector 6"/>
          <p:cNvCxnSpPr/>
          <p:nvPr/>
        </p:nvCxnSpPr>
        <p:spPr bwMode="auto">
          <a:xfrm>
            <a:off x="2937365" y="3124200"/>
            <a:ext cx="0" cy="304800"/>
          </a:xfrm>
          <a:prstGeom prst="line">
            <a:avLst/>
          </a:prstGeom>
          <a:solidFill>
            <a:schemeClr val="accent1"/>
          </a:solidFill>
          <a:ln w="57150" cap="flat" cmpd="sng" algn="ctr">
            <a:solidFill>
              <a:srgbClr val="0070C0"/>
            </a:solidFill>
            <a:prstDash val="solid"/>
            <a:round/>
            <a:headEnd type="none" w="med" len="med"/>
            <a:tailEnd type="none" w="med" len="med"/>
          </a:ln>
          <a:effectLst/>
        </p:spPr>
      </p:cxnSp>
      <p:sp>
        <p:nvSpPr>
          <p:cNvPr id="8" name="TextBox 7"/>
          <p:cNvSpPr txBox="1"/>
          <p:nvPr/>
        </p:nvSpPr>
        <p:spPr>
          <a:xfrm flipH="1">
            <a:off x="4657979" y="63548"/>
            <a:ext cx="3764281" cy="646331"/>
          </a:xfrm>
          <a:prstGeom prst="rect">
            <a:avLst/>
          </a:prstGeom>
          <a:noFill/>
        </p:spPr>
        <p:txBody>
          <a:bodyPr wrap="square" rtlCol="0">
            <a:spAutoFit/>
          </a:bodyPr>
          <a:lstStyle/>
          <a:p>
            <a:r>
              <a:rPr lang="vi-VN" dirty="0" smtClean="0"/>
              <a:t>Hai biến: thuộc tầm vực toàn cục, bên ngoài tất cả các hàm</a:t>
            </a:r>
            <a:endParaRPr lang="en-US" dirty="0"/>
          </a:p>
        </p:txBody>
      </p:sp>
      <p:cxnSp>
        <p:nvCxnSpPr>
          <p:cNvPr id="9" name="Straight Arrow Connector 8"/>
          <p:cNvCxnSpPr>
            <a:stCxn id="8" idx="3"/>
          </p:cNvCxnSpPr>
          <p:nvPr/>
        </p:nvCxnSpPr>
        <p:spPr bwMode="auto">
          <a:xfrm flipH="1">
            <a:off x="1255138" y="386714"/>
            <a:ext cx="3402841" cy="115188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0" name="TextBox 9"/>
          <p:cNvSpPr txBox="1"/>
          <p:nvPr/>
        </p:nvSpPr>
        <p:spPr>
          <a:xfrm rot="5400000" flipH="1">
            <a:off x="7006827" y="3756083"/>
            <a:ext cx="2240282" cy="369332"/>
          </a:xfrm>
          <a:prstGeom prst="rect">
            <a:avLst/>
          </a:prstGeom>
          <a:noFill/>
        </p:spPr>
        <p:txBody>
          <a:bodyPr wrap="square" rtlCol="0">
            <a:spAutoFit/>
          </a:bodyPr>
          <a:lstStyle/>
          <a:p>
            <a:r>
              <a:rPr lang="vi-VN" smtClean="0"/>
              <a:t>Tầm vực cục bộ A</a:t>
            </a:r>
            <a:endParaRPr lang="en-US" dirty="0"/>
          </a:p>
        </p:txBody>
      </p:sp>
      <p:grpSp>
        <p:nvGrpSpPr>
          <p:cNvPr id="11" name="Group 10"/>
          <p:cNvGrpSpPr/>
          <p:nvPr/>
        </p:nvGrpSpPr>
        <p:grpSpPr>
          <a:xfrm>
            <a:off x="194165" y="1828800"/>
            <a:ext cx="7620000" cy="4191000"/>
            <a:chOff x="228600" y="1828800"/>
            <a:chExt cx="7620000" cy="4191000"/>
          </a:xfrm>
        </p:grpSpPr>
        <p:cxnSp>
          <p:nvCxnSpPr>
            <p:cNvPr id="12" name="Straight Arrow Connector 11"/>
            <p:cNvCxnSpPr/>
            <p:nvPr/>
          </p:nvCxnSpPr>
          <p:spPr bwMode="auto">
            <a:xfrm flipH="1">
              <a:off x="1371600" y="1828800"/>
              <a:ext cx="6477000" cy="0"/>
            </a:xfrm>
            <a:prstGeom prst="straightConnector1">
              <a:avLst/>
            </a:prstGeom>
            <a:solidFill>
              <a:schemeClr val="accent1"/>
            </a:solidFill>
            <a:ln w="38100" cap="flat" cmpd="sng" algn="ctr">
              <a:solidFill>
                <a:schemeClr val="accent5">
                  <a:lumMod val="50000"/>
                </a:schemeClr>
              </a:solidFill>
              <a:prstDash val="solid"/>
              <a:round/>
              <a:headEnd type="none" w="med" len="med"/>
              <a:tailEnd type="triangle"/>
            </a:ln>
            <a:effectLst/>
          </p:spPr>
        </p:cxnSp>
        <p:cxnSp>
          <p:nvCxnSpPr>
            <p:cNvPr id="13" name="Straight Arrow Connector 12"/>
            <p:cNvCxnSpPr/>
            <p:nvPr/>
          </p:nvCxnSpPr>
          <p:spPr bwMode="auto">
            <a:xfrm flipH="1">
              <a:off x="228600" y="6019800"/>
              <a:ext cx="7620000" cy="0"/>
            </a:xfrm>
            <a:prstGeom prst="straightConnector1">
              <a:avLst/>
            </a:prstGeom>
            <a:solidFill>
              <a:schemeClr val="accent1"/>
            </a:solidFill>
            <a:ln w="38100" cap="flat" cmpd="sng" algn="ctr">
              <a:solidFill>
                <a:schemeClr val="accent5">
                  <a:lumMod val="50000"/>
                </a:schemeClr>
              </a:solidFill>
              <a:prstDash val="solid"/>
              <a:round/>
              <a:headEnd type="none" w="med" len="med"/>
              <a:tailEnd type="triangle"/>
            </a:ln>
            <a:effectLst/>
          </p:spPr>
        </p:cxnSp>
        <p:cxnSp>
          <p:nvCxnSpPr>
            <p:cNvPr id="14" name="Straight Connector 13"/>
            <p:cNvCxnSpPr/>
            <p:nvPr/>
          </p:nvCxnSpPr>
          <p:spPr bwMode="auto">
            <a:xfrm flipV="1">
              <a:off x="7848600" y="1828800"/>
              <a:ext cx="0" cy="4191000"/>
            </a:xfrm>
            <a:prstGeom prst="line">
              <a:avLst/>
            </a:prstGeom>
            <a:solidFill>
              <a:schemeClr val="accent1"/>
            </a:solidFill>
            <a:ln w="38100" cap="flat" cmpd="sng" algn="ctr">
              <a:solidFill>
                <a:schemeClr val="accent5">
                  <a:lumMod val="50000"/>
                </a:schemeClr>
              </a:solidFill>
              <a:prstDash val="solid"/>
              <a:round/>
              <a:headEnd type="none" w="med" len="med"/>
              <a:tailEnd type="none" w="med" len="med"/>
            </a:ln>
            <a:effectLst/>
          </p:spPr>
        </p:cxnSp>
      </p:grpSp>
      <p:grpSp>
        <p:nvGrpSpPr>
          <p:cNvPr id="15" name="Group 14"/>
          <p:cNvGrpSpPr/>
          <p:nvPr/>
        </p:nvGrpSpPr>
        <p:grpSpPr>
          <a:xfrm>
            <a:off x="1108565" y="2863826"/>
            <a:ext cx="5967484" cy="946174"/>
            <a:chOff x="1143000" y="2863826"/>
            <a:chExt cx="5967484" cy="946174"/>
          </a:xfrm>
        </p:grpSpPr>
        <p:cxnSp>
          <p:nvCxnSpPr>
            <p:cNvPr id="16" name="Straight Arrow Connector 15"/>
            <p:cNvCxnSpPr/>
            <p:nvPr/>
          </p:nvCxnSpPr>
          <p:spPr bwMode="auto">
            <a:xfrm flipH="1">
              <a:off x="1905000" y="2863826"/>
              <a:ext cx="5175766" cy="0"/>
            </a:xfrm>
            <a:prstGeom prst="straightConnector1">
              <a:avLst/>
            </a:prstGeom>
            <a:solidFill>
              <a:schemeClr val="accent1"/>
            </a:solidFill>
            <a:ln w="28575" cap="flat" cmpd="sng" algn="ctr">
              <a:solidFill>
                <a:schemeClr val="accent5">
                  <a:lumMod val="25000"/>
                </a:schemeClr>
              </a:solidFill>
              <a:prstDash val="solid"/>
              <a:round/>
              <a:headEnd type="none" w="med" len="med"/>
              <a:tailEnd type="triangle"/>
            </a:ln>
            <a:effectLst/>
          </p:spPr>
        </p:cxnSp>
        <p:cxnSp>
          <p:nvCxnSpPr>
            <p:cNvPr id="17" name="Straight Arrow Connector 16"/>
            <p:cNvCxnSpPr/>
            <p:nvPr/>
          </p:nvCxnSpPr>
          <p:spPr bwMode="auto">
            <a:xfrm flipH="1">
              <a:off x="1143000" y="3810000"/>
              <a:ext cx="5937766" cy="0"/>
            </a:xfrm>
            <a:prstGeom prst="straightConnector1">
              <a:avLst/>
            </a:prstGeom>
            <a:solidFill>
              <a:schemeClr val="accent1"/>
            </a:solidFill>
            <a:ln w="28575" cap="flat" cmpd="sng" algn="ctr">
              <a:solidFill>
                <a:schemeClr val="accent5">
                  <a:lumMod val="25000"/>
                </a:schemeClr>
              </a:solidFill>
              <a:prstDash val="solid"/>
              <a:round/>
              <a:headEnd type="none" w="med" len="med"/>
              <a:tailEnd type="triangle"/>
            </a:ln>
            <a:effectLst/>
          </p:spPr>
        </p:cxnSp>
        <p:cxnSp>
          <p:nvCxnSpPr>
            <p:cNvPr id="18" name="Straight Connector 17"/>
            <p:cNvCxnSpPr/>
            <p:nvPr/>
          </p:nvCxnSpPr>
          <p:spPr bwMode="auto">
            <a:xfrm flipV="1">
              <a:off x="7080766" y="2866030"/>
              <a:ext cx="29718" cy="943970"/>
            </a:xfrm>
            <a:prstGeom prst="line">
              <a:avLst/>
            </a:prstGeom>
            <a:solidFill>
              <a:schemeClr val="accent1"/>
            </a:solidFill>
            <a:ln w="28575" cap="flat" cmpd="sng" algn="ctr">
              <a:solidFill>
                <a:schemeClr val="accent5">
                  <a:lumMod val="25000"/>
                </a:schemeClr>
              </a:solidFill>
              <a:prstDash val="solid"/>
              <a:round/>
              <a:headEnd type="none" w="med" len="med"/>
              <a:tailEnd type="none" w="med" len="med"/>
            </a:ln>
            <a:effectLst/>
          </p:spPr>
        </p:cxnSp>
      </p:grpSp>
      <p:grpSp>
        <p:nvGrpSpPr>
          <p:cNvPr id="19" name="Group 18"/>
          <p:cNvGrpSpPr/>
          <p:nvPr/>
        </p:nvGrpSpPr>
        <p:grpSpPr>
          <a:xfrm>
            <a:off x="1032365" y="4038599"/>
            <a:ext cx="6001055" cy="1248843"/>
            <a:chOff x="1066800" y="4038599"/>
            <a:chExt cx="6001055" cy="1248843"/>
          </a:xfrm>
        </p:grpSpPr>
        <p:cxnSp>
          <p:nvCxnSpPr>
            <p:cNvPr id="20" name="Straight Arrow Connector 19"/>
            <p:cNvCxnSpPr/>
            <p:nvPr/>
          </p:nvCxnSpPr>
          <p:spPr bwMode="auto">
            <a:xfrm flipH="1">
              <a:off x="1066800" y="4038600"/>
              <a:ext cx="6001055" cy="0"/>
            </a:xfrm>
            <a:prstGeom prst="straightConnector1">
              <a:avLst/>
            </a:prstGeom>
            <a:solidFill>
              <a:schemeClr val="accent1"/>
            </a:solidFill>
            <a:ln w="28575" cap="flat" cmpd="sng" algn="ctr">
              <a:solidFill>
                <a:schemeClr val="accent5">
                  <a:lumMod val="25000"/>
                </a:schemeClr>
              </a:solidFill>
              <a:prstDash val="solid"/>
              <a:round/>
              <a:headEnd type="none" w="med" len="med"/>
              <a:tailEnd type="triangle"/>
            </a:ln>
            <a:effectLst/>
          </p:spPr>
        </p:cxnSp>
        <p:cxnSp>
          <p:nvCxnSpPr>
            <p:cNvPr id="21" name="Straight Arrow Connector 20"/>
            <p:cNvCxnSpPr/>
            <p:nvPr/>
          </p:nvCxnSpPr>
          <p:spPr bwMode="auto">
            <a:xfrm flipH="1">
              <a:off x="1130089" y="5287442"/>
              <a:ext cx="5937766" cy="0"/>
            </a:xfrm>
            <a:prstGeom prst="straightConnector1">
              <a:avLst/>
            </a:prstGeom>
            <a:solidFill>
              <a:schemeClr val="accent1"/>
            </a:solidFill>
            <a:ln w="28575" cap="flat" cmpd="sng" algn="ctr">
              <a:solidFill>
                <a:schemeClr val="accent5">
                  <a:lumMod val="25000"/>
                </a:schemeClr>
              </a:solidFill>
              <a:prstDash val="solid"/>
              <a:round/>
              <a:headEnd type="none" w="med" len="med"/>
              <a:tailEnd type="triangle"/>
            </a:ln>
            <a:effectLst/>
          </p:spPr>
        </p:cxnSp>
        <p:cxnSp>
          <p:nvCxnSpPr>
            <p:cNvPr id="22" name="Straight Connector 21"/>
            <p:cNvCxnSpPr/>
            <p:nvPr/>
          </p:nvCxnSpPr>
          <p:spPr bwMode="auto">
            <a:xfrm flipV="1">
              <a:off x="7067855" y="4038599"/>
              <a:ext cx="0" cy="1248843"/>
            </a:xfrm>
            <a:prstGeom prst="line">
              <a:avLst/>
            </a:prstGeom>
            <a:solidFill>
              <a:schemeClr val="accent1"/>
            </a:solidFill>
            <a:ln w="28575" cap="flat" cmpd="sng" algn="ctr">
              <a:solidFill>
                <a:schemeClr val="accent5">
                  <a:lumMod val="25000"/>
                </a:schemeClr>
              </a:solidFill>
              <a:prstDash val="solid"/>
              <a:round/>
              <a:headEnd type="none" w="med" len="med"/>
              <a:tailEnd type="none" w="med" len="med"/>
            </a:ln>
            <a:effectLst/>
          </p:spPr>
        </p:cxnSp>
      </p:grpSp>
      <p:grpSp>
        <p:nvGrpSpPr>
          <p:cNvPr id="23" name="Group 22"/>
          <p:cNvGrpSpPr/>
          <p:nvPr/>
        </p:nvGrpSpPr>
        <p:grpSpPr>
          <a:xfrm>
            <a:off x="2022966" y="4343399"/>
            <a:ext cx="3200400" cy="501627"/>
            <a:chOff x="2057400" y="4343399"/>
            <a:chExt cx="6001055" cy="1248843"/>
          </a:xfrm>
        </p:grpSpPr>
        <p:cxnSp>
          <p:nvCxnSpPr>
            <p:cNvPr id="24" name="Straight Arrow Connector 23"/>
            <p:cNvCxnSpPr/>
            <p:nvPr/>
          </p:nvCxnSpPr>
          <p:spPr bwMode="auto">
            <a:xfrm flipH="1">
              <a:off x="2057400" y="4343400"/>
              <a:ext cx="6001055" cy="0"/>
            </a:xfrm>
            <a:prstGeom prst="straightConnector1">
              <a:avLst/>
            </a:prstGeom>
            <a:solidFill>
              <a:schemeClr val="accent1"/>
            </a:solidFill>
            <a:ln w="19050" cap="flat" cmpd="sng" algn="ctr">
              <a:solidFill>
                <a:srgbClr val="FF0000"/>
              </a:solidFill>
              <a:prstDash val="solid"/>
              <a:round/>
              <a:headEnd type="none" w="med" len="med"/>
              <a:tailEnd type="triangle"/>
            </a:ln>
            <a:effectLst/>
          </p:spPr>
        </p:cxnSp>
        <p:cxnSp>
          <p:nvCxnSpPr>
            <p:cNvPr id="25" name="Straight Arrow Connector 24"/>
            <p:cNvCxnSpPr/>
            <p:nvPr/>
          </p:nvCxnSpPr>
          <p:spPr bwMode="auto">
            <a:xfrm flipH="1">
              <a:off x="2120689" y="5592242"/>
              <a:ext cx="5937766" cy="0"/>
            </a:xfrm>
            <a:prstGeom prst="straightConnector1">
              <a:avLst/>
            </a:prstGeom>
            <a:solidFill>
              <a:schemeClr val="accent1"/>
            </a:solidFill>
            <a:ln w="19050" cap="flat" cmpd="sng" algn="ctr">
              <a:solidFill>
                <a:srgbClr val="FF0000"/>
              </a:solidFill>
              <a:prstDash val="solid"/>
              <a:round/>
              <a:headEnd type="none" w="med" len="med"/>
              <a:tailEnd type="triangle"/>
            </a:ln>
            <a:effectLst/>
          </p:spPr>
        </p:cxnSp>
        <p:cxnSp>
          <p:nvCxnSpPr>
            <p:cNvPr id="26" name="Straight Connector 25"/>
            <p:cNvCxnSpPr/>
            <p:nvPr/>
          </p:nvCxnSpPr>
          <p:spPr bwMode="auto">
            <a:xfrm flipV="1">
              <a:off x="8058455" y="4343399"/>
              <a:ext cx="0" cy="1248843"/>
            </a:xfrm>
            <a:prstGeom prst="line">
              <a:avLst/>
            </a:prstGeom>
            <a:solidFill>
              <a:schemeClr val="accent1"/>
            </a:solidFill>
            <a:ln w="19050" cap="flat" cmpd="sng" algn="ctr">
              <a:solidFill>
                <a:srgbClr val="FF0000"/>
              </a:solidFill>
              <a:prstDash val="solid"/>
              <a:round/>
              <a:headEnd type="none" w="med" len="med"/>
              <a:tailEnd type="none" w="med" len="med"/>
            </a:ln>
            <a:effectLst/>
          </p:spPr>
        </p:cxnSp>
      </p:grpSp>
      <p:sp>
        <p:nvSpPr>
          <p:cNvPr id="27" name="TextBox 26"/>
          <p:cNvSpPr txBox="1"/>
          <p:nvPr/>
        </p:nvSpPr>
        <p:spPr>
          <a:xfrm rot="5400000" flipH="1">
            <a:off x="6625455" y="3109050"/>
            <a:ext cx="1333956" cy="369332"/>
          </a:xfrm>
          <a:prstGeom prst="rect">
            <a:avLst/>
          </a:prstGeom>
          <a:noFill/>
        </p:spPr>
        <p:txBody>
          <a:bodyPr wrap="square" rtlCol="0">
            <a:spAutoFit/>
          </a:bodyPr>
          <a:lstStyle/>
          <a:p>
            <a:pPr algn="ctr"/>
            <a:r>
              <a:rPr lang="vi-VN" smtClean="0"/>
              <a:t>TVCB:  B</a:t>
            </a:r>
            <a:endParaRPr lang="en-US" dirty="0"/>
          </a:p>
        </p:txBody>
      </p:sp>
      <p:sp>
        <p:nvSpPr>
          <p:cNvPr id="28" name="TextBox 27"/>
          <p:cNvSpPr txBox="1"/>
          <p:nvPr/>
        </p:nvSpPr>
        <p:spPr>
          <a:xfrm rot="5400000" flipH="1">
            <a:off x="6598454" y="4478354"/>
            <a:ext cx="1333956" cy="369332"/>
          </a:xfrm>
          <a:prstGeom prst="rect">
            <a:avLst/>
          </a:prstGeom>
          <a:noFill/>
        </p:spPr>
        <p:txBody>
          <a:bodyPr wrap="square" rtlCol="0">
            <a:spAutoFit/>
          </a:bodyPr>
          <a:lstStyle/>
          <a:p>
            <a:pPr algn="ctr"/>
            <a:r>
              <a:rPr lang="vi-VN" smtClean="0"/>
              <a:t>TVCB:  C</a:t>
            </a:r>
            <a:endParaRPr lang="en-US" dirty="0"/>
          </a:p>
        </p:txBody>
      </p:sp>
      <p:sp>
        <p:nvSpPr>
          <p:cNvPr id="29" name="TextBox 28"/>
          <p:cNvSpPr txBox="1"/>
          <p:nvPr/>
        </p:nvSpPr>
        <p:spPr>
          <a:xfrm flipH="1">
            <a:off x="4657979" y="765108"/>
            <a:ext cx="3764281" cy="369332"/>
          </a:xfrm>
          <a:prstGeom prst="rect">
            <a:avLst/>
          </a:prstGeom>
          <a:noFill/>
        </p:spPr>
        <p:txBody>
          <a:bodyPr wrap="square" rtlCol="0">
            <a:spAutoFit/>
          </a:bodyPr>
          <a:lstStyle/>
          <a:p>
            <a:r>
              <a:rPr lang="vi-VN" dirty="0" smtClean="0"/>
              <a:t>Hai biến: thuộc tầm vực A</a:t>
            </a:r>
            <a:endParaRPr lang="en-US" dirty="0"/>
          </a:p>
        </p:txBody>
      </p:sp>
      <p:cxnSp>
        <p:nvCxnSpPr>
          <p:cNvPr id="30" name="Straight Arrow Connector 29"/>
          <p:cNvCxnSpPr>
            <a:stCxn id="29" idx="3"/>
          </p:cNvCxnSpPr>
          <p:nvPr/>
        </p:nvCxnSpPr>
        <p:spPr bwMode="auto">
          <a:xfrm flipH="1">
            <a:off x="2091153" y="949774"/>
            <a:ext cx="2566826" cy="127014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1" name="TextBox 30"/>
          <p:cNvSpPr txBox="1"/>
          <p:nvPr/>
        </p:nvSpPr>
        <p:spPr>
          <a:xfrm flipH="1">
            <a:off x="4657979" y="1270508"/>
            <a:ext cx="3764281" cy="369332"/>
          </a:xfrm>
          <a:prstGeom prst="rect">
            <a:avLst/>
          </a:prstGeom>
          <a:noFill/>
        </p:spPr>
        <p:txBody>
          <a:bodyPr wrap="square" rtlCol="0">
            <a:spAutoFit/>
          </a:bodyPr>
          <a:lstStyle/>
          <a:p>
            <a:r>
              <a:rPr lang="vi-VN" dirty="0" smtClean="0"/>
              <a:t>Hai biến: thuộc tầm vực B</a:t>
            </a:r>
            <a:endParaRPr lang="en-US" dirty="0"/>
          </a:p>
        </p:txBody>
      </p:sp>
      <p:cxnSp>
        <p:nvCxnSpPr>
          <p:cNvPr id="32" name="Straight Arrow Connector 31"/>
          <p:cNvCxnSpPr>
            <a:stCxn id="31" idx="3"/>
          </p:cNvCxnSpPr>
          <p:nvPr/>
        </p:nvCxnSpPr>
        <p:spPr bwMode="auto">
          <a:xfrm flipH="1">
            <a:off x="2997300" y="1455174"/>
            <a:ext cx="1660679" cy="182997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18203504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Khối</a:t>
            </a:r>
            <a:r>
              <a:rPr lang="en-US" dirty="0"/>
              <a:t> </a:t>
            </a:r>
            <a:r>
              <a:rPr lang="en-US" dirty="0" err="1"/>
              <a:t>lệnh</a:t>
            </a:r>
            <a:r>
              <a:rPr lang="en-US" dirty="0"/>
              <a:t> </a:t>
            </a:r>
            <a:r>
              <a:rPr lang="en-US" dirty="0" err="1"/>
              <a:t>và</a:t>
            </a:r>
            <a:r>
              <a:rPr lang="en-US" dirty="0"/>
              <a:t> </a:t>
            </a:r>
            <a:r>
              <a:rPr lang="en-US" dirty="0" err="1"/>
              <a:t>tầm</a:t>
            </a:r>
            <a:r>
              <a:rPr lang="en-US" dirty="0"/>
              <a:t> </a:t>
            </a:r>
            <a:r>
              <a:rPr lang="en-US" dirty="0" err="1"/>
              <a:t>vực</a:t>
            </a:r>
            <a:r>
              <a:rPr lang="en-US" dirty="0"/>
              <a:t> </a:t>
            </a:r>
            <a:r>
              <a:rPr lang="en-US" dirty="0" err="1"/>
              <a:t>của</a:t>
            </a:r>
            <a:r>
              <a:rPr lang="en-US" dirty="0"/>
              <a:t> </a:t>
            </a:r>
            <a:r>
              <a:rPr lang="en-US" dirty="0" err="1"/>
              <a:t>biến</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498159"/>
            <a:ext cx="6193035" cy="4445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1025577"/>
            <a:ext cx="4181475" cy="188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33383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Giới</a:t>
            </a:r>
            <a:r>
              <a:rPr lang="en-US" dirty="0" smtClean="0"/>
              <a:t> </a:t>
            </a:r>
            <a:r>
              <a:rPr lang="en-US" dirty="0" err="1" smtClean="0"/>
              <a:t>thiệu</a:t>
            </a:r>
            <a:endParaRPr lang="en-US" dirty="0"/>
          </a:p>
        </p:txBody>
      </p:sp>
      <p:sp>
        <p:nvSpPr>
          <p:cNvPr id="3" name="Content Placeholder 2"/>
          <p:cNvSpPr>
            <a:spLocks noGrp="1"/>
          </p:cNvSpPr>
          <p:nvPr>
            <p:ph idx="1"/>
          </p:nvPr>
        </p:nvSpPr>
        <p:spPr>
          <a:xfrm>
            <a:off x="304800" y="1143000"/>
            <a:ext cx="8610600" cy="1371600"/>
          </a:xfrm>
        </p:spPr>
        <p:txBody>
          <a:bodyPr/>
          <a:lstStyle/>
          <a:p>
            <a:pPr eaLnBrk="1" hangingPunct="1"/>
            <a:r>
              <a:rPr lang="en-US" dirty="0" err="1"/>
              <a:t>Quy</a:t>
            </a:r>
            <a:r>
              <a:rPr lang="en-US" dirty="0"/>
              <a:t> </a:t>
            </a:r>
            <a:r>
              <a:rPr lang="en-US" dirty="0" err="1"/>
              <a:t>trình</a:t>
            </a:r>
            <a:r>
              <a:rPr lang="en-US" dirty="0"/>
              <a:t> </a:t>
            </a:r>
            <a:r>
              <a:rPr lang="en-US" dirty="0" err="1"/>
              <a:t>giải</a:t>
            </a:r>
            <a:r>
              <a:rPr lang="en-US" dirty="0"/>
              <a:t> </a:t>
            </a:r>
            <a:r>
              <a:rPr lang="en-US" dirty="0" err="1"/>
              <a:t>quyết</a:t>
            </a:r>
            <a:r>
              <a:rPr lang="en-US" dirty="0"/>
              <a:t> </a:t>
            </a:r>
            <a:r>
              <a:rPr lang="en-US" dirty="0" err="1"/>
              <a:t>vấn</a:t>
            </a:r>
            <a:r>
              <a:rPr lang="en-US" dirty="0"/>
              <a:t> </a:t>
            </a:r>
            <a:r>
              <a:rPr lang="en-US" dirty="0" err="1"/>
              <a:t>đề</a:t>
            </a:r>
            <a:r>
              <a:rPr lang="en-US" dirty="0"/>
              <a:t> </a:t>
            </a:r>
            <a:r>
              <a:rPr lang="en-US" dirty="0" err="1" smtClean="0"/>
              <a:t>gồm</a:t>
            </a:r>
            <a:r>
              <a:rPr lang="en-US" dirty="0" smtClean="0"/>
              <a:t>:</a:t>
            </a:r>
            <a:endParaRPr lang="en-US" dirty="0"/>
          </a:p>
          <a:p>
            <a:pPr lvl="1" eaLnBrk="1" hangingPunct="1"/>
            <a:r>
              <a:rPr lang="en-US" sz="2400" dirty="0" err="1" smtClean="0"/>
              <a:t>Xác</a:t>
            </a:r>
            <a:r>
              <a:rPr lang="en-US" sz="2400" dirty="0" smtClean="0"/>
              <a:t> </a:t>
            </a:r>
            <a:r>
              <a:rPr lang="en-US" sz="2400" dirty="0" err="1" smtClean="0"/>
              <a:t>định</a:t>
            </a:r>
            <a:r>
              <a:rPr lang="en-US" sz="2400" dirty="0" smtClean="0"/>
              <a:t> </a:t>
            </a:r>
            <a:r>
              <a:rPr lang="en-US" sz="2400" dirty="0" err="1" smtClean="0"/>
              <a:t>các</a:t>
            </a:r>
            <a:r>
              <a:rPr lang="en-US" sz="2400" dirty="0" smtClean="0"/>
              <a:t> </a:t>
            </a:r>
            <a:r>
              <a:rPr lang="en-US" sz="2400" b="1" i="1" dirty="0" err="1">
                <a:solidFill>
                  <a:srgbClr val="FF0000"/>
                </a:solidFill>
              </a:rPr>
              <a:t>hành</a:t>
            </a:r>
            <a:r>
              <a:rPr lang="en-US" sz="2400" b="1" i="1" dirty="0">
                <a:solidFill>
                  <a:srgbClr val="FF0000"/>
                </a:solidFill>
              </a:rPr>
              <a:t> </a:t>
            </a:r>
            <a:r>
              <a:rPr lang="en-US" sz="2400" b="1" i="1" dirty="0" err="1">
                <a:solidFill>
                  <a:srgbClr val="FF0000"/>
                </a:solidFill>
              </a:rPr>
              <a:t>động</a:t>
            </a:r>
            <a:r>
              <a:rPr lang="en-US" sz="2400" b="1" i="1" dirty="0">
                <a:solidFill>
                  <a:srgbClr val="FF0000"/>
                </a:solidFill>
              </a:rPr>
              <a:t> </a:t>
            </a:r>
            <a:r>
              <a:rPr lang="en-US" sz="2400" dirty="0" err="1"/>
              <a:t>cần</a:t>
            </a:r>
            <a:r>
              <a:rPr lang="en-US" sz="2400" dirty="0"/>
              <a:t> </a:t>
            </a:r>
            <a:r>
              <a:rPr lang="en-US" sz="2400" dirty="0" err="1"/>
              <a:t>làm</a:t>
            </a:r>
            <a:endParaRPr lang="en-US" sz="2400" dirty="0"/>
          </a:p>
          <a:p>
            <a:pPr lvl="1" eaLnBrk="1" hangingPunct="1"/>
            <a:r>
              <a:rPr lang="en-US" sz="2400" b="1" i="1" dirty="0" err="1">
                <a:solidFill>
                  <a:srgbClr val="FF0000"/>
                </a:solidFill>
              </a:rPr>
              <a:t>Thứ</a:t>
            </a:r>
            <a:r>
              <a:rPr lang="en-US" sz="2400" b="1" i="1" dirty="0">
                <a:solidFill>
                  <a:srgbClr val="FF0000"/>
                </a:solidFill>
              </a:rPr>
              <a:t> </a:t>
            </a:r>
            <a:r>
              <a:rPr lang="en-US" sz="2400" b="1" i="1" dirty="0" err="1">
                <a:solidFill>
                  <a:srgbClr val="FF0000"/>
                </a:solidFill>
              </a:rPr>
              <a:t>tự</a:t>
            </a:r>
            <a:r>
              <a:rPr lang="en-US" sz="2400" dirty="0">
                <a:solidFill>
                  <a:srgbClr val="FF0000"/>
                </a:solidFill>
              </a:rPr>
              <a:t> </a:t>
            </a:r>
            <a:r>
              <a:rPr lang="en-US" sz="2400" dirty="0" err="1"/>
              <a:t>thực</a:t>
            </a:r>
            <a:r>
              <a:rPr lang="en-US" sz="2400" dirty="0"/>
              <a:t> </a:t>
            </a:r>
            <a:r>
              <a:rPr lang="en-US" sz="2400" dirty="0" err="1"/>
              <a:t>hiện</a:t>
            </a:r>
            <a:r>
              <a:rPr lang="en-US" sz="2400" dirty="0"/>
              <a:t> </a:t>
            </a:r>
            <a:r>
              <a:rPr lang="en-US" sz="2400" dirty="0" err="1"/>
              <a:t>các</a:t>
            </a:r>
            <a:r>
              <a:rPr lang="en-US" sz="2400" dirty="0"/>
              <a:t> </a:t>
            </a:r>
            <a:r>
              <a:rPr lang="en-US" sz="2400" dirty="0" err="1"/>
              <a:t>hành</a:t>
            </a:r>
            <a:r>
              <a:rPr lang="en-US" sz="2400" dirty="0"/>
              <a:t> </a:t>
            </a:r>
            <a:r>
              <a:rPr lang="en-US" sz="2400" dirty="0" err="1"/>
              <a:t>động</a:t>
            </a:r>
            <a:r>
              <a:rPr lang="en-US" sz="2400" dirty="0"/>
              <a:t> </a:t>
            </a:r>
            <a:r>
              <a:rPr lang="en-US" sz="2400" dirty="0" err="1"/>
              <a:t>đó</a:t>
            </a:r>
            <a:endParaRPr lang="en-US" sz="2400" dirty="0"/>
          </a:p>
          <a:p>
            <a:endParaRPr lang="en-US" dirty="0"/>
          </a:p>
        </p:txBody>
      </p:sp>
      <p:sp>
        <p:nvSpPr>
          <p:cNvPr id="4" name="Text Box 6"/>
          <p:cNvSpPr txBox="1">
            <a:spLocks noChangeArrowheads="1"/>
          </p:cNvSpPr>
          <p:nvPr/>
        </p:nvSpPr>
        <p:spPr bwMode="auto">
          <a:xfrm>
            <a:off x="315913" y="2732087"/>
            <a:ext cx="85344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50000"/>
              </a:spcBef>
            </a:pPr>
            <a:r>
              <a:rPr lang="en-US" sz="2400" dirty="0" err="1"/>
              <a:t>Ví</a:t>
            </a:r>
            <a:r>
              <a:rPr lang="en-US" sz="2400" dirty="0"/>
              <a:t> </a:t>
            </a:r>
            <a:r>
              <a:rPr lang="en-US" sz="2400" dirty="0" err="1"/>
              <a:t>dụ</a:t>
            </a:r>
            <a:r>
              <a:rPr lang="en-US" sz="2400" dirty="0"/>
              <a:t>:</a:t>
            </a:r>
          </a:p>
          <a:p>
            <a:pPr eaLnBrk="1" hangingPunct="1">
              <a:spcBef>
                <a:spcPct val="50000"/>
              </a:spcBef>
              <a:buFontTx/>
              <a:buAutoNum type="arabicPeriod"/>
            </a:pPr>
            <a:r>
              <a:rPr lang="en-US" sz="2400" dirty="0"/>
              <a:t>Ra </a:t>
            </a:r>
            <a:r>
              <a:rPr lang="en-US" sz="2400" dirty="0" err="1"/>
              <a:t>khỏi</a:t>
            </a:r>
            <a:r>
              <a:rPr lang="en-US" sz="2400" dirty="0"/>
              <a:t> </a:t>
            </a:r>
            <a:r>
              <a:rPr lang="en-US" sz="2400" dirty="0" err="1"/>
              <a:t>giường</a:t>
            </a:r>
            <a:r>
              <a:rPr lang="en-US" sz="2400" dirty="0"/>
              <a:t>		5. </a:t>
            </a:r>
            <a:r>
              <a:rPr lang="en-US" sz="2400" dirty="0" err="1"/>
              <a:t>Ăn</a:t>
            </a:r>
            <a:r>
              <a:rPr lang="en-US" sz="2400" dirty="0"/>
              <a:t> </a:t>
            </a:r>
            <a:r>
              <a:rPr lang="en-US" sz="2400" dirty="0" err="1"/>
              <a:t>sáng</a:t>
            </a:r>
            <a:endParaRPr lang="en-US" sz="2400" dirty="0"/>
          </a:p>
          <a:p>
            <a:pPr eaLnBrk="1" hangingPunct="1">
              <a:spcBef>
                <a:spcPct val="50000"/>
              </a:spcBef>
              <a:buFontTx/>
              <a:buAutoNum type="arabicPeriod"/>
            </a:pPr>
            <a:r>
              <a:rPr lang="en-US" sz="2400" dirty="0" err="1"/>
              <a:t>Thay</a:t>
            </a:r>
            <a:r>
              <a:rPr lang="en-US" sz="2400" dirty="0"/>
              <a:t> </a:t>
            </a:r>
            <a:r>
              <a:rPr lang="en-US" sz="2400" dirty="0" err="1"/>
              <a:t>đồ</a:t>
            </a:r>
            <a:r>
              <a:rPr lang="en-US" sz="2400" dirty="0"/>
              <a:t> </a:t>
            </a:r>
            <a:r>
              <a:rPr lang="en-US" sz="2400" dirty="0" err="1"/>
              <a:t>ngủ</a:t>
            </a:r>
            <a:r>
              <a:rPr lang="en-US" sz="2400" dirty="0"/>
              <a:t>		6. </a:t>
            </a:r>
            <a:r>
              <a:rPr lang="en-US" sz="2400" dirty="0" err="1"/>
              <a:t>Đi</a:t>
            </a:r>
            <a:r>
              <a:rPr lang="en-US" sz="2400" dirty="0"/>
              <a:t> </a:t>
            </a:r>
            <a:r>
              <a:rPr lang="en-US" sz="2400" dirty="0" err="1"/>
              <a:t>học</a:t>
            </a:r>
            <a:endParaRPr lang="en-US" sz="2400" dirty="0"/>
          </a:p>
          <a:p>
            <a:pPr eaLnBrk="1" hangingPunct="1">
              <a:spcBef>
                <a:spcPct val="50000"/>
              </a:spcBef>
              <a:buFontTx/>
              <a:buAutoNum type="arabicPeriod"/>
            </a:pPr>
            <a:r>
              <a:rPr lang="en-US" sz="2400" dirty="0" err="1"/>
              <a:t>Đi</a:t>
            </a:r>
            <a:r>
              <a:rPr lang="en-US" sz="2400" dirty="0"/>
              <a:t> </a:t>
            </a:r>
            <a:r>
              <a:rPr lang="en-US" sz="2400" dirty="0" err="1"/>
              <a:t>tắm</a:t>
            </a:r>
            <a:r>
              <a:rPr lang="en-US" sz="2400" dirty="0"/>
              <a:t>			7. </a:t>
            </a:r>
            <a:r>
              <a:rPr lang="en-US" sz="2400" dirty="0" err="1">
                <a:solidFill>
                  <a:schemeClr val="hlink"/>
                </a:solidFill>
              </a:rPr>
              <a:t>Nếu</a:t>
            </a:r>
            <a:r>
              <a:rPr lang="en-US" sz="2400" dirty="0">
                <a:solidFill>
                  <a:schemeClr val="hlink"/>
                </a:solidFill>
              </a:rPr>
              <a:t> </a:t>
            </a:r>
            <a:r>
              <a:rPr lang="en-US" sz="2400" dirty="0" err="1">
                <a:solidFill>
                  <a:schemeClr val="hlink"/>
                </a:solidFill>
              </a:rPr>
              <a:t>trời</a:t>
            </a:r>
            <a:r>
              <a:rPr lang="en-US" sz="2400" dirty="0">
                <a:solidFill>
                  <a:schemeClr val="hlink"/>
                </a:solidFill>
              </a:rPr>
              <a:t> </a:t>
            </a:r>
            <a:r>
              <a:rPr lang="en-US" sz="2400" dirty="0" err="1">
                <a:solidFill>
                  <a:schemeClr val="hlink"/>
                </a:solidFill>
              </a:rPr>
              <a:t>không</a:t>
            </a:r>
            <a:r>
              <a:rPr lang="en-US" sz="2400" dirty="0">
                <a:solidFill>
                  <a:schemeClr val="hlink"/>
                </a:solidFill>
              </a:rPr>
              <a:t> </a:t>
            </a:r>
            <a:r>
              <a:rPr lang="en-US" sz="2400" dirty="0" err="1">
                <a:solidFill>
                  <a:schemeClr val="hlink"/>
                </a:solidFill>
              </a:rPr>
              <a:t>mưa</a:t>
            </a:r>
            <a:r>
              <a:rPr lang="en-US" sz="2400" dirty="0">
                <a:solidFill>
                  <a:schemeClr val="hlink"/>
                </a:solidFill>
              </a:rPr>
              <a:t> </a:t>
            </a:r>
            <a:r>
              <a:rPr lang="en-US" sz="2400" dirty="0" err="1">
                <a:solidFill>
                  <a:schemeClr val="hlink"/>
                </a:solidFill>
              </a:rPr>
              <a:t>thì</a:t>
            </a:r>
            <a:r>
              <a:rPr lang="en-US" sz="2400" dirty="0">
                <a:solidFill>
                  <a:schemeClr val="hlink"/>
                </a:solidFill>
              </a:rPr>
              <a:t> </a:t>
            </a:r>
            <a:r>
              <a:rPr lang="en-US" sz="2400" dirty="0" err="1">
                <a:solidFill>
                  <a:schemeClr val="hlink"/>
                </a:solidFill>
              </a:rPr>
              <a:t>đi</a:t>
            </a:r>
            <a:r>
              <a:rPr lang="en-US" sz="2400" dirty="0">
                <a:solidFill>
                  <a:schemeClr val="hlink"/>
                </a:solidFill>
              </a:rPr>
              <a:t> </a:t>
            </a:r>
            <a:r>
              <a:rPr lang="en-US" sz="2400" dirty="0" err="1">
                <a:solidFill>
                  <a:schemeClr val="hlink"/>
                </a:solidFill>
              </a:rPr>
              <a:t>chơi</a:t>
            </a:r>
            <a:endParaRPr lang="en-US" sz="2400" dirty="0">
              <a:solidFill>
                <a:schemeClr val="hlink"/>
              </a:solidFill>
            </a:endParaRPr>
          </a:p>
          <a:p>
            <a:pPr eaLnBrk="1" hangingPunct="1">
              <a:spcBef>
                <a:spcPct val="50000"/>
              </a:spcBef>
              <a:buFontTx/>
              <a:buAutoNum type="arabicPeriod"/>
            </a:pPr>
            <a:r>
              <a:rPr lang="en-US" sz="2400" dirty="0" err="1"/>
              <a:t>Mặc</a:t>
            </a:r>
            <a:r>
              <a:rPr lang="en-US" sz="2400" dirty="0"/>
              <a:t> </a:t>
            </a:r>
            <a:r>
              <a:rPr lang="en-US" sz="2400" dirty="0" err="1"/>
              <a:t>đồ</a:t>
            </a:r>
            <a:r>
              <a:rPr lang="en-US" sz="2400" dirty="0"/>
              <a:t> </a:t>
            </a:r>
            <a:r>
              <a:rPr lang="en-US" sz="2400" dirty="0" err="1"/>
              <a:t>đi</a:t>
            </a:r>
            <a:r>
              <a:rPr lang="en-US" sz="2400" dirty="0"/>
              <a:t> </a:t>
            </a:r>
            <a:r>
              <a:rPr lang="en-US" sz="2400" dirty="0" err="1"/>
              <a:t>làm</a:t>
            </a:r>
            <a:r>
              <a:rPr lang="en-US" sz="2400" dirty="0"/>
              <a:t>		8. </a:t>
            </a:r>
            <a:r>
              <a:rPr lang="en-US" sz="2400" dirty="0" err="1"/>
              <a:t>Học</a:t>
            </a:r>
            <a:r>
              <a:rPr lang="en-US" sz="2400" dirty="0"/>
              <a:t> </a:t>
            </a:r>
            <a:r>
              <a:rPr lang="en-US" sz="2400" dirty="0" err="1"/>
              <a:t>bài</a:t>
            </a:r>
            <a:endParaRPr lang="en-US" sz="2400" dirty="0"/>
          </a:p>
        </p:txBody>
      </p:sp>
    </p:spTree>
    <p:extLst>
      <p:ext uri="{BB962C8B-B14F-4D97-AF65-F5344CB8AC3E}">
        <p14:creationId xmlns:p14="http://schemas.microsoft.com/office/powerpoint/2010/main" val="8627548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Câu</a:t>
            </a:r>
            <a:r>
              <a:rPr lang="en-US" dirty="0" smtClean="0"/>
              <a:t> </a:t>
            </a:r>
            <a:r>
              <a:rPr lang="en-US" dirty="0" err="1" smtClean="0"/>
              <a:t>lệnh</a:t>
            </a:r>
            <a:r>
              <a:rPr lang="en-US" dirty="0" smtClean="0"/>
              <a:t> </a:t>
            </a:r>
            <a:r>
              <a:rPr lang="en-US" dirty="0" err="1" smtClean="0"/>
              <a:t>đa</a:t>
            </a:r>
            <a:r>
              <a:rPr lang="en-US" dirty="0" smtClean="0"/>
              <a:t> </a:t>
            </a:r>
            <a:r>
              <a:rPr lang="en-US" dirty="0" err="1" smtClean="0"/>
              <a:t>lựa</a:t>
            </a:r>
            <a:r>
              <a:rPr lang="en-US" dirty="0" smtClean="0"/>
              <a:t> </a:t>
            </a:r>
            <a:r>
              <a:rPr lang="en-US" dirty="0" err="1" smtClean="0"/>
              <a:t>chọn</a:t>
            </a:r>
            <a:endParaRPr lang="en-US" dirty="0"/>
          </a:p>
        </p:txBody>
      </p:sp>
      <p:sp>
        <p:nvSpPr>
          <p:cNvPr id="3" name="Content Placeholder 2"/>
          <p:cNvSpPr>
            <a:spLocks noGrp="1"/>
          </p:cNvSpPr>
          <p:nvPr>
            <p:ph idx="1"/>
          </p:nvPr>
        </p:nvSpPr>
        <p:spPr>
          <a:xfrm>
            <a:off x="304800" y="1143000"/>
            <a:ext cx="4191000" cy="609600"/>
          </a:xfrm>
        </p:spPr>
        <p:txBody>
          <a:bodyPr/>
          <a:lstStyle/>
          <a:p>
            <a:r>
              <a:rPr lang="en-US" dirty="0" err="1" smtClean="0"/>
              <a:t>Từ</a:t>
            </a:r>
            <a:r>
              <a:rPr lang="en-US" dirty="0" smtClean="0"/>
              <a:t> </a:t>
            </a:r>
            <a:r>
              <a:rPr lang="en-US" dirty="0" err="1" smtClean="0"/>
              <a:t>điểm</a:t>
            </a:r>
            <a:r>
              <a:rPr lang="en-US" dirty="0" smtClean="0"/>
              <a:t> </a:t>
            </a:r>
            <a:r>
              <a:rPr lang="en-US" dirty="0" err="1" smtClean="0"/>
              <a:t>số</a:t>
            </a:r>
            <a:r>
              <a:rPr lang="en-US" dirty="0" smtClean="0"/>
              <a:t> </a:t>
            </a:r>
          </a:p>
          <a:p>
            <a:pPr marL="0" indent="0">
              <a:buNone/>
            </a:pPr>
            <a:r>
              <a:rPr lang="en-US" dirty="0"/>
              <a:t> </a:t>
            </a:r>
            <a:r>
              <a:rPr lang="en-US" dirty="0" smtClean="0"/>
              <a:t>   in </a:t>
            </a:r>
            <a:r>
              <a:rPr lang="en-US" dirty="0" err="1" smtClean="0"/>
              <a:t>ra</a:t>
            </a:r>
            <a:r>
              <a:rPr lang="en-US" dirty="0" smtClean="0"/>
              <a:t> </a:t>
            </a:r>
            <a:r>
              <a:rPr lang="en-US" dirty="0" err="1" smtClean="0"/>
              <a:t>xếp</a:t>
            </a:r>
            <a:r>
              <a:rPr lang="en-US" dirty="0" smtClean="0"/>
              <a:t> </a:t>
            </a:r>
            <a:r>
              <a:rPr lang="en-US" dirty="0" err="1" smtClean="0"/>
              <a:t>loại</a:t>
            </a:r>
            <a:endParaRPr lang="en-US" dirty="0"/>
          </a:p>
        </p:txBody>
      </p:sp>
      <p:sp>
        <p:nvSpPr>
          <p:cNvPr id="4" name="Rectangle 3"/>
          <p:cNvSpPr/>
          <p:nvPr/>
        </p:nvSpPr>
        <p:spPr>
          <a:xfrm>
            <a:off x="3041073" y="1447800"/>
            <a:ext cx="5867400" cy="4524315"/>
          </a:xfrm>
          <a:prstGeom prst="rect">
            <a:avLst/>
          </a:prstGeom>
          <a:solidFill>
            <a:schemeClr val="bg2">
              <a:lumMod val="10000"/>
              <a:lumOff val="90000"/>
            </a:schemeClr>
          </a:solidFill>
        </p:spPr>
        <p:txBody>
          <a:bodyPr wrap="square">
            <a:spAutoFit/>
          </a:bodyPr>
          <a:lstStyle/>
          <a:p>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stdio.h</a:t>
            </a:r>
            <a:r>
              <a:rPr lang="en-US" dirty="0">
                <a:solidFill>
                  <a:srgbClr val="A31515"/>
                </a:solidFill>
                <a:latin typeface="Consolas" charset="0"/>
              </a:rPr>
              <a:t>&gt;</a:t>
            </a:r>
            <a:endParaRPr lang="en-US" dirty="0">
              <a:solidFill>
                <a:prstClr val="black"/>
              </a:solidFill>
              <a:latin typeface="Consolas" charset="0"/>
            </a:endParaRPr>
          </a:p>
          <a:p>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stdlib.h</a:t>
            </a:r>
            <a:r>
              <a:rPr lang="en-US" dirty="0" smtClean="0">
                <a:solidFill>
                  <a:srgbClr val="A31515"/>
                </a:solidFill>
                <a:latin typeface="Consolas" charset="0"/>
              </a:rPr>
              <a:t>&gt;</a:t>
            </a:r>
            <a:endParaRPr lang="en-US" dirty="0">
              <a:solidFill>
                <a:prstClr val="black"/>
              </a:solidFill>
              <a:latin typeface="Consolas" charset="0"/>
            </a:endParaRPr>
          </a:p>
          <a:p>
            <a:r>
              <a:rPr lang="en-US" dirty="0" smtClean="0">
                <a:solidFill>
                  <a:srgbClr val="0000FF"/>
                </a:solidFill>
                <a:latin typeface="Consolas" charset="0"/>
              </a:rPr>
              <a:t>void</a:t>
            </a:r>
            <a:r>
              <a:rPr lang="en-US" dirty="0" smtClean="0">
                <a:solidFill>
                  <a:prstClr val="black"/>
                </a:solidFill>
                <a:latin typeface="Consolas" charset="0"/>
              </a:rPr>
              <a:t> </a:t>
            </a:r>
            <a:r>
              <a:rPr lang="en-US" dirty="0">
                <a:solidFill>
                  <a:prstClr val="black"/>
                </a:solidFill>
                <a:latin typeface="Consolas" charset="0"/>
              </a:rPr>
              <a:t>main(){</a:t>
            </a:r>
          </a:p>
          <a:p>
            <a:r>
              <a:rPr lang="de-DE" dirty="0">
                <a:solidFill>
                  <a:prstClr val="black"/>
                </a:solidFill>
                <a:latin typeface="Consolas" charset="0"/>
              </a:rPr>
              <a:t>	</a:t>
            </a:r>
            <a:r>
              <a:rPr lang="de-DE" dirty="0">
                <a:solidFill>
                  <a:srgbClr val="0000FF"/>
                </a:solidFill>
                <a:latin typeface="Consolas" charset="0"/>
              </a:rPr>
              <a:t>float</a:t>
            </a:r>
            <a:r>
              <a:rPr lang="de-DE" dirty="0">
                <a:solidFill>
                  <a:prstClr val="black"/>
                </a:solidFill>
                <a:latin typeface="Consolas" charset="0"/>
              </a:rPr>
              <a:t> diem = 8.7f;</a:t>
            </a:r>
          </a:p>
          <a:p>
            <a:endParaRPr lang="de-DE" dirty="0">
              <a:solidFill>
                <a:prstClr val="black"/>
              </a:solidFill>
              <a:latin typeface="Consolas" charset="0"/>
            </a:endParaRPr>
          </a:p>
          <a:p>
            <a:r>
              <a:rPr lang="pl-PL" dirty="0">
                <a:solidFill>
                  <a:prstClr val="black"/>
                </a:solidFill>
                <a:latin typeface="Consolas" charset="0"/>
              </a:rPr>
              <a:t>	</a:t>
            </a:r>
            <a:r>
              <a:rPr lang="pl-PL" dirty="0">
                <a:solidFill>
                  <a:srgbClr val="0000FF"/>
                </a:solidFill>
                <a:latin typeface="Consolas" charset="0"/>
              </a:rPr>
              <a:t>if</a:t>
            </a:r>
            <a:r>
              <a:rPr lang="pl-PL" dirty="0">
                <a:solidFill>
                  <a:prstClr val="black"/>
                </a:solidFill>
                <a:latin typeface="Consolas" charset="0"/>
              </a:rPr>
              <a:t>(diem &lt; 5.0f)</a:t>
            </a:r>
          </a:p>
          <a:p>
            <a:r>
              <a:rPr lang="en-US" dirty="0">
                <a:solidFill>
                  <a:prstClr val="black"/>
                </a:solidFill>
                <a:latin typeface="Consolas" charset="0"/>
              </a:rPr>
              <a:t>		</a:t>
            </a:r>
            <a:r>
              <a:rPr lang="en-US" dirty="0" err="1">
                <a:solidFill>
                  <a:prstClr val="black"/>
                </a:solidFill>
                <a:latin typeface="Consolas" charset="0"/>
              </a:rPr>
              <a:t>printf</a:t>
            </a:r>
            <a:r>
              <a:rPr lang="en-US" dirty="0">
                <a:solidFill>
                  <a:prstClr val="black"/>
                </a:solidFill>
                <a:latin typeface="Consolas" charset="0"/>
              </a:rPr>
              <a:t>(</a:t>
            </a:r>
            <a:r>
              <a:rPr lang="en-US" dirty="0">
                <a:solidFill>
                  <a:srgbClr val="A31515"/>
                </a:solidFill>
                <a:latin typeface="Consolas" charset="0"/>
              </a:rPr>
              <a:t>"%s"</a:t>
            </a:r>
            <a:r>
              <a:rPr lang="en-US" dirty="0">
                <a:solidFill>
                  <a:prstClr val="black"/>
                </a:solidFill>
                <a:latin typeface="Consolas" charset="0"/>
              </a:rPr>
              <a:t>, </a:t>
            </a:r>
            <a:r>
              <a:rPr lang="en-US" dirty="0">
                <a:solidFill>
                  <a:srgbClr val="A31515"/>
                </a:solidFill>
                <a:latin typeface="Consolas" charset="0"/>
              </a:rPr>
              <a:t>"</a:t>
            </a:r>
            <a:r>
              <a:rPr lang="en-US" dirty="0" err="1">
                <a:solidFill>
                  <a:srgbClr val="A31515"/>
                </a:solidFill>
                <a:latin typeface="Consolas" charset="0"/>
              </a:rPr>
              <a:t>Yeu</a:t>
            </a:r>
            <a:r>
              <a:rPr lang="en-US" dirty="0">
                <a:solidFill>
                  <a:srgbClr val="A31515"/>
                </a:solidFill>
                <a:latin typeface="Consolas" charset="0"/>
              </a:rPr>
              <a:t>"</a:t>
            </a:r>
            <a:r>
              <a:rPr lang="en-US" dirty="0">
                <a:solidFill>
                  <a:prstClr val="black"/>
                </a:solidFill>
                <a:latin typeface="Consolas" charset="0"/>
              </a:rPr>
              <a:t>);</a:t>
            </a:r>
          </a:p>
          <a:p>
            <a:r>
              <a:rPr lang="nb-NO" dirty="0">
                <a:solidFill>
                  <a:prstClr val="black"/>
                </a:solidFill>
                <a:latin typeface="Consolas" charset="0"/>
              </a:rPr>
              <a:t>	</a:t>
            </a:r>
            <a:r>
              <a:rPr lang="nb-NO" dirty="0">
                <a:solidFill>
                  <a:srgbClr val="0000FF"/>
                </a:solidFill>
                <a:latin typeface="Consolas" charset="0"/>
              </a:rPr>
              <a:t>else</a:t>
            </a:r>
            <a:r>
              <a:rPr lang="nb-NO" dirty="0">
                <a:solidFill>
                  <a:prstClr val="black"/>
                </a:solidFill>
                <a:latin typeface="Consolas" charset="0"/>
              </a:rPr>
              <a:t> </a:t>
            </a:r>
            <a:r>
              <a:rPr lang="nb-NO" dirty="0">
                <a:solidFill>
                  <a:srgbClr val="0000FF"/>
                </a:solidFill>
                <a:latin typeface="Consolas" charset="0"/>
              </a:rPr>
              <a:t>if</a:t>
            </a:r>
            <a:r>
              <a:rPr lang="nb-NO" dirty="0">
                <a:solidFill>
                  <a:prstClr val="black"/>
                </a:solidFill>
                <a:latin typeface="Consolas" charset="0"/>
              </a:rPr>
              <a:t>(diem &lt; 6.5f)</a:t>
            </a:r>
          </a:p>
          <a:p>
            <a:r>
              <a:rPr lang="nb-NO" dirty="0">
                <a:solidFill>
                  <a:prstClr val="black"/>
                </a:solidFill>
                <a:latin typeface="Consolas" charset="0"/>
              </a:rPr>
              <a:t>		printf(</a:t>
            </a:r>
            <a:r>
              <a:rPr lang="nb-NO" dirty="0">
                <a:solidFill>
                  <a:srgbClr val="A31515"/>
                </a:solidFill>
                <a:latin typeface="Consolas" charset="0"/>
              </a:rPr>
              <a:t>"%s"</a:t>
            </a:r>
            <a:r>
              <a:rPr lang="nb-NO" dirty="0">
                <a:solidFill>
                  <a:prstClr val="black"/>
                </a:solidFill>
                <a:latin typeface="Consolas" charset="0"/>
              </a:rPr>
              <a:t>, </a:t>
            </a:r>
            <a:r>
              <a:rPr lang="nb-NO" dirty="0">
                <a:solidFill>
                  <a:srgbClr val="A31515"/>
                </a:solidFill>
                <a:latin typeface="Consolas" charset="0"/>
              </a:rPr>
              <a:t>"Trung Binh"</a:t>
            </a:r>
            <a:r>
              <a:rPr lang="nb-NO" dirty="0">
                <a:solidFill>
                  <a:prstClr val="black"/>
                </a:solidFill>
                <a:latin typeface="Consolas" charset="0"/>
              </a:rPr>
              <a:t>);</a:t>
            </a:r>
          </a:p>
          <a:p>
            <a:r>
              <a:rPr lang="nb-NO" dirty="0">
                <a:solidFill>
                  <a:prstClr val="black"/>
                </a:solidFill>
                <a:latin typeface="Consolas" charset="0"/>
              </a:rPr>
              <a:t>	</a:t>
            </a:r>
            <a:r>
              <a:rPr lang="nb-NO" dirty="0">
                <a:solidFill>
                  <a:srgbClr val="0000FF"/>
                </a:solidFill>
                <a:latin typeface="Consolas" charset="0"/>
              </a:rPr>
              <a:t>else</a:t>
            </a:r>
            <a:r>
              <a:rPr lang="nb-NO" dirty="0">
                <a:solidFill>
                  <a:prstClr val="black"/>
                </a:solidFill>
                <a:latin typeface="Consolas" charset="0"/>
              </a:rPr>
              <a:t> </a:t>
            </a:r>
            <a:r>
              <a:rPr lang="nb-NO" dirty="0">
                <a:solidFill>
                  <a:srgbClr val="0000FF"/>
                </a:solidFill>
                <a:latin typeface="Consolas" charset="0"/>
              </a:rPr>
              <a:t>if</a:t>
            </a:r>
            <a:r>
              <a:rPr lang="nb-NO" dirty="0">
                <a:solidFill>
                  <a:prstClr val="black"/>
                </a:solidFill>
                <a:latin typeface="Consolas" charset="0"/>
              </a:rPr>
              <a:t>(diem &lt; 8.5f)</a:t>
            </a:r>
          </a:p>
          <a:p>
            <a:r>
              <a:rPr lang="da-DK" dirty="0">
                <a:solidFill>
                  <a:prstClr val="black"/>
                </a:solidFill>
                <a:latin typeface="Consolas" charset="0"/>
              </a:rPr>
              <a:t>		printf(</a:t>
            </a:r>
            <a:r>
              <a:rPr lang="da-DK" dirty="0">
                <a:solidFill>
                  <a:srgbClr val="A31515"/>
                </a:solidFill>
                <a:latin typeface="Consolas" charset="0"/>
              </a:rPr>
              <a:t>"%s"</a:t>
            </a:r>
            <a:r>
              <a:rPr lang="da-DK" dirty="0">
                <a:solidFill>
                  <a:prstClr val="black"/>
                </a:solidFill>
                <a:latin typeface="Consolas" charset="0"/>
              </a:rPr>
              <a:t>, </a:t>
            </a:r>
            <a:r>
              <a:rPr lang="da-DK" dirty="0">
                <a:solidFill>
                  <a:srgbClr val="A31515"/>
                </a:solidFill>
                <a:latin typeface="Consolas" charset="0"/>
              </a:rPr>
              <a:t>"Kha"</a:t>
            </a:r>
            <a:r>
              <a:rPr lang="da-DK" dirty="0">
                <a:solidFill>
                  <a:prstClr val="black"/>
                </a:solidFill>
                <a:latin typeface="Consolas" charset="0"/>
              </a:rPr>
              <a:t>);</a:t>
            </a:r>
          </a:p>
          <a:p>
            <a:r>
              <a:rPr lang="nb-NO" dirty="0">
                <a:solidFill>
                  <a:prstClr val="black"/>
                </a:solidFill>
                <a:latin typeface="Consolas" charset="0"/>
              </a:rPr>
              <a:t>	</a:t>
            </a:r>
            <a:r>
              <a:rPr lang="nb-NO" dirty="0">
                <a:solidFill>
                  <a:srgbClr val="0000FF"/>
                </a:solidFill>
                <a:latin typeface="Consolas" charset="0"/>
              </a:rPr>
              <a:t>else</a:t>
            </a:r>
            <a:r>
              <a:rPr lang="nb-NO" dirty="0">
                <a:solidFill>
                  <a:prstClr val="black"/>
                </a:solidFill>
                <a:latin typeface="Consolas" charset="0"/>
              </a:rPr>
              <a:t> </a:t>
            </a:r>
            <a:r>
              <a:rPr lang="nb-NO" dirty="0">
                <a:solidFill>
                  <a:srgbClr val="0000FF"/>
                </a:solidFill>
                <a:latin typeface="Consolas" charset="0"/>
              </a:rPr>
              <a:t>if</a:t>
            </a:r>
            <a:r>
              <a:rPr lang="nb-NO" dirty="0">
                <a:solidFill>
                  <a:prstClr val="black"/>
                </a:solidFill>
                <a:latin typeface="Consolas" charset="0"/>
              </a:rPr>
              <a:t>(diem &lt; 9.5f)</a:t>
            </a:r>
          </a:p>
          <a:p>
            <a:r>
              <a:rPr lang="it-IT" dirty="0">
                <a:solidFill>
                  <a:prstClr val="black"/>
                </a:solidFill>
                <a:latin typeface="Consolas" charset="0"/>
              </a:rPr>
              <a:t>		printf(</a:t>
            </a:r>
            <a:r>
              <a:rPr lang="it-IT" dirty="0">
                <a:solidFill>
                  <a:srgbClr val="A31515"/>
                </a:solidFill>
                <a:latin typeface="Consolas" charset="0"/>
              </a:rPr>
              <a:t>"%s"</a:t>
            </a:r>
            <a:r>
              <a:rPr lang="it-IT" dirty="0">
                <a:solidFill>
                  <a:prstClr val="black"/>
                </a:solidFill>
                <a:latin typeface="Consolas" charset="0"/>
              </a:rPr>
              <a:t>, </a:t>
            </a:r>
            <a:r>
              <a:rPr lang="it-IT" dirty="0">
                <a:solidFill>
                  <a:srgbClr val="A31515"/>
                </a:solidFill>
                <a:latin typeface="Consolas" charset="0"/>
              </a:rPr>
              <a:t>"Gioi"</a:t>
            </a:r>
            <a:r>
              <a:rPr lang="it-IT" dirty="0">
                <a:solidFill>
                  <a:prstClr val="black"/>
                </a:solidFill>
                <a:latin typeface="Consolas" charset="0"/>
              </a:rPr>
              <a:t>);</a:t>
            </a:r>
          </a:p>
          <a:p>
            <a:r>
              <a:rPr lang="it-IT" dirty="0">
                <a:solidFill>
                  <a:prstClr val="black"/>
                </a:solidFill>
                <a:latin typeface="Consolas" charset="0"/>
              </a:rPr>
              <a:t>	</a:t>
            </a:r>
            <a:r>
              <a:rPr lang="it-IT" dirty="0">
                <a:solidFill>
                  <a:srgbClr val="0000FF"/>
                </a:solidFill>
                <a:latin typeface="Consolas" charset="0"/>
              </a:rPr>
              <a:t>else</a:t>
            </a:r>
            <a:endParaRPr lang="it-IT" dirty="0">
              <a:solidFill>
                <a:prstClr val="black"/>
              </a:solidFill>
              <a:latin typeface="Consolas" charset="0"/>
            </a:endParaRPr>
          </a:p>
          <a:p>
            <a:r>
              <a:rPr lang="da-DK" dirty="0">
                <a:solidFill>
                  <a:prstClr val="black"/>
                </a:solidFill>
                <a:latin typeface="Consolas" charset="0"/>
              </a:rPr>
              <a:t>		printf(</a:t>
            </a:r>
            <a:r>
              <a:rPr lang="da-DK" dirty="0">
                <a:solidFill>
                  <a:srgbClr val="A31515"/>
                </a:solidFill>
                <a:latin typeface="Consolas" charset="0"/>
              </a:rPr>
              <a:t>"%s"</a:t>
            </a:r>
            <a:r>
              <a:rPr lang="da-DK" dirty="0">
                <a:solidFill>
                  <a:prstClr val="black"/>
                </a:solidFill>
                <a:latin typeface="Consolas" charset="0"/>
              </a:rPr>
              <a:t>, </a:t>
            </a:r>
            <a:r>
              <a:rPr lang="da-DK" dirty="0">
                <a:solidFill>
                  <a:srgbClr val="A31515"/>
                </a:solidFill>
                <a:latin typeface="Consolas" charset="0"/>
              </a:rPr>
              <a:t>"Xuat sac</a:t>
            </a:r>
            <a:r>
              <a:rPr lang="da-DK" dirty="0" smtClean="0">
                <a:solidFill>
                  <a:srgbClr val="A31515"/>
                </a:solidFill>
                <a:latin typeface="Consolas" charset="0"/>
              </a:rPr>
              <a:t>"</a:t>
            </a:r>
            <a:r>
              <a:rPr lang="da-DK" dirty="0" smtClean="0">
                <a:solidFill>
                  <a:prstClr val="black"/>
                </a:solidFill>
                <a:latin typeface="Consolas" charset="0"/>
              </a:rPr>
              <a:t>);</a:t>
            </a:r>
            <a:endParaRPr lang="de-DE" dirty="0">
              <a:solidFill>
                <a:prstClr val="black"/>
              </a:solidFill>
              <a:latin typeface="Consolas" charset="0"/>
            </a:endParaRPr>
          </a:p>
          <a:p>
            <a:r>
              <a:rPr lang="de-DE" dirty="0">
                <a:solidFill>
                  <a:prstClr val="black"/>
                </a:solidFill>
                <a:latin typeface="Consolas" charset="0"/>
              </a:rPr>
              <a:t>}</a:t>
            </a:r>
          </a:p>
        </p:txBody>
      </p:sp>
    </p:spTree>
    <p:extLst>
      <p:ext uri="{BB962C8B-B14F-4D97-AF65-F5344CB8AC3E}">
        <p14:creationId xmlns:p14="http://schemas.microsoft.com/office/powerpoint/2010/main" val="23512446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Câu</a:t>
            </a:r>
            <a:r>
              <a:rPr lang="en-US" dirty="0"/>
              <a:t> </a:t>
            </a:r>
            <a:r>
              <a:rPr lang="en-US" dirty="0" err="1"/>
              <a:t>lệnh</a:t>
            </a:r>
            <a:r>
              <a:rPr lang="en-US" dirty="0"/>
              <a:t> </a:t>
            </a:r>
            <a:r>
              <a:rPr lang="en-US" dirty="0" err="1"/>
              <a:t>đa</a:t>
            </a:r>
            <a:r>
              <a:rPr lang="en-US" dirty="0"/>
              <a:t> </a:t>
            </a:r>
            <a:r>
              <a:rPr lang="en-US" dirty="0" err="1"/>
              <a:t>lựa</a:t>
            </a:r>
            <a:r>
              <a:rPr lang="en-US" dirty="0"/>
              <a:t> </a:t>
            </a:r>
            <a:r>
              <a:rPr lang="en-US" dirty="0" err="1"/>
              <a:t>chọn</a:t>
            </a:r>
            <a:endParaRPr lang="en-US" dirty="0"/>
          </a:p>
        </p:txBody>
      </p:sp>
      <p:grpSp>
        <p:nvGrpSpPr>
          <p:cNvPr id="4" name="Group 3"/>
          <p:cNvGrpSpPr/>
          <p:nvPr/>
        </p:nvGrpSpPr>
        <p:grpSpPr>
          <a:xfrm>
            <a:off x="76200" y="2127415"/>
            <a:ext cx="1752600" cy="867918"/>
            <a:chOff x="533400" y="2743200"/>
            <a:chExt cx="1752600" cy="867918"/>
          </a:xfrm>
        </p:grpSpPr>
        <p:sp>
          <p:nvSpPr>
            <p:cNvPr id="5" name="Decision 1"/>
            <p:cNvSpPr/>
            <p:nvPr/>
          </p:nvSpPr>
          <p:spPr bwMode="auto">
            <a:xfrm>
              <a:off x="533400" y="2743200"/>
              <a:ext cx="1752600" cy="867918"/>
            </a:xfrm>
            <a:prstGeom prst="flowChartDecision">
              <a:avLst/>
            </a:prstGeom>
            <a:solidFill>
              <a:srgbClr val="CCF7FF"/>
            </a:solidFill>
            <a:ln w="952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Tahoma" pitchFamily="34" charset="0"/>
              </a:endParaRPr>
            </a:p>
          </p:txBody>
        </p:sp>
        <p:sp>
          <p:nvSpPr>
            <p:cNvPr id="6" name="TextBox 5"/>
            <p:cNvSpPr txBox="1"/>
            <p:nvPr/>
          </p:nvSpPr>
          <p:spPr>
            <a:xfrm>
              <a:off x="798795" y="2992493"/>
              <a:ext cx="966931" cy="307777"/>
            </a:xfrm>
            <a:prstGeom prst="rect">
              <a:avLst/>
            </a:prstGeom>
            <a:noFill/>
          </p:spPr>
          <p:txBody>
            <a:bodyPr wrap="none" rtlCol="0">
              <a:spAutoFit/>
            </a:bodyPr>
            <a:lstStyle/>
            <a:p>
              <a:r>
                <a:rPr lang="en-US" sz="1400" smtClean="0"/>
                <a:t>d</a:t>
              </a:r>
              <a:r>
                <a:rPr lang="vi-VN" sz="1400" smtClean="0"/>
                <a:t>iem &lt; 5 </a:t>
              </a:r>
              <a:endParaRPr lang="en-US" sz="1400"/>
            </a:p>
          </p:txBody>
        </p:sp>
      </p:grpSp>
      <p:cxnSp>
        <p:nvCxnSpPr>
          <p:cNvPr id="7" name="Straight Arrow Connector 6"/>
          <p:cNvCxnSpPr/>
          <p:nvPr/>
        </p:nvCxnSpPr>
        <p:spPr bwMode="auto">
          <a:xfrm>
            <a:off x="952499" y="1517726"/>
            <a:ext cx="0" cy="609689"/>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cxnSp>
        <p:nvCxnSpPr>
          <p:cNvPr id="8" name="Straight Arrow Connector 7"/>
          <p:cNvCxnSpPr/>
          <p:nvPr/>
        </p:nvCxnSpPr>
        <p:spPr bwMode="auto">
          <a:xfrm>
            <a:off x="952499" y="2995333"/>
            <a:ext cx="0" cy="1454534"/>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grpSp>
        <p:nvGrpSpPr>
          <p:cNvPr id="9" name="Group 8"/>
          <p:cNvGrpSpPr/>
          <p:nvPr/>
        </p:nvGrpSpPr>
        <p:grpSpPr>
          <a:xfrm>
            <a:off x="2289483" y="2127326"/>
            <a:ext cx="1752600" cy="867918"/>
            <a:chOff x="533400" y="2743200"/>
            <a:chExt cx="1752600" cy="867918"/>
          </a:xfrm>
        </p:grpSpPr>
        <p:sp>
          <p:nvSpPr>
            <p:cNvPr id="10" name="Decision 13"/>
            <p:cNvSpPr/>
            <p:nvPr/>
          </p:nvSpPr>
          <p:spPr bwMode="auto">
            <a:xfrm>
              <a:off x="533400" y="2743200"/>
              <a:ext cx="1752600" cy="867918"/>
            </a:xfrm>
            <a:prstGeom prst="flowChartDecision">
              <a:avLst/>
            </a:prstGeom>
            <a:solidFill>
              <a:srgbClr val="CCF7FF"/>
            </a:solidFill>
            <a:ln w="952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Tahoma" pitchFamily="34" charset="0"/>
              </a:endParaRPr>
            </a:p>
          </p:txBody>
        </p:sp>
        <p:sp>
          <p:nvSpPr>
            <p:cNvPr id="11" name="TextBox 10"/>
            <p:cNvSpPr txBox="1"/>
            <p:nvPr/>
          </p:nvSpPr>
          <p:spPr>
            <a:xfrm>
              <a:off x="798795" y="2992493"/>
              <a:ext cx="1119217" cy="307777"/>
            </a:xfrm>
            <a:prstGeom prst="rect">
              <a:avLst/>
            </a:prstGeom>
            <a:noFill/>
          </p:spPr>
          <p:txBody>
            <a:bodyPr wrap="none" rtlCol="0">
              <a:spAutoFit/>
            </a:bodyPr>
            <a:lstStyle/>
            <a:p>
              <a:r>
                <a:rPr lang="en-US" sz="1400" smtClean="0"/>
                <a:t>d</a:t>
              </a:r>
              <a:r>
                <a:rPr lang="vi-VN" sz="1400" smtClean="0"/>
                <a:t>iem &lt; 6.5 </a:t>
              </a:r>
              <a:endParaRPr lang="en-US" sz="1400"/>
            </a:p>
          </p:txBody>
        </p:sp>
      </p:grpSp>
      <p:cxnSp>
        <p:nvCxnSpPr>
          <p:cNvPr id="12" name="Straight Arrow Connector 11"/>
          <p:cNvCxnSpPr>
            <a:stCxn id="10" idx="2"/>
            <a:endCxn id="28" idx="0"/>
          </p:cNvCxnSpPr>
          <p:nvPr/>
        </p:nvCxnSpPr>
        <p:spPr bwMode="auto">
          <a:xfrm>
            <a:off x="3165783" y="2995244"/>
            <a:ext cx="8748" cy="1264123"/>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cxnSp>
        <p:nvCxnSpPr>
          <p:cNvPr id="13" name="Straight Arrow Connector 12"/>
          <p:cNvCxnSpPr/>
          <p:nvPr/>
        </p:nvCxnSpPr>
        <p:spPr bwMode="auto">
          <a:xfrm flipV="1">
            <a:off x="1828799" y="2561374"/>
            <a:ext cx="460684" cy="8937"/>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grpSp>
        <p:nvGrpSpPr>
          <p:cNvPr id="14" name="Group 13"/>
          <p:cNvGrpSpPr/>
          <p:nvPr/>
        </p:nvGrpSpPr>
        <p:grpSpPr>
          <a:xfrm>
            <a:off x="4502766" y="2127326"/>
            <a:ext cx="1752600" cy="867918"/>
            <a:chOff x="533400" y="2743200"/>
            <a:chExt cx="1752600" cy="867918"/>
          </a:xfrm>
        </p:grpSpPr>
        <p:sp>
          <p:nvSpPr>
            <p:cNvPr id="15" name="Decision 24"/>
            <p:cNvSpPr/>
            <p:nvPr/>
          </p:nvSpPr>
          <p:spPr bwMode="auto">
            <a:xfrm>
              <a:off x="533400" y="2743200"/>
              <a:ext cx="1752600" cy="867918"/>
            </a:xfrm>
            <a:prstGeom prst="flowChartDecision">
              <a:avLst/>
            </a:prstGeom>
            <a:solidFill>
              <a:srgbClr val="CCF7FF"/>
            </a:solidFill>
            <a:ln w="952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Tahoma" pitchFamily="34" charset="0"/>
              </a:endParaRPr>
            </a:p>
          </p:txBody>
        </p:sp>
        <p:sp>
          <p:nvSpPr>
            <p:cNvPr id="16" name="TextBox 15"/>
            <p:cNvSpPr txBox="1"/>
            <p:nvPr/>
          </p:nvSpPr>
          <p:spPr>
            <a:xfrm>
              <a:off x="798795" y="2992493"/>
              <a:ext cx="966931" cy="307777"/>
            </a:xfrm>
            <a:prstGeom prst="rect">
              <a:avLst/>
            </a:prstGeom>
            <a:noFill/>
          </p:spPr>
          <p:txBody>
            <a:bodyPr wrap="none" rtlCol="0">
              <a:spAutoFit/>
            </a:bodyPr>
            <a:lstStyle/>
            <a:p>
              <a:r>
                <a:rPr lang="en-US" sz="1400" smtClean="0"/>
                <a:t>d</a:t>
              </a:r>
              <a:r>
                <a:rPr lang="vi-VN" sz="1400" smtClean="0"/>
                <a:t>iem &lt; 8 </a:t>
              </a:r>
              <a:endParaRPr lang="en-US" sz="1400"/>
            </a:p>
          </p:txBody>
        </p:sp>
      </p:grpSp>
      <p:cxnSp>
        <p:nvCxnSpPr>
          <p:cNvPr id="17" name="Straight Arrow Connector 16"/>
          <p:cNvCxnSpPr/>
          <p:nvPr/>
        </p:nvCxnSpPr>
        <p:spPr bwMode="auto">
          <a:xfrm>
            <a:off x="5379066" y="2995333"/>
            <a:ext cx="0" cy="846582"/>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cxnSp>
        <p:nvCxnSpPr>
          <p:cNvPr id="18" name="Straight Arrow Connector 17"/>
          <p:cNvCxnSpPr/>
          <p:nvPr/>
        </p:nvCxnSpPr>
        <p:spPr bwMode="auto">
          <a:xfrm flipV="1">
            <a:off x="4042082" y="2561374"/>
            <a:ext cx="460684" cy="8937"/>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grpSp>
        <p:nvGrpSpPr>
          <p:cNvPr id="19" name="Group 18"/>
          <p:cNvGrpSpPr/>
          <p:nvPr/>
        </p:nvGrpSpPr>
        <p:grpSpPr>
          <a:xfrm>
            <a:off x="6705600" y="2127326"/>
            <a:ext cx="1752600" cy="867918"/>
            <a:chOff x="533400" y="2743200"/>
            <a:chExt cx="1752600" cy="867918"/>
          </a:xfrm>
        </p:grpSpPr>
        <p:sp>
          <p:nvSpPr>
            <p:cNvPr id="20" name="Decision 30"/>
            <p:cNvSpPr/>
            <p:nvPr/>
          </p:nvSpPr>
          <p:spPr bwMode="auto">
            <a:xfrm>
              <a:off x="533400" y="2743200"/>
              <a:ext cx="1752600" cy="867918"/>
            </a:xfrm>
            <a:prstGeom prst="flowChartDecision">
              <a:avLst/>
            </a:prstGeom>
            <a:solidFill>
              <a:srgbClr val="CCF7FF"/>
            </a:solidFill>
            <a:ln w="952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Tahoma" pitchFamily="34" charset="0"/>
              </a:endParaRPr>
            </a:p>
          </p:txBody>
        </p:sp>
        <p:sp>
          <p:nvSpPr>
            <p:cNvPr id="21" name="TextBox 20"/>
            <p:cNvSpPr txBox="1"/>
            <p:nvPr/>
          </p:nvSpPr>
          <p:spPr>
            <a:xfrm>
              <a:off x="798795" y="2992493"/>
              <a:ext cx="1119217" cy="307777"/>
            </a:xfrm>
            <a:prstGeom prst="rect">
              <a:avLst/>
            </a:prstGeom>
            <a:noFill/>
          </p:spPr>
          <p:txBody>
            <a:bodyPr wrap="none" rtlCol="0">
              <a:spAutoFit/>
            </a:bodyPr>
            <a:lstStyle/>
            <a:p>
              <a:r>
                <a:rPr lang="en-US" sz="1400" smtClean="0"/>
                <a:t>d</a:t>
              </a:r>
              <a:r>
                <a:rPr lang="vi-VN" sz="1400" smtClean="0"/>
                <a:t>iem &lt; 9.5 </a:t>
              </a:r>
              <a:endParaRPr lang="en-US" sz="1400"/>
            </a:p>
          </p:txBody>
        </p:sp>
      </p:grpSp>
      <p:cxnSp>
        <p:nvCxnSpPr>
          <p:cNvPr id="22" name="Straight Arrow Connector 21"/>
          <p:cNvCxnSpPr/>
          <p:nvPr/>
        </p:nvCxnSpPr>
        <p:spPr bwMode="auto">
          <a:xfrm>
            <a:off x="7581900" y="2995333"/>
            <a:ext cx="0" cy="656082"/>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cxnSp>
        <p:nvCxnSpPr>
          <p:cNvPr id="23" name="Straight Arrow Connector 22"/>
          <p:cNvCxnSpPr/>
          <p:nvPr/>
        </p:nvCxnSpPr>
        <p:spPr bwMode="auto">
          <a:xfrm flipV="1">
            <a:off x="6244916" y="2561374"/>
            <a:ext cx="460684" cy="8937"/>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cxnSp>
        <p:nvCxnSpPr>
          <p:cNvPr id="24" name="Straight Arrow Connector 23"/>
          <p:cNvCxnSpPr/>
          <p:nvPr/>
        </p:nvCxnSpPr>
        <p:spPr bwMode="auto">
          <a:xfrm flipV="1">
            <a:off x="8447750" y="2561285"/>
            <a:ext cx="275845" cy="1"/>
          </a:xfrm>
          <a:prstGeom prst="straightConnector1">
            <a:avLst/>
          </a:prstGeom>
          <a:solidFill>
            <a:schemeClr val="accent1"/>
          </a:solidFill>
          <a:ln w="38100" cap="flat" cmpd="sng" algn="ctr">
            <a:solidFill>
              <a:srgbClr val="0070C0"/>
            </a:solidFill>
            <a:prstDash val="solid"/>
            <a:round/>
            <a:headEnd type="none" w="med" len="med"/>
            <a:tailEnd type="none" w="med" len="med"/>
          </a:ln>
          <a:effectLst/>
        </p:spPr>
      </p:cxnSp>
      <p:cxnSp>
        <p:nvCxnSpPr>
          <p:cNvPr id="25" name="Straight Arrow Connector 24"/>
          <p:cNvCxnSpPr/>
          <p:nvPr/>
        </p:nvCxnSpPr>
        <p:spPr bwMode="auto">
          <a:xfrm>
            <a:off x="8723595" y="2570311"/>
            <a:ext cx="0" cy="1081104"/>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sp>
        <p:nvSpPr>
          <p:cNvPr id="26" name="TextBox 25"/>
          <p:cNvSpPr txBox="1"/>
          <p:nvPr/>
        </p:nvSpPr>
        <p:spPr>
          <a:xfrm>
            <a:off x="346166" y="1143000"/>
            <a:ext cx="1686680" cy="369332"/>
          </a:xfrm>
          <a:prstGeom prst="rect">
            <a:avLst/>
          </a:prstGeom>
          <a:noFill/>
        </p:spPr>
        <p:txBody>
          <a:bodyPr wrap="none" rtlCol="0">
            <a:spAutoFit/>
          </a:bodyPr>
          <a:lstStyle/>
          <a:p>
            <a:r>
              <a:rPr lang="vi-VN" smtClean="0"/>
              <a:t>Đầu vào: điểm</a:t>
            </a:r>
            <a:endParaRPr lang="en-US"/>
          </a:p>
        </p:txBody>
      </p:sp>
      <p:sp>
        <p:nvSpPr>
          <p:cNvPr id="27" name="Rectangle 26"/>
          <p:cNvSpPr/>
          <p:nvPr/>
        </p:nvSpPr>
        <p:spPr bwMode="auto">
          <a:xfrm>
            <a:off x="477773" y="4449867"/>
            <a:ext cx="1028047" cy="381000"/>
          </a:xfrm>
          <a:prstGeom prst="rect">
            <a:avLst/>
          </a:prstGeom>
          <a:solidFill>
            <a:srgbClr val="CCF7FF"/>
          </a:solidFill>
          <a:ln w="952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vi-VN" sz="1400" b="0" i="0" u="none" strike="noStrike" cap="none" normalizeH="0" baseline="0" dirty="0" smtClean="0">
                <a:ln>
                  <a:noFill/>
                </a:ln>
                <a:solidFill>
                  <a:schemeClr val="tx1"/>
                </a:solidFill>
                <a:effectLst/>
                <a:latin typeface="Tahoma" pitchFamily="34" charset="0"/>
              </a:rPr>
              <a:t>loai = “Y”</a:t>
            </a:r>
            <a:endParaRPr kumimoji="0" lang="en-US" sz="1400" b="0" i="0" u="none" strike="noStrike" cap="none" normalizeH="0" baseline="0" dirty="0" smtClean="0">
              <a:ln>
                <a:noFill/>
              </a:ln>
              <a:solidFill>
                <a:schemeClr val="tx1"/>
              </a:solidFill>
              <a:effectLst/>
              <a:latin typeface="Tahoma" pitchFamily="34" charset="0"/>
            </a:endParaRPr>
          </a:p>
        </p:txBody>
      </p:sp>
      <p:sp>
        <p:nvSpPr>
          <p:cNvPr id="28" name="Rectangle 27"/>
          <p:cNvSpPr/>
          <p:nvPr/>
        </p:nvSpPr>
        <p:spPr bwMode="auto">
          <a:xfrm>
            <a:off x="2626435" y="4259367"/>
            <a:ext cx="1096192" cy="381000"/>
          </a:xfrm>
          <a:prstGeom prst="rect">
            <a:avLst/>
          </a:prstGeom>
          <a:solidFill>
            <a:srgbClr val="CCF7FF"/>
          </a:solidFill>
          <a:ln w="952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vi-VN" sz="1400" b="0" i="0" u="none" strike="noStrike" cap="none" normalizeH="0" baseline="0" smtClean="0">
                <a:ln>
                  <a:noFill/>
                </a:ln>
                <a:solidFill>
                  <a:schemeClr val="tx1"/>
                </a:solidFill>
                <a:effectLst/>
                <a:latin typeface="Tahoma" pitchFamily="34" charset="0"/>
              </a:rPr>
              <a:t>loai = “TB”</a:t>
            </a:r>
            <a:endParaRPr kumimoji="0" lang="en-US" sz="1400" b="0" i="0" u="none" strike="noStrike" cap="none" normalizeH="0" baseline="0" smtClean="0">
              <a:ln>
                <a:noFill/>
              </a:ln>
              <a:solidFill>
                <a:schemeClr val="tx1"/>
              </a:solidFill>
              <a:effectLst/>
              <a:latin typeface="Tahoma" pitchFamily="34" charset="0"/>
            </a:endParaRPr>
          </a:p>
        </p:txBody>
      </p:sp>
      <p:sp>
        <p:nvSpPr>
          <p:cNvPr id="29" name="Rectangle 28"/>
          <p:cNvSpPr/>
          <p:nvPr/>
        </p:nvSpPr>
        <p:spPr bwMode="auto">
          <a:xfrm>
            <a:off x="4929440" y="3864602"/>
            <a:ext cx="985812" cy="381000"/>
          </a:xfrm>
          <a:prstGeom prst="rect">
            <a:avLst/>
          </a:prstGeom>
          <a:solidFill>
            <a:srgbClr val="CCF7FF"/>
          </a:solidFill>
          <a:ln w="952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vi-VN" sz="1400" b="0" i="0" u="none" strike="noStrike" cap="none" normalizeH="0" baseline="0" smtClean="0">
                <a:ln>
                  <a:noFill/>
                </a:ln>
                <a:solidFill>
                  <a:schemeClr val="tx1"/>
                </a:solidFill>
                <a:effectLst/>
                <a:latin typeface="Tahoma" pitchFamily="34" charset="0"/>
              </a:rPr>
              <a:t>loai = “K”</a:t>
            </a:r>
            <a:endParaRPr kumimoji="0" lang="en-US" sz="1400" b="0" i="0" u="none" strike="noStrike" cap="none" normalizeH="0" baseline="0" smtClean="0">
              <a:ln>
                <a:noFill/>
              </a:ln>
              <a:solidFill>
                <a:schemeClr val="tx1"/>
              </a:solidFill>
              <a:effectLst/>
              <a:latin typeface="Tahoma" pitchFamily="34" charset="0"/>
            </a:endParaRPr>
          </a:p>
        </p:txBody>
      </p:sp>
      <p:sp>
        <p:nvSpPr>
          <p:cNvPr id="30" name="Rectangle 29"/>
          <p:cNvSpPr/>
          <p:nvPr/>
        </p:nvSpPr>
        <p:spPr bwMode="auto">
          <a:xfrm>
            <a:off x="6705600" y="3651415"/>
            <a:ext cx="1054723" cy="381000"/>
          </a:xfrm>
          <a:prstGeom prst="rect">
            <a:avLst/>
          </a:prstGeom>
          <a:solidFill>
            <a:srgbClr val="CCF7FF"/>
          </a:solidFill>
          <a:ln w="952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vi-VN" sz="1400" b="0" i="0" u="none" strike="noStrike" cap="none" normalizeH="0" baseline="0" smtClean="0">
                <a:ln>
                  <a:noFill/>
                </a:ln>
                <a:solidFill>
                  <a:schemeClr val="tx1"/>
                </a:solidFill>
                <a:effectLst/>
                <a:latin typeface="Tahoma" pitchFamily="34" charset="0"/>
              </a:rPr>
              <a:t>loai = “G”</a:t>
            </a:r>
            <a:endParaRPr kumimoji="0" lang="en-US" sz="1400" b="0" i="0" u="none" strike="noStrike" cap="none" normalizeH="0" baseline="0" smtClean="0">
              <a:ln>
                <a:noFill/>
              </a:ln>
              <a:solidFill>
                <a:schemeClr val="tx1"/>
              </a:solidFill>
              <a:effectLst/>
              <a:latin typeface="Tahoma" pitchFamily="34" charset="0"/>
            </a:endParaRPr>
          </a:p>
        </p:txBody>
      </p:sp>
      <p:sp>
        <p:nvSpPr>
          <p:cNvPr id="31" name="Rectangle 30"/>
          <p:cNvSpPr/>
          <p:nvPr/>
        </p:nvSpPr>
        <p:spPr bwMode="auto">
          <a:xfrm>
            <a:off x="7992728" y="3651415"/>
            <a:ext cx="1078554" cy="381000"/>
          </a:xfrm>
          <a:prstGeom prst="rect">
            <a:avLst/>
          </a:prstGeom>
          <a:solidFill>
            <a:srgbClr val="CCF7FF"/>
          </a:solidFill>
          <a:ln w="952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vi-VN" sz="1400" b="0" i="0" u="none" strike="noStrike" cap="none" normalizeH="0" baseline="0" smtClean="0">
                <a:ln>
                  <a:noFill/>
                </a:ln>
                <a:solidFill>
                  <a:schemeClr val="tx1"/>
                </a:solidFill>
                <a:effectLst/>
                <a:latin typeface="Tahoma" pitchFamily="34" charset="0"/>
              </a:rPr>
              <a:t>loai = “XS”</a:t>
            </a:r>
            <a:endParaRPr kumimoji="0" lang="en-US" sz="1400" b="0" i="0" u="none" strike="noStrike" cap="none" normalizeH="0" baseline="0" smtClean="0">
              <a:ln>
                <a:noFill/>
              </a:ln>
              <a:solidFill>
                <a:schemeClr val="tx1"/>
              </a:solidFill>
              <a:effectLst/>
              <a:latin typeface="Tahoma" pitchFamily="34" charset="0"/>
            </a:endParaRPr>
          </a:p>
        </p:txBody>
      </p:sp>
      <p:cxnSp>
        <p:nvCxnSpPr>
          <p:cNvPr id="32" name="Straight Arrow Connector 31"/>
          <p:cNvCxnSpPr/>
          <p:nvPr/>
        </p:nvCxnSpPr>
        <p:spPr bwMode="auto">
          <a:xfrm>
            <a:off x="952499" y="4830867"/>
            <a:ext cx="0" cy="649259"/>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cxnSp>
        <p:nvCxnSpPr>
          <p:cNvPr id="33" name="Straight Arrow Connector 32"/>
          <p:cNvCxnSpPr>
            <a:stCxn id="28" idx="2"/>
          </p:cNvCxnSpPr>
          <p:nvPr/>
        </p:nvCxnSpPr>
        <p:spPr bwMode="auto">
          <a:xfrm>
            <a:off x="3174531" y="4640367"/>
            <a:ext cx="0" cy="442896"/>
          </a:xfrm>
          <a:prstGeom prst="straightConnector1">
            <a:avLst/>
          </a:prstGeom>
          <a:solidFill>
            <a:schemeClr val="accent1"/>
          </a:solidFill>
          <a:ln w="38100" cap="flat" cmpd="sng" algn="ctr">
            <a:solidFill>
              <a:srgbClr val="0070C0"/>
            </a:solidFill>
            <a:prstDash val="solid"/>
            <a:round/>
            <a:headEnd type="none" w="med" len="med"/>
            <a:tailEnd type="none" w="med" len="med"/>
          </a:ln>
          <a:effectLst/>
        </p:spPr>
      </p:cxnSp>
      <p:cxnSp>
        <p:nvCxnSpPr>
          <p:cNvPr id="34" name="Straight Arrow Connector 33"/>
          <p:cNvCxnSpPr/>
          <p:nvPr/>
        </p:nvCxnSpPr>
        <p:spPr bwMode="auto">
          <a:xfrm flipH="1">
            <a:off x="952499" y="5083263"/>
            <a:ext cx="2213284" cy="0"/>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cxnSp>
        <p:nvCxnSpPr>
          <p:cNvPr id="35" name="Straight Arrow Connector 34"/>
          <p:cNvCxnSpPr/>
          <p:nvPr/>
        </p:nvCxnSpPr>
        <p:spPr bwMode="auto">
          <a:xfrm>
            <a:off x="5391317" y="4275230"/>
            <a:ext cx="0" cy="442896"/>
          </a:xfrm>
          <a:prstGeom prst="straightConnector1">
            <a:avLst/>
          </a:prstGeom>
          <a:solidFill>
            <a:schemeClr val="accent1"/>
          </a:solidFill>
          <a:ln w="38100" cap="flat" cmpd="sng" algn="ctr">
            <a:solidFill>
              <a:srgbClr val="0070C0"/>
            </a:solidFill>
            <a:prstDash val="solid"/>
            <a:round/>
            <a:headEnd type="none" w="med" len="med"/>
            <a:tailEnd type="none" w="med" len="med"/>
          </a:ln>
          <a:effectLst/>
        </p:spPr>
      </p:cxnSp>
      <p:cxnSp>
        <p:nvCxnSpPr>
          <p:cNvPr id="36" name="Straight Arrow Connector 35"/>
          <p:cNvCxnSpPr/>
          <p:nvPr/>
        </p:nvCxnSpPr>
        <p:spPr bwMode="auto">
          <a:xfrm flipH="1">
            <a:off x="3174531" y="4718126"/>
            <a:ext cx="2213284" cy="0"/>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cxnSp>
        <p:nvCxnSpPr>
          <p:cNvPr id="37" name="Straight Arrow Connector 36"/>
          <p:cNvCxnSpPr/>
          <p:nvPr/>
        </p:nvCxnSpPr>
        <p:spPr bwMode="auto">
          <a:xfrm flipH="1" flipV="1">
            <a:off x="5422348" y="4456794"/>
            <a:ext cx="2159552" cy="11433"/>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cxnSp>
        <p:nvCxnSpPr>
          <p:cNvPr id="38" name="Straight Arrow Connector 37"/>
          <p:cNvCxnSpPr/>
          <p:nvPr/>
        </p:nvCxnSpPr>
        <p:spPr bwMode="auto">
          <a:xfrm>
            <a:off x="7581900" y="4026027"/>
            <a:ext cx="0" cy="430767"/>
          </a:xfrm>
          <a:prstGeom prst="straightConnector1">
            <a:avLst/>
          </a:prstGeom>
          <a:solidFill>
            <a:schemeClr val="accent1"/>
          </a:solidFill>
          <a:ln w="38100" cap="flat" cmpd="sng" algn="ctr">
            <a:solidFill>
              <a:srgbClr val="0070C0"/>
            </a:solidFill>
            <a:prstDash val="solid"/>
            <a:round/>
            <a:headEnd type="none" w="med" len="med"/>
            <a:tailEnd type="none" w="med" len="med"/>
          </a:ln>
          <a:effectLst/>
        </p:spPr>
      </p:cxnSp>
      <p:cxnSp>
        <p:nvCxnSpPr>
          <p:cNvPr id="39" name="Straight Arrow Connector 38"/>
          <p:cNvCxnSpPr/>
          <p:nvPr/>
        </p:nvCxnSpPr>
        <p:spPr bwMode="auto">
          <a:xfrm>
            <a:off x="8723595" y="4022841"/>
            <a:ext cx="0" cy="218569"/>
          </a:xfrm>
          <a:prstGeom prst="straightConnector1">
            <a:avLst/>
          </a:prstGeom>
          <a:solidFill>
            <a:schemeClr val="accent1"/>
          </a:solidFill>
          <a:ln w="38100" cap="flat" cmpd="sng" algn="ctr">
            <a:solidFill>
              <a:srgbClr val="0070C0"/>
            </a:solidFill>
            <a:prstDash val="solid"/>
            <a:round/>
            <a:headEnd type="none" w="med" len="med"/>
            <a:tailEnd type="none" w="med" len="med"/>
          </a:ln>
          <a:effectLst/>
        </p:spPr>
      </p:cxnSp>
      <p:cxnSp>
        <p:nvCxnSpPr>
          <p:cNvPr id="40" name="Straight Arrow Connector 39"/>
          <p:cNvCxnSpPr/>
          <p:nvPr/>
        </p:nvCxnSpPr>
        <p:spPr bwMode="auto">
          <a:xfrm flipH="1">
            <a:off x="7551662" y="4241410"/>
            <a:ext cx="1155077" cy="0"/>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sp>
        <p:nvSpPr>
          <p:cNvPr id="41" name="TextBox 40"/>
          <p:cNvSpPr txBox="1"/>
          <p:nvPr/>
        </p:nvSpPr>
        <p:spPr>
          <a:xfrm>
            <a:off x="249997" y="2973018"/>
            <a:ext cx="595035" cy="369332"/>
          </a:xfrm>
          <a:prstGeom prst="rect">
            <a:avLst/>
          </a:prstGeom>
          <a:noFill/>
        </p:spPr>
        <p:txBody>
          <a:bodyPr wrap="none" rtlCol="0">
            <a:spAutoFit/>
          </a:bodyPr>
          <a:lstStyle/>
          <a:p>
            <a:r>
              <a:rPr lang="vi-VN" smtClean="0">
                <a:solidFill>
                  <a:srgbClr val="0432FF"/>
                </a:solidFill>
              </a:rPr>
              <a:t>true</a:t>
            </a:r>
            <a:endParaRPr lang="en-US">
              <a:solidFill>
                <a:srgbClr val="0432FF"/>
              </a:solidFill>
            </a:endParaRPr>
          </a:p>
        </p:txBody>
      </p:sp>
      <p:sp>
        <p:nvSpPr>
          <p:cNvPr id="42" name="TextBox 41"/>
          <p:cNvSpPr txBox="1"/>
          <p:nvPr/>
        </p:nvSpPr>
        <p:spPr>
          <a:xfrm>
            <a:off x="2559730" y="2995244"/>
            <a:ext cx="595035" cy="369332"/>
          </a:xfrm>
          <a:prstGeom prst="rect">
            <a:avLst/>
          </a:prstGeom>
          <a:noFill/>
        </p:spPr>
        <p:txBody>
          <a:bodyPr wrap="none" rtlCol="0">
            <a:spAutoFit/>
          </a:bodyPr>
          <a:lstStyle/>
          <a:p>
            <a:r>
              <a:rPr lang="vi-VN" smtClean="0">
                <a:solidFill>
                  <a:srgbClr val="0432FF"/>
                </a:solidFill>
              </a:rPr>
              <a:t>true</a:t>
            </a:r>
            <a:endParaRPr lang="en-US">
              <a:solidFill>
                <a:srgbClr val="0432FF"/>
              </a:solidFill>
            </a:endParaRPr>
          </a:p>
        </p:txBody>
      </p:sp>
      <p:sp>
        <p:nvSpPr>
          <p:cNvPr id="43" name="TextBox 42"/>
          <p:cNvSpPr txBox="1"/>
          <p:nvPr/>
        </p:nvSpPr>
        <p:spPr>
          <a:xfrm>
            <a:off x="4760762" y="2973494"/>
            <a:ext cx="595035" cy="369332"/>
          </a:xfrm>
          <a:prstGeom prst="rect">
            <a:avLst/>
          </a:prstGeom>
          <a:noFill/>
        </p:spPr>
        <p:txBody>
          <a:bodyPr wrap="none" rtlCol="0">
            <a:spAutoFit/>
          </a:bodyPr>
          <a:lstStyle/>
          <a:p>
            <a:r>
              <a:rPr lang="vi-VN" smtClean="0">
                <a:solidFill>
                  <a:srgbClr val="0432FF"/>
                </a:solidFill>
              </a:rPr>
              <a:t>true</a:t>
            </a:r>
            <a:endParaRPr lang="en-US">
              <a:solidFill>
                <a:srgbClr val="0432FF"/>
              </a:solidFill>
            </a:endParaRPr>
          </a:p>
        </p:txBody>
      </p:sp>
      <p:sp>
        <p:nvSpPr>
          <p:cNvPr id="44" name="TextBox 43"/>
          <p:cNvSpPr txBox="1"/>
          <p:nvPr/>
        </p:nvSpPr>
        <p:spPr>
          <a:xfrm>
            <a:off x="6910790" y="2991821"/>
            <a:ext cx="595035" cy="369332"/>
          </a:xfrm>
          <a:prstGeom prst="rect">
            <a:avLst/>
          </a:prstGeom>
          <a:noFill/>
        </p:spPr>
        <p:txBody>
          <a:bodyPr wrap="none" rtlCol="0">
            <a:spAutoFit/>
          </a:bodyPr>
          <a:lstStyle/>
          <a:p>
            <a:r>
              <a:rPr lang="vi-VN" smtClean="0">
                <a:solidFill>
                  <a:srgbClr val="0432FF"/>
                </a:solidFill>
              </a:rPr>
              <a:t>true</a:t>
            </a:r>
            <a:endParaRPr lang="en-US">
              <a:solidFill>
                <a:srgbClr val="0432FF"/>
              </a:solidFill>
            </a:endParaRPr>
          </a:p>
        </p:txBody>
      </p:sp>
      <p:sp>
        <p:nvSpPr>
          <p:cNvPr id="45" name="TextBox 44"/>
          <p:cNvSpPr txBox="1"/>
          <p:nvPr/>
        </p:nvSpPr>
        <p:spPr>
          <a:xfrm>
            <a:off x="1705449" y="2186648"/>
            <a:ext cx="654795" cy="369332"/>
          </a:xfrm>
          <a:prstGeom prst="rect">
            <a:avLst/>
          </a:prstGeom>
          <a:noFill/>
        </p:spPr>
        <p:txBody>
          <a:bodyPr wrap="none" rtlCol="0">
            <a:spAutoFit/>
          </a:bodyPr>
          <a:lstStyle/>
          <a:p>
            <a:r>
              <a:rPr lang="vi-VN" smtClean="0">
                <a:solidFill>
                  <a:srgbClr val="0432FF"/>
                </a:solidFill>
              </a:rPr>
              <a:t>false</a:t>
            </a:r>
            <a:endParaRPr lang="en-US">
              <a:solidFill>
                <a:srgbClr val="0432FF"/>
              </a:solidFill>
            </a:endParaRPr>
          </a:p>
        </p:txBody>
      </p:sp>
      <p:sp>
        <p:nvSpPr>
          <p:cNvPr id="46" name="TextBox 45"/>
          <p:cNvSpPr txBox="1"/>
          <p:nvPr/>
        </p:nvSpPr>
        <p:spPr>
          <a:xfrm>
            <a:off x="3964873" y="2186768"/>
            <a:ext cx="654795" cy="369332"/>
          </a:xfrm>
          <a:prstGeom prst="rect">
            <a:avLst/>
          </a:prstGeom>
          <a:noFill/>
        </p:spPr>
        <p:txBody>
          <a:bodyPr wrap="none" rtlCol="0">
            <a:spAutoFit/>
          </a:bodyPr>
          <a:lstStyle/>
          <a:p>
            <a:r>
              <a:rPr lang="vi-VN" smtClean="0">
                <a:solidFill>
                  <a:srgbClr val="0432FF"/>
                </a:solidFill>
              </a:rPr>
              <a:t>false</a:t>
            </a:r>
            <a:endParaRPr lang="en-US">
              <a:solidFill>
                <a:srgbClr val="0432FF"/>
              </a:solidFill>
            </a:endParaRPr>
          </a:p>
        </p:txBody>
      </p:sp>
      <p:sp>
        <p:nvSpPr>
          <p:cNvPr id="47" name="TextBox 46"/>
          <p:cNvSpPr txBox="1"/>
          <p:nvPr/>
        </p:nvSpPr>
        <p:spPr>
          <a:xfrm>
            <a:off x="6138386" y="2201024"/>
            <a:ext cx="654795" cy="369332"/>
          </a:xfrm>
          <a:prstGeom prst="rect">
            <a:avLst/>
          </a:prstGeom>
          <a:noFill/>
        </p:spPr>
        <p:txBody>
          <a:bodyPr wrap="none" rtlCol="0">
            <a:spAutoFit/>
          </a:bodyPr>
          <a:lstStyle/>
          <a:p>
            <a:r>
              <a:rPr lang="vi-VN" smtClean="0">
                <a:solidFill>
                  <a:srgbClr val="0432FF"/>
                </a:solidFill>
              </a:rPr>
              <a:t>false</a:t>
            </a:r>
            <a:endParaRPr lang="en-US">
              <a:solidFill>
                <a:srgbClr val="0432FF"/>
              </a:solidFill>
            </a:endParaRPr>
          </a:p>
        </p:txBody>
      </p:sp>
      <p:sp>
        <p:nvSpPr>
          <p:cNvPr id="48" name="TextBox 47"/>
          <p:cNvSpPr txBox="1"/>
          <p:nvPr/>
        </p:nvSpPr>
        <p:spPr>
          <a:xfrm>
            <a:off x="8341005" y="2207341"/>
            <a:ext cx="654795" cy="369332"/>
          </a:xfrm>
          <a:prstGeom prst="rect">
            <a:avLst/>
          </a:prstGeom>
          <a:noFill/>
        </p:spPr>
        <p:txBody>
          <a:bodyPr wrap="none" rtlCol="0">
            <a:spAutoFit/>
          </a:bodyPr>
          <a:lstStyle/>
          <a:p>
            <a:r>
              <a:rPr lang="vi-VN" smtClean="0">
                <a:solidFill>
                  <a:srgbClr val="0432FF"/>
                </a:solidFill>
              </a:rPr>
              <a:t>false</a:t>
            </a:r>
            <a:endParaRPr lang="en-US">
              <a:solidFill>
                <a:srgbClr val="0432FF"/>
              </a:solidFill>
            </a:endParaRPr>
          </a:p>
        </p:txBody>
      </p:sp>
      <p:sp>
        <p:nvSpPr>
          <p:cNvPr id="49" name="TextBox 48"/>
          <p:cNvSpPr txBox="1"/>
          <p:nvPr/>
        </p:nvSpPr>
        <p:spPr>
          <a:xfrm>
            <a:off x="284633" y="5459649"/>
            <a:ext cx="1376595" cy="369332"/>
          </a:xfrm>
          <a:prstGeom prst="rect">
            <a:avLst/>
          </a:prstGeom>
          <a:noFill/>
        </p:spPr>
        <p:txBody>
          <a:bodyPr wrap="none" rtlCol="0">
            <a:spAutoFit/>
          </a:bodyPr>
          <a:lstStyle/>
          <a:p>
            <a:r>
              <a:rPr lang="vi-VN" smtClean="0"/>
              <a:t>Đầu ra: loại</a:t>
            </a:r>
            <a:endParaRPr lang="en-US"/>
          </a:p>
        </p:txBody>
      </p:sp>
      <p:sp>
        <p:nvSpPr>
          <p:cNvPr id="50" name="Rectangle 49"/>
          <p:cNvSpPr/>
          <p:nvPr/>
        </p:nvSpPr>
        <p:spPr bwMode="auto">
          <a:xfrm>
            <a:off x="2053016" y="1822570"/>
            <a:ext cx="7084859" cy="3160741"/>
          </a:xfrm>
          <a:prstGeom prst="rect">
            <a:avLst/>
          </a:prstGeom>
          <a:noFill/>
          <a:ln w="19050" cap="flat" cmpd="sng" algn="ctr">
            <a:solidFill>
              <a:schemeClr val="accent5">
                <a:lumMod val="25000"/>
              </a:schemeClr>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51" name="Rectangle 50"/>
          <p:cNvSpPr/>
          <p:nvPr/>
        </p:nvSpPr>
        <p:spPr bwMode="auto">
          <a:xfrm>
            <a:off x="4250892" y="2017739"/>
            <a:ext cx="4886983" cy="2782861"/>
          </a:xfrm>
          <a:prstGeom prst="rect">
            <a:avLst/>
          </a:prstGeom>
          <a:noFill/>
          <a:ln w="19050" cap="flat" cmpd="sng" algn="ctr">
            <a:solidFill>
              <a:schemeClr val="accent5">
                <a:lumMod val="25000"/>
              </a:schemeClr>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52" name="Rectangle 51"/>
          <p:cNvSpPr/>
          <p:nvPr/>
        </p:nvSpPr>
        <p:spPr bwMode="auto">
          <a:xfrm>
            <a:off x="6401390" y="2262548"/>
            <a:ext cx="2736485" cy="2369129"/>
          </a:xfrm>
          <a:prstGeom prst="rect">
            <a:avLst/>
          </a:prstGeom>
          <a:noFill/>
          <a:ln w="19050" cap="flat" cmpd="sng" algn="ctr">
            <a:solidFill>
              <a:schemeClr val="accent5">
                <a:lumMod val="25000"/>
              </a:schemeClr>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53" name="TextBox 52"/>
          <p:cNvSpPr txBox="1"/>
          <p:nvPr/>
        </p:nvSpPr>
        <p:spPr>
          <a:xfrm>
            <a:off x="3585619" y="5695391"/>
            <a:ext cx="4174704" cy="646331"/>
          </a:xfrm>
          <a:prstGeom prst="rect">
            <a:avLst/>
          </a:prstGeom>
          <a:solidFill>
            <a:schemeClr val="bg2">
              <a:lumMod val="10000"/>
              <a:lumOff val="90000"/>
            </a:schemeClr>
          </a:solidFill>
        </p:spPr>
        <p:txBody>
          <a:bodyPr wrap="square" rtlCol="0">
            <a:spAutoFit/>
          </a:bodyPr>
          <a:lstStyle/>
          <a:p>
            <a:pPr algn="ctr"/>
            <a:r>
              <a:rPr lang="vi-VN" smtClean="0">
                <a:solidFill>
                  <a:srgbClr val="0432FF"/>
                </a:solidFill>
              </a:rPr>
              <a:t>Các câu lệnh con lồng bên trong khi điều kiện (diem&lt;5) bị sai</a:t>
            </a:r>
            <a:endParaRPr lang="en-US">
              <a:solidFill>
                <a:srgbClr val="0432FF"/>
              </a:solidFill>
            </a:endParaRPr>
          </a:p>
        </p:txBody>
      </p:sp>
      <p:cxnSp>
        <p:nvCxnSpPr>
          <p:cNvPr id="54" name="Straight Arrow Connector 53"/>
          <p:cNvCxnSpPr>
            <a:stCxn id="53" idx="0"/>
          </p:cNvCxnSpPr>
          <p:nvPr/>
        </p:nvCxnSpPr>
        <p:spPr bwMode="auto">
          <a:xfrm flipH="1" flipV="1">
            <a:off x="5355797" y="4983311"/>
            <a:ext cx="317174" cy="712080"/>
          </a:xfrm>
          <a:prstGeom prst="straightConnector1">
            <a:avLst/>
          </a:prstGeom>
          <a:solidFill>
            <a:schemeClr val="accent1"/>
          </a:solidFill>
          <a:ln w="28575" cap="flat" cmpd="sng" algn="ctr">
            <a:solidFill>
              <a:srgbClr val="00B050"/>
            </a:solidFill>
            <a:prstDash val="solid"/>
            <a:round/>
            <a:headEnd type="none" w="med" len="med"/>
            <a:tailEnd type="triangle"/>
          </a:ln>
          <a:effectLst/>
        </p:spPr>
      </p:cxnSp>
      <p:cxnSp>
        <p:nvCxnSpPr>
          <p:cNvPr id="55" name="Straight Arrow Connector 54"/>
          <p:cNvCxnSpPr>
            <a:stCxn id="53" idx="0"/>
            <a:endCxn id="51" idx="2"/>
          </p:cNvCxnSpPr>
          <p:nvPr/>
        </p:nvCxnSpPr>
        <p:spPr bwMode="auto">
          <a:xfrm flipV="1">
            <a:off x="5672971" y="4800600"/>
            <a:ext cx="1021413" cy="894791"/>
          </a:xfrm>
          <a:prstGeom prst="straightConnector1">
            <a:avLst/>
          </a:prstGeom>
          <a:solidFill>
            <a:schemeClr val="accent1"/>
          </a:solidFill>
          <a:ln w="28575" cap="flat" cmpd="sng" algn="ctr">
            <a:solidFill>
              <a:srgbClr val="00B050"/>
            </a:solidFill>
            <a:prstDash val="solid"/>
            <a:round/>
            <a:headEnd type="none" w="med" len="med"/>
            <a:tailEnd type="triangle"/>
          </a:ln>
          <a:effectLst/>
        </p:spPr>
      </p:cxnSp>
      <p:cxnSp>
        <p:nvCxnSpPr>
          <p:cNvPr id="56" name="Straight Arrow Connector 55"/>
          <p:cNvCxnSpPr>
            <a:stCxn id="53" idx="0"/>
            <a:endCxn id="52" idx="2"/>
          </p:cNvCxnSpPr>
          <p:nvPr/>
        </p:nvCxnSpPr>
        <p:spPr bwMode="auto">
          <a:xfrm flipV="1">
            <a:off x="5672971" y="4631677"/>
            <a:ext cx="2096662" cy="1063714"/>
          </a:xfrm>
          <a:prstGeom prst="straightConnector1">
            <a:avLst/>
          </a:prstGeom>
          <a:solidFill>
            <a:schemeClr val="accent1"/>
          </a:solidFill>
          <a:ln w="28575" cap="flat" cmpd="sng" algn="ctr">
            <a:solidFill>
              <a:srgbClr val="00B050"/>
            </a:solidFill>
            <a:prstDash val="solid"/>
            <a:round/>
            <a:headEnd type="none" w="med" len="med"/>
            <a:tailEnd type="triangle"/>
          </a:ln>
          <a:effectLst/>
        </p:spPr>
      </p:cxnSp>
    </p:spTree>
    <p:extLst>
      <p:ext uri="{BB962C8B-B14F-4D97-AF65-F5344CB8AC3E}">
        <p14:creationId xmlns:p14="http://schemas.microsoft.com/office/powerpoint/2010/main" val="31392724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Câu</a:t>
            </a:r>
            <a:r>
              <a:rPr lang="en-US" dirty="0"/>
              <a:t> </a:t>
            </a:r>
            <a:r>
              <a:rPr lang="en-US" dirty="0" err="1"/>
              <a:t>lệnh</a:t>
            </a:r>
            <a:r>
              <a:rPr lang="en-US" dirty="0"/>
              <a:t> </a:t>
            </a:r>
            <a:r>
              <a:rPr lang="en-US" dirty="0" err="1"/>
              <a:t>đa</a:t>
            </a:r>
            <a:r>
              <a:rPr lang="en-US" dirty="0"/>
              <a:t> </a:t>
            </a:r>
            <a:r>
              <a:rPr lang="en-US" dirty="0" err="1"/>
              <a:t>lựa</a:t>
            </a:r>
            <a:r>
              <a:rPr lang="en-US" dirty="0"/>
              <a:t> </a:t>
            </a:r>
            <a:r>
              <a:rPr lang="en-US" dirty="0" err="1"/>
              <a:t>chọn</a:t>
            </a:r>
            <a:endParaRPr lang="en-US" dirty="0"/>
          </a:p>
        </p:txBody>
      </p:sp>
      <p:sp>
        <p:nvSpPr>
          <p:cNvPr id="3" name="Content Placeholder 2"/>
          <p:cNvSpPr>
            <a:spLocks noGrp="1"/>
          </p:cNvSpPr>
          <p:nvPr>
            <p:ph idx="1"/>
          </p:nvPr>
        </p:nvSpPr>
        <p:spPr>
          <a:xfrm>
            <a:off x="304800" y="1143000"/>
            <a:ext cx="8610600" cy="533400"/>
          </a:xfrm>
        </p:spPr>
        <p:txBody>
          <a:bodyPr/>
          <a:lstStyle/>
          <a:p>
            <a:r>
              <a:rPr lang="en-US" dirty="0" err="1" smtClean="0"/>
              <a:t>Cú</a:t>
            </a:r>
            <a:r>
              <a:rPr lang="en-US" dirty="0" smtClean="0"/>
              <a:t> </a:t>
            </a:r>
            <a:r>
              <a:rPr lang="en-US" dirty="0" err="1" smtClean="0"/>
              <a:t>pháp</a:t>
            </a:r>
            <a:r>
              <a:rPr lang="en-US" dirty="0" smtClean="0"/>
              <a:t>: </a:t>
            </a:r>
            <a:r>
              <a:rPr lang="en-US" dirty="0" err="1" smtClean="0"/>
              <a:t>có</a:t>
            </a:r>
            <a:r>
              <a:rPr lang="en-US" dirty="0" smtClean="0"/>
              <a:t> </a:t>
            </a:r>
            <a:r>
              <a:rPr lang="en-US" dirty="0" err="1" smtClean="0"/>
              <a:t>nhiều</a:t>
            </a:r>
            <a:r>
              <a:rPr lang="en-US" dirty="0" smtClean="0"/>
              <a:t> </a:t>
            </a:r>
            <a:r>
              <a:rPr lang="en-US" dirty="0" err="1" smtClean="0"/>
              <a:t>cách</a:t>
            </a:r>
            <a:r>
              <a:rPr lang="en-US" dirty="0" smtClean="0"/>
              <a:t> </a:t>
            </a:r>
            <a:r>
              <a:rPr lang="en-US" dirty="0" err="1" smtClean="0"/>
              <a:t>viết</a:t>
            </a:r>
            <a:endParaRPr lang="en-US" dirty="0"/>
          </a:p>
        </p:txBody>
      </p:sp>
      <p:sp>
        <p:nvSpPr>
          <p:cNvPr id="4" name="Rectangle 3"/>
          <p:cNvSpPr/>
          <p:nvPr/>
        </p:nvSpPr>
        <p:spPr>
          <a:xfrm>
            <a:off x="533400" y="1945996"/>
            <a:ext cx="7772400" cy="1231106"/>
          </a:xfrm>
          <a:prstGeom prst="rect">
            <a:avLst/>
          </a:prstGeom>
          <a:solidFill>
            <a:schemeClr val="bg2">
              <a:lumMod val="10000"/>
              <a:lumOff val="90000"/>
            </a:schemeClr>
          </a:solidFill>
        </p:spPr>
        <p:txBody>
          <a:bodyPr wrap="square">
            <a:spAutoFit/>
          </a:bodyPr>
          <a:lstStyle/>
          <a:p>
            <a:pPr lvl="1"/>
            <a:r>
              <a:rPr lang="en-US" dirty="0" smtClean="0">
                <a:solidFill>
                  <a:srgbClr val="0432FF"/>
                </a:solidFill>
                <a:ea typeface="+mj-ea"/>
                <a:cs typeface="Tahoma" pitchFamily="34" charset="0"/>
              </a:rPr>
              <a:t>if</a:t>
            </a:r>
            <a:r>
              <a:rPr lang="en-US" b="1" dirty="0" smtClean="0">
                <a:solidFill>
                  <a:srgbClr val="0432FF"/>
                </a:solidFill>
                <a:ea typeface="+mj-ea"/>
                <a:cs typeface="Tahoma" pitchFamily="34" charset="0"/>
              </a:rPr>
              <a:t> </a:t>
            </a:r>
            <a:r>
              <a:rPr lang="en-US" dirty="0"/>
              <a:t>(&lt;</a:t>
            </a:r>
            <a:r>
              <a:rPr lang="en-US" dirty="0" err="1"/>
              <a:t>biểu</a:t>
            </a:r>
            <a:r>
              <a:rPr lang="en-US" dirty="0"/>
              <a:t> </a:t>
            </a:r>
            <a:r>
              <a:rPr lang="en-US" dirty="0" err="1"/>
              <a:t>thức</a:t>
            </a:r>
            <a:r>
              <a:rPr lang="en-US" dirty="0"/>
              <a:t> </a:t>
            </a:r>
            <a:r>
              <a:rPr lang="en-US" dirty="0" err="1"/>
              <a:t>điều</a:t>
            </a:r>
            <a:r>
              <a:rPr lang="en-US" dirty="0"/>
              <a:t> </a:t>
            </a:r>
            <a:r>
              <a:rPr lang="en-US" dirty="0" err="1"/>
              <a:t>kiện</a:t>
            </a:r>
            <a:r>
              <a:rPr lang="en-US" dirty="0"/>
              <a:t> 1&gt;)    &lt;</a:t>
            </a:r>
            <a:r>
              <a:rPr lang="en-US" dirty="0" err="1"/>
              <a:t>Câu</a:t>
            </a:r>
            <a:r>
              <a:rPr lang="en-US" dirty="0"/>
              <a:t> </a:t>
            </a:r>
            <a:r>
              <a:rPr lang="en-US" dirty="0" err="1"/>
              <a:t>lệnh</a:t>
            </a:r>
            <a:r>
              <a:rPr lang="en-US" dirty="0"/>
              <a:t> </a:t>
            </a:r>
            <a:r>
              <a:rPr lang="en-US" dirty="0" err="1"/>
              <a:t>thực</a:t>
            </a:r>
            <a:r>
              <a:rPr lang="en-US" dirty="0"/>
              <a:t> </a:t>
            </a:r>
            <a:r>
              <a:rPr lang="en-US" dirty="0" err="1"/>
              <a:t>thi</a:t>
            </a:r>
            <a:r>
              <a:rPr lang="en-US" dirty="0"/>
              <a:t> 1&gt;</a:t>
            </a:r>
          </a:p>
          <a:p>
            <a:pPr lvl="1"/>
            <a:r>
              <a:rPr lang="en-US" dirty="0" smtClean="0">
                <a:solidFill>
                  <a:srgbClr val="0432FF"/>
                </a:solidFill>
              </a:rPr>
              <a:t>else </a:t>
            </a:r>
            <a:r>
              <a:rPr lang="en-US" dirty="0">
                <a:solidFill>
                  <a:srgbClr val="0432FF"/>
                </a:solidFill>
              </a:rPr>
              <a:t>if </a:t>
            </a:r>
            <a:r>
              <a:rPr lang="en-US" dirty="0"/>
              <a:t>(&lt;</a:t>
            </a:r>
            <a:r>
              <a:rPr lang="en-US" dirty="0" err="1"/>
              <a:t>biểu</a:t>
            </a:r>
            <a:r>
              <a:rPr lang="en-US" dirty="0"/>
              <a:t> </a:t>
            </a:r>
            <a:r>
              <a:rPr lang="en-US" dirty="0" err="1"/>
              <a:t>thức</a:t>
            </a:r>
            <a:r>
              <a:rPr lang="en-US" dirty="0"/>
              <a:t> </a:t>
            </a:r>
            <a:r>
              <a:rPr lang="en-US" dirty="0" err="1"/>
              <a:t>điều</a:t>
            </a:r>
            <a:r>
              <a:rPr lang="en-US" dirty="0"/>
              <a:t> </a:t>
            </a:r>
            <a:r>
              <a:rPr lang="en-US" dirty="0" err="1"/>
              <a:t>kiện</a:t>
            </a:r>
            <a:r>
              <a:rPr lang="en-US" dirty="0"/>
              <a:t> 2&gt;)    &lt;</a:t>
            </a:r>
            <a:r>
              <a:rPr lang="en-US" dirty="0" err="1"/>
              <a:t>Câu</a:t>
            </a:r>
            <a:r>
              <a:rPr lang="en-US" dirty="0"/>
              <a:t> </a:t>
            </a:r>
            <a:r>
              <a:rPr lang="en-US" dirty="0" err="1"/>
              <a:t>lệnh</a:t>
            </a:r>
            <a:r>
              <a:rPr lang="en-US" dirty="0"/>
              <a:t> </a:t>
            </a:r>
            <a:r>
              <a:rPr lang="en-US" dirty="0" err="1"/>
              <a:t>thực</a:t>
            </a:r>
            <a:r>
              <a:rPr lang="en-US" dirty="0"/>
              <a:t> </a:t>
            </a:r>
            <a:r>
              <a:rPr lang="en-US" dirty="0" err="1"/>
              <a:t>thi</a:t>
            </a:r>
            <a:r>
              <a:rPr lang="en-US" dirty="0"/>
              <a:t> 2&gt;</a:t>
            </a:r>
          </a:p>
          <a:p>
            <a:pPr lvl="1"/>
            <a:r>
              <a:rPr lang="en-US" dirty="0" smtClean="0">
                <a:solidFill>
                  <a:srgbClr val="0432FF"/>
                </a:solidFill>
              </a:rPr>
              <a:t>else </a:t>
            </a:r>
            <a:r>
              <a:rPr lang="en-US" dirty="0">
                <a:solidFill>
                  <a:srgbClr val="0432FF"/>
                </a:solidFill>
              </a:rPr>
              <a:t>if </a:t>
            </a:r>
            <a:r>
              <a:rPr lang="en-US" dirty="0"/>
              <a:t>(&lt;</a:t>
            </a:r>
            <a:r>
              <a:rPr lang="en-US" dirty="0" err="1"/>
              <a:t>biểu</a:t>
            </a:r>
            <a:r>
              <a:rPr lang="en-US" dirty="0"/>
              <a:t> </a:t>
            </a:r>
            <a:r>
              <a:rPr lang="en-US" dirty="0" err="1"/>
              <a:t>thức</a:t>
            </a:r>
            <a:r>
              <a:rPr lang="en-US" dirty="0"/>
              <a:t> </a:t>
            </a:r>
            <a:r>
              <a:rPr lang="en-US" dirty="0" err="1"/>
              <a:t>điều</a:t>
            </a:r>
            <a:r>
              <a:rPr lang="en-US" dirty="0"/>
              <a:t> </a:t>
            </a:r>
            <a:r>
              <a:rPr lang="en-US" dirty="0" err="1"/>
              <a:t>kiện</a:t>
            </a:r>
            <a:r>
              <a:rPr lang="en-US" dirty="0"/>
              <a:t> 3&gt;)    &lt;</a:t>
            </a:r>
            <a:r>
              <a:rPr lang="en-US" dirty="0" err="1"/>
              <a:t>Câu</a:t>
            </a:r>
            <a:r>
              <a:rPr lang="en-US" dirty="0"/>
              <a:t> </a:t>
            </a:r>
            <a:r>
              <a:rPr lang="en-US" dirty="0" err="1"/>
              <a:t>lệnh</a:t>
            </a:r>
            <a:r>
              <a:rPr lang="en-US" dirty="0"/>
              <a:t> </a:t>
            </a:r>
            <a:r>
              <a:rPr lang="en-US" dirty="0" err="1"/>
              <a:t>thực</a:t>
            </a:r>
            <a:r>
              <a:rPr lang="en-US" dirty="0"/>
              <a:t> </a:t>
            </a:r>
            <a:r>
              <a:rPr lang="en-US" dirty="0" err="1"/>
              <a:t>thi</a:t>
            </a:r>
            <a:r>
              <a:rPr lang="en-US" dirty="0"/>
              <a:t> 3&gt;</a:t>
            </a:r>
          </a:p>
          <a:p>
            <a:pPr lvl="1"/>
            <a:r>
              <a:rPr lang="en-US" dirty="0" smtClean="0">
                <a:solidFill>
                  <a:srgbClr val="0432FF"/>
                </a:solidFill>
              </a:rPr>
              <a:t>else</a:t>
            </a:r>
            <a:r>
              <a:rPr lang="en-US" dirty="0" smtClean="0"/>
              <a:t>    </a:t>
            </a:r>
            <a:r>
              <a:rPr lang="en-US" dirty="0"/>
              <a:t>&lt;</a:t>
            </a:r>
            <a:r>
              <a:rPr lang="en-US" dirty="0" err="1"/>
              <a:t>Câu</a:t>
            </a:r>
            <a:r>
              <a:rPr lang="en-US" dirty="0"/>
              <a:t> </a:t>
            </a:r>
            <a:r>
              <a:rPr lang="en-US" dirty="0" err="1"/>
              <a:t>lệnh</a:t>
            </a:r>
            <a:r>
              <a:rPr lang="en-US" dirty="0"/>
              <a:t> </a:t>
            </a:r>
            <a:r>
              <a:rPr lang="en-US" dirty="0" err="1"/>
              <a:t>thực</a:t>
            </a:r>
            <a:r>
              <a:rPr lang="en-US" dirty="0"/>
              <a:t> </a:t>
            </a:r>
            <a:r>
              <a:rPr lang="en-US" dirty="0" err="1"/>
              <a:t>thi</a:t>
            </a:r>
            <a:r>
              <a:rPr lang="en-US" dirty="0"/>
              <a:t> 4</a:t>
            </a:r>
            <a:r>
              <a:rPr lang="en-US" dirty="0" smtClean="0"/>
              <a:t>&gt;</a:t>
            </a:r>
            <a:endParaRPr lang="en-US" dirty="0"/>
          </a:p>
        </p:txBody>
      </p:sp>
      <p:sp>
        <p:nvSpPr>
          <p:cNvPr id="5" name="Rectangle 4"/>
          <p:cNvSpPr/>
          <p:nvPr/>
        </p:nvSpPr>
        <p:spPr>
          <a:xfrm>
            <a:off x="498764" y="3559076"/>
            <a:ext cx="7772400" cy="2308324"/>
          </a:xfrm>
          <a:prstGeom prst="rect">
            <a:avLst/>
          </a:prstGeom>
          <a:solidFill>
            <a:schemeClr val="bg2">
              <a:lumMod val="10000"/>
              <a:lumOff val="90000"/>
            </a:schemeClr>
          </a:solidFill>
        </p:spPr>
        <p:txBody>
          <a:bodyPr wrap="square">
            <a:spAutoFit/>
          </a:bodyPr>
          <a:lstStyle/>
          <a:p>
            <a:pPr lvl="1"/>
            <a:r>
              <a:rPr lang="en-US" smtClean="0">
                <a:solidFill>
                  <a:srgbClr val="0432FF"/>
                </a:solidFill>
                <a:ea typeface="+mj-ea"/>
                <a:cs typeface="Tahoma" pitchFamily="34" charset="0"/>
              </a:rPr>
              <a:t>if</a:t>
            </a:r>
            <a:r>
              <a:rPr lang="en-US" b="1" smtClean="0">
                <a:solidFill>
                  <a:srgbClr val="0432FF"/>
                </a:solidFill>
                <a:ea typeface="+mj-ea"/>
                <a:cs typeface="Tahoma" pitchFamily="34" charset="0"/>
              </a:rPr>
              <a:t> </a:t>
            </a:r>
            <a:r>
              <a:rPr lang="en-US"/>
              <a:t>(&lt;biểu thức điều kiện 1&gt;)    </a:t>
            </a:r>
            <a:endParaRPr lang="en-US" smtClean="0"/>
          </a:p>
          <a:p>
            <a:pPr lvl="1"/>
            <a:r>
              <a:rPr lang="en-US"/>
              <a:t>	</a:t>
            </a:r>
            <a:r>
              <a:rPr lang="en-US" smtClean="0"/>
              <a:t>&lt;</a:t>
            </a:r>
            <a:r>
              <a:rPr lang="en-US"/>
              <a:t>Câu lệnh thực thi 1&gt;</a:t>
            </a:r>
          </a:p>
          <a:p>
            <a:pPr lvl="1"/>
            <a:r>
              <a:rPr lang="en-US" smtClean="0">
                <a:solidFill>
                  <a:srgbClr val="0432FF"/>
                </a:solidFill>
              </a:rPr>
              <a:t>else </a:t>
            </a:r>
            <a:r>
              <a:rPr lang="en-US">
                <a:solidFill>
                  <a:srgbClr val="0432FF"/>
                </a:solidFill>
              </a:rPr>
              <a:t>if </a:t>
            </a:r>
            <a:r>
              <a:rPr lang="en-US"/>
              <a:t>(&lt;biểu thức điều kiện 2&gt;)    </a:t>
            </a:r>
            <a:endParaRPr lang="en-US" smtClean="0"/>
          </a:p>
          <a:p>
            <a:pPr lvl="1"/>
            <a:r>
              <a:rPr lang="en-US"/>
              <a:t>	</a:t>
            </a:r>
            <a:r>
              <a:rPr lang="en-US" smtClean="0"/>
              <a:t>&lt;</a:t>
            </a:r>
            <a:r>
              <a:rPr lang="en-US"/>
              <a:t>Câu lệnh thực thi 2&gt;</a:t>
            </a:r>
          </a:p>
          <a:p>
            <a:pPr lvl="1"/>
            <a:r>
              <a:rPr lang="en-US" smtClean="0">
                <a:solidFill>
                  <a:srgbClr val="0432FF"/>
                </a:solidFill>
              </a:rPr>
              <a:t>else </a:t>
            </a:r>
            <a:r>
              <a:rPr lang="en-US">
                <a:solidFill>
                  <a:srgbClr val="0432FF"/>
                </a:solidFill>
              </a:rPr>
              <a:t>if </a:t>
            </a:r>
            <a:r>
              <a:rPr lang="en-US"/>
              <a:t>(&lt;biểu thức điều kiện 3&gt;)    </a:t>
            </a:r>
            <a:endParaRPr lang="en-US" smtClean="0"/>
          </a:p>
          <a:p>
            <a:pPr lvl="1"/>
            <a:r>
              <a:rPr lang="en-US"/>
              <a:t>	</a:t>
            </a:r>
            <a:r>
              <a:rPr lang="en-US" smtClean="0"/>
              <a:t>&lt;</a:t>
            </a:r>
            <a:r>
              <a:rPr lang="en-US"/>
              <a:t>Câu lệnh thực thi 3&gt;</a:t>
            </a:r>
          </a:p>
          <a:p>
            <a:pPr lvl="1"/>
            <a:r>
              <a:rPr lang="en-US" smtClean="0">
                <a:solidFill>
                  <a:srgbClr val="0432FF"/>
                </a:solidFill>
              </a:rPr>
              <a:t>else</a:t>
            </a:r>
            <a:r>
              <a:rPr lang="en-US" smtClean="0"/>
              <a:t>    </a:t>
            </a:r>
          </a:p>
          <a:p>
            <a:pPr lvl="1"/>
            <a:r>
              <a:rPr lang="en-US"/>
              <a:t>	</a:t>
            </a:r>
            <a:r>
              <a:rPr lang="en-US" smtClean="0"/>
              <a:t>&lt;</a:t>
            </a:r>
            <a:r>
              <a:rPr lang="en-US"/>
              <a:t>Câu lệnh thực thi 4</a:t>
            </a:r>
            <a:r>
              <a:rPr lang="en-US" smtClean="0"/>
              <a:t>&gt;</a:t>
            </a:r>
            <a:endParaRPr lang="en-US"/>
          </a:p>
        </p:txBody>
      </p:sp>
    </p:spTree>
    <p:extLst>
      <p:ext uri="{BB962C8B-B14F-4D97-AF65-F5344CB8AC3E}">
        <p14:creationId xmlns:p14="http://schemas.microsoft.com/office/powerpoint/2010/main" val="371826840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Câu</a:t>
            </a:r>
            <a:r>
              <a:rPr lang="en-US" dirty="0"/>
              <a:t> </a:t>
            </a:r>
            <a:r>
              <a:rPr lang="en-US" dirty="0" err="1"/>
              <a:t>lệnh</a:t>
            </a:r>
            <a:r>
              <a:rPr lang="en-US" dirty="0"/>
              <a:t> </a:t>
            </a:r>
            <a:r>
              <a:rPr lang="en-US" dirty="0" err="1"/>
              <a:t>đa</a:t>
            </a:r>
            <a:r>
              <a:rPr lang="en-US" dirty="0"/>
              <a:t> </a:t>
            </a:r>
            <a:r>
              <a:rPr lang="en-US" dirty="0" err="1"/>
              <a:t>lựa</a:t>
            </a:r>
            <a:r>
              <a:rPr lang="en-US" dirty="0"/>
              <a:t> </a:t>
            </a:r>
            <a:r>
              <a:rPr lang="en-US" dirty="0" err="1"/>
              <a:t>chọn</a:t>
            </a:r>
            <a:endParaRPr lang="en-US" dirty="0"/>
          </a:p>
        </p:txBody>
      </p:sp>
      <p:sp>
        <p:nvSpPr>
          <p:cNvPr id="3" name="Content Placeholder 2"/>
          <p:cNvSpPr>
            <a:spLocks noGrp="1"/>
          </p:cNvSpPr>
          <p:nvPr>
            <p:ph idx="1"/>
          </p:nvPr>
        </p:nvSpPr>
        <p:spPr>
          <a:xfrm>
            <a:off x="304800" y="1143000"/>
            <a:ext cx="8610600" cy="533400"/>
          </a:xfrm>
        </p:spPr>
        <p:txBody>
          <a:bodyPr/>
          <a:lstStyle/>
          <a:p>
            <a:r>
              <a:rPr lang="en-US" dirty="0" err="1"/>
              <a:t>Cú</a:t>
            </a:r>
            <a:r>
              <a:rPr lang="en-US" dirty="0"/>
              <a:t> </a:t>
            </a:r>
            <a:r>
              <a:rPr lang="en-US" dirty="0" err="1"/>
              <a:t>pháp</a:t>
            </a:r>
            <a:r>
              <a:rPr lang="en-US" dirty="0"/>
              <a:t>: </a:t>
            </a:r>
            <a:r>
              <a:rPr lang="en-US" dirty="0" err="1"/>
              <a:t>có</a:t>
            </a:r>
            <a:r>
              <a:rPr lang="en-US" dirty="0"/>
              <a:t> </a:t>
            </a:r>
            <a:r>
              <a:rPr lang="en-US" dirty="0" err="1"/>
              <a:t>nhiều</a:t>
            </a:r>
            <a:r>
              <a:rPr lang="en-US" dirty="0"/>
              <a:t> </a:t>
            </a:r>
            <a:r>
              <a:rPr lang="en-US" dirty="0" err="1"/>
              <a:t>cách</a:t>
            </a:r>
            <a:r>
              <a:rPr lang="en-US" dirty="0"/>
              <a:t> </a:t>
            </a:r>
            <a:r>
              <a:rPr lang="en-US" dirty="0" err="1"/>
              <a:t>viết</a:t>
            </a:r>
            <a:endParaRPr lang="en-US" dirty="0"/>
          </a:p>
          <a:p>
            <a:endParaRPr lang="en-US" dirty="0"/>
          </a:p>
        </p:txBody>
      </p:sp>
      <p:sp>
        <p:nvSpPr>
          <p:cNvPr id="4" name="Rectangle 3"/>
          <p:cNvSpPr/>
          <p:nvPr/>
        </p:nvSpPr>
        <p:spPr>
          <a:xfrm>
            <a:off x="477982" y="1728549"/>
            <a:ext cx="8132618" cy="1477328"/>
          </a:xfrm>
          <a:prstGeom prst="rect">
            <a:avLst/>
          </a:prstGeom>
          <a:solidFill>
            <a:schemeClr val="bg2">
              <a:lumMod val="10000"/>
              <a:lumOff val="90000"/>
            </a:schemeClr>
          </a:solidFill>
        </p:spPr>
        <p:txBody>
          <a:bodyPr wrap="square">
            <a:spAutoFit/>
          </a:bodyPr>
          <a:lstStyle/>
          <a:p>
            <a:pPr lvl="1"/>
            <a:endParaRPr lang="en-US" dirty="0"/>
          </a:p>
          <a:p>
            <a:pPr lvl="1"/>
            <a:r>
              <a:rPr lang="en-US" dirty="0">
                <a:solidFill>
                  <a:srgbClr val="0432FF"/>
                </a:solidFill>
              </a:rPr>
              <a:t>if</a:t>
            </a:r>
            <a:r>
              <a:rPr lang="en-US" dirty="0"/>
              <a:t> (&lt;</a:t>
            </a:r>
            <a:r>
              <a:rPr lang="en-US" dirty="0" err="1"/>
              <a:t>biểu</a:t>
            </a:r>
            <a:r>
              <a:rPr lang="en-US" dirty="0"/>
              <a:t> </a:t>
            </a:r>
            <a:r>
              <a:rPr lang="en-US" dirty="0" err="1"/>
              <a:t>thức</a:t>
            </a:r>
            <a:r>
              <a:rPr lang="en-US" dirty="0"/>
              <a:t> </a:t>
            </a:r>
            <a:r>
              <a:rPr lang="en-US" dirty="0" err="1"/>
              <a:t>điều</a:t>
            </a:r>
            <a:r>
              <a:rPr lang="en-US" dirty="0"/>
              <a:t> </a:t>
            </a:r>
            <a:r>
              <a:rPr lang="en-US" dirty="0" err="1"/>
              <a:t>kiện</a:t>
            </a:r>
            <a:r>
              <a:rPr lang="en-US" dirty="0"/>
              <a:t> 1&gt;)    &lt;</a:t>
            </a:r>
            <a:r>
              <a:rPr lang="en-US" dirty="0" err="1"/>
              <a:t>Câu</a:t>
            </a:r>
            <a:r>
              <a:rPr lang="en-US" dirty="0"/>
              <a:t> </a:t>
            </a:r>
            <a:r>
              <a:rPr lang="en-US" dirty="0" err="1"/>
              <a:t>lệnh</a:t>
            </a:r>
            <a:r>
              <a:rPr lang="en-US" dirty="0"/>
              <a:t> </a:t>
            </a:r>
            <a:r>
              <a:rPr lang="en-US" dirty="0" err="1"/>
              <a:t>thực</a:t>
            </a:r>
            <a:r>
              <a:rPr lang="en-US" dirty="0"/>
              <a:t> </a:t>
            </a:r>
            <a:r>
              <a:rPr lang="en-US" dirty="0" err="1"/>
              <a:t>thi</a:t>
            </a:r>
            <a:r>
              <a:rPr lang="en-US" dirty="0"/>
              <a:t> 1&gt;</a:t>
            </a:r>
          </a:p>
          <a:p>
            <a:pPr lvl="1"/>
            <a:r>
              <a:rPr lang="en-US" dirty="0" smtClean="0">
                <a:solidFill>
                  <a:srgbClr val="0432FF"/>
                </a:solidFill>
              </a:rPr>
              <a:t>else </a:t>
            </a:r>
            <a:r>
              <a:rPr lang="en-US" dirty="0">
                <a:solidFill>
                  <a:srgbClr val="0432FF"/>
                </a:solidFill>
              </a:rPr>
              <a:t>if </a:t>
            </a:r>
            <a:r>
              <a:rPr lang="en-US" dirty="0"/>
              <a:t>(&lt;</a:t>
            </a:r>
            <a:r>
              <a:rPr lang="en-US" dirty="0" err="1"/>
              <a:t>biểu</a:t>
            </a:r>
            <a:r>
              <a:rPr lang="en-US" dirty="0"/>
              <a:t> </a:t>
            </a:r>
            <a:r>
              <a:rPr lang="en-US" dirty="0" err="1"/>
              <a:t>thức</a:t>
            </a:r>
            <a:r>
              <a:rPr lang="en-US" dirty="0"/>
              <a:t> </a:t>
            </a:r>
            <a:r>
              <a:rPr lang="en-US" dirty="0" err="1"/>
              <a:t>điều</a:t>
            </a:r>
            <a:r>
              <a:rPr lang="en-US" dirty="0"/>
              <a:t> </a:t>
            </a:r>
            <a:r>
              <a:rPr lang="en-US" dirty="0" err="1"/>
              <a:t>kiện</a:t>
            </a:r>
            <a:r>
              <a:rPr lang="en-US" dirty="0"/>
              <a:t> 2&gt;)    &lt;</a:t>
            </a:r>
            <a:r>
              <a:rPr lang="en-US" dirty="0" err="1"/>
              <a:t>Câu</a:t>
            </a:r>
            <a:r>
              <a:rPr lang="en-US" dirty="0"/>
              <a:t> </a:t>
            </a:r>
            <a:r>
              <a:rPr lang="en-US" dirty="0" err="1"/>
              <a:t>lệnh</a:t>
            </a:r>
            <a:r>
              <a:rPr lang="en-US" dirty="0"/>
              <a:t> </a:t>
            </a:r>
            <a:r>
              <a:rPr lang="en-US" dirty="0" err="1"/>
              <a:t>thực</a:t>
            </a:r>
            <a:r>
              <a:rPr lang="en-US" dirty="0"/>
              <a:t> </a:t>
            </a:r>
            <a:r>
              <a:rPr lang="en-US" dirty="0" err="1"/>
              <a:t>thi</a:t>
            </a:r>
            <a:r>
              <a:rPr lang="en-US" dirty="0"/>
              <a:t> 2&gt;</a:t>
            </a:r>
          </a:p>
          <a:p>
            <a:pPr lvl="1"/>
            <a:r>
              <a:rPr lang="en-US" dirty="0"/>
              <a:t>       </a:t>
            </a:r>
            <a:r>
              <a:rPr lang="en-US" dirty="0" smtClean="0">
                <a:solidFill>
                  <a:srgbClr val="0432FF"/>
                </a:solidFill>
              </a:rPr>
              <a:t>else </a:t>
            </a:r>
            <a:r>
              <a:rPr lang="en-US" dirty="0">
                <a:solidFill>
                  <a:srgbClr val="0432FF"/>
                </a:solidFill>
              </a:rPr>
              <a:t>if </a:t>
            </a:r>
            <a:r>
              <a:rPr lang="en-US" dirty="0"/>
              <a:t>(&lt;</a:t>
            </a:r>
            <a:r>
              <a:rPr lang="en-US" dirty="0" err="1"/>
              <a:t>biểu</a:t>
            </a:r>
            <a:r>
              <a:rPr lang="en-US" dirty="0"/>
              <a:t> </a:t>
            </a:r>
            <a:r>
              <a:rPr lang="en-US" dirty="0" err="1"/>
              <a:t>thức</a:t>
            </a:r>
            <a:r>
              <a:rPr lang="en-US" dirty="0"/>
              <a:t> </a:t>
            </a:r>
            <a:r>
              <a:rPr lang="en-US" dirty="0" err="1"/>
              <a:t>điều</a:t>
            </a:r>
            <a:r>
              <a:rPr lang="en-US" dirty="0"/>
              <a:t> </a:t>
            </a:r>
            <a:r>
              <a:rPr lang="en-US" dirty="0" err="1"/>
              <a:t>kiện</a:t>
            </a:r>
            <a:r>
              <a:rPr lang="en-US" dirty="0"/>
              <a:t> 3&gt;)    &lt;</a:t>
            </a:r>
            <a:r>
              <a:rPr lang="en-US" dirty="0" err="1"/>
              <a:t>Câu</a:t>
            </a:r>
            <a:r>
              <a:rPr lang="en-US" dirty="0"/>
              <a:t> </a:t>
            </a:r>
            <a:r>
              <a:rPr lang="en-US" dirty="0" err="1"/>
              <a:t>lệnh</a:t>
            </a:r>
            <a:r>
              <a:rPr lang="en-US" dirty="0"/>
              <a:t> </a:t>
            </a:r>
            <a:r>
              <a:rPr lang="en-US" dirty="0" err="1"/>
              <a:t>thực</a:t>
            </a:r>
            <a:r>
              <a:rPr lang="en-US" dirty="0"/>
              <a:t> </a:t>
            </a:r>
            <a:r>
              <a:rPr lang="en-US" dirty="0" err="1"/>
              <a:t>thi</a:t>
            </a:r>
            <a:r>
              <a:rPr lang="en-US" dirty="0"/>
              <a:t> 3&gt;</a:t>
            </a:r>
          </a:p>
          <a:p>
            <a:pPr lvl="1"/>
            <a:r>
              <a:rPr lang="en-US" dirty="0"/>
              <a:t>              </a:t>
            </a:r>
            <a:r>
              <a:rPr lang="en-US" dirty="0" smtClean="0">
                <a:solidFill>
                  <a:srgbClr val="0432FF"/>
                </a:solidFill>
              </a:rPr>
              <a:t>else </a:t>
            </a:r>
            <a:r>
              <a:rPr lang="en-US" dirty="0" smtClean="0"/>
              <a:t>   </a:t>
            </a:r>
            <a:r>
              <a:rPr lang="en-US" dirty="0"/>
              <a:t>&lt;</a:t>
            </a:r>
            <a:r>
              <a:rPr lang="en-US" dirty="0" err="1"/>
              <a:t>Câu</a:t>
            </a:r>
            <a:r>
              <a:rPr lang="en-US" dirty="0"/>
              <a:t> </a:t>
            </a:r>
            <a:r>
              <a:rPr lang="en-US" dirty="0" err="1"/>
              <a:t>lệnh</a:t>
            </a:r>
            <a:r>
              <a:rPr lang="en-US" dirty="0"/>
              <a:t> </a:t>
            </a:r>
            <a:r>
              <a:rPr lang="en-US" dirty="0" err="1"/>
              <a:t>thực</a:t>
            </a:r>
            <a:r>
              <a:rPr lang="en-US" dirty="0"/>
              <a:t> </a:t>
            </a:r>
            <a:r>
              <a:rPr lang="en-US" dirty="0" err="1"/>
              <a:t>thi</a:t>
            </a:r>
            <a:r>
              <a:rPr lang="en-US" dirty="0"/>
              <a:t> 4</a:t>
            </a:r>
            <a:r>
              <a:rPr lang="en-US" dirty="0" smtClean="0"/>
              <a:t>&gt;</a:t>
            </a:r>
            <a:endParaRPr lang="en-US" dirty="0"/>
          </a:p>
        </p:txBody>
      </p:sp>
      <p:sp>
        <p:nvSpPr>
          <p:cNvPr id="5" name="Rectangle 4"/>
          <p:cNvSpPr/>
          <p:nvPr/>
        </p:nvSpPr>
        <p:spPr>
          <a:xfrm>
            <a:off x="477982" y="3510677"/>
            <a:ext cx="8132618" cy="2585323"/>
          </a:xfrm>
          <a:prstGeom prst="rect">
            <a:avLst/>
          </a:prstGeom>
          <a:solidFill>
            <a:schemeClr val="bg2">
              <a:lumMod val="10000"/>
              <a:lumOff val="90000"/>
            </a:schemeClr>
          </a:solidFill>
        </p:spPr>
        <p:txBody>
          <a:bodyPr wrap="square">
            <a:spAutoFit/>
          </a:bodyPr>
          <a:lstStyle/>
          <a:p>
            <a:pPr lvl="1"/>
            <a:endParaRPr lang="en-US"/>
          </a:p>
          <a:p>
            <a:pPr lvl="1"/>
            <a:r>
              <a:rPr lang="en-US">
                <a:solidFill>
                  <a:srgbClr val="0432FF"/>
                </a:solidFill>
              </a:rPr>
              <a:t>if</a:t>
            </a:r>
            <a:r>
              <a:rPr lang="en-US"/>
              <a:t> (&lt;biểu thức điều kiện 1&gt;)    </a:t>
            </a:r>
            <a:endParaRPr lang="en-US" smtClean="0"/>
          </a:p>
          <a:p>
            <a:pPr lvl="1"/>
            <a:r>
              <a:rPr lang="en-US"/>
              <a:t>	</a:t>
            </a:r>
            <a:r>
              <a:rPr lang="en-US" smtClean="0"/>
              <a:t> &lt;</a:t>
            </a:r>
            <a:r>
              <a:rPr lang="en-US"/>
              <a:t>Câu lệnh thực thi 1&gt;</a:t>
            </a:r>
          </a:p>
          <a:p>
            <a:pPr lvl="1"/>
            <a:r>
              <a:rPr lang="en-US" smtClean="0">
                <a:solidFill>
                  <a:srgbClr val="0432FF"/>
                </a:solidFill>
              </a:rPr>
              <a:t>else </a:t>
            </a:r>
            <a:r>
              <a:rPr lang="en-US">
                <a:solidFill>
                  <a:srgbClr val="0432FF"/>
                </a:solidFill>
              </a:rPr>
              <a:t>if </a:t>
            </a:r>
            <a:r>
              <a:rPr lang="en-US"/>
              <a:t>(&lt;biểu thức điều kiện 2&gt;)    </a:t>
            </a:r>
            <a:endParaRPr lang="en-US" smtClean="0"/>
          </a:p>
          <a:p>
            <a:pPr lvl="1"/>
            <a:r>
              <a:rPr lang="en-US"/>
              <a:t>	 </a:t>
            </a:r>
            <a:r>
              <a:rPr lang="en-US" smtClean="0"/>
              <a:t>        &lt;</a:t>
            </a:r>
            <a:r>
              <a:rPr lang="en-US"/>
              <a:t>Câu lệnh thực thi 2&gt;</a:t>
            </a:r>
          </a:p>
          <a:p>
            <a:pPr lvl="1"/>
            <a:r>
              <a:rPr lang="en-US"/>
              <a:t>       </a:t>
            </a:r>
            <a:r>
              <a:rPr lang="en-US" smtClean="0">
                <a:solidFill>
                  <a:srgbClr val="0432FF"/>
                </a:solidFill>
              </a:rPr>
              <a:t>else </a:t>
            </a:r>
            <a:r>
              <a:rPr lang="en-US">
                <a:solidFill>
                  <a:srgbClr val="0432FF"/>
                </a:solidFill>
              </a:rPr>
              <a:t>if </a:t>
            </a:r>
            <a:r>
              <a:rPr lang="en-US"/>
              <a:t>(&lt;biểu thức điều kiện 3&gt;)    </a:t>
            </a:r>
            <a:endParaRPr lang="en-US" smtClean="0"/>
          </a:p>
          <a:p>
            <a:pPr lvl="1"/>
            <a:r>
              <a:rPr lang="en-US"/>
              <a:t>	</a:t>
            </a:r>
            <a:r>
              <a:rPr lang="en-US" smtClean="0"/>
              <a:t>	    &lt;</a:t>
            </a:r>
            <a:r>
              <a:rPr lang="en-US"/>
              <a:t>Câu lệnh thực thi 3&gt;</a:t>
            </a:r>
          </a:p>
          <a:p>
            <a:pPr lvl="1"/>
            <a:r>
              <a:rPr lang="en-US"/>
              <a:t>              </a:t>
            </a:r>
            <a:r>
              <a:rPr lang="en-US" smtClean="0">
                <a:solidFill>
                  <a:srgbClr val="0432FF"/>
                </a:solidFill>
              </a:rPr>
              <a:t>else </a:t>
            </a:r>
            <a:r>
              <a:rPr lang="en-US" smtClean="0"/>
              <a:t>   </a:t>
            </a:r>
          </a:p>
          <a:p>
            <a:pPr lvl="1"/>
            <a:r>
              <a:rPr lang="en-US"/>
              <a:t>	</a:t>
            </a:r>
            <a:r>
              <a:rPr lang="en-US" smtClean="0"/>
              <a:t>	     &lt;</a:t>
            </a:r>
            <a:r>
              <a:rPr lang="en-US"/>
              <a:t>Câu lệnh thực thi 4</a:t>
            </a:r>
            <a:r>
              <a:rPr lang="en-US" smtClean="0"/>
              <a:t>&gt;</a:t>
            </a:r>
            <a:endParaRPr lang="en-US"/>
          </a:p>
        </p:txBody>
      </p:sp>
    </p:spTree>
    <p:extLst>
      <p:ext uri="{BB962C8B-B14F-4D97-AF65-F5344CB8AC3E}">
        <p14:creationId xmlns:p14="http://schemas.microsoft.com/office/powerpoint/2010/main" val="402409080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Câu</a:t>
            </a:r>
            <a:r>
              <a:rPr lang="en-US" dirty="0"/>
              <a:t> </a:t>
            </a:r>
            <a:r>
              <a:rPr lang="en-US" dirty="0" err="1"/>
              <a:t>lệnh</a:t>
            </a:r>
            <a:r>
              <a:rPr lang="en-US" dirty="0"/>
              <a:t> </a:t>
            </a:r>
            <a:r>
              <a:rPr lang="en-US" dirty="0" err="1"/>
              <a:t>đa</a:t>
            </a:r>
            <a:r>
              <a:rPr lang="en-US" dirty="0"/>
              <a:t> </a:t>
            </a:r>
            <a:r>
              <a:rPr lang="en-US" dirty="0" err="1"/>
              <a:t>lựa</a:t>
            </a:r>
            <a:r>
              <a:rPr lang="en-US" dirty="0"/>
              <a:t> </a:t>
            </a:r>
            <a:r>
              <a:rPr lang="en-US" dirty="0" err="1"/>
              <a:t>chọn</a:t>
            </a:r>
            <a:endParaRPr lang="en-US" dirty="0"/>
          </a:p>
        </p:txBody>
      </p:sp>
      <p:sp>
        <p:nvSpPr>
          <p:cNvPr id="3" name="Content Placeholder 2"/>
          <p:cNvSpPr>
            <a:spLocks noGrp="1"/>
          </p:cNvSpPr>
          <p:nvPr>
            <p:ph idx="1"/>
          </p:nvPr>
        </p:nvSpPr>
        <p:spPr/>
        <p:txBody>
          <a:bodyPr/>
          <a:lstStyle/>
          <a:p>
            <a:pPr>
              <a:buNone/>
            </a:pPr>
            <a:r>
              <a:rPr lang="en-US" i="1" dirty="0">
                <a:cs typeface="Times New Roman" pitchFamily="18" charset="0"/>
              </a:rPr>
              <a:t>if (expression 1)</a:t>
            </a:r>
            <a:endParaRPr lang="en-US" dirty="0">
              <a:cs typeface="Times New Roman" pitchFamily="18" charset="0"/>
            </a:endParaRPr>
          </a:p>
          <a:p>
            <a:pPr>
              <a:buNone/>
            </a:pPr>
            <a:r>
              <a:rPr lang="en-US" i="1" dirty="0">
                <a:cs typeface="Times New Roman" pitchFamily="18" charset="0"/>
              </a:rPr>
              <a:t>	   statement 1          // </a:t>
            </a:r>
            <a:r>
              <a:rPr lang="en-US" i="1" dirty="0" err="1">
                <a:cs typeface="Times New Roman" pitchFamily="18" charset="0"/>
              </a:rPr>
              <a:t>thực</a:t>
            </a:r>
            <a:r>
              <a:rPr lang="en-US" i="1" dirty="0">
                <a:cs typeface="Times New Roman" pitchFamily="18" charset="0"/>
              </a:rPr>
              <a:t> </a:t>
            </a:r>
            <a:r>
              <a:rPr lang="en-US" i="1" dirty="0" err="1">
                <a:cs typeface="Times New Roman" pitchFamily="18" charset="0"/>
              </a:rPr>
              <a:t>hiện</a:t>
            </a:r>
            <a:r>
              <a:rPr lang="en-US" i="1" dirty="0">
                <a:cs typeface="Times New Roman" pitchFamily="18" charset="0"/>
              </a:rPr>
              <a:t> </a:t>
            </a:r>
            <a:r>
              <a:rPr lang="en-US" i="1" dirty="0" err="1">
                <a:cs typeface="Times New Roman" pitchFamily="18" charset="0"/>
              </a:rPr>
              <a:t>nếu</a:t>
            </a:r>
            <a:r>
              <a:rPr lang="en-US" i="1" dirty="0">
                <a:cs typeface="Times New Roman" pitchFamily="18" charset="0"/>
              </a:rPr>
              <a:t> expression 1 = true</a:t>
            </a:r>
            <a:endParaRPr lang="en-US" dirty="0">
              <a:cs typeface="Times New Roman" pitchFamily="18" charset="0"/>
            </a:endParaRPr>
          </a:p>
          <a:p>
            <a:pPr>
              <a:buNone/>
            </a:pPr>
            <a:r>
              <a:rPr lang="en-US" i="1" dirty="0">
                <a:cs typeface="Times New Roman" pitchFamily="18" charset="0"/>
              </a:rPr>
              <a:t>else if (expression 2)</a:t>
            </a:r>
            <a:endParaRPr lang="en-US" dirty="0">
              <a:cs typeface="Times New Roman" pitchFamily="18" charset="0"/>
            </a:endParaRPr>
          </a:p>
          <a:p>
            <a:pPr>
              <a:buNone/>
            </a:pPr>
            <a:r>
              <a:rPr lang="en-US" i="1" dirty="0">
                <a:cs typeface="Times New Roman" pitchFamily="18" charset="0"/>
              </a:rPr>
              <a:t>	   statement 2         //</a:t>
            </a:r>
            <a:r>
              <a:rPr lang="en-US" i="1" dirty="0" err="1">
                <a:cs typeface="Times New Roman" pitchFamily="18" charset="0"/>
              </a:rPr>
              <a:t>thực</a:t>
            </a:r>
            <a:r>
              <a:rPr lang="en-US" i="1" dirty="0">
                <a:cs typeface="Times New Roman" pitchFamily="18" charset="0"/>
              </a:rPr>
              <a:t> </a:t>
            </a:r>
            <a:r>
              <a:rPr lang="en-US" i="1" dirty="0" err="1">
                <a:cs typeface="Times New Roman" pitchFamily="18" charset="0"/>
              </a:rPr>
              <a:t>hiện</a:t>
            </a:r>
            <a:r>
              <a:rPr lang="en-US" i="1" dirty="0">
                <a:cs typeface="Times New Roman" pitchFamily="18" charset="0"/>
              </a:rPr>
              <a:t> </a:t>
            </a:r>
            <a:r>
              <a:rPr lang="en-US" i="1" dirty="0" err="1">
                <a:cs typeface="Times New Roman" pitchFamily="18" charset="0"/>
              </a:rPr>
              <a:t>nếu</a:t>
            </a:r>
            <a:r>
              <a:rPr lang="en-US" i="1" dirty="0">
                <a:cs typeface="Times New Roman" pitchFamily="18" charset="0"/>
              </a:rPr>
              <a:t> expression 1 = false </a:t>
            </a:r>
            <a:r>
              <a:rPr lang="en-US" i="1" dirty="0" err="1">
                <a:cs typeface="Times New Roman" pitchFamily="18" charset="0"/>
              </a:rPr>
              <a:t>và</a:t>
            </a:r>
            <a:endParaRPr lang="en-US" dirty="0">
              <a:cs typeface="Times New Roman" pitchFamily="18" charset="0"/>
            </a:endParaRPr>
          </a:p>
          <a:p>
            <a:pPr>
              <a:buNone/>
            </a:pPr>
            <a:r>
              <a:rPr lang="en-US" i="1" dirty="0">
                <a:cs typeface="Times New Roman" pitchFamily="18" charset="0"/>
              </a:rPr>
              <a:t>else 					    expression 2 = true</a:t>
            </a:r>
            <a:endParaRPr lang="en-US" dirty="0">
              <a:cs typeface="Times New Roman" pitchFamily="18" charset="0"/>
            </a:endParaRPr>
          </a:p>
          <a:p>
            <a:pPr>
              <a:buNone/>
            </a:pPr>
            <a:r>
              <a:rPr lang="en-US" i="1" dirty="0">
                <a:cs typeface="Times New Roman" pitchFamily="18" charset="0"/>
              </a:rPr>
              <a:t>	   statement 3        //</a:t>
            </a:r>
            <a:r>
              <a:rPr lang="en-US" i="1" dirty="0" err="1">
                <a:cs typeface="Times New Roman" pitchFamily="18" charset="0"/>
              </a:rPr>
              <a:t>thực</a:t>
            </a:r>
            <a:r>
              <a:rPr lang="en-US" i="1" dirty="0">
                <a:cs typeface="Times New Roman" pitchFamily="18" charset="0"/>
              </a:rPr>
              <a:t> </a:t>
            </a:r>
            <a:r>
              <a:rPr lang="en-US" i="1" dirty="0" err="1">
                <a:cs typeface="Times New Roman" pitchFamily="18" charset="0"/>
              </a:rPr>
              <a:t>hiện</a:t>
            </a:r>
            <a:r>
              <a:rPr lang="en-US" i="1" dirty="0">
                <a:cs typeface="Times New Roman" pitchFamily="18" charset="0"/>
              </a:rPr>
              <a:t> </a:t>
            </a:r>
            <a:r>
              <a:rPr lang="en-US" i="1" dirty="0" err="1">
                <a:cs typeface="Times New Roman" pitchFamily="18" charset="0"/>
              </a:rPr>
              <a:t>nếu</a:t>
            </a:r>
            <a:r>
              <a:rPr lang="en-US" i="1" dirty="0">
                <a:cs typeface="Times New Roman" pitchFamily="18" charset="0"/>
              </a:rPr>
              <a:t> expression 1 = false </a:t>
            </a:r>
            <a:r>
              <a:rPr lang="en-US" i="1" dirty="0" err="1">
                <a:cs typeface="Times New Roman" pitchFamily="18" charset="0"/>
              </a:rPr>
              <a:t>và</a:t>
            </a:r>
            <a:endParaRPr lang="en-US" i="1" dirty="0">
              <a:cs typeface="Times New Roman" pitchFamily="18" charset="0"/>
            </a:endParaRPr>
          </a:p>
          <a:p>
            <a:pPr>
              <a:buNone/>
            </a:pPr>
            <a:r>
              <a:rPr lang="en-US" i="1" dirty="0">
                <a:cs typeface="Times New Roman" pitchFamily="18" charset="0"/>
              </a:rPr>
              <a:t>						    expression 2 = false</a:t>
            </a:r>
          </a:p>
          <a:p>
            <a:endParaRPr lang="en-US" dirty="0"/>
          </a:p>
        </p:txBody>
      </p:sp>
    </p:spTree>
    <p:extLst>
      <p:ext uri="{BB962C8B-B14F-4D97-AF65-F5344CB8AC3E}">
        <p14:creationId xmlns:p14="http://schemas.microsoft.com/office/powerpoint/2010/main" val="184463894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Câu</a:t>
            </a:r>
            <a:r>
              <a:rPr lang="en-US" dirty="0"/>
              <a:t> </a:t>
            </a:r>
            <a:r>
              <a:rPr lang="en-US" dirty="0" err="1"/>
              <a:t>lệnh</a:t>
            </a:r>
            <a:r>
              <a:rPr lang="en-US" dirty="0"/>
              <a:t> </a:t>
            </a:r>
            <a:r>
              <a:rPr lang="en-US" dirty="0" err="1"/>
              <a:t>đa</a:t>
            </a:r>
            <a:r>
              <a:rPr lang="en-US" dirty="0"/>
              <a:t> </a:t>
            </a:r>
            <a:r>
              <a:rPr lang="en-US" dirty="0" err="1"/>
              <a:t>lựa</a:t>
            </a:r>
            <a:r>
              <a:rPr lang="en-US" dirty="0"/>
              <a:t> </a:t>
            </a:r>
            <a:r>
              <a:rPr lang="en-US" dirty="0" err="1"/>
              <a:t>chọn</a:t>
            </a:r>
            <a:endParaRPr lang="en-US" dirty="0"/>
          </a:p>
        </p:txBody>
      </p:sp>
      <p:sp>
        <p:nvSpPr>
          <p:cNvPr id="3" name="Content Placeholder 2"/>
          <p:cNvSpPr>
            <a:spLocks noGrp="1"/>
          </p:cNvSpPr>
          <p:nvPr>
            <p:ph idx="1"/>
          </p:nvPr>
        </p:nvSpPr>
        <p:spPr/>
        <p:txBody>
          <a:bodyPr/>
          <a:lstStyle/>
          <a:p>
            <a:r>
              <a:rPr lang="en-US" dirty="0" err="1"/>
              <a:t>Giải</a:t>
            </a:r>
            <a:r>
              <a:rPr lang="en-US" dirty="0"/>
              <a:t> </a:t>
            </a:r>
            <a:r>
              <a:rPr lang="en-US" dirty="0" err="1"/>
              <a:t>phương</a:t>
            </a:r>
            <a:r>
              <a:rPr lang="en-US" dirty="0"/>
              <a:t> </a:t>
            </a:r>
            <a:r>
              <a:rPr lang="en-US" dirty="0" err="1"/>
              <a:t>trình</a:t>
            </a:r>
            <a:r>
              <a:rPr lang="en-US" dirty="0"/>
              <a:t> </a:t>
            </a:r>
            <a:r>
              <a:rPr lang="en-US" dirty="0" err="1"/>
              <a:t>bậc</a:t>
            </a:r>
            <a:r>
              <a:rPr lang="en-US" dirty="0"/>
              <a:t> </a:t>
            </a:r>
            <a:r>
              <a:rPr lang="en-US" dirty="0" err="1"/>
              <a:t>hai</a:t>
            </a:r>
            <a:r>
              <a:rPr lang="en-US" dirty="0"/>
              <a:t>: ax</a:t>
            </a:r>
            <a:r>
              <a:rPr lang="en-US" baseline="30000" dirty="0"/>
              <a:t>2</a:t>
            </a:r>
            <a:r>
              <a:rPr lang="en-US" dirty="0"/>
              <a:t> + </a:t>
            </a:r>
            <a:r>
              <a:rPr lang="en-US" dirty="0" err="1"/>
              <a:t>bx</a:t>
            </a:r>
            <a:r>
              <a:rPr lang="en-US" dirty="0"/>
              <a:t> + c = 0</a:t>
            </a:r>
          </a:p>
          <a:p>
            <a:pPr lvl="1"/>
            <a:r>
              <a:rPr lang="en-US" dirty="0" err="1"/>
              <a:t>Nhập</a:t>
            </a:r>
            <a:r>
              <a:rPr lang="en-US" dirty="0"/>
              <a:t> </a:t>
            </a:r>
            <a:r>
              <a:rPr lang="en-US" dirty="0" err="1"/>
              <a:t>hệ</a:t>
            </a:r>
            <a:r>
              <a:rPr lang="en-US" dirty="0"/>
              <a:t> </a:t>
            </a:r>
            <a:r>
              <a:rPr lang="en-US" dirty="0" err="1"/>
              <a:t>số</a:t>
            </a:r>
            <a:r>
              <a:rPr lang="en-US" dirty="0"/>
              <a:t> a, b, c</a:t>
            </a:r>
          </a:p>
          <a:p>
            <a:pPr lvl="1"/>
            <a:r>
              <a:rPr lang="en-US" dirty="0" err="1"/>
              <a:t>Tính</a:t>
            </a:r>
            <a:r>
              <a:rPr lang="en-US" dirty="0"/>
              <a:t> delta = b</a:t>
            </a:r>
            <a:r>
              <a:rPr lang="en-US" baseline="30000" dirty="0"/>
              <a:t>2</a:t>
            </a:r>
            <a:r>
              <a:rPr lang="en-US" dirty="0"/>
              <a:t> – 4ac</a:t>
            </a:r>
          </a:p>
          <a:p>
            <a:pPr lvl="1"/>
            <a:r>
              <a:rPr lang="en-US" dirty="0" err="1"/>
              <a:t>Nếu</a:t>
            </a:r>
            <a:r>
              <a:rPr lang="en-US" dirty="0"/>
              <a:t> delta = 0</a:t>
            </a:r>
          </a:p>
          <a:p>
            <a:pPr lvl="2"/>
            <a:r>
              <a:rPr lang="en-US" dirty="0"/>
              <a:t>X1 = X2 = -b/(2a)</a:t>
            </a:r>
          </a:p>
          <a:p>
            <a:pPr lvl="1"/>
            <a:r>
              <a:rPr lang="en-US" dirty="0" err="1"/>
              <a:t>Nếu</a:t>
            </a:r>
            <a:r>
              <a:rPr lang="en-US" dirty="0"/>
              <a:t> delta &gt; 0</a:t>
            </a:r>
          </a:p>
          <a:p>
            <a:pPr lvl="2"/>
            <a:r>
              <a:rPr lang="en-US" dirty="0"/>
              <a:t>X1 = (-b + square(delta))/(2a)</a:t>
            </a:r>
          </a:p>
          <a:p>
            <a:pPr lvl="2"/>
            <a:r>
              <a:rPr lang="en-US" dirty="0"/>
              <a:t>X2 = (-b - square(delta))/(2a)</a:t>
            </a:r>
          </a:p>
          <a:p>
            <a:pPr lvl="1"/>
            <a:r>
              <a:rPr lang="en-US" dirty="0" err="1"/>
              <a:t>Nếu</a:t>
            </a:r>
            <a:r>
              <a:rPr lang="en-US" dirty="0"/>
              <a:t> delta &lt; 0</a:t>
            </a:r>
          </a:p>
          <a:p>
            <a:pPr lvl="2"/>
            <a:r>
              <a:rPr lang="en-US" dirty="0" err="1"/>
              <a:t>Vô</a:t>
            </a:r>
            <a:r>
              <a:rPr lang="en-US" dirty="0"/>
              <a:t> </a:t>
            </a:r>
            <a:r>
              <a:rPr lang="en-US" dirty="0" err="1"/>
              <a:t>nghiệm</a:t>
            </a:r>
            <a:endParaRPr lang="en-US" dirty="0"/>
          </a:p>
          <a:p>
            <a:endParaRPr lang="en-US" dirty="0"/>
          </a:p>
        </p:txBody>
      </p:sp>
    </p:spTree>
    <p:extLst>
      <p:ext uri="{BB962C8B-B14F-4D97-AF65-F5344CB8AC3E}">
        <p14:creationId xmlns:p14="http://schemas.microsoft.com/office/powerpoint/2010/main" val="59399349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Câu</a:t>
            </a:r>
            <a:r>
              <a:rPr lang="en-US" dirty="0"/>
              <a:t> </a:t>
            </a:r>
            <a:r>
              <a:rPr lang="en-US" dirty="0" err="1"/>
              <a:t>lệnh</a:t>
            </a:r>
            <a:r>
              <a:rPr lang="en-US" dirty="0"/>
              <a:t> </a:t>
            </a:r>
            <a:r>
              <a:rPr lang="en-US" dirty="0" err="1"/>
              <a:t>đa</a:t>
            </a:r>
            <a:r>
              <a:rPr lang="en-US" dirty="0"/>
              <a:t> </a:t>
            </a:r>
            <a:r>
              <a:rPr lang="en-US" dirty="0" err="1"/>
              <a:t>lựa</a:t>
            </a:r>
            <a:r>
              <a:rPr lang="en-US" dirty="0"/>
              <a:t> </a:t>
            </a:r>
            <a:r>
              <a:rPr lang="en-US" dirty="0" err="1"/>
              <a:t>chọn</a:t>
            </a:r>
            <a:endParaRPr lang="en-US" dirty="0"/>
          </a:p>
        </p:txBody>
      </p:sp>
      <p:sp>
        <p:nvSpPr>
          <p:cNvPr id="3" name="Content Placeholder 2"/>
          <p:cNvSpPr>
            <a:spLocks noGrp="1"/>
          </p:cNvSpPr>
          <p:nvPr>
            <p:ph idx="1"/>
          </p:nvPr>
        </p:nvSpPr>
        <p:spPr/>
        <p:txBody>
          <a:bodyPr/>
          <a:lstStyle/>
          <a:p>
            <a:pPr>
              <a:buNone/>
            </a:pPr>
            <a:r>
              <a:rPr lang="en-US" dirty="0"/>
              <a:t>#include &lt;</a:t>
            </a:r>
            <a:r>
              <a:rPr lang="en-US" dirty="0" err="1"/>
              <a:t>math.h</a:t>
            </a:r>
            <a:r>
              <a:rPr lang="en-US" dirty="0"/>
              <a:t>&gt;</a:t>
            </a:r>
          </a:p>
          <a:p>
            <a:pPr>
              <a:buNone/>
            </a:pPr>
            <a:endParaRPr lang="en-US" dirty="0"/>
          </a:p>
          <a:p>
            <a:pPr>
              <a:buNone/>
            </a:pPr>
            <a:r>
              <a:rPr lang="en-US" dirty="0"/>
              <a:t>   float   a, b, c, delta, x1, x2;</a:t>
            </a:r>
          </a:p>
          <a:p>
            <a:pPr>
              <a:buNone/>
            </a:pPr>
            <a:endParaRPr lang="en-US" dirty="0"/>
          </a:p>
          <a:p>
            <a:pPr>
              <a:buNone/>
            </a:pPr>
            <a:r>
              <a:rPr lang="en-US" dirty="0"/>
              <a:t>    </a:t>
            </a:r>
            <a:r>
              <a:rPr lang="en-US" dirty="0" err="1"/>
              <a:t>printf</a:t>
            </a:r>
            <a:r>
              <a:rPr lang="en-US" dirty="0"/>
              <a:t>("</a:t>
            </a:r>
            <a:r>
              <a:rPr lang="en-US" dirty="0" err="1"/>
              <a:t>Nhap</a:t>
            </a:r>
            <a:r>
              <a:rPr lang="en-US" dirty="0"/>
              <a:t> he so a, b, c: \n");</a:t>
            </a:r>
          </a:p>
          <a:p>
            <a:pPr>
              <a:buNone/>
            </a:pPr>
            <a:r>
              <a:rPr lang="en-US" dirty="0"/>
              <a:t>    //</a:t>
            </a:r>
            <a:r>
              <a:rPr lang="en-US" dirty="0" err="1"/>
              <a:t>scanf</a:t>
            </a:r>
            <a:r>
              <a:rPr lang="en-US" dirty="0"/>
              <a:t>("%f %f %f: ", &amp;a, &amp;b, &amp;c);</a:t>
            </a:r>
          </a:p>
          <a:p>
            <a:pPr>
              <a:buNone/>
            </a:pPr>
            <a:r>
              <a:rPr lang="en-US" dirty="0"/>
              <a:t>    </a:t>
            </a:r>
            <a:r>
              <a:rPr lang="en-US" dirty="0" err="1"/>
              <a:t>scanf</a:t>
            </a:r>
            <a:r>
              <a:rPr lang="en-US" dirty="0"/>
              <a:t>("%f", &amp;a);</a:t>
            </a:r>
          </a:p>
          <a:p>
            <a:pPr>
              <a:buNone/>
            </a:pPr>
            <a:r>
              <a:rPr lang="en-US" dirty="0"/>
              <a:t>    </a:t>
            </a:r>
            <a:r>
              <a:rPr lang="en-US" dirty="0" err="1"/>
              <a:t>scanf</a:t>
            </a:r>
            <a:r>
              <a:rPr lang="en-US" dirty="0"/>
              <a:t>("%f", &amp;b);</a:t>
            </a:r>
          </a:p>
          <a:p>
            <a:pPr>
              <a:buNone/>
            </a:pPr>
            <a:r>
              <a:rPr lang="en-US" dirty="0"/>
              <a:t>    </a:t>
            </a:r>
            <a:r>
              <a:rPr lang="en-US" dirty="0" err="1"/>
              <a:t>scanf</a:t>
            </a:r>
            <a:r>
              <a:rPr lang="en-US" dirty="0"/>
              <a:t>("%f", &amp;c);</a:t>
            </a:r>
          </a:p>
          <a:p>
            <a:pPr>
              <a:buNone/>
            </a:pPr>
            <a:endParaRPr lang="en-US" dirty="0"/>
          </a:p>
          <a:p>
            <a:pPr>
              <a:buNone/>
            </a:pPr>
            <a:r>
              <a:rPr lang="en-US" dirty="0"/>
              <a:t>    delta = b*b - 4*a*c;</a:t>
            </a:r>
          </a:p>
        </p:txBody>
      </p:sp>
    </p:spTree>
    <p:extLst>
      <p:ext uri="{BB962C8B-B14F-4D97-AF65-F5344CB8AC3E}">
        <p14:creationId xmlns:p14="http://schemas.microsoft.com/office/powerpoint/2010/main" val="73492719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Câu</a:t>
            </a:r>
            <a:r>
              <a:rPr lang="en-US" dirty="0"/>
              <a:t> </a:t>
            </a:r>
            <a:r>
              <a:rPr lang="en-US" dirty="0" err="1"/>
              <a:t>lệnh</a:t>
            </a:r>
            <a:r>
              <a:rPr lang="en-US" dirty="0"/>
              <a:t> </a:t>
            </a:r>
            <a:r>
              <a:rPr lang="en-US" dirty="0" err="1"/>
              <a:t>đa</a:t>
            </a:r>
            <a:r>
              <a:rPr lang="en-US" dirty="0"/>
              <a:t> </a:t>
            </a:r>
            <a:r>
              <a:rPr lang="en-US" dirty="0" err="1"/>
              <a:t>lựa</a:t>
            </a:r>
            <a:r>
              <a:rPr lang="en-US" dirty="0"/>
              <a:t> </a:t>
            </a:r>
            <a:r>
              <a:rPr lang="en-US" dirty="0" err="1"/>
              <a:t>chọn</a:t>
            </a:r>
            <a:endParaRPr lang="en-US" dirty="0"/>
          </a:p>
        </p:txBody>
      </p:sp>
      <p:sp>
        <p:nvSpPr>
          <p:cNvPr id="3" name="Content Placeholder 2"/>
          <p:cNvSpPr>
            <a:spLocks noGrp="1"/>
          </p:cNvSpPr>
          <p:nvPr>
            <p:ph idx="1"/>
          </p:nvPr>
        </p:nvSpPr>
        <p:spPr>
          <a:xfrm>
            <a:off x="304800" y="990600"/>
            <a:ext cx="8610600" cy="5105400"/>
          </a:xfrm>
        </p:spPr>
        <p:txBody>
          <a:bodyPr/>
          <a:lstStyle/>
          <a:p>
            <a:pPr>
              <a:buNone/>
            </a:pPr>
            <a:r>
              <a:rPr lang="en-US" sz="2000" dirty="0"/>
              <a:t>if(delta == 0) {</a:t>
            </a:r>
          </a:p>
          <a:p>
            <a:pPr>
              <a:buNone/>
            </a:pPr>
            <a:r>
              <a:rPr lang="en-US" sz="2000" dirty="0"/>
              <a:t>        x1 = -b/(2*a);</a:t>
            </a:r>
          </a:p>
          <a:p>
            <a:pPr>
              <a:buNone/>
            </a:pPr>
            <a:r>
              <a:rPr lang="en-US" sz="2000" dirty="0"/>
              <a:t>        x2 = -b/(2*a);</a:t>
            </a:r>
          </a:p>
          <a:p>
            <a:pPr>
              <a:buNone/>
            </a:pPr>
            <a:r>
              <a:rPr lang="en-US" sz="2000" dirty="0"/>
              <a:t>        </a:t>
            </a:r>
            <a:r>
              <a:rPr lang="en-US" sz="2000" dirty="0" err="1"/>
              <a:t>printf</a:t>
            </a:r>
            <a:r>
              <a:rPr lang="en-US" sz="2000" dirty="0"/>
              <a:t>("Phuong </a:t>
            </a:r>
            <a:r>
              <a:rPr lang="en-US" sz="2000" dirty="0" err="1"/>
              <a:t>trinh</a:t>
            </a:r>
            <a:r>
              <a:rPr lang="en-US" sz="2000" dirty="0"/>
              <a:t> co </a:t>
            </a:r>
            <a:r>
              <a:rPr lang="en-US" sz="2000" dirty="0" err="1"/>
              <a:t>nghiem</a:t>
            </a:r>
            <a:r>
              <a:rPr lang="en-US" sz="2000" dirty="0"/>
              <a:t> </a:t>
            </a:r>
            <a:r>
              <a:rPr lang="en-US" sz="2000" dirty="0" err="1"/>
              <a:t>kep</a:t>
            </a:r>
            <a:r>
              <a:rPr lang="en-US" sz="2000" dirty="0"/>
              <a:t> x = %f", x1);</a:t>
            </a:r>
          </a:p>
          <a:p>
            <a:pPr>
              <a:buNone/>
            </a:pPr>
            <a:r>
              <a:rPr lang="en-US" sz="2000" dirty="0"/>
              <a:t>    }</a:t>
            </a:r>
          </a:p>
          <a:p>
            <a:endParaRPr lang="en-US" sz="2000" dirty="0"/>
          </a:p>
          <a:p>
            <a:pPr>
              <a:buNone/>
            </a:pPr>
            <a:r>
              <a:rPr lang="en-US" sz="2000" dirty="0"/>
              <a:t>if(delta &gt; 0){</a:t>
            </a:r>
          </a:p>
          <a:p>
            <a:pPr>
              <a:buNone/>
            </a:pPr>
            <a:r>
              <a:rPr lang="en-US" sz="2000" dirty="0"/>
              <a:t>        x1 = (-b + </a:t>
            </a:r>
            <a:r>
              <a:rPr lang="en-US" sz="2000" dirty="0" err="1"/>
              <a:t>sqrt</a:t>
            </a:r>
            <a:r>
              <a:rPr lang="en-US" sz="2000" dirty="0"/>
              <a:t>(delta))/(2*a);</a:t>
            </a:r>
          </a:p>
          <a:p>
            <a:pPr>
              <a:buNone/>
            </a:pPr>
            <a:r>
              <a:rPr lang="en-US" sz="2000" dirty="0"/>
              <a:t>        x2 = (-b - </a:t>
            </a:r>
            <a:r>
              <a:rPr lang="en-US" sz="2000" dirty="0" err="1"/>
              <a:t>sqrt</a:t>
            </a:r>
            <a:r>
              <a:rPr lang="en-US" sz="2000" dirty="0"/>
              <a:t>(delta))/(2*a);</a:t>
            </a:r>
          </a:p>
          <a:p>
            <a:pPr>
              <a:buNone/>
            </a:pPr>
            <a:r>
              <a:rPr lang="en-US" sz="2000" dirty="0"/>
              <a:t>        </a:t>
            </a:r>
            <a:r>
              <a:rPr lang="en-US" sz="2000" dirty="0" err="1"/>
              <a:t>printf</a:t>
            </a:r>
            <a:r>
              <a:rPr lang="en-US" sz="2000" dirty="0"/>
              <a:t>("Phuong </a:t>
            </a:r>
            <a:r>
              <a:rPr lang="en-US" sz="2000" dirty="0" err="1"/>
              <a:t>trinh</a:t>
            </a:r>
            <a:r>
              <a:rPr lang="en-US" sz="2000" dirty="0"/>
              <a:t> co 2 </a:t>
            </a:r>
            <a:r>
              <a:rPr lang="en-US" sz="2000" dirty="0" err="1"/>
              <a:t>nghiem</a:t>
            </a:r>
            <a:r>
              <a:rPr lang="en-US" sz="2000" dirty="0"/>
              <a:t> x1 = %f, x2 = %f", x1, x2);</a:t>
            </a:r>
          </a:p>
          <a:p>
            <a:pPr>
              <a:buNone/>
            </a:pPr>
            <a:r>
              <a:rPr lang="en-US" sz="2000" dirty="0"/>
              <a:t>}</a:t>
            </a:r>
          </a:p>
          <a:p>
            <a:endParaRPr lang="en-US" sz="2000" dirty="0"/>
          </a:p>
          <a:p>
            <a:pPr>
              <a:buNone/>
            </a:pPr>
            <a:r>
              <a:rPr lang="en-US" sz="2000" dirty="0"/>
              <a:t>if(delta &lt; 0)</a:t>
            </a:r>
          </a:p>
          <a:p>
            <a:pPr>
              <a:buNone/>
            </a:pPr>
            <a:r>
              <a:rPr lang="en-US" sz="2000" dirty="0"/>
              <a:t>        </a:t>
            </a:r>
            <a:r>
              <a:rPr lang="en-US" sz="2000" dirty="0" err="1"/>
              <a:t>printf</a:t>
            </a:r>
            <a:r>
              <a:rPr lang="en-US" sz="2000" dirty="0"/>
              <a:t>("Phuong </a:t>
            </a:r>
            <a:r>
              <a:rPr lang="en-US" sz="2000" dirty="0" err="1"/>
              <a:t>trinh</a:t>
            </a:r>
            <a:r>
              <a:rPr lang="en-US" sz="2000" dirty="0"/>
              <a:t> </a:t>
            </a:r>
            <a:r>
              <a:rPr lang="en-US" sz="2000" dirty="0" err="1"/>
              <a:t>vo</a:t>
            </a:r>
            <a:r>
              <a:rPr lang="en-US" sz="2000" dirty="0"/>
              <a:t> </a:t>
            </a:r>
            <a:r>
              <a:rPr lang="en-US" sz="2000" dirty="0" err="1"/>
              <a:t>nghiem</a:t>
            </a:r>
            <a:r>
              <a:rPr lang="en-US" sz="2000" dirty="0"/>
              <a:t>");</a:t>
            </a:r>
          </a:p>
          <a:p>
            <a:endParaRPr lang="en-US" sz="2000" dirty="0"/>
          </a:p>
        </p:txBody>
      </p:sp>
    </p:spTree>
    <p:extLst>
      <p:ext uri="{BB962C8B-B14F-4D97-AF65-F5344CB8AC3E}">
        <p14:creationId xmlns:p14="http://schemas.microsoft.com/office/powerpoint/2010/main" val="367851038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Câu</a:t>
            </a:r>
            <a:r>
              <a:rPr lang="en-US" dirty="0"/>
              <a:t> </a:t>
            </a:r>
            <a:r>
              <a:rPr lang="en-US" dirty="0" err="1"/>
              <a:t>lệnh</a:t>
            </a:r>
            <a:r>
              <a:rPr lang="en-US" dirty="0"/>
              <a:t> </a:t>
            </a:r>
            <a:r>
              <a:rPr lang="en-US" dirty="0" err="1"/>
              <a:t>đa</a:t>
            </a:r>
            <a:r>
              <a:rPr lang="en-US" dirty="0"/>
              <a:t> </a:t>
            </a:r>
            <a:r>
              <a:rPr lang="en-US" dirty="0" err="1"/>
              <a:t>lựa</a:t>
            </a:r>
            <a:r>
              <a:rPr lang="en-US" dirty="0"/>
              <a:t> </a:t>
            </a:r>
            <a:r>
              <a:rPr lang="en-US" dirty="0" err="1"/>
              <a:t>chọn</a:t>
            </a:r>
            <a:endParaRPr lang="en-US"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990600"/>
            <a:ext cx="5181600" cy="225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2408238"/>
            <a:ext cx="5562600" cy="232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3779838"/>
            <a:ext cx="3962400" cy="2316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5005132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Câu</a:t>
            </a:r>
            <a:r>
              <a:rPr lang="en-US" dirty="0"/>
              <a:t> </a:t>
            </a:r>
            <a:r>
              <a:rPr lang="en-US" dirty="0" err="1"/>
              <a:t>lệnh</a:t>
            </a:r>
            <a:r>
              <a:rPr lang="en-US" dirty="0"/>
              <a:t> </a:t>
            </a:r>
            <a:r>
              <a:rPr lang="en-US" dirty="0" err="1"/>
              <a:t>đa</a:t>
            </a:r>
            <a:r>
              <a:rPr lang="en-US" dirty="0"/>
              <a:t> </a:t>
            </a:r>
            <a:r>
              <a:rPr lang="en-US" dirty="0" err="1"/>
              <a:t>lựa</a:t>
            </a:r>
            <a:r>
              <a:rPr lang="en-US" dirty="0"/>
              <a:t> </a:t>
            </a:r>
            <a:r>
              <a:rPr lang="en-US" dirty="0" err="1"/>
              <a:t>chọn</a:t>
            </a:r>
            <a:endParaRPr lang="en-US" dirty="0"/>
          </a:p>
        </p:txBody>
      </p:sp>
      <p:sp>
        <p:nvSpPr>
          <p:cNvPr id="3" name="Content Placeholder 2"/>
          <p:cNvSpPr>
            <a:spLocks noGrp="1"/>
          </p:cNvSpPr>
          <p:nvPr>
            <p:ph idx="1"/>
          </p:nvPr>
        </p:nvSpPr>
        <p:spPr/>
        <p:txBody>
          <a:bodyPr/>
          <a:lstStyle/>
          <a:p>
            <a:pPr>
              <a:buNone/>
            </a:pPr>
            <a:r>
              <a:rPr lang="en-US" sz="2000" dirty="0"/>
              <a:t>if(delta == 0) {</a:t>
            </a:r>
          </a:p>
          <a:p>
            <a:pPr>
              <a:buNone/>
            </a:pPr>
            <a:r>
              <a:rPr lang="en-US" sz="2000" dirty="0"/>
              <a:t>        x1 = -b/(2*a);</a:t>
            </a:r>
          </a:p>
          <a:p>
            <a:pPr>
              <a:buNone/>
            </a:pPr>
            <a:r>
              <a:rPr lang="en-US" sz="2000" dirty="0"/>
              <a:t>        x2 = -b/(2*a);</a:t>
            </a:r>
          </a:p>
          <a:p>
            <a:pPr>
              <a:buNone/>
            </a:pPr>
            <a:r>
              <a:rPr lang="en-US" sz="2000" dirty="0"/>
              <a:t>        </a:t>
            </a:r>
            <a:r>
              <a:rPr lang="en-US" sz="2000" dirty="0" err="1"/>
              <a:t>printf</a:t>
            </a:r>
            <a:r>
              <a:rPr lang="en-US" sz="2000" dirty="0"/>
              <a:t>("Phuong </a:t>
            </a:r>
            <a:r>
              <a:rPr lang="en-US" sz="2000" dirty="0" err="1"/>
              <a:t>trinh</a:t>
            </a:r>
            <a:r>
              <a:rPr lang="en-US" sz="2000" dirty="0"/>
              <a:t> co </a:t>
            </a:r>
            <a:r>
              <a:rPr lang="en-US" sz="2000" dirty="0" err="1"/>
              <a:t>nghiem</a:t>
            </a:r>
            <a:r>
              <a:rPr lang="en-US" sz="2000" dirty="0"/>
              <a:t> </a:t>
            </a:r>
            <a:r>
              <a:rPr lang="en-US" sz="2000" dirty="0" err="1"/>
              <a:t>kep</a:t>
            </a:r>
            <a:r>
              <a:rPr lang="en-US" sz="2000" dirty="0"/>
              <a:t> x = %f", x1);</a:t>
            </a:r>
          </a:p>
          <a:p>
            <a:pPr>
              <a:buNone/>
            </a:pPr>
            <a:r>
              <a:rPr lang="en-US" sz="2000" dirty="0"/>
              <a:t> }</a:t>
            </a:r>
          </a:p>
          <a:p>
            <a:pPr>
              <a:buNone/>
            </a:pPr>
            <a:r>
              <a:rPr lang="en-US" sz="2000" dirty="0"/>
              <a:t>else if(delta &gt; 0){</a:t>
            </a:r>
          </a:p>
          <a:p>
            <a:pPr>
              <a:buNone/>
            </a:pPr>
            <a:r>
              <a:rPr lang="en-US" sz="2000" dirty="0"/>
              <a:t>        x1 = (-b + </a:t>
            </a:r>
            <a:r>
              <a:rPr lang="en-US" sz="2000" dirty="0" err="1"/>
              <a:t>sqrt</a:t>
            </a:r>
            <a:r>
              <a:rPr lang="en-US" sz="2000" dirty="0"/>
              <a:t>(delta))/(2*a);</a:t>
            </a:r>
          </a:p>
          <a:p>
            <a:pPr>
              <a:buNone/>
            </a:pPr>
            <a:r>
              <a:rPr lang="en-US" sz="2000" dirty="0"/>
              <a:t>        x2 = (-b - </a:t>
            </a:r>
            <a:r>
              <a:rPr lang="en-US" sz="2000" dirty="0" err="1"/>
              <a:t>sqrt</a:t>
            </a:r>
            <a:r>
              <a:rPr lang="en-US" sz="2000" dirty="0"/>
              <a:t>(delta))/(2*a);</a:t>
            </a:r>
          </a:p>
          <a:p>
            <a:pPr>
              <a:buNone/>
            </a:pPr>
            <a:r>
              <a:rPr lang="en-US" sz="2000" dirty="0"/>
              <a:t>        </a:t>
            </a:r>
            <a:r>
              <a:rPr lang="en-US" sz="2000" dirty="0" err="1"/>
              <a:t>printf</a:t>
            </a:r>
            <a:r>
              <a:rPr lang="en-US" sz="2000" dirty="0"/>
              <a:t>("Phuong </a:t>
            </a:r>
            <a:r>
              <a:rPr lang="en-US" sz="2000" dirty="0" err="1"/>
              <a:t>trinh</a:t>
            </a:r>
            <a:r>
              <a:rPr lang="en-US" sz="2000" dirty="0"/>
              <a:t> co 2 </a:t>
            </a:r>
            <a:r>
              <a:rPr lang="en-US" sz="2000" dirty="0" err="1"/>
              <a:t>nghiem</a:t>
            </a:r>
            <a:r>
              <a:rPr lang="en-US" sz="2000" dirty="0"/>
              <a:t> x1 = %f, x2 = %f", x1, x2);</a:t>
            </a:r>
          </a:p>
          <a:p>
            <a:pPr>
              <a:buNone/>
            </a:pPr>
            <a:r>
              <a:rPr lang="en-US" sz="2000" dirty="0"/>
              <a:t>}</a:t>
            </a:r>
          </a:p>
          <a:p>
            <a:pPr>
              <a:buNone/>
            </a:pPr>
            <a:r>
              <a:rPr lang="en-US" sz="2000" dirty="0"/>
              <a:t>else</a:t>
            </a:r>
          </a:p>
          <a:p>
            <a:pPr>
              <a:buNone/>
            </a:pPr>
            <a:r>
              <a:rPr lang="en-US" sz="2000" dirty="0"/>
              <a:t>        </a:t>
            </a:r>
            <a:r>
              <a:rPr lang="en-US" sz="2000" dirty="0" err="1"/>
              <a:t>printf</a:t>
            </a:r>
            <a:r>
              <a:rPr lang="en-US" sz="2000" dirty="0"/>
              <a:t>("Phuong </a:t>
            </a:r>
            <a:r>
              <a:rPr lang="en-US" sz="2000" dirty="0" err="1"/>
              <a:t>trinh</a:t>
            </a:r>
            <a:r>
              <a:rPr lang="en-US" sz="2000" dirty="0"/>
              <a:t> </a:t>
            </a:r>
            <a:r>
              <a:rPr lang="en-US" sz="2000" dirty="0" err="1"/>
              <a:t>vo</a:t>
            </a:r>
            <a:r>
              <a:rPr lang="en-US" sz="2000" dirty="0"/>
              <a:t> </a:t>
            </a:r>
            <a:r>
              <a:rPr lang="en-US" sz="2000" dirty="0" err="1"/>
              <a:t>nghiem</a:t>
            </a:r>
            <a:r>
              <a:rPr lang="en-US" sz="2000" dirty="0"/>
              <a:t>");</a:t>
            </a:r>
          </a:p>
          <a:p>
            <a:endParaRPr lang="en-US" sz="2000" dirty="0"/>
          </a:p>
          <a:p>
            <a:endParaRPr lang="en-US" dirty="0"/>
          </a:p>
        </p:txBody>
      </p:sp>
    </p:spTree>
    <p:extLst>
      <p:ext uri="{BB962C8B-B14F-4D97-AF65-F5344CB8AC3E}">
        <p14:creationId xmlns:p14="http://schemas.microsoft.com/office/powerpoint/2010/main" val="39162374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Giới</a:t>
            </a:r>
            <a:r>
              <a:rPr lang="en-US" dirty="0" smtClean="0"/>
              <a:t> </a:t>
            </a:r>
            <a:r>
              <a:rPr lang="en-US" dirty="0" err="1" smtClean="0"/>
              <a:t>thiệu</a:t>
            </a:r>
            <a:endParaRPr lang="en-US" dirty="0"/>
          </a:p>
        </p:txBody>
      </p:sp>
      <p:sp>
        <p:nvSpPr>
          <p:cNvPr id="3" name="Content Placeholder 2"/>
          <p:cNvSpPr>
            <a:spLocks noGrp="1"/>
          </p:cNvSpPr>
          <p:nvPr>
            <p:ph idx="1"/>
          </p:nvPr>
        </p:nvSpPr>
        <p:spPr/>
        <p:txBody>
          <a:bodyPr/>
          <a:lstStyle/>
          <a:p>
            <a:pPr eaLnBrk="1" hangingPunct="1"/>
            <a:r>
              <a:rPr lang="en-US" dirty="0" err="1"/>
              <a:t>Thông</a:t>
            </a:r>
            <a:r>
              <a:rPr lang="en-US" dirty="0"/>
              <a:t> </a:t>
            </a:r>
            <a:r>
              <a:rPr lang="en-US" dirty="0" err="1"/>
              <a:t>thường</a:t>
            </a:r>
            <a:r>
              <a:rPr lang="en-US" dirty="0"/>
              <a:t>, </a:t>
            </a:r>
            <a:r>
              <a:rPr lang="en-US" dirty="0" err="1"/>
              <a:t>câu</a:t>
            </a:r>
            <a:r>
              <a:rPr lang="en-US" dirty="0"/>
              <a:t> </a:t>
            </a:r>
            <a:r>
              <a:rPr lang="en-US" dirty="0" err="1"/>
              <a:t>lệnh</a:t>
            </a:r>
            <a:r>
              <a:rPr lang="en-US" dirty="0"/>
              <a:t> </a:t>
            </a:r>
            <a:r>
              <a:rPr lang="en-US" dirty="0" err="1"/>
              <a:t>thực</a:t>
            </a:r>
            <a:r>
              <a:rPr lang="en-US" dirty="0"/>
              <a:t> </a:t>
            </a:r>
            <a:r>
              <a:rPr lang="en-US" dirty="0" err="1"/>
              <a:t>hiện</a:t>
            </a:r>
            <a:r>
              <a:rPr lang="en-US" dirty="0"/>
              <a:t> </a:t>
            </a:r>
            <a:r>
              <a:rPr lang="en-US" dirty="0" err="1"/>
              <a:t>theo</a:t>
            </a:r>
            <a:r>
              <a:rPr lang="en-US" dirty="0"/>
              <a:t> </a:t>
            </a:r>
            <a:r>
              <a:rPr lang="en-US" dirty="0" err="1"/>
              <a:t>trình</a:t>
            </a:r>
            <a:r>
              <a:rPr lang="en-US" dirty="0"/>
              <a:t> </a:t>
            </a:r>
            <a:r>
              <a:rPr lang="en-US" dirty="0" err="1"/>
              <a:t>tự</a:t>
            </a:r>
            <a:r>
              <a:rPr lang="en-US" dirty="0"/>
              <a:t> </a:t>
            </a:r>
            <a:r>
              <a:rPr lang="en-US" dirty="0" err="1"/>
              <a:t>từ</a:t>
            </a:r>
            <a:r>
              <a:rPr lang="en-US" dirty="0"/>
              <a:t> </a:t>
            </a:r>
            <a:r>
              <a:rPr lang="en-US" dirty="0" err="1"/>
              <a:t>trên</a:t>
            </a:r>
            <a:r>
              <a:rPr lang="en-US" dirty="0"/>
              <a:t> </a:t>
            </a:r>
            <a:r>
              <a:rPr lang="en-US" dirty="0" err="1"/>
              <a:t>xuống</a:t>
            </a:r>
            <a:r>
              <a:rPr lang="en-US" dirty="0"/>
              <a:t>, </a:t>
            </a:r>
            <a:r>
              <a:rPr lang="en-US" b="1" i="1" dirty="0" err="1">
                <a:solidFill>
                  <a:srgbClr val="FF0000"/>
                </a:solidFill>
              </a:rPr>
              <a:t>thực</a:t>
            </a:r>
            <a:r>
              <a:rPr lang="en-US" b="1" i="1" dirty="0">
                <a:solidFill>
                  <a:srgbClr val="FF0000"/>
                </a:solidFill>
              </a:rPr>
              <a:t> </a:t>
            </a:r>
            <a:r>
              <a:rPr lang="en-US" b="1" i="1" dirty="0" err="1">
                <a:solidFill>
                  <a:srgbClr val="FF0000"/>
                </a:solidFill>
              </a:rPr>
              <a:t>thi</a:t>
            </a:r>
            <a:r>
              <a:rPr lang="en-US" b="1" i="1" dirty="0">
                <a:solidFill>
                  <a:srgbClr val="FF0000"/>
                </a:solidFill>
              </a:rPr>
              <a:t> </a:t>
            </a:r>
            <a:r>
              <a:rPr lang="en-US" b="1" i="1" dirty="0" err="1">
                <a:solidFill>
                  <a:srgbClr val="FF0000"/>
                </a:solidFill>
              </a:rPr>
              <a:t>tuần</a:t>
            </a:r>
            <a:r>
              <a:rPr lang="en-US" b="1" i="1" dirty="0">
                <a:solidFill>
                  <a:srgbClr val="FF0000"/>
                </a:solidFill>
              </a:rPr>
              <a:t> </a:t>
            </a:r>
            <a:r>
              <a:rPr lang="en-US" b="1" i="1" dirty="0" err="1" smtClean="0">
                <a:solidFill>
                  <a:srgbClr val="FF0000"/>
                </a:solidFill>
              </a:rPr>
              <a:t>tự</a:t>
            </a:r>
            <a:endParaRPr lang="en-US" b="1" i="1" dirty="0">
              <a:solidFill>
                <a:srgbClr val="FF0000"/>
              </a:solidFill>
            </a:endParaRPr>
          </a:p>
          <a:p>
            <a:pPr eaLnBrk="1" hangingPunct="1"/>
            <a:r>
              <a:rPr lang="en-US" dirty="0" err="1"/>
              <a:t>Có</a:t>
            </a:r>
            <a:r>
              <a:rPr lang="en-US" dirty="0"/>
              <a:t> </a:t>
            </a:r>
            <a:r>
              <a:rPr lang="en-US" dirty="0" err="1"/>
              <a:t>ba</a:t>
            </a:r>
            <a:r>
              <a:rPr lang="en-US" dirty="0"/>
              <a:t> </a:t>
            </a:r>
            <a:r>
              <a:rPr lang="en-US" b="1" i="1" dirty="0" err="1">
                <a:solidFill>
                  <a:srgbClr val="FF0000"/>
                </a:solidFill>
              </a:rPr>
              <a:t>cấu</a:t>
            </a:r>
            <a:r>
              <a:rPr lang="en-US" b="1" i="1" dirty="0">
                <a:solidFill>
                  <a:srgbClr val="FF0000"/>
                </a:solidFill>
              </a:rPr>
              <a:t> </a:t>
            </a:r>
            <a:r>
              <a:rPr lang="en-US" b="1" i="1" dirty="0" err="1">
                <a:solidFill>
                  <a:srgbClr val="FF0000"/>
                </a:solidFill>
              </a:rPr>
              <a:t>trúc</a:t>
            </a:r>
            <a:r>
              <a:rPr lang="en-US" b="1" i="1" dirty="0">
                <a:solidFill>
                  <a:srgbClr val="FF0000"/>
                </a:solidFill>
              </a:rPr>
              <a:t> </a:t>
            </a:r>
            <a:r>
              <a:rPr lang="en-US" b="1" i="1" dirty="0" err="1">
                <a:solidFill>
                  <a:srgbClr val="FF0000"/>
                </a:solidFill>
              </a:rPr>
              <a:t>điều</a:t>
            </a:r>
            <a:r>
              <a:rPr lang="en-US" b="1" i="1" dirty="0">
                <a:solidFill>
                  <a:srgbClr val="FF0000"/>
                </a:solidFill>
              </a:rPr>
              <a:t> </a:t>
            </a:r>
            <a:r>
              <a:rPr lang="en-US" b="1" i="1" dirty="0" err="1">
                <a:solidFill>
                  <a:srgbClr val="FF0000"/>
                </a:solidFill>
              </a:rPr>
              <a:t>khiển</a:t>
            </a:r>
            <a:r>
              <a:rPr lang="en-US" b="1" i="1" dirty="0">
                <a:solidFill>
                  <a:srgbClr val="FF0000"/>
                </a:solidFill>
              </a:rPr>
              <a:t> </a:t>
            </a:r>
            <a:r>
              <a:rPr lang="en-US" dirty="0" err="1"/>
              <a:t>thứ</a:t>
            </a:r>
            <a:r>
              <a:rPr lang="en-US" dirty="0"/>
              <a:t> </a:t>
            </a:r>
            <a:r>
              <a:rPr lang="en-US" dirty="0" err="1"/>
              <a:t>tự</a:t>
            </a:r>
            <a:r>
              <a:rPr lang="en-US" dirty="0"/>
              <a:t> </a:t>
            </a:r>
            <a:r>
              <a:rPr lang="en-US" dirty="0" err="1"/>
              <a:t>thực</a:t>
            </a:r>
            <a:r>
              <a:rPr lang="en-US" dirty="0"/>
              <a:t> </a:t>
            </a:r>
            <a:r>
              <a:rPr lang="en-US" dirty="0" err="1"/>
              <a:t>thi</a:t>
            </a:r>
            <a:r>
              <a:rPr lang="en-US" dirty="0"/>
              <a:t> </a:t>
            </a:r>
            <a:r>
              <a:rPr lang="en-US" dirty="0" err="1"/>
              <a:t>chính</a:t>
            </a:r>
            <a:endParaRPr lang="en-US" dirty="0"/>
          </a:p>
          <a:p>
            <a:pPr lvl="1" eaLnBrk="1" hangingPunct="1"/>
            <a:r>
              <a:rPr lang="en-US" dirty="0" err="1"/>
              <a:t>Cấu</a:t>
            </a:r>
            <a:r>
              <a:rPr lang="en-US" dirty="0"/>
              <a:t> </a:t>
            </a:r>
            <a:r>
              <a:rPr lang="en-US" dirty="0" err="1"/>
              <a:t>trúc</a:t>
            </a:r>
            <a:r>
              <a:rPr lang="en-US" dirty="0"/>
              <a:t> </a:t>
            </a:r>
            <a:r>
              <a:rPr lang="en-US" dirty="0" err="1"/>
              <a:t>tuần</a:t>
            </a:r>
            <a:r>
              <a:rPr lang="en-US" dirty="0"/>
              <a:t> </a:t>
            </a:r>
            <a:r>
              <a:rPr lang="en-US" dirty="0" err="1"/>
              <a:t>tự</a:t>
            </a:r>
            <a:r>
              <a:rPr lang="en-US" dirty="0"/>
              <a:t> (</a:t>
            </a:r>
            <a:r>
              <a:rPr lang="en-US" i="1" dirty="0"/>
              <a:t>sequence structure</a:t>
            </a:r>
            <a:r>
              <a:rPr lang="en-US" dirty="0"/>
              <a:t>)</a:t>
            </a:r>
          </a:p>
          <a:p>
            <a:pPr lvl="1" eaLnBrk="1" hangingPunct="1"/>
            <a:r>
              <a:rPr lang="en-US" dirty="0" err="1"/>
              <a:t>Cấu</a:t>
            </a:r>
            <a:r>
              <a:rPr lang="en-US" dirty="0"/>
              <a:t> </a:t>
            </a:r>
            <a:r>
              <a:rPr lang="en-US" dirty="0" err="1"/>
              <a:t>trúc</a:t>
            </a:r>
            <a:r>
              <a:rPr lang="en-US" dirty="0"/>
              <a:t> </a:t>
            </a:r>
            <a:r>
              <a:rPr lang="en-US" dirty="0" err="1"/>
              <a:t>lựa</a:t>
            </a:r>
            <a:r>
              <a:rPr lang="en-US" dirty="0"/>
              <a:t> </a:t>
            </a:r>
            <a:r>
              <a:rPr lang="en-US" dirty="0" err="1"/>
              <a:t>chọn</a:t>
            </a:r>
            <a:r>
              <a:rPr lang="en-US" dirty="0"/>
              <a:t> (</a:t>
            </a:r>
            <a:r>
              <a:rPr lang="en-US" i="1" dirty="0"/>
              <a:t>selection structure</a:t>
            </a:r>
            <a:r>
              <a:rPr lang="en-US" dirty="0"/>
              <a:t>)</a:t>
            </a:r>
          </a:p>
          <a:p>
            <a:pPr lvl="1" eaLnBrk="1" hangingPunct="1"/>
            <a:r>
              <a:rPr lang="en-US" dirty="0" err="1"/>
              <a:t>Cấu</a:t>
            </a:r>
            <a:r>
              <a:rPr lang="en-US" dirty="0"/>
              <a:t> </a:t>
            </a:r>
            <a:r>
              <a:rPr lang="en-US" dirty="0" err="1"/>
              <a:t>trúc</a:t>
            </a:r>
            <a:r>
              <a:rPr lang="en-US" dirty="0"/>
              <a:t> </a:t>
            </a:r>
            <a:r>
              <a:rPr lang="en-US" dirty="0" err="1"/>
              <a:t>lặp</a:t>
            </a:r>
            <a:r>
              <a:rPr lang="en-US" dirty="0"/>
              <a:t> (</a:t>
            </a:r>
            <a:r>
              <a:rPr lang="en-US" i="1" dirty="0"/>
              <a:t>repetition structure</a:t>
            </a:r>
            <a:r>
              <a:rPr lang="en-US" dirty="0"/>
              <a:t>)</a:t>
            </a:r>
          </a:p>
          <a:p>
            <a:endParaRPr lang="en-US" dirty="0"/>
          </a:p>
        </p:txBody>
      </p:sp>
    </p:spTree>
    <p:extLst>
      <p:ext uri="{BB962C8B-B14F-4D97-AF65-F5344CB8AC3E}">
        <p14:creationId xmlns:p14="http://schemas.microsoft.com/office/powerpoint/2010/main" val="364083477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Toán</a:t>
            </a:r>
            <a:r>
              <a:rPr lang="en-US" dirty="0"/>
              <a:t> </a:t>
            </a:r>
            <a:r>
              <a:rPr lang="en-US" dirty="0" err="1"/>
              <a:t>tử</a:t>
            </a:r>
            <a:r>
              <a:rPr lang="en-US" dirty="0"/>
              <a:t> logic</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999" y="1371600"/>
            <a:ext cx="8068887"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584876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Toán</a:t>
            </a:r>
            <a:r>
              <a:rPr lang="en-US" dirty="0" smtClean="0"/>
              <a:t> </a:t>
            </a:r>
            <a:r>
              <a:rPr lang="en-US" dirty="0" err="1" smtClean="0"/>
              <a:t>tử</a:t>
            </a:r>
            <a:r>
              <a:rPr lang="en-US" dirty="0" smtClean="0"/>
              <a:t> logic</a:t>
            </a:r>
            <a:endParaRPr lang="en-US" dirty="0"/>
          </a:p>
        </p:txBody>
      </p:sp>
      <p:sp>
        <p:nvSpPr>
          <p:cNvPr id="3" name="Content Placeholder 2"/>
          <p:cNvSpPr>
            <a:spLocks noGrp="1"/>
          </p:cNvSpPr>
          <p:nvPr>
            <p:ph idx="1"/>
          </p:nvPr>
        </p:nvSpPr>
        <p:spPr/>
        <p:txBody>
          <a:bodyPr/>
          <a:lstStyle/>
          <a:p>
            <a:r>
              <a:rPr lang="en-US" dirty="0" err="1"/>
              <a:t>Bảng</a:t>
            </a:r>
            <a:r>
              <a:rPr lang="en-US" dirty="0"/>
              <a:t> </a:t>
            </a:r>
            <a:r>
              <a:rPr lang="en-US" dirty="0" err="1"/>
              <a:t>chân</a:t>
            </a:r>
            <a:r>
              <a:rPr lang="en-US" dirty="0"/>
              <a:t> </a:t>
            </a:r>
            <a:r>
              <a:rPr lang="en-US" dirty="0" err="1"/>
              <a:t>trị</a:t>
            </a:r>
            <a:r>
              <a:rPr lang="en-US" dirty="0"/>
              <a:t> </a:t>
            </a:r>
            <a:r>
              <a:rPr lang="en-US" dirty="0" err="1"/>
              <a:t>của</a:t>
            </a:r>
            <a:r>
              <a:rPr lang="en-US" dirty="0"/>
              <a:t> </a:t>
            </a:r>
            <a:r>
              <a:rPr lang="en-US" dirty="0" err="1"/>
              <a:t>toán</a:t>
            </a:r>
            <a:r>
              <a:rPr lang="en-US" dirty="0"/>
              <a:t> </a:t>
            </a:r>
            <a:r>
              <a:rPr lang="en-US" dirty="0" err="1"/>
              <a:t>tử</a:t>
            </a:r>
            <a:r>
              <a:rPr lang="en-US" dirty="0"/>
              <a:t> logic</a:t>
            </a:r>
          </a:p>
          <a:p>
            <a:pPr lvl="1"/>
            <a:r>
              <a:rPr lang="en-US" dirty="0"/>
              <a:t>OR (||)</a:t>
            </a:r>
          </a:p>
          <a:p>
            <a:pPr lvl="1"/>
            <a:endParaRPr lang="en-US" dirty="0"/>
          </a:p>
          <a:p>
            <a:pPr lvl="1"/>
            <a:endParaRPr lang="en-US" dirty="0"/>
          </a:p>
          <a:p>
            <a:pPr lvl="1"/>
            <a:endParaRPr lang="en-US" dirty="0"/>
          </a:p>
          <a:p>
            <a:pPr lvl="1"/>
            <a:endParaRPr lang="en-US" dirty="0"/>
          </a:p>
          <a:p>
            <a:pPr lvl="1">
              <a:buNone/>
            </a:pPr>
            <a:endParaRPr lang="en-US" dirty="0"/>
          </a:p>
          <a:p>
            <a:pPr lvl="1">
              <a:buNone/>
            </a:pPr>
            <a:endParaRPr lang="en-US" dirty="0"/>
          </a:p>
          <a:p>
            <a:pPr lvl="1"/>
            <a:r>
              <a:rPr lang="en-US" dirty="0"/>
              <a:t>AND (&amp;&amp;)</a:t>
            </a:r>
          </a:p>
          <a:p>
            <a:pPr lvl="1"/>
            <a:endParaRPr lang="en-US" dirty="0"/>
          </a:p>
          <a:p>
            <a:pPr lvl="1"/>
            <a:endParaRPr lang="en-US" dirty="0"/>
          </a:p>
          <a:p>
            <a:pPr lvl="1"/>
            <a:endParaRPr lang="en-US" dirty="0"/>
          </a:p>
          <a:p>
            <a:pPr lvl="1">
              <a:buNone/>
            </a:pPr>
            <a:endParaRPr lang="en-US" dirty="0"/>
          </a:p>
          <a:p>
            <a:endParaRPr lang="en-US" dirty="0"/>
          </a:p>
        </p:txBody>
      </p:sp>
      <p:pic>
        <p:nvPicPr>
          <p:cNvPr id="4" name="table"/>
          <p:cNvPicPr>
            <a:picLocks noChangeAspect="1"/>
          </p:cNvPicPr>
          <p:nvPr/>
        </p:nvPicPr>
        <p:blipFill>
          <a:blip r:embed="rId2"/>
          <a:stretch>
            <a:fillRect/>
          </a:stretch>
        </p:blipFill>
        <p:spPr>
          <a:xfrm>
            <a:off x="2743200" y="1905000"/>
            <a:ext cx="4114800" cy="1828800"/>
          </a:xfrm>
          <a:prstGeom prst="rect">
            <a:avLst/>
          </a:prstGeom>
        </p:spPr>
      </p:pic>
      <p:pic>
        <p:nvPicPr>
          <p:cNvPr id="5" name="table"/>
          <p:cNvPicPr>
            <a:picLocks noChangeAspect="1"/>
          </p:cNvPicPr>
          <p:nvPr/>
        </p:nvPicPr>
        <p:blipFill>
          <a:blip r:embed="rId3"/>
          <a:stretch>
            <a:fillRect/>
          </a:stretch>
        </p:blipFill>
        <p:spPr>
          <a:xfrm>
            <a:off x="2743200" y="4191000"/>
            <a:ext cx="4114800" cy="1857375"/>
          </a:xfrm>
          <a:prstGeom prst="rect">
            <a:avLst/>
          </a:prstGeom>
        </p:spPr>
      </p:pic>
    </p:spTree>
    <p:extLst>
      <p:ext uri="{BB962C8B-B14F-4D97-AF65-F5344CB8AC3E}">
        <p14:creationId xmlns:p14="http://schemas.microsoft.com/office/powerpoint/2010/main" val="389624992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Toán</a:t>
            </a:r>
            <a:r>
              <a:rPr lang="en-US" dirty="0"/>
              <a:t> </a:t>
            </a:r>
            <a:r>
              <a:rPr lang="en-US" dirty="0" err="1"/>
              <a:t>tử</a:t>
            </a:r>
            <a:r>
              <a:rPr lang="en-US" dirty="0"/>
              <a:t> logic</a:t>
            </a:r>
          </a:p>
        </p:txBody>
      </p:sp>
      <p:sp>
        <p:nvSpPr>
          <p:cNvPr id="3" name="Content Placeholder 2"/>
          <p:cNvSpPr>
            <a:spLocks noGrp="1"/>
          </p:cNvSpPr>
          <p:nvPr>
            <p:ph idx="1"/>
          </p:nvPr>
        </p:nvSpPr>
        <p:spPr/>
        <p:txBody>
          <a:bodyPr/>
          <a:lstStyle/>
          <a:p>
            <a:r>
              <a:rPr lang="en-US" dirty="0" err="1"/>
              <a:t>Bảng</a:t>
            </a:r>
            <a:r>
              <a:rPr lang="en-US" dirty="0"/>
              <a:t> </a:t>
            </a:r>
            <a:r>
              <a:rPr lang="en-US" dirty="0" err="1"/>
              <a:t>chân</a:t>
            </a:r>
            <a:r>
              <a:rPr lang="en-US" dirty="0"/>
              <a:t> </a:t>
            </a:r>
            <a:r>
              <a:rPr lang="en-US" dirty="0" err="1"/>
              <a:t>trị</a:t>
            </a:r>
            <a:r>
              <a:rPr lang="en-US" dirty="0"/>
              <a:t> </a:t>
            </a:r>
            <a:r>
              <a:rPr lang="en-US" dirty="0" err="1"/>
              <a:t>của</a:t>
            </a:r>
            <a:r>
              <a:rPr lang="en-US" dirty="0"/>
              <a:t> </a:t>
            </a:r>
            <a:r>
              <a:rPr lang="en-US" dirty="0" err="1"/>
              <a:t>toán</a:t>
            </a:r>
            <a:r>
              <a:rPr lang="en-US" dirty="0"/>
              <a:t> </a:t>
            </a:r>
            <a:r>
              <a:rPr lang="en-US" dirty="0" err="1"/>
              <a:t>tử</a:t>
            </a:r>
            <a:r>
              <a:rPr lang="en-US" dirty="0"/>
              <a:t> logic</a:t>
            </a:r>
          </a:p>
          <a:p>
            <a:pPr lvl="1"/>
            <a:r>
              <a:rPr lang="en-US" dirty="0"/>
              <a:t>NOT (!)</a:t>
            </a:r>
          </a:p>
          <a:p>
            <a:endParaRPr lang="en-US" dirty="0"/>
          </a:p>
        </p:txBody>
      </p:sp>
      <p:pic>
        <p:nvPicPr>
          <p:cNvPr id="4" name="table"/>
          <p:cNvPicPr>
            <a:picLocks noChangeAspect="1"/>
          </p:cNvPicPr>
          <p:nvPr/>
        </p:nvPicPr>
        <p:blipFill>
          <a:blip r:embed="rId2"/>
          <a:stretch>
            <a:fillRect/>
          </a:stretch>
        </p:blipFill>
        <p:spPr>
          <a:xfrm>
            <a:off x="2133600" y="2133600"/>
            <a:ext cx="3962400" cy="1473308"/>
          </a:xfrm>
          <a:prstGeom prst="rect">
            <a:avLst/>
          </a:prstGeom>
        </p:spPr>
      </p:pic>
    </p:spTree>
    <p:extLst>
      <p:ext uri="{BB962C8B-B14F-4D97-AF65-F5344CB8AC3E}">
        <p14:creationId xmlns:p14="http://schemas.microsoft.com/office/powerpoint/2010/main" val="379778582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Toán</a:t>
            </a:r>
            <a:r>
              <a:rPr lang="en-US" dirty="0"/>
              <a:t> </a:t>
            </a:r>
            <a:r>
              <a:rPr lang="en-US" dirty="0" err="1"/>
              <a:t>tử</a:t>
            </a:r>
            <a:r>
              <a:rPr lang="en-US" dirty="0"/>
              <a:t> logic</a:t>
            </a:r>
          </a:p>
        </p:txBody>
      </p:sp>
      <p:sp>
        <p:nvSpPr>
          <p:cNvPr id="3" name="Content Placeholder 2"/>
          <p:cNvSpPr>
            <a:spLocks noGrp="1"/>
          </p:cNvSpPr>
          <p:nvPr>
            <p:ph idx="1"/>
          </p:nvPr>
        </p:nvSpPr>
        <p:spPr>
          <a:xfrm>
            <a:off x="304800" y="1143000"/>
            <a:ext cx="8610600" cy="1905000"/>
          </a:xfrm>
        </p:spPr>
        <p:txBody>
          <a:bodyPr/>
          <a:lstStyle/>
          <a:p>
            <a:r>
              <a:rPr lang="en-US" dirty="0" err="1" smtClean="0"/>
              <a:t>Toán</a:t>
            </a:r>
            <a:r>
              <a:rPr lang="en-US" dirty="0" smtClean="0"/>
              <a:t> </a:t>
            </a:r>
            <a:r>
              <a:rPr lang="en-US" dirty="0" err="1" smtClean="0"/>
              <a:t>tử</a:t>
            </a:r>
            <a:r>
              <a:rPr lang="en-US" dirty="0" smtClean="0"/>
              <a:t> AND</a:t>
            </a:r>
          </a:p>
          <a:p>
            <a:pPr lvl="1"/>
            <a:r>
              <a:rPr lang="en-US" dirty="0" err="1" smtClean="0"/>
              <a:t>Khi</a:t>
            </a:r>
            <a:r>
              <a:rPr lang="en-US" dirty="0" smtClean="0"/>
              <a:t> </a:t>
            </a:r>
            <a:r>
              <a:rPr lang="en-US" dirty="0" err="1" smtClean="0"/>
              <a:t>hai</a:t>
            </a:r>
            <a:r>
              <a:rPr lang="en-US" dirty="0" smtClean="0"/>
              <a:t> </a:t>
            </a:r>
            <a:r>
              <a:rPr lang="en-US" dirty="0" err="1" smtClean="0"/>
              <a:t>biểu</a:t>
            </a:r>
            <a:r>
              <a:rPr lang="en-US" dirty="0" smtClean="0"/>
              <a:t> </a:t>
            </a:r>
            <a:r>
              <a:rPr lang="en-US" dirty="0" err="1" smtClean="0"/>
              <a:t>thức</a:t>
            </a:r>
            <a:r>
              <a:rPr lang="en-US" dirty="0" smtClean="0"/>
              <a:t> con </a:t>
            </a:r>
            <a:r>
              <a:rPr lang="en-US" i="1" dirty="0" err="1">
                <a:solidFill>
                  <a:srgbClr val="FF0000"/>
                </a:solidFill>
              </a:rPr>
              <a:t>cùng</a:t>
            </a:r>
            <a:r>
              <a:rPr lang="en-US" dirty="0"/>
              <a:t> true </a:t>
            </a:r>
            <a:r>
              <a:rPr lang="en-US" dirty="0" err="1" smtClean="0"/>
              <a:t>thì</a:t>
            </a:r>
            <a:r>
              <a:rPr lang="en-US" dirty="0" smtClean="0"/>
              <a:t> </a:t>
            </a:r>
            <a:r>
              <a:rPr lang="en-US" dirty="0" err="1" smtClean="0"/>
              <a:t>giá</a:t>
            </a:r>
            <a:r>
              <a:rPr lang="en-US" dirty="0" smtClean="0"/>
              <a:t> </a:t>
            </a:r>
            <a:r>
              <a:rPr lang="en-US" dirty="0" err="1" smtClean="0"/>
              <a:t>trị</a:t>
            </a:r>
            <a:r>
              <a:rPr lang="en-US" dirty="0" smtClean="0"/>
              <a:t> </a:t>
            </a:r>
            <a:r>
              <a:rPr lang="en-US" dirty="0" err="1" smtClean="0"/>
              <a:t>biểu</a:t>
            </a:r>
            <a:r>
              <a:rPr lang="en-US" dirty="0" smtClean="0"/>
              <a:t> </a:t>
            </a:r>
            <a:r>
              <a:rPr lang="en-US" dirty="0" err="1" smtClean="0"/>
              <a:t>thức</a:t>
            </a:r>
            <a:r>
              <a:rPr lang="en-US" dirty="0" smtClean="0"/>
              <a:t> </a:t>
            </a:r>
            <a:r>
              <a:rPr lang="en-US" dirty="0" err="1" smtClean="0"/>
              <a:t>tổng</a:t>
            </a:r>
            <a:r>
              <a:rPr lang="en-US" dirty="0" smtClean="0"/>
              <a:t> </a:t>
            </a:r>
            <a:r>
              <a:rPr lang="en-US" dirty="0" err="1" smtClean="0"/>
              <a:t>hợp</a:t>
            </a:r>
            <a:r>
              <a:rPr lang="en-US" dirty="0" smtClean="0"/>
              <a:t> </a:t>
            </a:r>
            <a:r>
              <a:rPr lang="en-US" dirty="0" err="1" smtClean="0"/>
              <a:t>mới</a:t>
            </a:r>
            <a:r>
              <a:rPr lang="en-US" dirty="0" smtClean="0"/>
              <a:t> </a:t>
            </a:r>
            <a:r>
              <a:rPr lang="en-US" dirty="0" err="1" smtClean="0"/>
              <a:t>nhận</a:t>
            </a:r>
            <a:r>
              <a:rPr lang="en-US" dirty="0" smtClean="0"/>
              <a:t> </a:t>
            </a:r>
            <a:r>
              <a:rPr lang="en-US" dirty="0" err="1" smtClean="0"/>
              <a:t>giá</a:t>
            </a:r>
            <a:r>
              <a:rPr lang="en-US" dirty="0" smtClean="0"/>
              <a:t> </a:t>
            </a:r>
            <a:r>
              <a:rPr lang="en-US" dirty="0" err="1" smtClean="0"/>
              <a:t>trị</a:t>
            </a:r>
            <a:r>
              <a:rPr lang="en-US" dirty="0" smtClean="0"/>
              <a:t> true.</a:t>
            </a:r>
            <a:endParaRPr lang="en-US" dirty="0"/>
          </a:p>
          <a:p>
            <a:pPr lvl="1"/>
            <a:r>
              <a:rPr lang="en-US" dirty="0" err="1"/>
              <a:t>Khi</a:t>
            </a:r>
            <a:r>
              <a:rPr lang="en-US" dirty="0"/>
              <a:t> </a:t>
            </a:r>
            <a:r>
              <a:rPr lang="en-US" dirty="0" err="1"/>
              <a:t>một</a:t>
            </a:r>
            <a:r>
              <a:rPr lang="en-US" dirty="0"/>
              <a:t> </a:t>
            </a:r>
            <a:r>
              <a:rPr lang="en-US" dirty="0" err="1"/>
              <a:t>trong</a:t>
            </a:r>
            <a:r>
              <a:rPr lang="en-US" dirty="0"/>
              <a:t> </a:t>
            </a:r>
            <a:r>
              <a:rPr lang="en-US" dirty="0" err="1"/>
              <a:t>hai</a:t>
            </a:r>
            <a:r>
              <a:rPr lang="en-US" dirty="0"/>
              <a:t> </a:t>
            </a:r>
            <a:r>
              <a:rPr lang="en-US" dirty="0" err="1" smtClean="0"/>
              <a:t>biểu</a:t>
            </a:r>
            <a:r>
              <a:rPr lang="en-US" dirty="0" smtClean="0"/>
              <a:t> </a:t>
            </a:r>
            <a:r>
              <a:rPr lang="en-US" dirty="0" err="1" smtClean="0"/>
              <a:t>thức</a:t>
            </a:r>
            <a:r>
              <a:rPr lang="en-US" dirty="0" smtClean="0"/>
              <a:t> con </a:t>
            </a:r>
            <a:r>
              <a:rPr lang="en-US" dirty="0" err="1"/>
              <a:t>là</a:t>
            </a:r>
            <a:r>
              <a:rPr lang="en-US" dirty="0"/>
              <a:t> </a:t>
            </a:r>
            <a:r>
              <a:rPr lang="en-US" dirty="0" smtClean="0"/>
              <a:t>false </a:t>
            </a:r>
            <a:r>
              <a:rPr lang="en-US" dirty="0" err="1" smtClean="0"/>
              <a:t>thì</a:t>
            </a:r>
            <a:r>
              <a:rPr lang="en-US" dirty="0" smtClean="0"/>
              <a:t> </a:t>
            </a:r>
            <a:r>
              <a:rPr lang="en-US" dirty="0" err="1" smtClean="0"/>
              <a:t>giá</a:t>
            </a:r>
            <a:r>
              <a:rPr lang="en-US" dirty="0" smtClean="0"/>
              <a:t> </a:t>
            </a:r>
            <a:r>
              <a:rPr lang="en-US" dirty="0" err="1" smtClean="0"/>
              <a:t>trị</a:t>
            </a:r>
            <a:r>
              <a:rPr lang="en-US" dirty="0" smtClean="0"/>
              <a:t> </a:t>
            </a:r>
            <a:r>
              <a:rPr lang="en-US" dirty="0" err="1" smtClean="0"/>
              <a:t>biểu</a:t>
            </a:r>
            <a:r>
              <a:rPr lang="en-US" dirty="0" smtClean="0"/>
              <a:t> </a:t>
            </a:r>
            <a:r>
              <a:rPr lang="en-US" dirty="0" err="1" smtClean="0"/>
              <a:t>thức</a:t>
            </a:r>
            <a:r>
              <a:rPr lang="en-US" dirty="0" smtClean="0"/>
              <a:t> </a:t>
            </a:r>
            <a:r>
              <a:rPr lang="en-US" dirty="0" err="1" smtClean="0"/>
              <a:t>tổng</a:t>
            </a:r>
            <a:r>
              <a:rPr lang="en-US" dirty="0" smtClean="0"/>
              <a:t> </a:t>
            </a:r>
            <a:r>
              <a:rPr lang="en-US" dirty="0" err="1" smtClean="0"/>
              <a:t>hợp</a:t>
            </a:r>
            <a:r>
              <a:rPr lang="en-US" dirty="0" smtClean="0"/>
              <a:t> </a:t>
            </a:r>
            <a:r>
              <a:rPr lang="en-US" dirty="0" err="1" smtClean="0"/>
              <a:t>là</a:t>
            </a:r>
            <a:r>
              <a:rPr lang="en-US" dirty="0" smtClean="0"/>
              <a:t> false.</a:t>
            </a: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276600"/>
            <a:ext cx="6708913"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712214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Toán</a:t>
            </a:r>
            <a:r>
              <a:rPr lang="en-US" dirty="0"/>
              <a:t> </a:t>
            </a:r>
            <a:r>
              <a:rPr lang="en-US" dirty="0" err="1"/>
              <a:t>tử</a:t>
            </a:r>
            <a:r>
              <a:rPr lang="en-US" dirty="0"/>
              <a:t> logic</a:t>
            </a:r>
          </a:p>
        </p:txBody>
      </p:sp>
      <p:sp>
        <p:nvSpPr>
          <p:cNvPr id="3" name="Content Placeholder 2"/>
          <p:cNvSpPr>
            <a:spLocks noGrp="1"/>
          </p:cNvSpPr>
          <p:nvPr>
            <p:ph idx="1"/>
          </p:nvPr>
        </p:nvSpPr>
        <p:spPr/>
        <p:txBody>
          <a:bodyPr/>
          <a:lstStyle/>
          <a:p>
            <a:r>
              <a:rPr lang="en-US" dirty="0" err="1" smtClean="0"/>
              <a:t>Toán</a:t>
            </a:r>
            <a:r>
              <a:rPr lang="en-US" dirty="0" smtClean="0"/>
              <a:t> </a:t>
            </a:r>
            <a:r>
              <a:rPr lang="en-US" dirty="0" err="1" smtClean="0"/>
              <a:t>tử</a:t>
            </a:r>
            <a:r>
              <a:rPr lang="en-US" dirty="0" smtClean="0"/>
              <a:t> logic OR</a:t>
            </a:r>
          </a:p>
          <a:p>
            <a:pPr lvl="1"/>
            <a:r>
              <a:rPr lang="en-US" dirty="0" err="1"/>
              <a:t>Thực</a:t>
            </a:r>
            <a:r>
              <a:rPr lang="en-US" dirty="0"/>
              <a:t> </a:t>
            </a:r>
            <a:r>
              <a:rPr lang="en-US" dirty="0" err="1"/>
              <a:t>thi</a:t>
            </a:r>
            <a:r>
              <a:rPr lang="en-US" dirty="0"/>
              <a:t> </a:t>
            </a:r>
            <a:r>
              <a:rPr lang="en-US" dirty="0" err="1"/>
              <a:t>nếu</a:t>
            </a:r>
            <a:r>
              <a:rPr lang="en-US" dirty="0"/>
              <a:t> </a:t>
            </a:r>
            <a:r>
              <a:rPr lang="en-US" dirty="0" err="1"/>
              <a:t>chỉ</a:t>
            </a:r>
            <a:r>
              <a:rPr lang="en-US" dirty="0"/>
              <a:t> </a:t>
            </a:r>
            <a:r>
              <a:rPr lang="en-US" dirty="0" err="1"/>
              <a:t>cần</a:t>
            </a:r>
            <a:r>
              <a:rPr lang="en-US" dirty="0"/>
              <a:t> </a:t>
            </a:r>
            <a:r>
              <a:rPr lang="en-US" i="1" dirty="0" err="1">
                <a:solidFill>
                  <a:srgbClr val="FF0000"/>
                </a:solidFill>
              </a:rPr>
              <a:t>một</a:t>
            </a:r>
            <a:r>
              <a:rPr lang="en-US" i="1" dirty="0">
                <a:solidFill>
                  <a:srgbClr val="FF0000"/>
                </a:solidFill>
              </a:rPr>
              <a:t> </a:t>
            </a:r>
            <a:r>
              <a:rPr lang="en-US" i="1" dirty="0" err="1">
                <a:solidFill>
                  <a:srgbClr val="FF0000"/>
                </a:solidFill>
              </a:rPr>
              <a:t>trong</a:t>
            </a:r>
            <a:r>
              <a:rPr lang="en-US" i="1" dirty="0">
                <a:solidFill>
                  <a:srgbClr val="FF0000"/>
                </a:solidFill>
              </a:rPr>
              <a:t> </a:t>
            </a:r>
            <a:r>
              <a:rPr lang="en-US" i="1" dirty="0" err="1">
                <a:solidFill>
                  <a:srgbClr val="FF0000"/>
                </a:solidFill>
              </a:rPr>
              <a:t>hai</a:t>
            </a:r>
            <a:r>
              <a:rPr lang="en-US" dirty="0">
                <a:solidFill>
                  <a:srgbClr val="FF0000"/>
                </a:solidFill>
              </a:rPr>
              <a:t> </a:t>
            </a:r>
            <a:r>
              <a:rPr lang="en-US" dirty="0" err="1"/>
              <a:t>điều</a:t>
            </a:r>
            <a:r>
              <a:rPr lang="en-US" dirty="0"/>
              <a:t> </a:t>
            </a:r>
            <a:r>
              <a:rPr lang="en-US" dirty="0" err="1"/>
              <a:t>kiện</a:t>
            </a:r>
            <a:r>
              <a:rPr lang="en-US" dirty="0"/>
              <a:t> </a:t>
            </a:r>
            <a:r>
              <a:rPr lang="en-US" dirty="0" err="1"/>
              <a:t>là</a:t>
            </a:r>
            <a:r>
              <a:rPr lang="en-US" dirty="0"/>
              <a:t> </a:t>
            </a:r>
            <a:r>
              <a:rPr lang="en-US" dirty="0" smtClean="0"/>
              <a:t>true</a:t>
            </a:r>
          </a:p>
          <a:p>
            <a:pPr lvl="1"/>
            <a:endParaRPr lang="en-US" dirty="0"/>
          </a:p>
          <a:p>
            <a:pPr marL="457200" lvl="1" indent="0">
              <a:buNone/>
            </a:pPr>
            <a:endParaRPr lang="en-US" dirty="0" smtClean="0"/>
          </a:p>
          <a:p>
            <a:pPr marL="457200" lvl="1" indent="0">
              <a:buNone/>
            </a:pPr>
            <a:endParaRPr lang="en-US" dirty="0"/>
          </a:p>
          <a:p>
            <a:pPr marL="457200" lvl="1" indent="0">
              <a:buNone/>
            </a:pPr>
            <a:endParaRPr lang="en-US" dirty="0"/>
          </a:p>
          <a:p>
            <a:pPr lvl="1"/>
            <a:r>
              <a:rPr lang="en-US" dirty="0" err="1"/>
              <a:t>Khi</a:t>
            </a:r>
            <a:r>
              <a:rPr lang="en-US" dirty="0"/>
              <a:t> </a:t>
            </a:r>
            <a:r>
              <a:rPr lang="en-US" dirty="0" err="1"/>
              <a:t>cả</a:t>
            </a:r>
            <a:r>
              <a:rPr lang="en-US" dirty="0"/>
              <a:t> </a:t>
            </a:r>
            <a:r>
              <a:rPr lang="en-US" dirty="0" err="1"/>
              <a:t>hai</a:t>
            </a:r>
            <a:r>
              <a:rPr lang="en-US" dirty="0"/>
              <a:t> </a:t>
            </a:r>
            <a:r>
              <a:rPr lang="en-US" dirty="0" err="1"/>
              <a:t>điều</a:t>
            </a:r>
            <a:r>
              <a:rPr lang="en-US" dirty="0"/>
              <a:t> </a:t>
            </a:r>
            <a:r>
              <a:rPr lang="en-US" dirty="0" err="1"/>
              <a:t>kiện</a:t>
            </a:r>
            <a:r>
              <a:rPr lang="en-US" dirty="0"/>
              <a:t> </a:t>
            </a:r>
            <a:r>
              <a:rPr lang="en-US" dirty="0" err="1"/>
              <a:t>đều</a:t>
            </a:r>
            <a:r>
              <a:rPr lang="en-US" dirty="0"/>
              <a:t> </a:t>
            </a:r>
            <a:r>
              <a:rPr lang="en-US" dirty="0" err="1"/>
              <a:t>sai</a:t>
            </a:r>
            <a:r>
              <a:rPr lang="en-US" dirty="0"/>
              <a:t> </a:t>
            </a:r>
            <a:r>
              <a:rPr lang="en-US" dirty="0" err="1"/>
              <a:t>thì</a:t>
            </a:r>
            <a:r>
              <a:rPr lang="en-US" dirty="0"/>
              <a:t> </a:t>
            </a:r>
            <a:r>
              <a:rPr lang="en-US" dirty="0" err="1"/>
              <a:t>mới</a:t>
            </a:r>
            <a:r>
              <a:rPr lang="en-US" dirty="0"/>
              <a:t> </a:t>
            </a:r>
            <a:r>
              <a:rPr lang="en-US" dirty="0" err="1"/>
              <a:t>không</a:t>
            </a:r>
            <a:r>
              <a:rPr lang="en-US" dirty="0"/>
              <a:t> </a:t>
            </a:r>
            <a:r>
              <a:rPr lang="en-US" dirty="0" err="1"/>
              <a:t>thực</a:t>
            </a:r>
            <a:r>
              <a:rPr lang="en-US" dirty="0"/>
              <a:t> </a:t>
            </a:r>
            <a:r>
              <a:rPr lang="en-US" dirty="0" err="1"/>
              <a:t>thi</a:t>
            </a:r>
            <a:r>
              <a:rPr lang="en-US" dirty="0"/>
              <a:t> </a:t>
            </a:r>
            <a:r>
              <a:rPr lang="en-US" dirty="0" err="1"/>
              <a:t>câu</a:t>
            </a:r>
            <a:r>
              <a:rPr lang="en-US" dirty="0"/>
              <a:t> </a:t>
            </a:r>
            <a:r>
              <a:rPr lang="en-US" dirty="0" err="1"/>
              <a:t>lệnh</a:t>
            </a:r>
            <a:r>
              <a:rPr lang="en-US" dirty="0"/>
              <a:t> </a:t>
            </a:r>
            <a:r>
              <a:rPr lang="en-US" dirty="0" smtClean="0"/>
              <a:t>in.</a:t>
            </a:r>
          </a:p>
          <a:p>
            <a:pPr lvl="1"/>
            <a:r>
              <a:rPr lang="en-US" dirty="0" err="1"/>
              <a:t>Toán</a:t>
            </a:r>
            <a:r>
              <a:rPr lang="en-US" dirty="0"/>
              <a:t> </a:t>
            </a:r>
            <a:r>
              <a:rPr lang="en-US" dirty="0" err="1"/>
              <a:t>tử</a:t>
            </a:r>
            <a:r>
              <a:rPr lang="en-US" dirty="0"/>
              <a:t> </a:t>
            </a:r>
            <a:r>
              <a:rPr lang="en-US" dirty="0">
                <a:latin typeface="DejaVu Sans Mono" pitchFamily="49" charset="0"/>
                <a:ea typeface="DejaVu Sans Mono" pitchFamily="49" charset="0"/>
                <a:cs typeface="DejaVu Sans Mono" pitchFamily="49" charset="0"/>
              </a:rPr>
              <a:t>&amp;&amp;</a:t>
            </a:r>
            <a:r>
              <a:rPr lang="en-US" dirty="0"/>
              <a:t> </a:t>
            </a:r>
            <a:r>
              <a:rPr lang="en-US" dirty="0" err="1"/>
              <a:t>có</a:t>
            </a:r>
            <a:r>
              <a:rPr lang="en-US" dirty="0"/>
              <a:t> </a:t>
            </a:r>
            <a:r>
              <a:rPr lang="en-US" dirty="0" err="1"/>
              <a:t>độ</a:t>
            </a:r>
            <a:r>
              <a:rPr lang="en-US" dirty="0"/>
              <a:t> </a:t>
            </a:r>
            <a:r>
              <a:rPr lang="en-US" dirty="0" err="1"/>
              <a:t>ưu</a:t>
            </a:r>
            <a:r>
              <a:rPr lang="en-US" dirty="0"/>
              <a:t> </a:t>
            </a:r>
            <a:r>
              <a:rPr lang="en-US" dirty="0" err="1"/>
              <a:t>tiên</a:t>
            </a:r>
            <a:r>
              <a:rPr lang="en-US" dirty="0"/>
              <a:t> </a:t>
            </a:r>
            <a:r>
              <a:rPr lang="en-US" dirty="0" err="1"/>
              <a:t>cao</a:t>
            </a:r>
            <a:r>
              <a:rPr lang="en-US" dirty="0"/>
              <a:t> </a:t>
            </a:r>
            <a:r>
              <a:rPr lang="en-US" dirty="0" err="1"/>
              <a:t>hơn</a:t>
            </a:r>
            <a:r>
              <a:rPr lang="en-US" dirty="0"/>
              <a:t> </a:t>
            </a:r>
            <a:r>
              <a:rPr lang="en-US" dirty="0" err="1"/>
              <a:t>toán</a:t>
            </a:r>
            <a:r>
              <a:rPr lang="en-US" dirty="0"/>
              <a:t> </a:t>
            </a:r>
            <a:r>
              <a:rPr lang="en-US" dirty="0" err="1"/>
              <a:t>tử</a:t>
            </a:r>
            <a:r>
              <a:rPr lang="en-US" dirty="0"/>
              <a:t> </a:t>
            </a:r>
            <a:r>
              <a:rPr lang="en-US" dirty="0">
                <a:latin typeface="DejaVu Sans Mono" pitchFamily="49" charset="0"/>
                <a:ea typeface="DejaVu Sans Mono" pitchFamily="49" charset="0"/>
                <a:cs typeface="DejaVu Sans Mono" pitchFamily="49" charset="0"/>
              </a:rPr>
              <a:t>||,</a:t>
            </a:r>
            <a:r>
              <a:rPr lang="en-US" dirty="0"/>
              <a:t> </a:t>
            </a:r>
            <a:r>
              <a:rPr lang="en-US" dirty="0" err="1"/>
              <a:t>đều</a:t>
            </a:r>
            <a:r>
              <a:rPr lang="en-US" dirty="0"/>
              <a:t> </a:t>
            </a:r>
            <a:r>
              <a:rPr lang="en-US" dirty="0" err="1"/>
              <a:t>kết</a:t>
            </a:r>
            <a:r>
              <a:rPr lang="en-US" dirty="0"/>
              <a:t> </a:t>
            </a:r>
            <a:r>
              <a:rPr lang="en-US" dirty="0" err="1"/>
              <a:t>hợp</a:t>
            </a:r>
            <a:r>
              <a:rPr lang="en-US" dirty="0"/>
              <a:t> </a:t>
            </a:r>
            <a:r>
              <a:rPr lang="en-US" dirty="0" err="1"/>
              <a:t>từ</a:t>
            </a:r>
            <a:r>
              <a:rPr lang="en-US" dirty="0"/>
              <a:t> </a:t>
            </a:r>
            <a:r>
              <a:rPr lang="en-US" dirty="0" err="1"/>
              <a:t>trái</a:t>
            </a:r>
            <a:r>
              <a:rPr lang="en-US" dirty="0"/>
              <a:t> qua</a:t>
            </a:r>
          </a:p>
          <a:p>
            <a:pPr lvl="1"/>
            <a:endParaRPr lang="en-US" dirty="0"/>
          </a:p>
        </p:txBody>
      </p:sp>
      <p:sp>
        <p:nvSpPr>
          <p:cNvPr id="4" name="Content Placeholder 2"/>
          <p:cNvSpPr txBox="1">
            <a:spLocks/>
          </p:cNvSpPr>
          <p:nvPr/>
        </p:nvSpPr>
        <p:spPr>
          <a:xfrm>
            <a:off x="685800" y="2209800"/>
            <a:ext cx="8077200" cy="1066800"/>
          </a:xfrm>
          <a:prstGeom prst="rect">
            <a:avLst/>
          </a:prstGeom>
          <a:solidFill>
            <a:schemeClr val="bg1">
              <a:lumMod val="85000"/>
            </a:schemeClr>
          </a:solidFill>
        </p:spPr>
        <p:txBody>
          <a:bodyPr/>
          <a:ls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fontAlgn="auto">
              <a:spcBef>
                <a:spcPts val="0"/>
              </a:spcBef>
              <a:spcAft>
                <a:spcPts val="0"/>
              </a:spcAft>
              <a:defRPr/>
            </a:pPr>
            <a:r>
              <a:rPr lang="en-US" dirty="0">
                <a:latin typeface="DejaVu Sans Mono" pitchFamily="49" charset="0"/>
                <a:ea typeface="DejaVu Sans Mono" pitchFamily="49" charset="0"/>
                <a:cs typeface="DejaVu Sans Mono" pitchFamily="49" charset="0"/>
              </a:rPr>
              <a:t>  </a:t>
            </a:r>
            <a:r>
              <a:rPr lang="en-US" b="1" i="1" dirty="0">
                <a:latin typeface="DejaVu Sans Mono" pitchFamily="49" charset="0"/>
                <a:ea typeface="DejaVu Sans Mono" pitchFamily="49" charset="0"/>
                <a:cs typeface="DejaVu Sans Mono" pitchFamily="49" charset="0"/>
              </a:rPr>
              <a:t>if</a:t>
            </a:r>
            <a:r>
              <a:rPr lang="en-US" dirty="0">
                <a:latin typeface="DejaVu Sans Mono" pitchFamily="49" charset="0"/>
                <a:ea typeface="DejaVu Sans Mono" pitchFamily="49" charset="0"/>
                <a:cs typeface="DejaVu Sans Mono" pitchFamily="49" charset="0"/>
              </a:rPr>
              <a:t> ( ( semesterAverage &gt;= 90 ) || ( finalExam &gt;= 90 ) )</a:t>
            </a:r>
          </a:p>
          <a:p>
            <a:pPr fontAlgn="auto">
              <a:spcBef>
                <a:spcPts val="0"/>
              </a:spcBef>
              <a:spcAft>
                <a:spcPts val="0"/>
              </a:spcAft>
              <a:defRPr/>
            </a:pPr>
            <a:r>
              <a:rPr lang="en-US" dirty="0">
                <a:latin typeface="DejaVu Sans Mono" pitchFamily="49" charset="0"/>
                <a:ea typeface="DejaVu Sans Mono" pitchFamily="49" charset="0"/>
                <a:cs typeface="DejaVu Sans Mono" pitchFamily="49" charset="0"/>
              </a:rPr>
              <a:t> 	</a:t>
            </a:r>
            <a:r>
              <a:rPr lang="en-US" dirty="0" err="1">
                <a:latin typeface="DejaVu Sans Mono" pitchFamily="49" charset="0"/>
                <a:ea typeface="DejaVu Sans Mono" pitchFamily="49" charset="0"/>
                <a:cs typeface="DejaVu Sans Mono" pitchFamily="49" charset="0"/>
              </a:rPr>
              <a:t>printf</a:t>
            </a:r>
            <a:r>
              <a:rPr lang="en-US" dirty="0">
                <a:latin typeface="DejaVu Sans Mono" pitchFamily="49" charset="0"/>
                <a:ea typeface="DejaVu Sans Mono" pitchFamily="49" charset="0"/>
                <a:cs typeface="DejaVu Sans Mono" pitchFamily="49" charset="0"/>
              </a:rPr>
              <a:t>( "Student grade is A" );</a:t>
            </a:r>
          </a:p>
        </p:txBody>
      </p:sp>
    </p:spTree>
    <p:extLst>
      <p:ext uri="{BB962C8B-B14F-4D97-AF65-F5344CB8AC3E}">
        <p14:creationId xmlns:p14="http://schemas.microsoft.com/office/powerpoint/2010/main" val="230450498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Toán</a:t>
            </a:r>
            <a:r>
              <a:rPr lang="en-US" dirty="0" smtClean="0"/>
              <a:t> </a:t>
            </a:r>
            <a:r>
              <a:rPr lang="en-US" dirty="0" err="1" smtClean="0"/>
              <a:t>tử</a:t>
            </a:r>
            <a:r>
              <a:rPr lang="en-US" dirty="0" smtClean="0"/>
              <a:t> logic</a:t>
            </a:r>
            <a:endParaRPr lang="en-US" dirty="0"/>
          </a:p>
        </p:txBody>
      </p:sp>
      <p:sp>
        <p:nvSpPr>
          <p:cNvPr id="3" name="Content Placeholder 2"/>
          <p:cNvSpPr>
            <a:spLocks noGrp="1"/>
          </p:cNvSpPr>
          <p:nvPr>
            <p:ph idx="1"/>
          </p:nvPr>
        </p:nvSpPr>
        <p:spPr/>
        <p:txBody>
          <a:bodyPr/>
          <a:lstStyle/>
          <a:p>
            <a:r>
              <a:rPr lang="en-US" dirty="0" err="1" smtClean="0"/>
              <a:t>Thứ</a:t>
            </a:r>
            <a:r>
              <a:rPr lang="en-US" dirty="0" smtClean="0"/>
              <a:t> </a:t>
            </a:r>
            <a:r>
              <a:rPr lang="en-US" dirty="0" err="1" smtClean="0"/>
              <a:t>tự</a:t>
            </a:r>
            <a:r>
              <a:rPr lang="en-US" dirty="0" smtClean="0"/>
              <a:t> </a:t>
            </a:r>
            <a:r>
              <a:rPr lang="en-US" dirty="0" err="1" smtClean="0"/>
              <a:t>ưu</a:t>
            </a:r>
            <a:r>
              <a:rPr lang="en-US" dirty="0" smtClean="0"/>
              <a:t> </a:t>
            </a:r>
            <a:r>
              <a:rPr lang="en-US" dirty="0" err="1" smtClean="0"/>
              <a:t>tiên</a:t>
            </a:r>
            <a:r>
              <a:rPr lang="en-US" dirty="0" smtClean="0"/>
              <a:t> </a:t>
            </a:r>
            <a:r>
              <a:rPr lang="en-US" dirty="0" err="1" smtClean="0"/>
              <a:t>của</a:t>
            </a:r>
            <a:r>
              <a:rPr lang="en-US" dirty="0" smtClean="0"/>
              <a:t> </a:t>
            </a:r>
            <a:r>
              <a:rPr lang="en-US" dirty="0" err="1" smtClean="0"/>
              <a:t>các</a:t>
            </a:r>
            <a:r>
              <a:rPr lang="en-US" dirty="0" smtClean="0"/>
              <a:t> </a:t>
            </a:r>
            <a:r>
              <a:rPr lang="en-US" dirty="0" err="1" smtClean="0"/>
              <a:t>toán</a:t>
            </a:r>
            <a:r>
              <a:rPr lang="en-US" dirty="0" smtClean="0"/>
              <a:t> </a:t>
            </a:r>
            <a:r>
              <a:rPr lang="en-US" dirty="0" err="1" smtClean="0"/>
              <a:t>tử</a:t>
            </a:r>
            <a:endParaRPr lang="en-US" dirty="0" smtClean="0"/>
          </a:p>
          <a:p>
            <a:pPr>
              <a:lnSpc>
                <a:spcPct val="90000"/>
              </a:lnSpc>
              <a:buNone/>
            </a:pPr>
            <a:r>
              <a:rPr lang="en-US" sz="2200" dirty="0" err="1">
                <a:cs typeface="Times New Roman" pitchFamily="18" charset="0"/>
              </a:rPr>
              <a:t>Mức</a:t>
            </a:r>
            <a:r>
              <a:rPr lang="en-US" sz="2200" dirty="0">
                <a:cs typeface="Times New Roman" pitchFamily="18" charset="0"/>
              </a:rPr>
              <a:t>		</a:t>
            </a:r>
            <a:r>
              <a:rPr lang="en-US" sz="2200" dirty="0" err="1">
                <a:cs typeface="Times New Roman" pitchFamily="18" charset="0"/>
              </a:rPr>
              <a:t>Toán</a:t>
            </a:r>
            <a:r>
              <a:rPr lang="en-US" sz="2200" dirty="0">
                <a:cs typeface="Times New Roman" pitchFamily="18" charset="0"/>
              </a:rPr>
              <a:t> </a:t>
            </a:r>
            <a:r>
              <a:rPr lang="en-US" sz="2200" dirty="0" err="1">
                <a:cs typeface="Times New Roman" pitchFamily="18" charset="0"/>
              </a:rPr>
              <a:t>tử</a:t>
            </a:r>
            <a:r>
              <a:rPr lang="en-US" sz="2200" dirty="0">
                <a:cs typeface="Times New Roman" pitchFamily="18" charset="0"/>
              </a:rPr>
              <a:t>		</a:t>
            </a:r>
            <a:r>
              <a:rPr lang="en-US" sz="2200" dirty="0" err="1">
                <a:cs typeface="Times New Roman" pitchFamily="18" charset="0"/>
              </a:rPr>
              <a:t>Kết</a:t>
            </a:r>
            <a:r>
              <a:rPr lang="en-US" sz="2200" dirty="0">
                <a:cs typeface="Times New Roman" pitchFamily="18" charset="0"/>
              </a:rPr>
              <a:t> </a:t>
            </a:r>
            <a:r>
              <a:rPr lang="en-US" sz="2200" dirty="0" err="1">
                <a:cs typeface="Times New Roman" pitchFamily="18" charset="0"/>
              </a:rPr>
              <a:t>hợp</a:t>
            </a:r>
            <a:endParaRPr lang="en-US" sz="2200" dirty="0">
              <a:cs typeface="Times New Roman" pitchFamily="18" charset="0"/>
            </a:endParaRPr>
          </a:p>
          <a:p>
            <a:pPr>
              <a:lnSpc>
                <a:spcPct val="90000"/>
              </a:lnSpc>
              <a:buNone/>
            </a:pPr>
            <a:r>
              <a:rPr lang="en-US" dirty="0" smtClean="0">
                <a:cs typeface="Times New Roman" pitchFamily="18" charset="0"/>
              </a:rPr>
              <a:t>------------------------------------------------------------------</a:t>
            </a:r>
            <a:endParaRPr lang="en-US" dirty="0">
              <a:cs typeface="Times New Roman" pitchFamily="18" charset="0"/>
            </a:endParaRPr>
          </a:p>
          <a:p>
            <a:pPr algn="just">
              <a:lnSpc>
                <a:spcPct val="90000"/>
              </a:lnSpc>
              <a:buNone/>
            </a:pPr>
            <a:r>
              <a:rPr lang="en-GB" dirty="0">
                <a:cs typeface="Times New Roman" pitchFamily="18" charset="0"/>
              </a:rPr>
              <a:t>1.			</a:t>
            </a:r>
            <a:r>
              <a:rPr lang="en-GB" dirty="0">
                <a:solidFill>
                  <a:srgbClr val="FF0000"/>
                </a:solidFill>
                <a:cs typeface="Times New Roman" pitchFamily="18" charset="0"/>
              </a:rPr>
              <a:t>!</a:t>
            </a:r>
            <a:r>
              <a:rPr lang="en-GB" dirty="0">
                <a:cs typeface="Times New Roman" pitchFamily="18" charset="0"/>
              </a:rPr>
              <a:t> unary -   ++ --	</a:t>
            </a:r>
            <a:r>
              <a:rPr lang="en-GB" dirty="0" err="1">
                <a:cs typeface="Times New Roman" pitchFamily="18" charset="0"/>
              </a:rPr>
              <a:t>từ</a:t>
            </a:r>
            <a:r>
              <a:rPr lang="en-GB" dirty="0">
                <a:cs typeface="Times New Roman" pitchFamily="18" charset="0"/>
              </a:rPr>
              <a:t> </a:t>
            </a:r>
            <a:r>
              <a:rPr lang="en-GB" dirty="0" err="1">
                <a:cs typeface="Times New Roman" pitchFamily="18" charset="0"/>
              </a:rPr>
              <a:t>phải</a:t>
            </a:r>
            <a:r>
              <a:rPr lang="en-GB" dirty="0">
                <a:cs typeface="Times New Roman" pitchFamily="18" charset="0"/>
              </a:rPr>
              <a:t> sang </a:t>
            </a:r>
            <a:r>
              <a:rPr lang="en-GB" dirty="0" err="1">
                <a:cs typeface="Times New Roman" pitchFamily="18" charset="0"/>
              </a:rPr>
              <a:t>trái</a:t>
            </a:r>
            <a:endParaRPr lang="en-US" dirty="0">
              <a:cs typeface="Times New Roman" pitchFamily="18" charset="0"/>
            </a:endParaRPr>
          </a:p>
          <a:p>
            <a:pPr algn="just">
              <a:lnSpc>
                <a:spcPct val="90000"/>
              </a:lnSpc>
              <a:buNone/>
            </a:pPr>
            <a:r>
              <a:rPr lang="en-GB" dirty="0">
                <a:cs typeface="Times New Roman" pitchFamily="18" charset="0"/>
              </a:rPr>
              <a:t>2.			*  /   %			</a:t>
            </a:r>
            <a:r>
              <a:rPr lang="en-GB" dirty="0" err="1">
                <a:cs typeface="Times New Roman" pitchFamily="18" charset="0"/>
              </a:rPr>
              <a:t>từ</a:t>
            </a:r>
            <a:r>
              <a:rPr lang="en-GB" dirty="0">
                <a:cs typeface="Times New Roman" pitchFamily="18" charset="0"/>
              </a:rPr>
              <a:t> </a:t>
            </a:r>
            <a:r>
              <a:rPr lang="en-GB" dirty="0" err="1">
                <a:cs typeface="Times New Roman" pitchFamily="18" charset="0"/>
              </a:rPr>
              <a:t>trái</a:t>
            </a:r>
            <a:r>
              <a:rPr lang="en-GB" dirty="0">
                <a:cs typeface="Times New Roman" pitchFamily="18" charset="0"/>
              </a:rPr>
              <a:t> sang </a:t>
            </a:r>
            <a:r>
              <a:rPr lang="en-GB" dirty="0" err="1">
                <a:cs typeface="Times New Roman" pitchFamily="18" charset="0"/>
              </a:rPr>
              <a:t>phải</a:t>
            </a:r>
            <a:endParaRPr lang="en-GB" dirty="0">
              <a:cs typeface="Times New Roman" pitchFamily="18" charset="0"/>
            </a:endParaRPr>
          </a:p>
          <a:p>
            <a:pPr algn="just">
              <a:lnSpc>
                <a:spcPct val="90000"/>
              </a:lnSpc>
              <a:buNone/>
            </a:pPr>
            <a:r>
              <a:rPr lang="en-GB" dirty="0">
                <a:cs typeface="Times New Roman" pitchFamily="18" charset="0"/>
              </a:rPr>
              <a:t>3.			+   -			</a:t>
            </a:r>
            <a:r>
              <a:rPr lang="en-GB" dirty="0" err="1">
                <a:cs typeface="Times New Roman" pitchFamily="18" charset="0"/>
              </a:rPr>
              <a:t>từ</a:t>
            </a:r>
            <a:r>
              <a:rPr lang="en-GB" dirty="0">
                <a:cs typeface="Times New Roman" pitchFamily="18" charset="0"/>
              </a:rPr>
              <a:t> </a:t>
            </a:r>
            <a:r>
              <a:rPr lang="en-GB" dirty="0" err="1">
                <a:cs typeface="Times New Roman" pitchFamily="18" charset="0"/>
              </a:rPr>
              <a:t>trái</a:t>
            </a:r>
            <a:r>
              <a:rPr lang="en-GB" dirty="0">
                <a:cs typeface="Times New Roman" pitchFamily="18" charset="0"/>
              </a:rPr>
              <a:t> sang </a:t>
            </a:r>
            <a:r>
              <a:rPr lang="en-GB" dirty="0" err="1">
                <a:cs typeface="Times New Roman" pitchFamily="18" charset="0"/>
              </a:rPr>
              <a:t>phải</a:t>
            </a:r>
            <a:endParaRPr lang="en-GB" dirty="0">
              <a:cs typeface="Times New Roman" pitchFamily="18" charset="0"/>
            </a:endParaRPr>
          </a:p>
          <a:p>
            <a:pPr algn="just">
              <a:lnSpc>
                <a:spcPct val="90000"/>
              </a:lnSpc>
              <a:buNone/>
            </a:pPr>
            <a:r>
              <a:rPr lang="en-GB" dirty="0">
                <a:cs typeface="Times New Roman" pitchFamily="18" charset="0"/>
              </a:rPr>
              <a:t>4.			&lt;  &lt;= 	&gt;  &gt;=		</a:t>
            </a:r>
            <a:r>
              <a:rPr lang="en-GB" dirty="0" err="1">
                <a:cs typeface="Times New Roman" pitchFamily="18" charset="0"/>
              </a:rPr>
              <a:t>từ</a:t>
            </a:r>
            <a:r>
              <a:rPr lang="en-GB" dirty="0">
                <a:cs typeface="Times New Roman" pitchFamily="18" charset="0"/>
              </a:rPr>
              <a:t> </a:t>
            </a:r>
            <a:r>
              <a:rPr lang="en-GB" dirty="0" err="1">
                <a:cs typeface="Times New Roman" pitchFamily="18" charset="0"/>
              </a:rPr>
              <a:t>trái</a:t>
            </a:r>
            <a:r>
              <a:rPr lang="en-GB" dirty="0">
                <a:cs typeface="Times New Roman" pitchFamily="18" charset="0"/>
              </a:rPr>
              <a:t> sang </a:t>
            </a:r>
            <a:r>
              <a:rPr lang="en-GB" dirty="0" err="1">
                <a:cs typeface="Times New Roman" pitchFamily="18" charset="0"/>
              </a:rPr>
              <a:t>phải</a:t>
            </a:r>
            <a:endParaRPr lang="en-GB" dirty="0">
              <a:cs typeface="Times New Roman" pitchFamily="18" charset="0"/>
            </a:endParaRPr>
          </a:p>
          <a:p>
            <a:pPr algn="just">
              <a:lnSpc>
                <a:spcPct val="90000"/>
              </a:lnSpc>
              <a:buNone/>
            </a:pPr>
            <a:r>
              <a:rPr lang="en-GB" dirty="0">
                <a:cs typeface="Times New Roman" pitchFamily="18" charset="0"/>
              </a:rPr>
              <a:t>5.			= = 	!=		</a:t>
            </a:r>
            <a:r>
              <a:rPr lang="en-GB" dirty="0" err="1">
                <a:cs typeface="Times New Roman" pitchFamily="18" charset="0"/>
              </a:rPr>
              <a:t>từ</a:t>
            </a:r>
            <a:r>
              <a:rPr lang="en-GB" dirty="0">
                <a:cs typeface="Times New Roman" pitchFamily="18" charset="0"/>
              </a:rPr>
              <a:t> </a:t>
            </a:r>
            <a:r>
              <a:rPr lang="en-GB" dirty="0" err="1">
                <a:cs typeface="Times New Roman" pitchFamily="18" charset="0"/>
              </a:rPr>
              <a:t>trái</a:t>
            </a:r>
            <a:r>
              <a:rPr lang="en-GB" dirty="0">
                <a:cs typeface="Times New Roman" pitchFamily="18" charset="0"/>
              </a:rPr>
              <a:t> sang </a:t>
            </a:r>
            <a:r>
              <a:rPr lang="en-GB" dirty="0" err="1">
                <a:cs typeface="Times New Roman" pitchFamily="18" charset="0"/>
              </a:rPr>
              <a:t>phải</a:t>
            </a:r>
            <a:endParaRPr lang="en-GB" dirty="0">
              <a:cs typeface="Times New Roman" pitchFamily="18" charset="0"/>
            </a:endParaRPr>
          </a:p>
          <a:p>
            <a:pPr algn="just">
              <a:lnSpc>
                <a:spcPct val="90000"/>
              </a:lnSpc>
              <a:buNone/>
            </a:pPr>
            <a:r>
              <a:rPr lang="en-GB" dirty="0">
                <a:cs typeface="Times New Roman" pitchFamily="18" charset="0"/>
              </a:rPr>
              <a:t>6.			</a:t>
            </a:r>
            <a:r>
              <a:rPr lang="en-GB" dirty="0">
                <a:solidFill>
                  <a:srgbClr val="FF0000"/>
                </a:solidFill>
                <a:cs typeface="Times New Roman" pitchFamily="18" charset="0"/>
              </a:rPr>
              <a:t>&amp;&amp;</a:t>
            </a:r>
            <a:r>
              <a:rPr lang="en-GB" dirty="0">
                <a:cs typeface="Times New Roman" pitchFamily="18" charset="0"/>
              </a:rPr>
              <a:t>			</a:t>
            </a:r>
            <a:r>
              <a:rPr lang="en-GB" dirty="0" err="1">
                <a:cs typeface="Times New Roman" pitchFamily="18" charset="0"/>
              </a:rPr>
              <a:t>từ</a:t>
            </a:r>
            <a:r>
              <a:rPr lang="en-GB" dirty="0">
                <a:cs typeface="Times New Roman" pitchFamily="18" charset="0"/>
              </a:rPr>
              <a:t> </a:t>
            </a:r>
            <a:r>
              <a:rPr lang="en-GB" dirty="0" err="1">
                <a:cs typeface="Times New Roman" pitchFamily="18" charset="0"/>
              </a:rPr>
              <a:t>trái</a:t>
            </a:r>
            <a:r>
              <a:rPr lang="en-GB" dirty="0">
                <a:cs typeface="Times New Roman" pitchFamily="18" charset="0"/>
              </a:rPr>
              <a:t> sang </a:t>
            </a:r>
            <a:r>
              <a:rPr lang="en-GB" dirty="0" err="1">
                <a:cs typeface="Times New Roman" pitchFamily="18" charset="0"/>
              </a:rPr>
              <a:t>phải</a:t>
            </a:r>
            <a:endParaRPr lang="en-GB" dirty="0">
              <a:cs typeface="Times New Roman" pitchFamily="18" charset="0"/>
            </a:endParaRPr>
          </a:p>
          <a:p>
            <a:pPr algn="just">
              <a:lnSpc>
                <a:spcPct val="90000"/>
              </a:lnSpc>
              <a:buNone/>
            </a:pPr>
            <a:r>
              <a:rPr lang="en-GB" dirty="0">
                <a:cs typeface="Times New Roman" pitchFamily="18" charset="0"/>
              </a:rPr>
              <a:t>7.			</a:t>
            </a:r>
            <a:r>
              <a:rPr lang="en-GB" dirty="0">
                <a:solidFill>
                  <a:srgbClr val="FF0000"/>
                </a:solidFill>
                <a:cs typeface="Times New Roman" pitchFamily="18" charset="0"/>
              </a:rPr>
              <a:t>||</a:t>
            </a:r>
            <a:r>
              <a:rPr lang="en-GB" dirty="0">
                <a:cs typeface="Times New Roman" pitchFamily="18" charset="0"/>
              </a:rPr>
              <a:t>			</a:t>
            </a:r>
            <a:r>
              <a:rPr lang="en-GB" dirty="0" err="1">
                <a:cs typeface="Times New Roman" pitchFamily="18" charset="0"/>
              </a:rPr>
              <a:t>từ</a:t>
            </a:r>
            <a:r>
              <a:rPr lang="en-GB" dirty="0">
                <a:cs typeface="Times New Roman" pitchFamily="18" charset="0"/>
              </a:rPr>
              <a:t> </a:t>
            </a:r>
            <a:r>
              <a:rPr lang="en-GB" dirty="0" err="1">
                <a:cs typeface="Times New Roman" pitchFamily="18" charset="0"/>
              </a:rPr>
              <a:t>trái</a:t>
            </a:r>
            <a:r>
              <a:rPr lang="en-GB" dirty="0">
                <a:cs typeface="Times New Roman" pitchFamily="18" charset="0"/>
              </a:rPr>
              <a:t> sang </a:t>
            </a:r>
            <a:r>
              <a:rPr lang="en-GB" dirty="0" err="1">
                <a:cs typeface="Times New Roman" pitchFamily="18" charset="0"/>
              </a:rPr>
              <a:t>phải</a:t>
            </a:r>
            <a:endParaRPr lang="en-GB" dirty="0">
              <a:cs typeface="Times New Roman" pitchFamily="18" charset="0"/>
            </a:endParaRPr>
          </a:p>
          <a:p>
            <a:pPr algn="just">
              <a:lnSpc>
                <a:spcPct val="90000"/>
              </a:lnSpc>
              <a:spcBef>
                <a:spcPct val="50000"/>
              </a:spcBef>
              <a:buNone/>
            </a:pPr>
            <a:r>
              <a:rPr lang="en-GB" dirty="0">
                <a:cs typeface="Times New Roman" pitchFamily="18" charset="0"/>
              </a:rPr>
              <a:t>8.			= += -= *= /=		</a:t>
            </a:r>
            <a:r>
              <a:rPr lang="en-GB" dirty="0" err="1">
                <a:cs typeface="Times New Roman" pitchFamily="18" charset="0"/>
              </a:rPr>
              <a:t>từ</a:t>
            </a:r>
            <a:r>
              <a:rPr lang="en-GB" dirty="0">
                <a:cs typeface="Times New Roman" pitchFamily="18" charset="0"/>
              </a:rPr>
              <a:t> </a:t>
            </a:r>
            <a:r>
              <a:rPr lang="en-GB" dirty="0" err="1">
                <a:cs typeface="Times New Roman" pitchFamily="18" charset="0"/>
              </a:rPr>
              <a:t>phải</a:t>
            </a:r>
            <a:r>
              <a:rPr lang="en-GB" dirty="0">
                <a:cs typeface="Times New Roman" pitchFamily="18" charset="0"/>
              </a:rPr>
              <a:t> sang </a:t>
            </a:r>
            <a:r>
              <a:rPr lang="en-GB" dirty="0" err="1">
                <a:cs typeface="Times New Roman" pitchFamily="18" charset="0"/>
              </a:rPr>
              <a:t>trái</a:t>
            </a:r>
            <a:endParaRPr lang="en-GB" dirty="0">
              <a:cs typeface="Times New Roman" pitchFamily="18" charset="0"/>
            </a:endParaRPr>
          </a:p>
          <a:p>
            <a:endParaRPr lang="en-US" dirty="0"/>
          </a:p>
        </p:txBody>
      </p:sp>
    </p:spTree>
    <p:extLst>
      <p:ext uri="{BB962C8B-B14F-4D97-AF65-F5344CB8AC3E}">
        <p14:creationId xmlns:p14="http://schemas.microsoft.com/office/powerpoint/2010/main" val="102432562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Toán</a:t>
            </a:r>
            <a:r>
              <a:rPr lang="en-US" dirty="0"/>
              <a:t> </a:t>
            </a:r>
            <a:r>
              <a:rPr lang="en-US" dirty="0" err="1"/>
              <a:t>tử</a:t>
            </a:r>
            <a:r>
              <a:rPr lang="en-US" dirty="0"/>
              <a:t> logic</a:t>
            </a:r>
          </a:p>
        </p:txBody>
      </p:sp>
      <p:sp>
        <p:nvSpPr>
          <p:cNvPr id="3" name="Content Placeholder 2"/>
          <p:cNvSpPr>
            <a:spLocks noGrp="1"/>
          </p:cNvSpPr>
          <p:nvPr>
            <p:ph idx="1"/>
          </p:nvPr>
        </p:nvSpPr>
        <p:spPr/>
        <p:txBody>
          <a:bodyPr/>
          <a:lstStyle/>
          <a:p>
            <a:r>
              <a:rPr lang="en-US" dirty="0" err="1"/>
              <a:t>Tính</a:t>
            </a:r>
            <a:r>
              <a:rPr lang="en-US" dirty="0"/>
              <a:t> </a:t>
            </a:r>
            <a:r>
              <a:rPr lang="en-US" dirty="0" err="1"/>
              <a:t>giá</a:t>
            </a:r>
            <a:r>
              <a:rPr lang="en-US" dirty="0"/>
              <a:t> </a:t>
            </a:r>
            <a:r>
              <a:rPr lang="en-US" dirty="0" err="1"/>
              <a:t>trị</a:t>
            </a:r>
            <a:r>
              <a:rPr lang="en-US" dirty="0"/>
              <a:t> </a:t>
            </a:r>
            <a:r>
              <a:rPr lang="en-US" dirty="0" err="1"/>
              <a:t>biểu</a:t>
            </a:r>
            <a:r>
              <a:rPr lang="en-US" dirty="0"/>
              <a:t> </a:t>
            </a:r>
            <a:r>
              <a:rPr lang="en-US" dirty="0" err="1"/>
              <a:t>thức</a:t>
            </a:r>
            <a:r>
              <a:rPr lang="en-US" dirty="0"/>
              <a:t> </a:t>
            </a:r>
            <a:r>
              <a:rPr lang="en-US" dirty="0" err="1"/>
              <a:t>sau</a:t>
            </a:r>
            <a:r>
              <a:rPr lang="en-US" dirty="0"/>
              <a:t>:</a:t>
            </a:r>
          </a:p>
          <a:p>
            <a:pPr>
              <a:buNone/>
            </a:pPr>
            <a:r>
              <a:rPr lang="en-US" dirty="0">
                <a:cs typeface="Times New Roman" pitchFamily="18" charset="0"/>
              </a:rPr>
              <a:t>     (6*3 </a:t>
            </a:r>
            <a:r>
              <a:rPr lang="en-US" dirty="0" smtClean="0">
                <a:cs typeface="Times New Roman" pitchFamily="18" charset="0"/>
              </a:rPr>
              <a:t>== </a:t>
            </a:r>
            <a:r>
              <a:rPr lang="en-US" dirty="0">
                <a:cs typeface="Times New Roman" pitchFamily="18" charset="0"/>
              </a:rPr>
              <a:t>36/2) || (13&lt;3*3 + 4) &amp;&amp; !(6-2 &lt; 5)</a:t>
            </a:r>
          </a:p>
          <a:p>
            <a:pPr>
              <a:buNone/>
            </a:pPr>
            <a:r>
              <a:rPr lang="en-US" dirty="0">
                <a:cs typeface="Times New Roman" pitchFamily="18" charset="0"/>
              </a:rPr>
              <a:t>	      (</a:t>
            </a:r>
            <a:r>
              <a:rPr lang="en-US">
                <a:cs typeface="Times New Roman" pitchFamily="18" charset="0"/>
              </a:rPr>
              <a:t>18 </a:t>
            </a:r>
            <a:r>
              <a:rPr lang="en-US" smtClean="0">
                <a:cs typeface="Times New Roman" pitchFamily="18" charset="0"/>
              </a:rPr>
              <a:t>== </a:t>
            </a:r>
            <a:r>
              <a:rPr lang="en-US" dirty="0">
                <a:cs typeface="Times New Roman" pitchFamily="18" charset="0"/>
              </a:rPr>
              <a:t>18) || (13 &lt; 9 + 4) &amp;&amp; !(4 &lt; 5)</a:t>
            </a:r>
          </a:p>
          <a:p>
            <a:pPr>
              <a:buNone/>
            </a:pPr>
            <a:r>
              <a:rPr lang="en-US" dirty="0">
                <a:cs typeface="Times New Roman" pitchFamily="18" charset="0"/>
              </a:rPr>
              <a:t>		          true  ||    (13 &lt; 13)  &amp;&amp; </a:t>
            </a:r>
            <a:r>
              <a:rPr lang="en-US" dirty="0" smtClean="0">
                <a:cs typeface="Times New Roman" pitchFamily="18" charset="0"/>
              </a:rPr>
              <a:t>!true</a:t>
            </a:r>
            <a:endParaRPr lang="en-US" dirty="0">
              <a:cs typeface="Times New Roman" pitchFamily="18" charset="0"/>
            </a:endParaRPr>
          </a:p>
          <a:p>
            <a:pPr>
              <a:buNone/>
            </a:pPr>
            <a:r>
              <a:rPr lang="en-US" dirty="0">
                <a:cs typeface="Times New Roman" pitchFamily="18" charset="0"/>
              </a:rPr>
              <a:t>		          true  ||            false &amp;&amp; false</a:t>
            </a:r>
          </a:p>
          <a:p>
            <a:pPr>
              <a:buNone/>
            </a:pPr>
            <a:r>
              <a:rPr lang="en-US" dirty="0">
                <a:cs typeface="Times New Roman" pitchFamily="18" charset="0"/>
              </a:rPr>
              <a:t>                     true</a:t>
            </a:r>
            <a:r>
              <a:rPr lang="en-US" dirty="0">
                <a:latin typeface="Times New Roman" pitchFamily="18" charset="0"/>
                <a:cs typeface="Times New Roman" pitchFamily="18" charset="0"/>
              </a:rPr>
              <a:t>  </a:t>
            </a:r>
            <a:r>
              <a:rPr lang="en-US" dirty="0">
                <a:cs typeface="Times New Roman" pitchFamily="18" charset="0"/>
              </a:rPr>
              <a:t>||                    false</a:t>
            </a:r>
          </a:p>
          <a:p>
            <a:pPr>
              <a:buNone/>
            </a:pPr>
            <a:r>
              <a:rPr lang="en-US" dirty="0">
                <a:cs typeface="Times New Roman" pitchFamily="18" charset="0"/>
              </a:rPr>
              <a:t>                             true</a:t>
            </a:r>
          </a:p>
          <a:p>
            <a:endParaRPr lang="en-US" dirty="0"/>
          </a:p>
        </p:txBody>
      </p:sp>
    </p:spTree>
    <p:extLst>
      <p:ext uri="{BB962C8B-B14F-4D97-AF65-F5344CB8AC3E}">
        <p14:creationId xmlns:p14="http://schemas.microsoft.com/office/powerpoint/2010/main" val="143623806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Một</a:t>
            </a:r>
            <a:r>
              <a:rPr lang="en-US" dirty="0" smtClean="0"/>
              <a:t> </a:t>
            </a:r>
            <a:r>
              <a:rPr lang="en-US" dirty="0" err="1" smtClean="0"/>
              <a:t>số</a:t>
            </a:r>
            <a:r>
              <a:rPr lang="en-US" dirty="0" smtClean="0"/>
              <a:t> </a:t>
            </a:r>
            <a:r>
              <a:rPr lang="en-US" dirty="0" err="1" smtClean="0"/>
              <a:t>lưu</a:t>
            </a:r>
            <a:r>
              <a:rPr lang="en-US" dirty="0" smtClean="0"/>
              <a:t> ý</a:t>
            </a:r>
            <a:endParaRPr lang="en-US" dirty="0"/>
          </a:p>
        </p:txBody>
      </p:sp>
      <p:sp>
        <p:nvSpPr>
          <p:cNvPr id="3" name="Content Placeholder 2"/>
          <p:cNvSpPr>
            <a:spLocks noGrp="1"/>
          </p:cNvSpPr>
          <p:nvPr>
            <p:ph idx="1"/>
          </p:nvPr>
        </p:nvSpPr>
        <p:spPr>
          <a:xfrm>
            <a:off x="253584" y="2971800"/>
            <a:ext cx="8610600" cy="762000"/>
          </a:xfrm>
        </p:spPr>
        <p:txBody>
          <a:bodyPr/>
          <a:lstStyle/>
          <a:p>
            <a:r>
              <a:rPr lang="en-US" dirty="0" err="1" smtClean="0"/>
              <a:t>Nên</a:t>
            </a:r>
            <a:r>
              <a:rPr lang="en-US" dirty="0" smtClean="0"/>
              <a:t> </a:t>
            </a:r>
            <a:r>
              <a:rPr lang="en-US" dirty="0" err="1" smtClean="0"/>
              <a:t>sửa</a:t>
            </a:r>
            <a:r>
              <a:rPr lang="en-US" dirty="0" smtClean="0"/>
              <a:t> </a:t>
            </a:r>
            <a:r>
              <a:rPr lang="en-US" dirty="0" err="1" smtClean="0"/>
              <a:t>lại</a:t>
            </a:r>
            <a:r>
              <a:rPr lang="en-US" dirty="0" smtClean="0"/>
              <a:t> </a:t>
            </a:r>
            <a:r>
              <a:rPr lang="en-US" dirty="0" err="1" smtClean="0"/>
              <a:t>như</a:t>
            </a:r>
            <a:r>
              <a:rPr lang="en-US" dirty="0" smtClean="0"/>
              <a:t> </a:t>
            </a:r>
            <a:r>
              <a:rPr lang="en-US" dirty="0" err="1" smtClean="0"/>
              <a:t>sau</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066800"/>
            <a:ext cx="8260773"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859124"/>
            <a:ext cx="3267075" cy="112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629" y="4375095"/>
            <a:ext cx="8265743" cy="1416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04479" y="3428999"/>
            <a:ext cx="3234596" cy="1358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867774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Một</a:t>
            </a:r>
            <a:r>
              <a:rPr lang="en-US" dirty="0"/>
              <a:t> </a:t>
            </a:r>
            <a:r>
              <a:rPr lang="en-US" dirty="0" err="1"/>
              <a:t>số</a:t>
            </a:r>
            <a:r>
              <a:rPr lang="en-US" dirty="0"/>
              <a:t> </a:t>
            </a:r>
            <a:r>
              <a:rPr lang="en-US" dirty="0" err="1"/>
              <a:t>lưu</a:t>
            </a:r>
            <a:r>
              <a:rPr lang="en-US" dirty="0"/>
              <a:t> ý</a:t>
            </a:r>
          </a:p>
        </p:txBody>
      </p:sp>
      <p:sp>
        <p:nvSpPr>
          <p:cNvPr id="3" name="Content Placeholder 2"/>
          <p:cNvSpPr>
            <a:spLocks noGrp="1"/>
          </p:cNvSpPr>
          <p:nvPr>
            <p:ph idx="1"/>
          </p:nvPr>
        </p:nvSpPr>
        <p:spPr>
          <a:xfrm>
            <a:off x="304800" y="1143000"/>
            <a:ext cx="8610600" cy="685800"/>
          </a:xfrm>
        </p:spPr>
        <p:txBody>
          <a:bodyPr/>
          <a:lstStyle/>
          <a:p>
            <a:r>
              <a:rPr lang="en-US" dirty="0" smtClean="0"/>
              <a:t>So </a:t>
            </a:r>
            <a:r>
              <a:rPr lang="en-US" dirty="0" err="1" smtClean="0"/>
              <a:t>sánh</a:t>
            </a:r>
            <a:r>
              <a:rPr lang="en-US" dirty="0" smtClean="0"/>
              <a:t> </a:t>
            </a:r>
            <a:r>
              <a:rPr lang="en-US" dirty="0" err="1" smtClean="0"/>
              <a:t>bằng</a:t>
            </a:r>
            <a:r>
              <a:rPr lang="en-US" dirty="0"/>
              <a:t> </a:t>
            </a:r>
            <a:r>
              <a:rPr lang="en-US" dirty="0" smtClean="0"/>
              <a:t>(==) </a:t>
            </a:r>
            <a:r>
              <a:rPr lang="en-US" dirty="0" err="1" smtClean="0"/>
              <a:t>viết</a:t>
            </a:r>
            <a:r>
              <a:rPr lang="en-US" dirty="0" smtClean="0"/>
              <a:t> </a:t>
            </a:r>
            <a:r>
              <a:rPr lang="en-US" dirty="0" err="1" smtClean="0"/>
              <a:t>thành</a:t>
            </a:r>
            <a:r>
              <a:rPr lang="en-US" dirty="0" smtClean="0"/>
              <a:t> (=)</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304" y="2203554"/>
            <a:ext cx="7959725"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2098" y="4100901"/>
            <a:ext cx="4932135" cy="1690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719605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Một</a:t>
            </a:r>
            <a:r>
              <a:rPr lang="en-US" dirty="0"/>
              <a:t> </a:t>
            </a:r>
            <a:r>
              <a:rPr lang="en-US" dirty="0" err="1"/>
              <a:t>số</a:t>
            </a:r>
            <a:r>
              <a:rPr lang="en-US" dirty="0"/>
              <a:t> </a:t>
            </a:r>
            <a:r>
              <a:rPr lang="en-US" dirty="0" err="1"/>
              <a:t>lưu</a:t>
            </a:r>
            <a:r>
              <a:rPr lang="en-US" dirty="0"/>
              <a:t> ý</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990600"/>
            <a:ext cx="4969635" cy="2057400"/>
          </a:xfrm>
          <a:prstGeom prst="rect">
            <a:avLst/>
          </a:prstGeom>
          <a:solidFill>
            <a:schemeClr val="accent5">
              <a:lumMod val="90000"/>
            </a:schemeClr>
          </a:solidFill>
          <a:ln>
            <a:solidFill>
              <a:schemeClr val="tx1"/>
            </a:solidFill>
          </a:ln>
          <a:effec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74" y="3048000"/>
            <a:ext cx="4511246" cy="2971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4492" y="3352800"/>
            <a:ext cx="4554103" cy="2384841"/>
          </a:xfrm>
          <a:prstGeom prst="rect">
            <a:avLst/>
          </a:prstGeom>
          <a:ln w="9525">
            <a:solidFill>
              <a:schemeClr val="tx1"/>
            </a:solidFill>
            <a:miter lim="800000"/>
            <a:headEnd/>
            <a:tailEnd/>
          </a:ln>
          <a:effectLst>
            <a:outerShdw dist="35921" dir="2700000" algn="ctr" rotWithShape="0">
              <a:schemeClr val="bg2">
                <a:alpha val="0"/>
              </a:scheme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9063099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Giới</a:t>
            </a:r>
            <a:r>
              <a:rPr lang="en-US" dirty="0" smtClean="0"/>
              <a:t> </a:t>
            </a:r>
            <a:r>
              <a:rPr lang="en-US" dirty="0" err="1" smtClean="0"/>
              <a:t>thiệu</a:t>
            </a:r>
            <a:endParaRPr lang="en-US" dirty="0"/>
          </a:p>
        </p:txBody>
      </p:sp>
      <p:sp>
        <p:nvSpPr>
          <p:cNvPr id="3" name="Content Placeholder 2"/>
          <p:cNvSpPr>
            <a:spLocks noGrp="1"/>
          </p:cNvSpPr>
          <p:nvPr>
            <p:ph idx="1"/>
          </p:nvPr>
        </p:nvSpPr>
        <p:spPr/>
        <p:txBody>
          <a:bodyPr/>
          <a:lstStyle/>
          <a:p>
            <a:pPr eaLnBrk="1" hangingPunct="1"/>
            <a:r>
              <a:rPr lang="en-US" dirty="0" err="1"/>
              <a:t>Câu</a:t>
            </a:r>
            <a:r>
              <a:rPr lang="en-US" dirty="0"/>
              <a:t> </a:t>
            </a:r>
            <a:r>
              <a:rPr lang="en-US" dirty="0" err="1"/>
              <a:t>lệnh</a:t>
            </a:r>
            <a:r>
              <a:rPr lang="en-US" dirty="0"/>
              <a:t> </a:t>
            </a:r>
            <a:r>
              <a:rPr lang="en-US" dirty="0" err="1"/>
              <a:t>lựa</a:t>
            </a:r>
            <a:r>
              <a:rPr lang="en-US" dirty="0"/>
              <a:t> </a:t>
            </a:r>
            <a:r>
              <a:rPr lang="en-US" dirty="0" err="1"/>
              <a:t>chọn</a:t>
            </a:r>
            <a:r>
              <a:rPr lang="en-US" dirty="0"/>
              <a:t> </a:t>
            </a:r>
            <a:r>
              <a:rPr lang="en-US" dirty="0" err="1"/>
              <a:t>có</a:t>
            </a:r>
            <a:r>
              <a:rPr lang="en-US" dirty="0"/>
              <a:t> 3 </a:t>
            </a:r>
            <a:r>
              <a:rPr lang="en-US" dirty="0" err="1"/>
              <a:t>loại</a:t>
            </a:r>
            <a:r>
              <a:rPr lang="en-US" dirty="0"/>
              <a:t>:</a:t>
            </a:r>
          </a:p>
          <a:p>
            <a:pPr lvl="1" eaLnBrk="1" hangingPunct="1"/>
            <a:r>
              <a:rPr lang="en-US" dirty="0" err="1"/>
              <a:t>Câu</a:t>
            </a:r>
            <a:r>
              <a:rPr lang="en-US" dirty="0"/>
              <a:t> </a:t>
            </a:r>
            <a:r>
              <a:rPr lang="en-US" dirty="0" err="1"/>
              <a:t>lệnh</a:t>
            </a:r>
            <a:r>
              <a:rPr lang="en-US" dirty="0"/>
              <a:t> </a:t>
            </a:r>
            <a:r>
              <a:rPr lang="en-US" dirty="0" err="1"/>
              <a:t>lựa</a:t>
            </a:r>
            <a:r>
              <a:rPr lang="en-US" dirty="0"/>
              <a:t> </a:t>
            </a:r>
            <a:r>
              <a:rPr lang="en-US" dirty="0" err="1"/>
              <a:t>chọn</a:t>
            </a:r>
            <a:r>
              <a:rPr lang="en-US" dirty="0"/>
              <a:t> </a:t>
            </a:r>
            <a:r>
              <a:rPr lang="en-US" dirty="0" err="1"/>
              <a:t>đơn</a:t>
            </a:r>
            <a:endParaRPr lang="en-US" dirty="0"/>
          </a:p>
          <a:p>
            <a:pPr marL="914400" lvl="2" indent="0" eaLnBrk="1" hangingPunct="1">
              <a:buNone/>
            </a:pPr>
            <a:r>
              <a:rPr lang="en-US" dirty="0" err="1"/>
              <a:t>Chọn</a:t>
            </a:r>
            <a:r>
              <a:rPr lang="en-US" dirty="0"/>
              <a:t> </a:t>
            </a:r>
            <a:r>
              <a:rPr lang="en-US" dirty="0" err="1"/>
              <a:t>hoặc</a:t>
            </a:r>
            <a:r>
              <a:rPr lang="en-US" dirty="0"/>
              <a:t> </a:t>
            </a:r>
            <a:r>
              <a:rPr lang="en-US" dirty="0" err="1"/>
              <a:t>không</a:t>
            </a:r>
            <a:r>
              <a:rPr lang="en-US" dirty="0"/>
              <a:t> </a:t>
            </a:r>
            <a:r>
              <a:rPr lang="en-US" dirty="0" err="1"/>
              <a:t>chọn</a:t>
            </a:r>
            <a:r>
              <a:rPr lang="en-US" dirty="0"/>
              <a:t> </a:t>
            </a:r>
            <a:r>
              <a:rPr lang="en-US" dirty="0" err="1"/>
              <a:t>thực</a:t>
            </a:r>
            <a:r>
              <a:rPr lang="en-US" dirty="0"/>
              <a:t> </a:t>
            </a:r>
            <a:r>
              <a:rPr lang="en-US" dirty="0" err="1"/>
              <a:t>hiện</a:t>
            </a:r>
            <a:r>
              <a:rPr lang="en-US" dirty="0"/>
              <a:t> </a:t>
            </a:r>
            <a:r>
              <a:rPr lang="en-US" dirty="0" err="1"/>
              <a:t>hành</a:t>
            </a:r>
            <a:r>
              <a:rPr lang="en-US" dirty="0"/>
              <a:t> </a:t>
            </a:r>
            <a:r>
              <a:rPr lang="en-US" dirty="0" err="1"/>
              <a:t>động</a:t>
            </a:r>
            <a:endParaRPr lang="en-US" dirty="0"/>
          </a:p>
          <a:p>
            <a:pPr lvl="1" eaLnBrk="1" hangingPunct="1"/>
            <a:r>
              <a:rPr lang="en-US" dirty="0" err="1"/>
              <a:t>Câu</a:t>
            </a:r>
            <a:r>
              <a:rPr lang="en-US" dirty="0"/>
              <a:t> </a:t>
            </a:r>
            <a:r>
              <a:rPr lang="en-US" dirty="0" err="1"/>
              <a:t>lệnh</a:t>
            </a:r>
            <a:r>
              <a:rPr lang="en-US" dirty="0"/>
              <a:t> </a:t>
            </a:r>
            <a:r>
              <a:rPr lang="en-US" dirty="0" err="1"/>
              <a:t>lựa</a:t>
            </a:r>
            <a:r>
              <a:rPr lang="en-US" dirty="0"/>
              <a:t> </a:t>
            </a:r>
            <a:r>
              <a:rPr lang="en-US" dirty="0" err="1"/>
              <a:t>chọn</a:t>
            </a:r>
            <a:r>
              <a:rPr lang="en-US" dirty="0"/>
              <a:t> </a:t>
            </a:r>
            <a:r>
              <a:rPr lang="en-US" dirty="0" err="1"/>
              <a:t>kép</a:t>
            </a:r>
            <a:endParaRPr lang="en-US" dirty="0"/>
          </a:p>
          <a:p>
            <a:pPr marL="914400" lvl="2" indent="0" eaLnBrk="1" hangingPunct="1">
              <a:buNone/>
            </a:pPr>
            <a:r>
              <a:rPr lang="en-US" dirty="0" err="1"/>
              <a:t>Chọn</a:t>
            </a:r>
            <a:r>
              <a:rPr lang="en-US" dirty="0"/>
              <a:t> </a:t>
            </a:r>
            <a:r>
              <a:rPr lang="en-US" dirty="0" err="1"/>
              <a:t>giữa</a:t>
            </a:r>
            <a:r>
              <a:rPr lang="en-US" dirty="0"/>
              <a:t> </a:t>
            </a:r>
            <a:r>
              <a:rPr lang="en-US" dirty="0" err="1"/>
              <a:t>hai</a:t>
            </a:r>
            <a:r>
              <a:rPr lang="en-US" dirty="0"/>
              <a:t> </a:t>
            </a:r>
            <a:r>
              <a:rPr lang="en-US" dirty="0" err="1"/>
              <a:t>hành</a:t>
            </a:r>
            <a:r>
              <a:rPr lang="en-US" dirty="0"/>
              <a:t> </a:t>
            </a:r>
            <a:r>
              <a:rPr lang="en-US" dirty="0" err="1"/>
              <a:t>động</a:t>
            </a:r>
            <a:r>
              <a:rPr lang="en-US" dirty="0"/>
              <a:t> </a:t>
            </a:r>
            <a:r>
              <a:rPr lang="en-US" dirty="0" err="1"/>
              <a:t>để</a:t>
            </a:r>
            <a:r>
              <a:rPr lang="en-US" dirty="0"/>
              <a:t> </a:t>
            </a:r>
            <a:r>
              <a:rPr lang="en-US" dirty="0" err="1"/>
              <a:t>thực</a:t>
            </a:r>
            <a:r>
              <a:rPr lang="en-US" dirty="0"/>
              <a:t> </a:t>
            </a:r>
            <a:r>
              <a:rPr lang="en-US" dirty="0" err="1"/>
              <a:t>hiện</a:t>
            </a:r>
            <a:endParaRPr lang="en-US" dirty="0"/>
          </a:p>
          <a:p>
            <a:pPr lvl="1" eaLnBrk="1" hangingPunct="1"/>
            <a:r>
              <a:rPr lang="en-US" dirty="0" err="1"/>
              <a:t>Câu</a:t>
            </a:r>
            <a:r>
              <a:rPr lang="en-US" dirty="0"/>
              <a:t> </a:t>
            </a:r>
            <a:r>
              <a:rPr lang="en-US" dirty="0" err="1"/>
              <a:t>lệnh</a:t>
            </a:r>
            <a:r>
              <a:rPr lang="en-US" dirty="0"/>
              <a:t> </a:t>
            </a:r>
            <a:r>
              <a:rPr lang="en-US" dirty="0" err="1"/>
              <a:t>đa</a:t>
            </a:r>
            <a:r>
              <a:rPr lang="en-US" dirty="0"/>
              <a:t> </a:t>
            </a:r>
            <a:r>
              <a:rPr lang="en-US" dirty="0" err="1"/>
              <a:t>lựa</a:t>
            </a:r>
            <a:r>
              <a:rPr lang="en-US" dirty="0"/>
              <a:t> </a:t>
            </a:r>
            <a:r>
              <a:rPr lang="en-US" dirty="0" err="1"/>
              <a:t>chọn</a:t>
            </a:r>
            <a:endParaRPr lang="en-US" dirty="0"/>
          </a:p>
          <a:p>
            <a:pPr marL="914400" lvl="2" indent="0" eaLnBrk="1" hangingPunct="1">
              <a:buNone/>
            </a:pPr>
            <a:r>
              <a:rPr lang="en-US" dirty="0" err="1"/>
              <a:t>Chọn</a:t>
            </a:r>
            <a:r>
              <a:rPr lang="en-US" dirty="0"/>
              <a:t> </a:t>
            </a:r>
            <a:r>
              <a:rPr lang="en-US" dirty="0" err="1"/>
              <a:t>một</a:t>
            </a:r>
            <a:r>
              <a:rPr lang="en-US" dirty="0"/>
              <a:t> </a:t>
            </a:r>
            <a:r>
              <a:rPr lang="en-US" dirty="0" err="1"/>
              <a:t>trong</a:t>
            </a:r>
            <a:r>
              <a:rPr lang="en-US" dirty="0"/>
              <a:t> </a:t>
            </a:r>
            <a:r>
              <a:rPr lang="en-US" dirty="0" err="1"/>
              <a:t>nhiều</a:t>
            </a:r>
            <a:r>
              <a:rPr lang="en-US" dirty="0"/>
              <a:t> </a:t>
            </a:r>
            <a:r>
              <a:rPr lang="en-US" dirty="0" err="1"/>
              <a:t>hành</a:t>
            </a:r>
            <a:r>
              <a:rPr lang="en-US" dirty="0"/>
              <a:t> </a:t>
            </a:r>
            <a:r>
              <a:rPr lang="en-US" dirty="0" err="1"/>
              <a:t>động</a:t>
            </a:r>
            <a:r>
              <a:rPr lang="en-US" dirty="0"/>
              <a:t> </a:t>
            </a:r>
            <a:r>
              <a:rPr lang="en-US" dirty="0" err="1"/>
              <a:t>khác</a:t>
            </a:r>
            <a:r>
              <a:rPr lang="en-US" dirty="0"/>
              <a:t> </a:t>
            </a:r>
            <a:r>
              <a:rPr lang="en-US" dirty="0" err="1"/>
              <a:t>nhau</a:t>
            </a:r>
            <a:endParaRPr lang="en-US" dirty="0"/>
          </a:p>
          <a:p>
            <a:endParaRPr lang="en-US" dirty="0"/>
          </a:p>
        </p:txBody>
      </p:sp>
    </p:spTree>
    <p:extLst>
      <p:ext uri="{BB962C8B-B14F-4D97-AF65-F5344CB8AC3E}">
        <p14:creationId xmlns:p14="http://schemas.microsoft.com/office/powerpoint/2010/main" val="7208085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Ví</a:t>
            </a:r>
            <a:r>
              <a:rPr lang="en-US" dirty="0" smtClean="0"/>
              <a:t> </a:t>
            </a:r>
            <a:r>
              <a:rPr lang="en-US" dirty="0" err="1" smtClean="0"/>
              <a:t>dụ</a:t>
            </a:r>
            <a:endParaRPr lang="en-US" dirty="0"/>
          </a:p>
        </p:txBody>
      </p:sp>
      <p:sp>
        <p:nvSpPr>
          <p:cNvPr id="3" name="Content Placeholder 2"/>
          <p:cNvSpPr>
            <a:spLocks noGrp="1"/>
          </p:cNvSpPr>
          <p:nvPr>
            <p:ph idx="1"/>
          </p:nvPr>
        </p:nvSpPr>
        <p:spPr/>
        <p:txBody>
          <a:bodyPr/>
          <a:lstStyle/>
          <a:p>
            <a:r>
              <a:rPr lang="en-US" dirty="0" err="1"/>
              <a:t>Viết</a:t>
            </a:r>
            <a:r>
              <a:rPr lang="en-US" dirty="0"/>
              <a:t> </a:t>
            </a:r>
            <a:r>
              <a:rPr lang="en-US" dirty="0" err="1"/>
              <a:t>chương</a:t>
            </a:r>
            <a:r>
              <a:rPr lang="en-US" dirty="0"/>
              <a:t> </a:t>
            </a:r>
            <a:r>
              <a:rPr lang="en-US" dirty="0" err="1"/>
              <a:t>trình</a:t>
            </a:r>
            <a:r>
              <a:rPr lang="en-US" dirty="0"/>
              <a:t> </a:t>
            </a:r>
            <a:r>
              <a:rPr lang="en-US" dirty="0" err="1"/>
              <a:t>cho</a:t>
            </a:r>
            <a:r>
              <a:rPr lang="en-US" dirty="0"/>
              <a:t> </a:t>
            </a:r>
            <a:r>
              <a:rPr lang="en-US" dirty="0" err="1"/>
              <a:t>biết</a:t>
            </a:r>
            <a:r>
              <a:rPr lang="en-US" dirty="0"/>
              <a:t> </a:t>
            </a:r>
            <a:r>
              <a:rPr lang="en-US" dirty="0" err="1"/>
              <a:t>một</a:t>
            </a:r>
            <a:r>
              <a:rPr lang="en-US" dirty="0"/>
              <a:t> </a:t>
            </a:r>
            <a:r>
              <a:rPr lang="en-US" dirty="0" err="1"/>
              <a:t>năm</a:t>
            </a:r>
            <a:r>
              <a:rPr lang="en-US" dirty="0"/>
              <a:t> </a:t>
            </a:r>
            <a:r>
              <a:rPr lang="en-US" dirty="0" err="1"/>
              <a:t>có</a:t>
            </a:r>
            <a:r>
              <a:rPr lang="en-US" dirty="0"/>
              <a:t> </a:t>
            </a:r>
            <a:r>
              <a:rPr lang="en-US" dirty="0" err="1"/>
              <a:t>phải</a:t>
            </a:r>
            <a:r>
              <a:rPr lang="en-US" dirty="0"/>
              <a:t> </a:t>
            </a:r>
            <a:r>
              <a:rPr lang="en-US" dirty="0" err="1"/>
              <a:t>là</a:t>
            </a:r>
            <a:r>
              <a:rPr lang="en-US" dirty="0"/>
              <a:t> </a:t>
            </a:r>
            <a:r>
              <a:rPr lang="en-US" dirty="0" err="1"/>
              <a:t>năm</a:t>
            </a:r>
            <a:r>
              <a:rPr lang="en-US" dirty="0"/>
              <a:t> </a:t>
            </a:r>
            <a:r>
              <a:rPr lang="en-US" dirty="0" err="1"/>
              <a:t>nhuận</a:t>
            </a:r>
            <a:r>
              <a:rPr lang="en-US" dirty="0"/>
              <a:t> hay </a:t>
            </a:r>
            <a:r>
              <a:rPr lang="en-US" dirty="0" err="1"/>
              <a:t>không</a:t>
            </a:r>
            <a:r>
              <a:rPr lang="en-US" dirty="0" smtClean="0"/>
              <a:t>.</a:t>
            </a:r>
          </a:p>
          <a:p>
            <a:pPr lvl="1"/>
            <a:r>
              <a:rPr lang="en-US" dirty="0" err="1"/>
              <a:t>Năm</a:t>
            </a:r>
            <a:r>
              <a:rPr lang="en-US" dirty="0"/>
              <a:t> chia </a:t>
            </a:r>
            <a:r>
              <a:rPr lang="en-US" dirty="0" err="1"/>
              <a:t>hết</a:t>
            </a:r>
            <a:r>
              <a:rPr lang="en-US" dirty="0"/>
              <a:t> </a:t>
            </a:r>
            <a:r>
              <a:rPr lang="en-US" dirty="0" err="1"/>
              <a:t>cho</a:t>
            </a:r>
            <a:r>
              <a:rPr lang="en-US" dirty="0"/>
              <a:t> 400 </a:t>
            </a:r>
            <a:r>
              <a:rPr lang="en-US" dirty="0" err="1"/>
              <a:t>là</a:t>
            </a:r>
            <a:r>
              <a:rPr lang="en-US" dirty="0"/>
              <a:t> </a:t>
            </a:r>
            <a:r>
              <a:rPr lang="en-US" dirty="0" err="1"/>
              <a:t>năm</a:t>
            </a:r>
            <a:r>
              <a:rPr lang="en-US" dirty="0"/>
              <a:t> </a:t>
            </a:r>
            <a:r>
              <a:rPr lang="en-US" dirty="0" err="1"/>
              <a:t>nhuận</a:t>
            </a:r>
            <a:r>
              <a:rPr lang="en-US" dirty="0"/>
              <a:t> (</a:t>
            </a:r>
            <a:r>
              <a:rPr lang="en-US" dirty="0" err="1"/>
              <a:t>ví</a:t>
            </a:r>
            <a:r>
              <a:rPr lang="en-US" dirty="0"/>
              <a:t> </a:t>
            </a:r>
            <a:r>
              <a:rPr lang="en-US" dirty="0" err="1"/>
              <a:t>dụ</a:t>
            </a:r>
            <a:r>
              <a:rPr lang="en-US" dirty="0"/>
              <a:t> </a:t>
            </a:r>
            <a:r>
              <a:rPr lang="en-US" dirty="0" err="1"/>
              <a:t>năm</a:t>
            </a:r>
            <a:r>
              <a:rPr lang="en-US" dirty="0"/>
              <a:t> 2000</a:t>
            </a:r>
            <a:r>
              <a:rPr lang="en-US" dirty="0" smtClean="0"/>
              <a:t>)</a:t>
            </a:r>
          </a:p>
          <a:p>
            <a:pPr lvl="1"/>
            <a:r>
              <a:rPr lang="en-US" dirty="0" err="1"/>
              <a:t>Năm</a:t>
            </a:r>
            <a:r>
              <a:rPr lang="en-US" dirty="0"/>
              <a:t> chia </a:t>
            </a:r>
            <a:r>
              <a:rPr lang="en-US" dirty="0" err="1"/>
              <a:t>hết</a:t>
            </a:r>
            <a:r>
              <a:rPr lang="en-US" dirty="0"/>
              <a:t> </a:t>
            </a:r>
            <a:r>
              <a:rPr lang="en-US" dirty="0" err="1"/>
              <a:t>cho</a:t>
            </a:r>
            <a:r>
              <a:rPr lang="en-US" dirty="0"/>
              <a:t> 100 </a:t>
            </a:r>
            <a:r>
              <a:rPr lang="en-US" dirty="0" err="1"/>
              <a:t>nhưng</a:t>
            </a:r>
            <a:r>
              <a:rPr lang="en-US" dirty="0"/>
              <a:t> </a:t>
            </a:r>
            <a:r>
              <a:rPr lang="en-US" dirty="0" err="1"/>
              <a:t>không</a:t>
            </a:r>
            <a:r>
              <a:rPr lang="en-US" dirty="0"/>
              <a:t> chia </a:t>
            </a:r>
            <a:r>
              <a:rPr lang="en-US" dirty="0" err="1"/>
              <a:t>hết</a:t>
            </a:r>
            <a:r>
              <a:rPr lang="en-US" dirty="0"/>
              <a:t> </a:t>
            </a:r>
            <a:r>
              <a:rPr lang="en-US" dirty="0" err="1"/>
              <a:t>cho</a:t>
            </a:r>
            <a:r>
              <a:rPr lang="en-US" dirty="0"/>
              <a:t> 400 </a:t>
            </a:r>
            <a:r>
              <a:rPr lang="en-US" dirty="0" err="1"/>
              <a:t>không</a:t>
            </a:r>
            <a:r>
              <a:rPr lang="en-US" dirty="0"/>
              <a:t> </a:t>
            </a:r>
            <a:r>
              <a:rPr lang="en-US" dirty="0" err="1"/>
              <a:t>phải</a:t>
            </a:r>
            <a:r>
              <a:rPr lang="en-US" dirty="0"/>
              <a:t> </a:t>
            </a:r>
            <a:r>
              <a:rPr lang="en-US" dirty="0" err="1"/>
              <a:t>là</a:t>
            </a:r>
            <a:r>
              <a:rPr lang="en-US" dirty="0"/>
              <a:t> </a:t>
            </a:r>
            <a:r>
              <a:rPr lang="en-US" dirty="0" err="1"/>
              <a:t>năm</a:t>
            </a:r>
            <a:r>
              <a:rPr lang="en-US" dirty="0"/>
              <a:t> </a:t>
            </a:r>
            <a:r>
              <a:rPr lang="en-US" dirty="0" err="1"/>
              <a:t>nhuận</a:t>
            </a:r>
            <a:r>
              <a:rPr lang="en-US" dirty="0"/>
              <a:t> (</a:t>
            </a:r>
            <a:r>
              <a:rPr lang="en-US" dirty="0" err="1"/>
              <a:t>ví</a:t>
            </a:r>
            <a:r>
              <a:rPr lang="en-US" dirty="0"/>
              <a:t> </a:t>
            </a:r>
            <a:r>
              <a:rPr lang="en-US" dirty="0" err="1"/>
              <a:t>dụ</a:t>
            </a:r>
            <a:r>
              <a:rPr lang="en-US" dirty="0"/>
              <a:t> </a:t>
            </a:r>
            <a:r>
              <a:rPr lang="en-US" dirty="0" err="1"/>
              <a:t>năm</a:t>
            </a:r>
            <a:r>
              <a:rPr lang="en-US" dirty="0"/>
              <a:t> 1900 </a:t>
            </a:r>
            <a:r>
              <a:rPr lang="en-US" dirty="0" err="1"/>
              <a:t>không</a:t>
            </a:r>
            <a:r>
              <a:rPr lang="en-US" dirty="0"/>
              <a:t> </a:t>
            </a:r>
            <a:r>
              <a:rPr lang="en-US" dirty="0" err="1"/>
              <a:t>phải</a:t>
            </a:r>
            <a:r>
              <a:rPr lang="en-US" dirty="0"/>
              <a:t> </a:t>
            </a:r>
            <a:r>
              <a:rPr lang="en-US" dirty="0" err="1"/>
              <a:t>là</a:t>
            </a:r>
            <a:r>
              <a:rPr lang="en-US" dirty="0"/>
              <a:t> </a:t>
            </a:r>
            <a:r>
              <a:rPr lang="en-US" dirty="0" err="1"/>
              <a:t>năm</a:t>
            </a:r>
            <a:r>
              <a:rPr lang="en-US" dirty="0"/>
              <a:t> </a:t>
            </a:r>
            <a:r>
              <a:rPr lang="en-US" dirty="0" err="1"/>
              <a:t>nhuận</a:t>
            </a:r>
            <a:r>
              <a:rPr lang="en-US" dirty="0" smtClean="0"/>
              <a:t>)</a:t>
            </a:r>
          </a:p>
          <a:p>
            <a:pPr lvl="1"/>
            <a:r>
              <a:rPr lang="en-US" dirty="0" err="1"/>
              <a:t>Năm</a:t>
            </a:r>
            <a:r>
              <a:rPr lang="en-US" dirty="0"/>
              <a:t> chia </a:t>
            </a:r>
            <a:r>
              <a:rPr lang="en-US" dirty="0" err="1"/>
              <a:t>hết</a:t>
            </a:r>
            <a:r>
              <a:rPr lang="en-US" dirty="0"/>
              <a:t> </a:t>
            </a:r>
            <a:r>
              <a:rPr lang="en-US" dirty="0" err="1"/>
              <a:t>cho</a:t>
            </a:r>
            <a:r>
              <a:rPr lang="en-US" dirty="0"/>
              <a:t> 4 </a:t>
            </a:r>
            <a:r>
              <a:rPr lang="en-US" dirty="0" err="1"/>
              <a:t>là</a:t>
            </a:r>
            <a:r>
              <a:rPr lang="en-US" dirty="0"/>
              <a:t> </a:t>
            </a:r>
            <a:r>
              <a:rPr lang="en-US" dirty="0" err="1"/>
              <a:t>năm</a:t>
            </a:r>
            <a:r>
              <a:rPr lang="en-US" dirty="0"/>
              <a:t> </a:t>
            </a:r>
            <a:r>
              <a:rPr lang="en-US" dirty="0" err="1"/>
              <a:t>nhuận</a:t>
            </a:r>
            <a:r>
              <a:rPr lang="en-US" dirty="0"/>
              <a:t> (</a:t>
            </a:r>
            <a:r>
              <a:rPr lang="en-US" dirty="0" err="1"/>
              <a:t>ví</a:t>
            </a:r>
            <a:r>
              <a:rPr lang="en-US" dirty="0"/>
              <a:t> </a:t>
            </a:r>
            <a:r>
              <a:rPr lang="en-US" dirty="0" err="1"/>
              <a:t>dụ</a:t>
            </a:r>
            <a:r>
              <a:rPr lang="en-US" dirty="0"/>
              <a:t> </a:t>
            </a:r>
            <a:r>
              <a:rPr lang="en-US" dirty="0" err="1"/>
              <a:t>năm</a:t>
            </a:r>
            <a:r>
              <a:rPr lang="en-US" dirty="0"/>
              <a:t> 2012</a:t>
            </a:r>
            <a:r>
              <a:rPr lang="en-US" dirty="0" smtClean="0"/>
              <a:t>)</a:t>
            </a:r>
          </a:p>
          <a:p>
            <a:pPr lvl="1"/>
            <a:r>
              <a:rPr lang="en-US" dirty="0" err="1"/>
              <a:t>Năm</a:t>
            </a:r>
            <a:r>
              <a:rPr lang="en-US" dirty="0"/>
              <a:t> </a:t>
            </a:r>
            <a:r>
              <a:rPr lang="en-US" dirty="0" err="1"/>
              <a:t>không</a:t>
            </a:r>
            <a:r>
              <a:rPr lang="en-US" dirty="0"/>
              <a:t> chia </a:t>
            </a:r>
            <a:r>
              <a:rPr lang="en-US" dirty="0" err="1"/>
              <a:t>hết</a:t>
            </a:r>
            <a:r>
              <a:rPr lang="en-US" dirty="0"/>
              <a:t> </a:t>
            </a:r>
            <a:r>
              <a:rPr lang="en-US" dirty="0" err="1"/>
              <a:t>cho</a:t>
            </a:r>
            <a:r>
              <a:rPr lang="en-US" dirty="0"/>
              <a:t> 4 </a:t>
            </a:r>
            <a:r>
              <a:rPr lang="en-US" dirty="0" err="1"/>
              <a:t>không</a:t>
            </a:r>
            <a:r>
              <a:rPr lang="en-US" dirty="0"/>
              <a:t> </a:t>
            </a:r>
            <a:r>
              <a:rPr lang="en-US" dirty="0" err="1"/>
              <a:t>phải</a:t>
            </a:r>
            <a:r>
              <a:rPr lang="en-US" dirty="0"/>
              <a:t> </a:t>
            </a:r>
            <a:r>
              <a:rPr lang="en-US" dirty="0" err="1"/>
              <a:t>là</a:t>
            </a:r>
            <a:r>
              <a:rPr lang="en-US" dirty="0"/>
              <a:t> </a:t>
            </a:r>
            <a:r>
              <a:rPr lang="en-US" dirty="0" err="1"/>
              <a:t>năm</a:t>
            </a:r>
            <a:r>
              <a:rPr lang="en-US" dirty="0"/>
              <a:t> </a:t>
            </a:r>
            <a:r>
              <a:rPr lang="en-US" dirty="0" err="1"/>
              <a:t>nhuận</a:t>
            </a:r>
            <a:endParaRPr lang="en-US" dirty="0"/>
          </a:p>
        </p:txBody>
      </p:sp>
    </p:spTree>
    <p:extLst>
      <p:ext uri="{BB962C8B-B14F-4D97-AF65-F5344CB8AC3E}">
        <p14:creationId xmlns:p14="http://schemas.microsoft.com/office/powerpoint/2010/main" val="105772835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Ví</a:t>
            </a:r>
            <a:r>
              <a:rPr lang="en-US" dirty="0"/>
              <a:t> </a:t>
            </a:r>
            <a:r>
              <a:rPr lang="en-US" dirty="0" err="1"/>
              <a:t>dụ</a:t>
            </a:r>
            <a:endParaRPr lang="en-US" dirty="0"/>
          </a:p>
        </p:txBody>
      </p:sp>
      <p:sp>
        <p:nvSpPr>
          <p:cNvPr id="3" name="Content Placeholder 2"/>
          <p:cNvSpPr>
            <a:spLocks noGrp="1"/>
          </p:cNvSpPr>
          <p:nvPr>
            <p:ph idx="1"/>
          </p:nvPr>
        </p:nvSpPr>
        <p:spPr/>
        <p:txBody>
          <a:bodyPr/>
          <a:lstStyle/>
          <a:p>
            <a:r>
              <a:rPr lang="en-US" dirty="0" err="1"/>
              <a:t>Trái</a:t>
            </a:r>
            <a:r>
              <a:rPr lang="en-US" dirty="0"/>
              <a:t> </a:t>
            </a:r>
            <a:r>
              <a:rPr lang="en-US" dirty="0" err="1"/>
              <a:t>đất</a:t>
            </a:r>
            <a:r>
              <a:rPr lang="en-US" dirty="0"/>
              <a:t> quay 1 </a:t>
            </a:r>
            <a:r>
              <a:rPr lang="en-US" dirty="0" err="1"/>
              <a:t>vòng</a:t>
            </a:r>
            <a:r>
              <a:rPr lang="en-US" dirty="0"/>
              <a:t> </a:t>
            </a:r>
            <a:r>
              <a:rPr lang="en-US" dirty="0" err="1"/>
              <a:t>mất</a:t>
            </a:r>
            <a:r>
              <a:rPr lang="en-US" dirty="0"/>
              <a:t> </a:t>
            </a:r>
            <a:r>
              <a:rPr lang="en-US" dirty="0" smtClean="0"/>
              <a:t>365.2422 </a:t>
            </a:r>
            <a:r>
              <a:rPr lang="en-US" dirty="0" err="1"/>
              <a:t>ngày</a:t>
            </a:r>
            <a:r>
              <a:rPr lang="en-US" dirty="0" smtClean="0"/>
              <a:t>.</a:t>
            </a:r>
          </a:p>
          <a:p>
            <a:r>
              <a:rPr lang="en-US" dirty="0" err="1"/>
              <a:t>Lịch</a:t>
            </a:r>
            <a:r>
              <a:rPr lang="en-US" dirty="0"/>
              <a:t> Ai </a:t>
            </a:r>
            <a:r>
              <a:rPr lang="en-US" dirty="0" err="1"/>
              <a:t>cập</a:t>
            </a:r>
            <a:r>
              <a:rPr lang="en-US" dirty="0"/>
              <a:t> </a:t>
            </a:r>
            <a:r>
              <a:rPr lang="en-US" dirty="0" err="1"/>
              <a:t>cổ</a:t>
            </a:r>
            <a:r>
              <a:rPr lang="en-US" dirty="0"/>
              <a:t> </a:t>
            </a:r>
            <a:r>
              <a:rPr lang="en-US" dirty="0" err="1"/>
              <a:t>đại</a:t>
            </a:r>
            <a:r>
              <a:rPr lang="en-US" dirty="0"/>
              <a:t>: 12 </a:t>
            </a:r>
            <a:r>
              <a:rPr lang="en-US" dirty="0" err="1"/>
              <a:t>tháng</a:t>
            </a:r>
            <a:r>
              <a:rPr lang="en-US" dirty="0"/>
              <a:t> x 30 </a:t>
            </a:r>
            <a:r>
              <a:rPr lang="en-US" dirty="0" err="1"/>
              <a:t>ngày</a:t>
            </a:r>
            <a:r>
              <a:rPr lang="en-US" dirty="0"/>
              <a:t> + 5 </a:t>
            </a:r>
            <a:r>
              <a:rPr lang="en-US" dirty="0" err="1"/>
              <a:t>ngày</a:t>
            </a:r>
            <a:r>
              <a:rPr lang="en-US" dirty="0"/>
              <a:t> </a:t>
            </a:r>
            <a:r>
              <a:rPr lang="en-US" dirty="0" err="1"/>
              <a:t>lễ</a:t>
            </a:r>
            <a:r>
              <a:rPr lang="en-US" dirty="0"/>
              <a:t> = 365 </a:t>
            </a:r>
            <a:r>
              <a:rPr lang="en-US" dirty="0" err="1" smtClean="0"/>
              <a:t>ngày</a:t>
            </a:r>
            <a:endParaRPr lang="en-US" dirty="0" smtClean="0"/>
          </a:p>
          <a:p>
            <a:pPr lvl="1"/>
            <a:r>
              <a:rPr lang="en-US" dirty="0"/>
              <a:t>4 </a:t>
            </a:r>
            <a:r>
              <a:rPr lang="en-US" dirty="0" err="1"/>
              <a:t>năm</a:t>
            </a:r>
            <a:r>
              <a:rPr lang="en-US" dirty="0"/>
              <a:t> </a:t>
            </a:r>
            <a:r>
              <a:rPr lang="en-US" dirty="0" err="1"/>
              <a:t>thì</a:t>
            </a:r>
            <a:r>
              <a:rPr lang="en-US" dirty="0"/>
              <a:t> </a:t>
            </a:r>
            <a:r>
              <a:rPr lang="en-US" dirty="0" err="1"/>
              <a:t>nhanh</a:t>
            </a:r>
            <a:r>
              <a:rPr lang="en-US" dirty="0"/>
              <a:t> </a:t>
            </a:r>
            <a:r>
              <a:rPr lang="en-US" dirty="0" err="1"/>
              <a:t>hơn</a:t>
            </a:r>
            <a:r>
              <a:rPr lang="en-US" dirty="0"/>
              <a:t> </a:t>
            </a:r>
            <a:r>
              <a:rPr lang="en-US" dirty="0" err="1"/>
              <a:t>thực</a:t>
            </a:r>
            <a:r>
              <a:rPr lang="en-US" dirty="0"/>
              <a:t> </a:t>
            </a:r>
            <a:r>
              <a:rPr lang="en-US" dirty="0" err="1"/>
              <a:t>tế</a:t>
            </a:r>
            <a:r>
              <a:rPr lang="en-US" dirty="0"/>
              <a:t> 1 </a:t>
            </a:r>
            <a:r>
              <a:rPr lang="en-US" dirty="0" err="1" smtClean="0"/>
              <a:t>ngày</a:t>
            </a:r>
            <a:endParaRPr lang="en-US" dirty="0" smtClean="0"/>
          </a:p>
          <a:p>
            <a:pPr lvl="1"/>
            <a:r>
              <a:rPr lang="en-US" dirty="0"/>
              <a:t>730 </a:t>
            </a:r>
            <a:r>
              <a:rPr lang="en-US" dirty="0" err="1"/>
              <a:t>năm</a:t>
            </a:r>
            <a:r>
              <a:rPr lang="en-US" dirty="0"/>
              <a:t> </a:t>
            </a:r>
            <a:r>
              <a:rPr lang="en-US" dirty="0" err="1"/>
              <a:t>thì</a:t>
            </a:r>
            <a:r>
              <a:rPr lang="en-US" dirty="0"/>
              <a:t> </a:t>
            </a:r>
            <a:r>
              <a:rPr lang="en-US" dirty="0" err="1"/>
              <a:t>nhanh</a:t>
            </a:r>
            <a:r>
              <a:rPr lang="en-US" dirty="0"/>
              <a:t> </a:t>
            </a:r>
            <a:r>
              <a:rPr lang="en-US" dirty="0" err="1"/>
              <a:t>hơn</a:t>
            </a:r>
            <a:r>
              <a:rPr lang="en-US" dirty="0"/>
              <a:t> </a:t>
            </a:r>
            <a:r>
              <a:rPr lang="en-US" dirty="0" err="1"/>
              <a:t>thực</a:t>
            </a:r>
            <a:r>
              <a:rPr lang="en-US" dirty="0"/>
              <a:t> </a:t>
            </a:r>
            <a:r>
              <a:rPr lang="en-US" dirty="0" err="1"/>
              <a:t>tế</a:t>
            </a:r>
            <a:r>
              <a:rPr lang="en-US" dirty="0"/>
              <a:t> </a:t>
            </a:r>
            <a:r>
              <a:rPr lang="en-US" dirty="0" err="1"/>
              <a:t>nửa</a:t>
            </a:r>
            <a:r>
              <a:rPr lang="en-US" dirty="0"/>
              <a:t> </a:t>
            </a:r>
            <a:r>
              <a:rPr lang="en-US" dirty="0" err="1"/>
              <a:t>năm</a:t>
            </a:r>
            <a:endParaRPr lang="en-US" dirty="0" smtClean="0"/>
          </a:p>
          <a:p>
            <a:pPr eaLnBrk="1" hangingPunct="1"/>
            <a:r>
              <a:rPr lang="en-US" dirty="0" err="1"/>
              <a:t>Năm</a:t>
            </a:r>
            <a:r>
              <a:rPr lang="en-US" dirty="0"/>
              <a:t> 46 TCN, Julius </a:t>
            </a:r>
            <a:r>
              <a:rPr lang="en-US" dirty="0" err="1"/>
              <a:t>điều</a:t>
            </a:r>
            <a:r>
              <a:rPr lang="en-US" dirty="0"/>
              <a:t> </a:t>
            </a:r>
            <a:r>
              <a:rPr lang="en-US" dirty="0" err="1"/>
              <a:t>chỉnh</a:t>
            </a:r>
            <a:endParaRPr lang="en-US" dirty="0"/>
          </a:p>
          <a:p>
            <a:pPr lvl="1" eaLnBrk="1" hangingPunct="1"/>
            <a:r>
              <a:rPr lang="en-US" dirty="0"/>
              <a:t>4 </a:t>
            </a:r>
            <a:r>
              <a:rPr lang="en-US" dirty="0" err="1"/>
              <a:t>năm</a:t>
            </a:r>
            <a:r>
              <a:rPr lang="en-US" dirty="0"/>
              <a:t> </a:t>
            </a:r>
            <a:r>
              <a:rPr lang="en-US" dirty="0" err="1"/>
              <a:t>có</a:t>
            </a:r>
            <a:r>
              <a:rPr lang="en-US" dirty="0"/>
              <a:t> 1 </a:t>
            </a:r>
            <a:r>
              <a:rPr lang="en-US" dirty="0" err="1"/>
              <a:t>năm</a:t>
            </a:r>
            <a:r>
              <a:rPr lang="en-US" dirty="0"/>
              <a:t> </a:t>
            </a:r>
            <a:r>
              <a:rPr lang="en-US" dirty="0" err="1"/>
              <a:t>nhuận</a:t>
            </a:r>
            <a:endParaRPr lang="en-US" dirty="0"/>
          </a:p>
          <a:p>
            <a:pPr lvl="1" eaLnBrk="1" hangingPunct="1"/>
            <a:r>
              <a:rPr lang="en-US" dirty="0" err="1"/>
              <a:t>Tháng</a:t>
            </a:r>
            <a:r>
              <a:rPr lang="en-US" dirty="0"/>
              <a:t> </a:t>
            </a:r>
            <a:r>
              <a:rPr lang="en-US" dirty="0" err="1"/>
              <a:t>lẻ</a:t>
            </a:r>
            <a:r>
              <a:rPr lang="en-US" dirty="0"/>
              <a:t> 31 </a:t>
            </a:r>
            <a:r>
              <a:rPr lang="en-US" dirty="0" err="1"/>
              <a:t>ngày</a:t>
            </a:r>
            <a:r>
              <a:rPr lang="en-US" dirty="0"/>
              <a:t>, </a:t>
            </a:r>
            <a:r>
              <a:rPr lang="en-US" dirty="0" err="1"/>
              <a:t>tháng</a:t>
            </a:r>
            <a:r>
              <a:rPr lang="en-US" dirty="0"/>
              <a:t> </a:t>
            </a:r>
            <a:r>
              <a:rPr lang="en-US" dirty="0" err="1"/>
              <a:t>chẵn</a:t>
            </a:r>
            <a:r>
              <a:rPr lang="en-US" dirty="0"/>
              <a:t> 30 </a:t>
            </a:r>
            <a:r>
              <a:rPr lang="en-US" dirty="0" err="1"/>
              <a:t>ngày</a:t>
            </a:r>
            <a:r>
              <a:rPr lang="en-US" dirty="0"/>
              <a:t>. </a:t>
            </a:r>
            <a:r>
              <a:rPr lang="en-US" dirty="0" err="1"/>
              <a:t>Tháng</a:t>
            </a:r>
            <a:r>
              <a:rPr lang="en-US" dirty="0"/>
              <a:t> 2 (</a:t>
            </a:r>
            <a:r>
              <a:rPr lang="en-US" dirty="0" err="1"/>
              <a:t>năm</a:t>
            </a:r>
            <a:r>
              <a:rPr lang="en-US" dirty="0"/>
              <a:t> </a:t>
            </a:r>
            <a:r>
              <a:rPr lang="en-US" dirty="0" err="1"/>
              <a:t>thường</a:t>
            </a:r>
            <a:r>
              <a:rPr lang="en-US" dirty="0"/>
              <a:t> 29 </a:t>
            </a:r>
            <a:r>
              <a:rPr lang="en-US" dirty="0" err="1"/>
              <a:t>ngày</a:t>
            </a:r>
            <a:r>
              <a:rPr lang="en-US" dirty="0"/>
              <a:t>, </a:t>
            </a:r>
            <a:r>
              <a:rPr lang="en-US" dirty="0" err="1"/>
              <a:t>năm</a:t>
            </a:r>
            <a:r>
              <a:rPr lang="en-US" dirty="0"/>
              <a:t> </a:t>
            </a:r>
            <a:r>
              <a:rPr lang="en-US" dirty="0" err="1"/>
              <a:t>nhuận</a:t>
            </a:r>
            <a:r>
              <a:rPr lang="en-US" dirty="0"/>
              <a:t> 30 </a:t>
            </a:r>
            <a:r>
              <a:rPr lang="en-US" dirty="0" err="1"/>
              <a:t>ngày</a:t>
            </a:r>
            <a:r>
              <a:rPr lang="en-US" dirty="0"/>
              <a:t>)</a:t>
            </a:r>
          </a:p>
          <a:p>
            <a:endParaRPr lang="en-US" dirty="0"/>
          </a:p>
          <a:p>
            <a:endParaRPr lang="en-US" dirty="0"/>
          </a:p>
        </p:txBody>
      </p:sp>
    </p:spTree>
    <p:extLst>
      <p:ext uri="{BB962C8B-B14F-4D97-AF65-F5344CB8AC3E}">
        <p14:creationId xmlns:p14="http://schemas.microsoft.com/office/powerpoint/2010/main" val="5185979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Ví</a:t>
            </a:r>
            <a:r>
              <a:rPr lang="en-US" dirty="0" smtClean="0"/>
              <a:t> </a:t>
            </a:r>
            <a:r>
              <a:rPr lang="en-US" dirty="0" err="1" smtClean="0"/>
              <a:t>dụ</a:t>
            </a:r>
            <a:endParaRPr lang="en-US" dirty="0"/>
          </a:p>
        </p:txBody>
      </p:sp>
      <p:sp>
        <p:nvSpPr>
          <p:cNvPr id="3" name="Content Placeholder 2"/>
          <p:cNvSpPr>
            <a:spLocks noGrp="1"/>
          </p:cNvSpPr>
          <p:nvPr>
            <p:ph idx="1"/>
          </p:nvPr>
        </p:nvSpPr>
        <p:spPr>
          <a:xfrm>
            <a:off x="304800" y="1143000"/>
            <a:ext cx="8610600" cy="1295400"/>
          </a:xfrm>
        </p:spPr>
        <p:txBody>
          <a:bodyPr/>
          <a:lstStyle/>
          <a:p>
            <a:r>
              <a:rPr lang="en-US" dirty="0"/>
              <a:t>Augustus </a:t>
            </a:r>
            <a:r>
              <a:rPr lang="en-US" dirty="0" err="1"/>
              <a:t>sinh</a:t>
            </a:r>
            <a:r>
              <a:rPr lang="en-US" dirty="0"/>
              <a:t> </a:t>
            </a:r>
            <a:r>
              <a:rPr lang="en-US" dirty="0" err="1"/>
              <a:t>vào</a:t>
            </a:r>
            <a:r>
              <a:rPr lang="en-US" dirty="0"/>
              <a:t> </a:t>
            </a:r>
            <a:r>
              <a:rPr lang="en-US" dirty="0" err="1"/>
              <a:t>tháng</a:t>
            </a:r>
            <a:r>
              <a:rPr lang="en-US" dirty="0"/>
              <a:t> 8, </a:t>
            </a:r>
            <a:r>
              <a:rPr lang="en-US" dirty="0" err="1"/>
              <a:t>nên</a:t>
            </a:r>
            <a:r>
              <a:rPr lang="en-US" dirty="0"/>
              <a:t> </a:t>
            </a:r>
            <a:r>
              <a:rPr lang="en-US" dirty="0" err="1"/>
              <a:t>đã</a:t>
            </a:r>
            <a:r>
              <a:rPr lang="en-US" dirty="0"/>
              <a:t> </a:t>
            </a:r>
            <a:r>
              <a:rPr lang="en-US" dirty="0" err="1"/>
              <a:t>rút</a:t>
            </a:r>
            <a:r>
              <a:rPr lang="en-US" dirty="0"/>
              <a:t> </a:t>
            </a:r>
            <a:r>
              <a:rPr lang="en-US" dirty="0" err="1"/>
              <a:t>bớt</a:t>
            </a:r>
            <a:r>
              <a:rPr lang="en-US" dirty="0"/>
              <a:t> 1 </a:t>
            </a:r>
            <a:r>
              <a:rPr lang="en-US" dirty="0" err="1"/>
              <a:t>ngày</a:t>
            </a:r>
            <a:r>
              <a:rPr lang="en-US" dirty="0"/>
              <a:t> </a:t>
            </a:r>
            <a:r>
              <a:rPr lang="en-US" dirty="0" err="1"/>
              <a:t>của</a:t>
            </a:r>
            <a:r>
              <a:rPr lang="en-US" dirty="0"/>
              <a:t> </a:t>
            </a:r>
            <a:r>
              <a:rPr lang="en-US" dirty="0" err="1"/>
              <a:t>tháng</a:t>
            </a:r>
            <a:r>
              <a:rPr lang="en-US" dirty="0"/>
              <a:t> 2 </a:t>
            </a:r>
            <a:r>
              <a:rPr lang="en-US" dirty="0" err="1"/>
              <a:t>bù</a:t>
            </a:r>
            <a:r>
              <a:rPr lang="en-US" dirty="0"/>
              <a:t> </a:t>
            </a:r>
            <a:r>
              <a:rPr lang="en-US" dirty="0" err="1"/>
              <a:t>vào</a:t>
            </a:r>
            <a:r>
              <a:rPr lang="en-US" dirty="0"/>
              <a:t> </a:t>
            </a:r>
            <a:r>
              <a:rPr lang="en-US" dirty="0" err="1"/>
              <a:t>tháng</a:t>
            </a:r>
            <a:r>
              <a:rPr lang="en-US" dirty="0"/>
              <a:t> 8. </a:t>
            </a:r>
            <a:r>
              <a:rPr lang="en-US" dirty="0" err="1"/>
              <a:t>Đồng</a:t>
            </a:r>
            <a:r>
              <a:rPr lang="en-US" dirty="0"/>
              <a:t> </a:t>
            </a:r>
            <a:r>
              <a:rPr lang="en-US" dirty="0" err="1"/>
              <a:t>thời</a:t>
            </a:r>
            <a:r>
              <a:rPr lang="en-US" dirty="0"/>
              <a:t> </a:t>
            </a:r>
            <a:r>
              <a:rPr lang="en-US" dirty="0" err="1"/>
              <a:t>chỉnh</a:t>
            </a:r>
            <a:r>
              <a:rPr lang="en-US" dirty="0"/>
              <a:t> </a:t>
            </a:r>
            <a:r>
              <a:rPr lang="en-US" dirty="0" err="1"/>
              <a:t>lại</a:t>
            </a:r>
            <a:r>
              <a:rPr lang="en-US" dirty="0"/>
              <a:t> </a:t>
            </a:r>
            <a:r>
              <a:rPr lang="en-US" dirty="0" err="1"/>
              <a:t>tháng</a:t>
            </a:r>
            <a:r>
              <a:rPr lang="en-US" dirty="0"/>
              <a:t> 9 </a:t>
            </a:r>
            <a:r>
              <a:rPr lang="en-US" dirty="0" err="1"/>
              <a:t>và</a:t>
            </a:r>
            <a:r>
              <a:rPr lang="en-US" dirty="0"/>
              <a:t> 11 </a:t>
            </a:r>
            <a:r>
              <a:rPr lang="en-US" dirty="0" err="1"/>
              <a:t>có</a:t>
            </a:r>
            <a:r>
              <a:rPr lang="en-US" dirty="0"/>
              <a:t> 30 </a:t>
            </a:r>
            <a:r>
              <a:rPr lang="en-US" dirty="0" err="1"/>
              <a:t>ngày</a:t>
            </a:r>
            <a:r>
              <a:rPr lang="en-US" dirty="0"/>
              <a:t>, </a:t>
            </a:r>
            <a:r>
              <a:rPr lang="en-US" dirty="0" err="1"/>
              <a:t>tháng</a:t>
            </a:r>
            <a:r>
              <a:rPr lang="en-US" dirty="0"/>
              <a:t> 10 </a:t>
            </a:r>
            <a:r>
              <a:rPr lang="en-US" dirty="0" err="1"/>
              <a:t>và</a:t>
            </a:r>
            <a:r>
              <a:rPr lang="en-US" dirty="0"/>
              <a:t> 12 </a:t>
            </a:r>
            <a:r>
              <a:rPr lang="en-US" dirty="0" err="1"/>
              <a:t>có</a:t>
            </a:r>
            <a:r>
              <a:rPr lang="en-US" dirty="0"/>
              <a:t> 31 </a:t>
            </a:r>
            <a:r>
              <a:rPr lang="en-US" dirty="0" err="1" smtClean="0"/>
              <a:t>ngày</a:t>
            </a:r>
            <a:r>
              <a:rPr lang="en-US" dirty="0" smtClean="0"/>
              <a:t>.</a:t>
            </a:r>
          </a:p>
          <a:p>
            <a:endParaRPr lang="en-US" dirty="0"/>
          </a:p>
        </p:txBody>
      </p:sp>
      <p:pic>
        <p:nvPicPr>
          <p:cNvPr id="1026" name="Picture 2" descr="Kết quả hình ảnh cho Augustu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590800"/>
            <a:ext cx="8331194" cy="3124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830477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Ví</a:t>
            </a:r>
            <a:r>
              <a:rPr lang="en-US" dirty="0" smtClean="0"/>
              <a:t> </a:t>
            </a:r>
            <a:r>
              <a:rPr lang="en-US" dirty="0" err="1" smtClean="0"/>
              <a:t>dụ</a:t>
            </a:r>
            <a:endParaRPr lang="en-US" dirty="0"/>
          </a:p>
        </p:txBody>
      </p:sp>
      <p:sp>
        <p:nvSpPr>
          <p:cNvPr id="3" name="Content Placeholder 2"/>
          <p:cNvSpPr>
            <a:spLocks noGrp="1"/>
          </p:cNvSpPr>
          <p:nvPr>
            <p:ph idx="1"/>
          </p:nvPr>
        </p:nvSpPr>
        <p:spPr/>
        <p:txBody>
          <a:bodyPr/>
          <a:lstStyle/>
          <a:p>
            <a:pPr eaLnBrk="1" hangingPunct="1"/>
            <a:r>
              <a:rPr lang="en-US" dirty="0" err="1"/>
              <a:t>Lịch</a:t>
            </a:r>
            <a:r>
              <a:rPr lang="en-US" dirty="0"/>
              <a:t> Julius </a:t>
            </a:r>
            <a:r>
              <a:rPr lang="en-US" dirty="0" err="1"/>
              <a:t>lệch</a:t>
            </a:r>
            <a:r>
              <a:rPr lang="en-US" dirty="0"/>
              <a:t> 11 </a:t>
            </a:r>
            <a:r>
              <a:rPr lang="en-US" dirty="0" err="1"/>
              <a:t>phút</a:t>
            </a:r>
            <a:r>
              <a:rPr lang="en-US" dirty="0"/>
              <a:t> 14 </a:t>
            </a:r>
            <a:r>
              <a:rPr lang="en-US" dirty="0" err="1"/>
              <a:t>giây</a:t>
            </a:r>
            <a:r>
              <a:rPr lang="en-US" dirty="0"/>
              <a:t> (1 </a:t>
            </a:r>
            <a:r>
              <a:rPr lang="en-US" dirty="0" err="1"/>
              <a:t>năm</a:t>
            </a:r>
            <a:r>
              <a:rPr lang="en-US" dirty="0"/>
              <a:t>), </a:t>
            </a:r>
            <a:r>
              <a:rPr lang="en-US" dirty="0" err="1"/>
              <a:t>sau</a:t>
            </a:r>
            <a:r>
              <a:rPr lang="en-US" dirty="0"/>
              <a:t> 128 </a:t>
            </a:r>
            <a:r>
              <a:rPr lang="en-US" dirty="0" err="1"/>
              <a:t>năm</a:t>
            </a:r>
            <a:r>
              <a:rPr lang="en-US" dirty="0"/>
              <a:t> </a:t>
            </a:r>
            <a:r>
              <a:rPr lang="en-US" dirty="0" err="1"/>
              <a:t>sự</a:t>
            </a:r>
            <a:r>
              <a:rPr lang="en-US" dirty="0"/>
              <a:t> </a:t>
            </a:r>
            <a:r>
              <a:rPr lang="en-US" dirty="0" err="1"/>
              <a:t>chênh</a:t>
            </a:r>
            <a:r>
              <a:rPr lang="en-US" dirty="0"/>
              <a:t> </a:t>
            </a:r>
            <a:r>
              <a:rPr lang="en-US" dirty="0" err="1"/>
              <a:t>lệch</a:t>
            </a:r>
            <a:r>
              <a:rPr lang="en-US" dirty="0"/>
              <a:t> </a:t>
            </a:r>
            <a:r>
              <a:rPr lang="en-US" dirty="0" err="1"/>
              <a:t>là</a:t>
            </a:r>
            <a:r>
              <a:rPr lang="en-US" dirty="0"/>
              <a:t> 1 </a:t>
            </a:r>
            <a:r>
              <a:rPr lang="en-US" dirty="0" err="1"/>
              <a:t>ngày</a:t>
            </a:r>
            <a:endParaRPr lang="en-US" dirty="0"/>
          </a:p>
          <a:p>
            <a:pPr eaLnBrk="1" hangingPunct="1"/>
            <a:r>
              <a:rPr lang="en-US" dirty="0" err="1"/>
              <a:t>Đến</a:t>
            </a:r>
            <a:r>
              <a:rPr lang="en-US" dirty="0"/>
              <a:t> </a:t>
            </a:r>
            <a:r>
              <a:rPr lang="en-US" dirty="0" err="1"/>
              <a:t>nửa</a:t>
            </a:r>
            <a:r>
              <a:rPr lang="en-US" dirty="0"/>
              <a:t> </a:t>
            </a:r>
            <a:r>
              <a:rPr lang="en-US" dirty="0" err="1"/>
              <a:t>sau</a:t>
            </a:r>
            <a:r>
              <a:rPr lang="en-US" dirty="0"/>
              <a:t> TK 16, </a:t>
            </a:r>
            <a:r>
              <a:rPr lang="en-US" dirty="0" err="1"/>
              <a:t>ngày</a:t>
            </a:r>
            <a:r>
              <a:rPr lang="en-US" dirty="0"/>
              <a:t> </a:t>
            </a:r>
            <a:r>
              <a:rPr lang="en-US" dirty="0" err="1"/>
              <a:t>tính</a:t>
            </a:r>
            <a:r>
              <a:rPr lang="en-US" dirty="0"/>
              <a:t> </a:t>
            </a:r>
            <a:r>
              <a:rPr lang="en-US" dirty="0" err="1"/>
              <a:t>theo</a:t>
            </a:r>
            <a:r>
              <a:rPr lang="en-US" dirty="0"/>
              <a:t> </a:t>
            </a:r>
            <a:r>
              <a:rPr lang="en-US" dirty="0" err="1"/>
              <a:t>lịch</a:t>
            </a:r>
            <a:r>
              <a:rPr lang="en-US" dirty="0"/>
              <a:t> </a:t>
            </a:r>
            <a:r>
              <a:rPr lang="en-US" dirty="0" err="1"/>
              <a:t>chậm</a:t>
            </a:r>
            <a:r>
              <a:rPr lang="en-US" dirty="0"/>
              <a:t> </a:t>
            </a:r>
            <a:r>
              <a:rPr lang="en-US" dirty="0" err="1"/>
              <a:t>hơn</a:t>
            </a:r>
            <a:r>
              <a:rPr lang="en-US" dirty="0"/>
              <a:t> so </a:t>
            </a:r>
            <a:r>
              <a:rPr lang="en-US" dirty="0" err="1"/>
              <a:t>với</a:t>
            </a:r>
            <a:r>
              <a:rPr lang="en-US" dirty="0"/>
              <a:t> </a:t>
            </a:r>
            <a:r>
              <a:rPr lang="en-US" dirty="0" err="1"/>
              <a:t>thực</a:t>
            </a:r>
            <a:r>
              <a:rPr lang="en-US" dirty="0"/>
              <a:t> </a:t>
            </a:r>
            <a:r>
              <a:rPr lang="en-US" dirty="0" err="1"/>
              <a:t>tế</a:t>
            </a:r>
            <a:r>
              <a:rPr lang="en-US" dirty="0"/>
              <a:t> </a:t>
            </a:r>
            <a:r>
              <a:rPr lang="en-US" dirty="0" err="1"/>
              <a:t>là</a:t>
            </a:r>
            <a:r>
              <a:rPr lang="en-US" dirty="0"/>
              <a:t> 10 </a:t>
            </a:r>
            <a:r>
              <a:rPr lang="en-US" dirty="0" err="1"/>
              <a:t>ngày</a:t>
            </a:r>
            <a:r>
              <a:rPr lang="en-US" dirty="0"/>
              <a:t>.</a:t>
            </a:r>
          </a:p>
          <a:p>
            <a:pPr eaLnBrk="1" hangingPunct="1"/>
            <a:r>
              <a:rPr lang="en-US" dirty="0" err="1"/>
              <a:t>Giáo</a:t>
            </a:r>
            <a:r>
              <a:rPr lang="en-US" dirty="0"/>
              <a:t> </a:t>
            </a:r>
            <a:r>
              <a:rPr lang="en-US" dirty="0" err="1"/>
              <a:t>hội</a:t>
            </a:r>
            <a:r>
              <a:rPr lang="en-US" dirty="0"/>
              <a:t> </a:t>
            </a:r>
            <a:r>
              <a:rPr lang="en-US" dirty="0" err="1"/>
              <a:t>quy</a:t>
            </a:r>
            <a:r>
              <a:rPr lang="en-US" dirty="0"/>
              <a:t> </a:t>
            </a:r>
            <a:r>
              <a:rPr lang="en-US" dirty="0" err="1"/>
              <a:t>định</a:t>
            </a:r>
            <a:r>
              <a:rPr lang="en-US" dirty="0"/>
              <a:t> </a:t>
            </a:r>
            <a:r>
              <a:rPr lang="en-US" dirty="0" err="1"/>
              <a:t>ngày</a:t>
            </a:r>
            <a:r>
              <a:rPr lang="en-US" dirty="0"/>
              <a:t> </a:t>
            </a:r>
            <a:r>
              <a:rPr lang="en-US" dirty="0" err="1"/>
              <a:t>lễ</a:t>
            </a:r>
            <a:r>
              <a:rPr lang="en-US" dirty="0"/>
              <a:t> </a:t>
            </a:r>
            <a:r>
              <a:rPr lang="en-US" dirty="0" err="1"/>
              <a:t>phục</a:t>
            </a:r>
            <a:r>
              <a:rPr lang="en-US" dirty="0"/>
              <a:t> </a:t>
            </a:r>
            <a:r>
              <a:rPr lang="en-US" dirty="0" err="1"/>
              <a:t>sinh</a:t>
            </a:r>
            <a:r>
              <a:rPr lang="en-US" dirty="0"/>
              <a:t> </a:t>
            </a:r>
            <a:r>
              <a:rPr lang="en-US" dirty="0" err="1"/>
              <a:t>là</a:t>
            </a:r>
            <a:r>
              <a:rPr lang="en-US" dirty="0"/>
              <a:t> </a:t>
            </a:r>
            <a:r>
              <a:rPr lang="en-US" dirty="0" err="1"/>
              <a:t>ngày</a:t>
            </a:r>
            <a:r>
              <a:rPr lang="en-US" dirty="0"/>
              <a:t> </a:t>
            </a:r>
            <a:r>
              <a:rPr lang="en-US" dirty="0" err="1"/>
              <a:t>chủ</a:t>
            </a:r>
            <a:r>
              <a:rPr lang="en-US" dirty="0"/>
              <a:t> </a:t>
            </a:r>
            <a:r>
              <a:rPr lang="en-US" dirty="0" err="1"/>
              <a:t>nhật</a:t>
            </a:r>
            <a:r>
              <a:rPr lang="en-US" dirty="0"/>
              <a:t> </a:t>
            </a:r>
            <a:r>
              <a:rPr lang="en-US" dirty="0" err="1"/>
              <a:t>đầu</a:t>
            </a:r>
            <a:r>
              <a:rPr lang="en-US" dirty="0"/>
              <a:t> </a:t>
            </a:r>
            <a:r>
              <a:rPr lang="en-US" dirty="0" err="1"/>
              <a:t>tiên</a:t>
            </a:r>
            <a:r>
              <a:rPr lang="en-US" dirty="0"/>
              <a:t> </a:t>
            </a:r>
            <a:r>
              <a:rPr lang="en-US" dirty="0" err="1"/>
              <a:t>sau</a:t>
            </a:r>
            <a:r>
              <a:rPr lang="en-US" dirty="0"/>
              <a:t> </a:t>
            </a:r>
            <a:r>
              <a:rPr lang="en-US" dirty="0" err="1"/>
              <a:t>khi</a:t>
            </a:r>
            <a:r>
              <a:rPr lang="en-US" dirty="0"/>
              <a:t> </a:t>
            </a:r>
            <a:r>
              <a:rPr lang="en-US" dirty="0" err="1"/>
              <a:t>trăng</a:t>
            </a:r>
            <a:r>
              <a:rPr lang="en-US" dirty="0"/>
              <a:t> </a:t>
            </a:r>
            <a:r>
              <a:rPr lang="en-US" dirty="0" err="1"/>
              <a:t>tròn</a:t>
            </a:r>
            <a:r>
              <a:rPr lang="en-US" dirty="0"/>
              <a:t> </a:t>
            </a:r>
            <a:r>
              <a:rPr lang="en-US" dirty="0" err="1"/>
              <a:t>vào</a:t>
            </a:r>
            <a:r>
              <a:rPr lang="en-US" dirty="0"/>
              <a:t> </a:t>
            </a:r>
            <a:r>
              <a:rPr lang="en-US" dirty="0" err="1"/>
              <a:t>tiết</a:t>
            </a:r>
            <a:r>
              <a:rPr lang="en-US" dirty="0"/>
              <a:t> </a:t>
            </a:r>
            <a:r>
              <a:rPr lang="en-US" dirty="0" err="1"/>
              <a:t>xuân</a:t>
            </a:r>
            <a:r>
              <a:rPr lang="en-US" dirty="0"/>
              <a:t> </a:t>
            </a:r>
            <a:r>
              <a:rPr lang="en-US" dirty="0" err="1"/>
              <a:t>phân</a:t>
            </a:r>
            <a:endParaRPr lang="en-US" dirty="0"/>
          </a:p>
        </p:txBody>
      </p:sp>
    </p:spTree>
    <p:extLst>
      <p:ext uri="{BB962C8B-B14F-4D97-AF65-F5344CB8AC3E}">
        <p14:creationId xmlns:p14="http://schemas.microsoft.com/office/powerpoint/2010/main" val="14536616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Ví</a:t>
            </a:r>
            <a:r>
              <a:rPr lang="en-US" dirty="0" smtClean="0"/>
              <a:t> </a:t>
            </a:r>
            <a:r>
              <a:rPr lang="en-US" dirty="0" err="1" smtClean="0"/>
              <a:t>dụ</a:t>
            </a:r>
            <a:endParaRPr lang="en-US" dirty="0"/>
          </a:p>
        </p:txBody>
      </p:sp>
      <p:sp>
        <p:nvSpPr>
          <p:cNvPr id="3" name="Content Placeholder 2"/>
          <p:cNvSpPr>
            <a:spLocks noGrp="1"/>
          </p:cNvSpPr>
          <p:nvPr>
            <p:ph idx="1"/>
          </p:nvPr>
        </p:nvSpPr>
        <p:spPr>
          <a:xfrm>
            <a:off x="304800" y="1143000"/>
            <a:ext cx="4724400" cy="4953000"/>
          </a:xfrm>
        </p:spPr>
        <p:txBody>
          <a:bodyPr/>
          <a:lstStyle/>
          <a:p>
            <a:pPr eaLnBrk="1" hangingPunct="1"/>
            <a:r>
              <a:rPr lang="en-US" dirty="0" err="1"/>
              <a:t>Năm</a:t>
            </a:r>
            <a:r>
              <a:rPr lang="en-US" dirty="0"/>
              <a:t> 1582, </a:t>
            </a:r>
            <a:r>
              <a:rPr lang="en-US" dirty="0" err="1"/>
              <a:t>giáo</a:t>
            </a:r>
            <a:r>
              <a:rPr lang="en-US" dirty="0"/>
              <a:t> </a:t>
            </a:r>
            <a:r>
              <a:rPr lang="en-US" dirty="0" err="1"/>
              <a:t>hoàng</a:t>
            </a:r>
            <a:r>
              <a:rPr lang="en-US" dirty="0"/>
              <a:t> La </a:t>
            </a:r>
            <a:r>
              <a:rPr lang="en-US" dirty="0" err="1"/>
              <a:t>Mã</a:t>
            </a:r>
            <a:r>
              <a:rPr lang="en-US" dirty="0"/>
              <a:t> Gregory III, </a:t>
            </a:r>
            <a:r>
              <a:rPr lang="en-US" dirty="0" err="1"/>
              <a:t>tiến</a:t>
            </a:r>
            <a:r>
              <a:rPr lang="en-US" dirty="0"/>
              <a:t> </a:t>
            </a:r>
            <a:r>
              <a:rPr lang="en-US" dirty="0" err="1"/>
              <a:t>hành</a:t>
            </a:r>
            <a:r>
              <a:rPr lang="en-US" dirty="0"/>
              <a:t> </a:t>
            </a:r>
            <a:r>
              <a:rPr lang="en-US" dirty="0" err="1"/>
              <a:t>chỉnh</a:t>
            </a:r>
            <a:r>
              <a:rPr lang="en-US" dirty="0"/>
              <a:t> </a:t>
            </a:r>
            <a:r>
              <a:rPr lang="en-US" dirty="0" err="1"/>
              <a:t>sửa</a:t>
            </a:r>
            <a:endParaRPr lang="en-US" dirty="0"/>
          </a:p>
          <a:p>
            <a:pPr lvl="1" eaLnBrk="1" hangingPunct="1"/>
            <a:r>
              <a:rPr lang="en-US" dirty="0" err="1" smtClean="0"/>
              <a:t>Bỏ</a:t>
            </a:r>
            <a:r>
              <a:rPr lang="en-US" dirty="0" smtClean="0"/>
              <a:t> </a:t>
            </a:r>
            <a:r>
              <a:rPr lang="en-US" dirty="0" err="1"/>
              <a:t>ngày</a:t>
            </a:r>
            <a:r>
              <a:rPr lang="en-US" dirty="0"/>
              <a:t> 5 </a:t>
            </a:r>
            <a:r>
              <a:rPr lang="en-US" dirty="0" err="1"/>
              <a:t>đến</a:t>
            </a:r>
            <a:r>
              <a:rPr lang="en-US" dirty="0"/>
              <a:t> </a:t>
            </a:r>
            <a:r>
              <a:rPr lang="en-US" dirty="0" err="1"/>
              <a:t>ngày</a:t>
            </a:r>
            <a:r>
              <a:rPr lang="en-US" dirty="0"/>
              <a:t> 14 </a:t>
            </a:r>
            <a:r>
              <a:rPr lang="en-US" dirty="0" err="1"/>
              <a:t>tháng</a:t>
            </a:r>
            <a:r>
              <a:rPr lang="en-US" dirty="0"/>
              <a:t> 10 </a:t>
            </a:r>
            <a:r>
              <a:rPr lang="en-US" dirty="0" err="1"/>
              <a:t>của</a:t>
            </a:r>
            <a:r>
              <a:rPr lang="en-US" dirty="0"/>
              <a:t> </a:t>
            </a:r>
            <a:r>
              <a:rPr lang="en-US" dirty="0" err="1"/>
              <a:t>năm</a:t>
            </a:r>
            <a:r>
              <a:rPr lang="en-US" dirty="0"/>
              <a:t> 1582, </a:t>
            </a:r>
            <a:r>
              <a:rPr lang="en-US" dirty="0" err="1"/>
              <a:t>tức</a:t>
            </a:r>
            <a:r>
              <a:rPr lang="en-US" dirty="0"/>
              <a:t> </a:t>
            </a:r>
            <a:r>
              <a:rPr lang="en-US" dirty="0" err="1"/>
              <a:t>là</a:t>
            </a:r>
            <a:r>
              <a:rPr lang="en-US" dirty="0"/>
              <a:t> </a:t>
            </a:r>
            <a:r>
              <a:rPr lang="en-US" dirty="0" err="1"/>
              <a:t>sau</a:t>
            </a:r>
            <a:r>
              <a:rPr lang="en-US" dirty="0"/>
              <a:t> </a:t>
            </a:r>
            <a:r>
              <a:rPr lang="en-US" dirty="0" err="1"/>
              <a:t>ngày</a:t>
            </a:r>
            <a:r>
              <a:rPr lang="en-US" dirty="0"/>
              <a:t> 4 </a:t>
            </a:r>
            <a:r>
              <a:rPr lang="en-US" dirty="0" err="1"/>
              <a:t>tháng</a:t>
            </a:r>
            <a:r>
              <a:rPr lang="en-US" dirty="0"/>
              <a:t> 10 </a:t>
            </a:r>
            <a:r>
              <a:rPr lang="en-US" dirty="0" err="1"/>
              <a:t>là</a:t>
            </a:r>
            <a:r>
              <a:rPr lang="en-US" dirty="0"/>
              <a:t> </a:t>
            </a:r>
            <a:r>
              <a:rPr lang="en-US" dirty="0" err="1"/>
              <a:t>ngày</a:t>
            </a:r>
            <a:r>
              <a:rPr lang="en-US" dirty="0"/>
              <a:t> 15 </a:t>
            </a:r>
            <a:r>
              <a:rPr lang="en-US" dirty="0" err="1"/>
              <a:t>tháng</a:t>
            </a:r>
            <a:r>
              <a:rPr lang="en-US" dirty="0"/>
              <a:t> 10</a:t>
            </a:r>
          </a:p>
          <a:p>
            <a:pPr lvl="1" eaLnBrk="1" hangingPunct="1"/>
            <a:r>
              <a:rPr lang="en-US" dirty="0"/>
              <a:t>400 </a:t>
            </a:r>
            <a:r>
              <a:rPr lang="en-US" dirty="0" err="1"/>
              <a:t>năm</a:t>
            </a:r>
            <a:r>
              <a:rPr lang="en-US" dirty="0"/>
              <a:t> </a:t>
            </a:r>
            <a:r>
              <a:rPr lang="en-US" dirty="0" err="1"/>
              <a:t>chỉ</a:t>
            </a:r>
            <a:r>
              <a:rPr lang="en-US" dirty="0"/>
              <a:t> </a:t>
            </a:r>
            <a:r>
              <a:rPr lang="en-US" dirty="0" err="1"/>
              <a:t>có</a:t>
            </a:r>
            <a:r>
              <a:rPr lang="en-US" dirty="0"/>
              <a:t> 97 </a:t>
            </a:r>
            <a:r>
              <a:rPr lang="en-US" dirty="0" err="1"/>
              <a:t>năm</a:t>
            </a:r>
            <a:r>
              <a:rPr lang="en-US" dirty="0"/>
              <a:t> </a:t>
            </a:r>
            <a:r>
              <a:rPr lang="en-US" dirty="0" err="1"/>
              <a:t>nhuận</a:t>
            </a:r>
            <a:r>
              <a:rPr lang="en-US" dirty="0"/>
              <a:t>, </a:t>
            </a:r>
            <a:r>
              <a:rPr lang="en-US" dirty="0" err="1"/>
              <a:t>để</a:t>
            </a:r>
            <a:r>
              <a:rPr lang="en-US" dirty="0"/>
              <a:t> </a:t>
            </a:r>
            <a:r>
              <a:rPr lang="en-US" dirty="0" err="1"/>
              <a:t>bù</a:t>
            </a:r>
            <a:r>
              <a:rPr lang="en-US" dirty="0"/>
              <a:t> </a:t>
            </a:r>
            <a:r>
              <a:rPr lang="en-US" dirty="0" err="1"/>
              <a:t>vào</a:t>
            </a:r>
            <a:r>
              <a:rPr lang="en-US" dirty="0"/>
              <a:t> </a:t>
            </a:r>
            <a:r>
              <a:rPr lang="en-US" dirty="0" err="1"/>
              <a:t>chênh</a:t>
            </a:r>
            <a:r>
              <a:rPr lang="en-US" dirty="0"/>
              <a:t> </a:t>
            </a:r>
            <a:r>
              <a:rPr lang="en-US" dirty="0" err="1"/>
              <a:t>lệch</a:t>
            </a:r>
            <a:r>
              <a:rPr lang="en-US" dirty="0"/>
              <a:t> 11 </a:t>
            </a:r>
            <a:r>
              <a:rPr lang="en-US" dirty="0" err="1"/>
              <a:t>phút</a:t>
            </a:r>
            <a:r>
              <a:rPr lang="en-US" dirty="0"/>
              <a:t> 14 </a:t>
            </a:r>
            <a:r>
              <a:rPr lang="en-US" dirty="0" err="1"/>
              <a:t>giây</a:t>
            </a:r>
            <a:endParaRPr lang="en-US" dirty="0"/>
          </a:p>
          <a:p>
            <a:pPr lvl="1" eaLnBrk="1" hangingPunct="1"/>
            <a:r>
              <a:rPr lang="en-US" dirty="0"/>
              <a:t>3000 </a:t>
            </a:r>
            <a:r>
              <a:rPr lang="en-US" dirty="0" err="1"/>
              <a:t>năm</a:t>
            </a:r>
            <a:r>
              <a:rPr lang="en-US" dirty="0"/>
              <a:t> </a:t>
            </a:r>
            <a:r>
              <a:rPr lang="en-US" dirty="0" err="1"/>
              <a:t>bị</a:t>
            </a:r>
            <a:r>
              <a:rPr lang="en-US" dirty="0"/>
              <a:t> </a:t>
            </a:r>
            <a:r>
              <a:rPr lang="en-US" dirty="0" err="1"/>
              <a:t>sai</a:t>
            </a:r>
            <a:r>
              <a:rPr lang="en-US" dirty="0"/>
              <a:t> </a:t>
            </a:r>
            <a:r>
              <a:rPr lang="en-US" dirty="0" err="1"/>
              <a:t>một</a:t>
            </a:r>
            <a:r>
              <a:rPr lang="en-US" dirty="0"/>
              <a:t> </a:t>
            </a:r>
            <a:r>
              <a:rPr lang="en-US" dirty="0" err="1"/>
              <a:t>ngày</a:t>
            </a:r>
            <a:endParaRPr lang="en-US" dirty="0"/>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1286" y="1056494"/>
            <a:ext cx="3476625" cy="476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559426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Ví</a:t>
            </a:r>
            <a:r>
              <a:rPr lang="en-US" dirty="0" smtClean="0"/>
              <a:t> </a:t>
            </a:r>
            <a:r>
              <a:rPr lang="en-US" dirty="0" err="1" smtClean="0"/>
              <a:t>dụ</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087930"/>
            <a:ext cx="6824050" cy="4888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844958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Ví</a:t>
            </a:r>
            <a:r>
              <a:rPr lang="en-US" dirty="0" smtClean="0"/>
              <a:t> </a:t>
            </a:r>
            <a:r>
              <a:rPr lang="en-US" dirty="0" err="1" smtClean="0"/>
              <a:t>dụ</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143000"/>
            <a:ext cx="7513405"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92037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Ví</a:t>
            </a:r>
            <a:r>
              <a:rPr lang="en-US" dirty="0" smtClean="0"/>
              <a:t> </a:t>
            </a:r>
            <a:r>
              <a:rPr lang="en-US" dirty="0" err="1" smtClean="0"/>
              <a:t>dụ</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990600"/>
            <a:ext cx="6990588"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400983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Ví</a:t>
            </a:r>
            <a:r>
              <a:rPr lang="en-US" dirty="0" smtClean="0"/>
              <a:t> </a:t>
            </a:r>
            <a:r>
              <a:rPr lang="en-US" dirty="0" err="1" smtClean="0"/>
              <a:t>dụ</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9859" y="990599"/>
            <a:ext cx="8059341" cy="5073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6008509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Ví</a:t>
            </a:r>
            <a:r>
              <a:rPr lang="en-US" dirty="0" smtClean="0"/>
              <a:t> </a:t>
            </a:r>
            <a:r>
              <a:rPr lang="en-US" dirty="0" err="1" smtClean="0"/>
              <a:t>dụ</a:t>
            </a:r>
            <a:endParaRPr lang="en-US" dirty="0"/>
          </a:p>
        </p:txBody>
      </p:sp>
      <p:sp>
        <p:nvSpPr>
          <p:cNvPr id="3" name="Content Placeholder 2"/>
          <p:cNvSpPr>
            <a:spLocks noGrp="1"/>
          </p:cNvSpPr>
          <p:nvPr>
            <p:ph idx="1"/>
          </p:nvPr>
        </p:nvSpPr>
        <p:spPr>
          <a:xfrm>
            <a:off x="304800" y="990600"/>
            <a:ext cx="8610600" cy="457200"/>
          </a:xfrm>
        </p:spPr>
        <p:txBody>
          <a:bodyPr/>
          <a:lstStyle/>
          <a:p>
            <a:r>
              <a:rPr lang="en-US" dirty="0" err="1" smtClean="0"/>
              <a:t>Tìm</a:t>
            </a:r>
            <a:r>
              <a:rPr lang="en-US" dirty="0" smtClean="0"/>
              <a:t> </a:t>
            </a:r>
            <a:r>
              <a:rPr lang="en-US" dirty="0" err="1" smtClean="0"/>
              <a:t>số</a:t>
            </a:r>
            <a:r>
              <a:rPr lang="en-US" dirty="0" smtClean="0"/>
              <a:t> </a:t>
            </a:r>
            <a:r>
              <a:rPr lang="en-US" dirty="0" err="1" smtClean="0"/>
              <a:t>lớn</a:t>
            </a:r>
            <a:r>
              <a:rPr lang="en-US" dirty="0" smtClean="0"/>
              <a:t> </a:t>
            </a:r>
            <a:r>
              <a:rPr lang="en-US" dirty="0" err="1" smtClean="0"/>
              <a:t>nhất</a:t>
            </a:r>
            <a:r>
              <a:rPr lang="en-US" dirty="0" smtClean="0"/>
              <a:t> </a:t>
            </a:r>
            <a:r>
              <a:rPr lang="en-US" dirty="0" err="1" smtClean="0"/>
              <a:t>trong</a:t>
            </a:r>
            <a:r>
              <a:rPr lang="en-US" dirty="0" smtClean="0"/>
              <a:t> 3 </a:t>
            </a:r>
            <a:r>
              <a:rPr lang="en-US" dirty="0" err="1" smtClean="0"/>
              <a:t>số</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8977" y="1600200"/>
            <a:ext cx="641604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85949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Câu</a:t>
            </a:r>
            <a:r>
              <a:rPr lang="en-US" dirty="0" smtClean="0"/>
              <a:t> </a:t>
            </a:r>
            <a:r>
              <a:rPr lang="en-US" dirty="0" err="1" smtClean="0"/>
              <a:t>lệnh</a:t>
            </a:r>
            <a:r>
              <a:rPr lang="en-US" dirty="0" smtClean="0"/>
              <a:t> </a:t>
            </a:r>
            <a:r>
              <a:rPr lang="en-US" dirty="0" err="1" smtClean="0"/>
              <a:t>lựa</a:t>
            </a:r>
            <a:r>
              <a:rPr lang="en-US" dirty="0" smtClean="0"/>
              <a:t> </a:t>
            </a:r>
            <a:r>
              <a:rPr lang="en-US" dirty="0" err="1" smtClean="0"/>
              <a:t>chọn</a:t>
            </a:r>
            <a:r>
              <a:rPr lang="en-US" dirty="0" smtClean="0"/>
              <a:t> </a:t>
            </a:r>
            <a:r>
              <a:rPr lang="en-US" dirty="0" err="1" smtClean="0"/>
              <a:t>đơn</a:t>
            </a:r>
            <a:endParaRPr lang="en-US" dirty="0"/>
          </a:p>
        </p:txBody>
      </p:sp>
      <p:sp>
        <p:nvSpPr>
          <p:cNvPr id="3" name="Content Placeholder 2"/>
          <p:cNvSpPr>
            <a:spLocks noGrp="1"/>
          </p:cNvSpPr>
          <p:nvPr>
            <p:ph idx="1"/>
          </p:nvPr>
        </p:nvSpPr>
        <p:spPr/>
        <p:txBody>
          <a:bodyPr/>
          <a:lstStyle/>
          <a:p>
            <a:pPr eaLnBrk="1" hangingPunct="1"/>
            <a:r>
              <a:rPr lang="en-US" dirty="0" err="1"/>
              <a:t>Nếu</a:t>
            </a:r>
            <a:r>
              <a:rPr lang="en-US" dirty="0"/>
              <a:t> </a:t>
            </a:r>
            <a:r>
              <a:rPr lang="en-US" dirty="0" err="1"/>
              <a:t>điểm</a:t>
            </a:r>
            <a:r>
              <a:rPr lang="en-US" dirty="0"/>
              <a:t> </a:t>
            </a:r>
            <a:r>
              <a:rPr lang="en-US" dirty="0" err="1"/>
              <a:t>số</a:t>
            </a:r>
            <a:r>
              <a:rPr lang="en-US" dirty="0"/>
              <a:t> </a:t>
            </a:r>
            <a:r>
              <a:rPr lang="en-US" dirty="0" err="1"/>
              <a:t>từ</a:t>
            </a:r>
            <a:r>
              <a:rPr lang="en-US" dirty="0"/>
              <a:t> 5 </a:t>
            </a:r>
            <a:r>
              <a:rPr lang="en-US" dirty="0" err="1"/>
              <a:t>điểm</a:t>
            </a:r>
            <a:r>
              <a:rPr lang="en-US" dirty="0"/>
              <a:t> </a:t>
            </a:r>
            <a:r>
              <a:rPr lang="en-US" dirty="0" err="1"/>
              <a:t>trở</a:t>
            </a:r>
            <a:r>
              <a:rPr lang="en-US" dirty="0"/>
              <a:t> </a:t>
            </a:r>
            <a:r>
              <a:rPr lang="en-US" dirty="0" err="1"/>
              <a:t>lên</a:t>
            </a:r>
            <a:r>
              <a:rPr lang="en-US" dirty="0"/>
              <a:t>, in </a:t>
            </a:r>
            <a:r>
              <a:rPr lang="en-US" dirty="0" err="1"/>
              <a:t>ra</a:t>
            </a:r>
            <a:r>
              <a:rPr lang="en-US" dirty="0"/>
              <a:t> </a:t>
            </a:r>
            <a:r>
              <a:rPr lang="en-US" dirty="0" err="1"/>
              <a:t>thông</a:t>
            </a:r>
            <a:r>
              <a:rPr lang="en-US" dirty="0"/>
              <a:t> </a:t>
            </a:r>
            <a:r>
              <a:rPr lang="en-US" dirty="0" err="1"/>
              <a:t>báo</a:t>
            </a:r>
            <a:r>
              <a:rPr lang="en-US" dirty="0"/>
              <a:t> </a:t>
            </a:r>
            <a:r>
              <a:rPr lang="en-US" dirty="0" smtClean="0"/>
              <a:t>“Passed” (</a:t>
            </a:r>
            <a:r>
              <a:rPr lang="en-US" dirty="0" err="1" smtClean="0"/>
              <a:t>Đã</a:t>
            </a:r>
            <a:r>
              <a:rPr lang="en-US" dirty="0" smtClean="0"/>
              <a:t> </a:t>
            </a:r>
            <a:r>
              <a:rPr lang="en-US" dirty="0" err="1" smtClean="0"/>
              <a:t>đậu</a:t>
            </a:r>
            <a:r>
              <a:rPr lang="en-US" dirty="0" smtClean="0"/>
              <a:t>).</a:t>
            </a:r>
            <a:endParaRPr lang="en-US" dirty="0"/>
          </a:p>
          <a:p>
            <a:pPr eaLnBrk="1" hangingPunct="1"/>
            <a:r>
              <a:rPr lang="en-US" dirty="0" err="1"/>
              <a:t>Mã</a:t>
            </a:r>
            <a:r>
              <a:rPr lang="en-US" dirty="0"/>
              <a:t> </a:t>
            </a:r>
            <a:r>
              <a:rPr lang="en-US" dirty="0" err="1"/>
              <a:t>giả</a:t>
            </a:r>
            <a:r>
              <a:rPr lang="en-US" dirty="0" smtClean="0"/>
              <a:t>:</a:t>
            </a:r>
          </a:p>
          <a:p>
            <a:pPr marL="0" indent="0">
              <a:buNone/>
              <a:defRPr/>
            </a:pPr>
            <a:r>
              <a:rPr lang="en-US" dirty="0" smtClean="0"/>
              <a:t>    	</a:t>
            </a:r>
            <a:r>
              <a:rPr lang="en-US" dirty="0" err="1" smtClean="0">
                <a:latin typeface="DejaVu Sans Mono"/>
                <a:ea typeface="DejaVu Sans Mono"/>
                <a:cs typeface="DejaVu Sans Mono"/>
              </a:rPr>
              <a:t>kiểm</a:t>
            </a:r>
            <a:r>
              <a:rPr lang="en-US" dirty="0" smtClean="0">
                <a:latin typeface="DejaVu Sans Mono"/>
                <a:ea typeface="DejaVu Sans Mono"/>
                <a:cs typeface="DejaVu Sans Mono"/>
              </a:rPr>
              <a:t> </a:t>
            </a:r>
            <a:r>
              <a:rPr lang="en-US" dirty="0" err="1">
                <a:latin typeface="DejaVu Sans Mono"/>
                <a:ea typeface="DejaVu Sans Mono"/>
                <a:cs typeface="DejaVu Sans Mono"/>
              </a:rPr>
              <a:t>tra</a:t>
            </a:r>
            <a:r>
              <a:rPr lang="en-US" dirty="0">
                <a:latin typeface="DejaVu Sans Mono"/>
                <a:ea typeface="DejaVu Sans Mono"/>
                <a:cs typeface="DejaVu Sans Mono"/>
              </a:rPr>
              <a:t> </a:t>
            </a:r>
            <a:r>
              <a:rPr lang="en-US" dirty="0" err="1">
                <a:latin typeface="DejaVu Sans Mono"/>
                <a:ea typeface="DejaVu Sans Mono"/>
                <a:cs typeface="DejaVu Sans Mono"/>
              </a:rPr>
              <a:t>nếu</a:t>
            </a:r>
            <a:r>
              <a:rPr lang="en-US" dirty="0">
                <a:latin typeface="DejaVu Sans Mono"/>
                <a:ea typeface="DejaVu Sans Mono"/>
                <a:cs typeface="DejaVu Sans Mono"/>
              </a:rPr>
              <a:t> </a:t>
            </a:r>
            <a:r>
              <a:rPr lang="en-US" dirty="0" err="1">
                <a:latin typeface="DejaVu Sans Mono"/>
                <a:ea typeface="DejaVu Sans Mono"/>
                <a:cs typeface="DejaVu Sans Mono"/>
              </a:rPr>
              <a:t>điểm</a:t>
            </a:r>
            <a:r>
              <a:rPr lang="en-US" dirty="0">
                <a:latin typeface="DejaVu Sans Mono"/>
                <a:ea typeface="DejaVu Sans Mono"/>
                <a:cs typeface="DejaVu Sans Mono"/>
              </a:rPr>
              <a:t> </a:t>
            </a:r>
            <a:r>
              <a:rPr lang="en-US" dirty="0" err="1">
                <a:latin typeface="DejaVu Sans Mono"/>
                <a:ea typeface="DejaVu Sans Mono"/>
                <a:cs typeface="DejaVu Sans Mono"/>
              </a:rPr>
              <a:t>lớn</a:t>
            </a:r>
            <a:r>
              <a:rPr lang="en-US" dirty="0">
                <a:latin typeface="DejaVu Sans Mono"/>
                <a:ea typeface="DejaVu Sans Mono"/>
                <a:cs typeface="DejaVu Sans Mono"/>
              </a:rPr>
              <a:t> </a:t>
            </a:r>
            <a:r>
              <a:rPr lang="en-US" dirty="0" err="1">
                <a:latin typeface="DejaVu Sans Mono"/>
                <a:ea typeface="DejaVu Sans Mono"/>
                <a:cs typeface="DejaVu Sans Mono"/>
              </a:rPr>
              <a:t>hơn</a:t>
            </a:r>
            <a:r>
              <a:rPr lang="en-US" dirty="0">
                <a:latin typeface="DejaVu Sans Mono"/>
                <a:ea typeface="DejaVu Sans Mono"/>
                <a:cs typeface="DejaVu Sans Mono"/>
              </a:rPr>
              <a:t> </a:t>
            </a:r>
            <a:r>
              <a:rPr lang="en-US" dirty="0" err="1">
                <a:latin typeface="DejaVu Sans Mono"/>
                <a:ea typeface="DejaVu Sans Mono"/>
                <a:cs typeface="DejaVu Sans Mono"/>
              </a:rPr>
              <a:t>hoặc</a:t>
            </a:r>
            <a:r>
              <a:rPr lang="en-US" dirty="0">
                <a:latin typeface="DejaVu Sans Mono"/>
                <a:ea typeface="DejaVu Sans Mono"/>
                <a:cs typeface="DejaVu Sans Mono"/>
              </a:rPr>
              <a:t> </a:t>
            </a:r>
            <a:r>
              <a:rPr lang="en-US" dirty="0" err="1">
                <a:latin typeface="DejaVu Sans Mono"/>
                <a:ea typeface="DejaVu Sans Mono"/>
                <a:cs typeface="DejaVu Sans Mono"/>
              </a:rPr>
              <a:t>bằng</a:t>
            </a:r>
            <a:r>
              <a:rPr lang="en-US" dirty="0">
                <a:latin typeface="DejaVu Sans Mono"/>
                <a:ea typeface="DejaVu Sans Mono"/>
                <a:cs typeface="DejaVu Sans Mono"/>
              </a:rPr>
              <a:t> 5</a:t>
            </a:r>
          </a:p>
          <a:p>
            <a:pPr marL="0" indent="0">
              <a:buNone/>
              <a:defRPr/>
            </a:pPr>
            <a:r>
              <a:rPr lang="en-US" dirty="0">
                <a:latin typeface="DejaVu Sans Mono"/>
                <a:ea typeface="DejaVu Sans Mono"/>
                <a:cs typeface="DejaVu Sans Mono"/>
              </a:rPr>
              <a:t>	    in “</a:t>
            </a:r>
            <a:r>
              <a:rPr lang="en-US" dirty="0" err="1">
                <a:latin typeface="DejaVu Sans Mono"/>
                <a:ea typeface="DejaVu Sans Mono"/>
                <a:cs typeface="DejaVu Sans Mono"/>
              </a:rPr>
              <a:t>Đã</a:t>
            </a:r>
            <a:r>
              <a:rPr lang="en-US" dirty="0">
                <a:latin typeface="DejaVu Sans Mono"/>
                <a:ea typeface="DejaVu Sans Mono"/>
                <a:cs typeface="DejaVu Sans Mono"/>
              </a:rPr>
              <a:t> </a:t>
            </a:r>
            <a:r>
              <a:rPr lang="en-US" dirty="0" err="1">
                <a:latin typeface="DejaVu Sans Mono"/>
                <a:ea typeface="DejaVu Sans Mono"/>
                <a:cs typeface="DejaVu Sans Mono"/>
              </a:rPr>
              <a:t>đậu</a:t>
            </a:r>
            <a:r>
              <a:rPr lang="en-US" dirty="0" smtClean="0">
                <a:latin typeface="DejaVu Sans Mono"/>
                <a:ea typeface="DejaVu Sans Mono"/>
                <a:cs typeface="DejaVu Sans Mono"/>
              </a:rPr>
              <a:t>”</a:t>
            </a:r>
            <a:endParaRPr lang="en-US" dirty="0" smtClean="0"/>
          </a:p>
          <a:p>
            <a:pPr eaLnBrk="1" hangingPunct="1"/>
            <a:r>
              <a:rPr lang="en-US" dirty="0" err="1" smtClean="0"/>
              <a:t>Mã</a:t>
            </a:r>
            <a:r>
              <a:rPr lang="en-US" dirty="0" smtClean="0"/>
              <a:t> C/C++:</a:t>
            </a:r>
          </a:p>
          <a:p>
            <a:pPr marL="0" indent="0" fontAlgn="auto">
              <a:spcBef>
                <a:spcPts val="0"/>
              </a:spcBef>
              <a:spcAft>
                <a:spcPts val="0"/>
              </a:spcAft>
              <a:buNone/>
              <a:defRPr/>
            </a:pPr>
            <a:r>
              <a:rPr lang="en-US" dirty="0"/>
              <a:t> </a:t>
            </a:r>
            <a:r>
              <a:rPr lang="en-US" dirty="0" smtClean="0"/>
              <a:t>         </a:t>
            </a:r>
            <a:r>
              <a:rPr lang="en-US" b="1" i="1" dirty="0">
                <a:solidFill>
                  <a:srgbClr val="FF0000"/>
                </a:solidFill>
                <a:latin typeface="DejaVu Sans Mono" pitchFamily="49" charset="0"/>
                <a:ea typeface="DejaVu Sans Mono" pitchFamily="49" charset="0"/>
                <a:cs typeface="DejaVu Sans Mono" pitchFamily="49" charset="0"/>
              </a:rPr>
              <a:t>if</a:t>
            </a:r>
            <a:r>
              <a:rPr lang="en-US" dirty="0">
                <a:solidFill>
                  <a:srgbClr val="FF0000"/>
                </a:solidFill>
                <a:latin typeface="DejaVu Sans Mono" pitchFamily="49" charset="0"/>
                <a:ea typeface="DejaVu Sans Mono" pitchFamily="49" charset="0"/>
                <a:cs typeface="DejaVu Sans Mono" pitchFamily="49" charset="0"/>
              </a:rPr>
              <a:t> (grade &gt;= 5)</a:t>
            </a:r>
          </a:p>
          <a:p>
            <a:pPr marL="0" indent="0" fontAlgn="auto">
              <a:spcBef>
                <a:spcPts val="0"/>
              </a:spcBef>
              <a:spcAft>
                <a:spcPts val="0"/>
              </a:spcAft>
              <a:buNone/>
              <a:defRPr/>
            </a:pPr>
            <a:r>
              <a:rPr lang="en-US" dirty="0">
                <a:solidFill>
                  <a:srgbClr val="FF0000"/>
                </a:solidFill>
                <a:latin typeface="DejaVu Sans Mono" pitchFamily="49" charset="0"/>
                <a:ea typeface="DejaVu Sans Mono" pitchFamily="49" charset="0"/>
                <a:cs typeface="DejaVu Sans Mono" pitchFamily="49" charset="0"/>
              </a:rPr>
              <a:t>	</a:t>
            </a:r>
            <a:r>
              <a:rPr lang="en-US" dirty="0" smtClean="0">
                <a:solidFill>
                  <a:srgbClr val="FF0000"/>
                </a:solidFill>
                <a:latin typeface="DejaVu Sans Mono" pitchFamily="49" charset="0"/>
                <a:ea typeface="DejaVu Sans Mono" pitchFamily="49" charset="0"/>
                <a:cs typeface="DejaVu Sans Mono" pitchFamily="49" charset="0"/>
              </a:rPr>
              <a:t>    </a:t>
            </a:r>
            <a:r>
              <a:rPr lang="en-US" dirty="0" err="1" smtClean="0">
                <a:solidFill>
                  <a:srgbClr val="FF0000"/>
                </a:solidFill>
                <a:latin typeface="DejaVu Sans Mono" pitchFamily="49" charset="0"/>
                <a:ea typeface="DejaVu Sans Mono" pitchFamily="49" charset="0"/>
                <a:cs typeface="DejaVu Sans Mono" pitchFamily="49" charset="0"/>
              </a:rPr>
              <a:t>printf</a:t>
            </a:r>
            <a:r>
              <a:rPr lang="en-US" dirty="0">
                <a:solidFill>
                  <a:srgbClr val="FF0000"/>
                </a:solidFill>
                <a:latin typeface="DejaVu Sans Mono" pitchFamily="49" charset="0"/>
                <a:ea typeface="DejaVu Sans Mono" pitchFamily="49" charset="0"/>
                <a:cs typeface="DejaVu Sans Mono" pitchFamily="49" charset="0"/>
              </a:rPr>
              <a:t>("Passed");</a:t>
            </a:r>
            <a:endParaRPr lang="en-US" dirty="0">
              <a:solidFill>
                <a:srgbClr val="FF0000"/>
              </a:solidFill>
              <a:ea typeface="DejaVu Sans Mono" pitchFamily="49" charset="0"/>
              <a:cs typeface="DejaVu Sans Mono" pitchFamily="49" charset="0"/>
            </a:endParaRPr>
          </a:p>
          <a:p>
            <a:pPr marL="0" indent="0" eaLnBrk="1" hangingPunct="1">
              <a:buNone/>
            </a:pPr>
            <a:endParaRPr lang="en-US" dirty="0"/>
          </a:p>
          <a:p>
            <a:endParaRPr lang="en-US" dirty="0"/>
          </a:p>
        </p:txBody>
      </p:sp>
    </p:spTree>
    <p:extLst>
      <p:ext uri="{BB962C8B-B14F-4D97-AF65-F5344CB8AC3E}">
        <p14:creationId xmlns:p14="http://schemas.microsoft.com/office/powerpoint/2010/main" val="46829509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Ví</a:t>
            </a:r>
            <a:r>
              <a:rPr lang="en-US" dirty="0" smtClean="0"/>
              <a:t> </a:t>
            </a:r>
            <a:r>
              <a:rPr lang="en-US" dirty="0" err="1" smtClean="0"/>
              <a:t>dụ</a:t>
            </a:r>
            <a:endParaRPr lang="en-US" dirty="0"/>
          </a:p>
        </p:txBody>
      </p:sp>
      <p:sp>
        <p:nvSpPr>
          <p:cNvPr id="3" name="Content Placeholder 2"/>
          <p:cNvSpPr>
            <a:spLocks noGrp="1"/>
          </p:cNvSpPr>
          <p:nvPr>
            <p:ph idx="1"/>
          </p:nvPr>
        </p:nvSpPr>
        <p:spPr>
          <a:xfrm>
            <a:off x="304800" y="1143000"/>
            <a:ext cx="8610600" cy="533400"/>
          </a:xfrm>
        </p:spPr>
        <p:txBody>
          <a:bodyPr/>
          <a:lstStyle/>
          <a:p>
            <a:r>
              <a:rPr lang="en-US" dirty="0" err="1"/>
              <a:t>Tìm</a:t>
            </a:r>
            <a:r>
              <a:rPr lang="en-US" dirty="0"/>
              <a:t> </a:t>
            </a:r>
            <a:r>
              <a:rPr lang="en-US" dirty="0" err="1"/>
              <a:t>số</a:t>
            </a:r>
            <a:r>
              <a:rPr lang="en-US" dirty="0"/>
              <a:t> </a:t>
            </a:r>
            <a:r>
              <a:rPr lang="en-US" dirty="0" err="1"/>
              <a:t>lớn</a:t>
            </a:r>
            <a:r>
              <a:rPr lang="en-US" dirty="0"/>
              <a:t> </a:t>
            </a:r>
            <a:r>
              <a:rPr lang="en-US" dirty="0" err="1"/>
              <a:t>nhất</a:t>
            </a:r>
            <a:r>
              <a:rPr lang="en-US" dirty="0"/>
              <a:t> </a:t>
            </a:r>
            <a:r>
              <a:rPr lang="en-US" dirty="0" err="1"/>
              <a:t>trong</a:t>
            </a:r>
            <a:r>
              <a:rPr lang="en-US" dirty="0"/>
              <a:t> 3 </a:t>
            </a:r>
            <a:r>
              <a:rPr lang="en-US" dirty="0" err="1"/>
              <a:t>số</a:t>
            </a:r>
            <a:endParaRPr lang="en-US" dirty="0"/>
          </a:p>
          <a:p>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133600"/>
            <a:ext cx="6151349"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382717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Ví</a:t>
            </a:r>
            <a:r>
              <a:rPr lang="en-US" dirty="0" smtClean="0"/>
              <a:t> </a:t>
            </a:r>
            <a:r>
              <a:rPr lang="en-US" dirty="0" err="1" smtClean="0"/>
              <a:t>dụ</a:t>
            </a:r>
            <a:endParaRPr lang="en-US" dirty="0"/>
          </a:p>
        </p:txBody>
      </p:sp>
      <p:sp>
        <p:nvSpPr>
          <p:cNvPr id="3" name="Content Placeholder 2"/>
          <p:cNvSpPr>
            <a:spLocks noGrp="1"/>
          </p:cNvSpPr>
          <p:nvPr>
            <p:ph idx="1"/>
          </p:nvPr>
        </p:nvSpPr>
        <p:spPr>
          <a:xfrm>
            <a:off x="304800" y="1143000"/>
            <a:ext cx="8610600" cy="533400"/>
          </a:xfrm>
        </p:spPr>
        <p:txBody>
          <a:bodyPr/>
          <a:lstStyle/>
          <a:p>
            <a:r>
              <a:rPr lang="en-US" dirty="0" err="1"/>
              <a:t>Tìm</a:t>
            </a:r>
            <a:r>
              <a:rPr lang="en-US" dirty="0"/>
              <a:t> </a:t>
            </a:r>
            <a:r>
              <a:rPr lang="en-US" dirty="0" err="1"/>
              <a:t>số</a:t>
            </a:r>
            <a:r>
              <a:rPr lang="en-US" dirty="0"/>
              <a:t> </a:t>
            </a:r>
            <a:r>
              <a:rPr lang="en-US" dirty="0" err="1"/>
              <a:t>lớn</a:t>
            </a:r>
            <a:r>
              <a:rPr lang="en-US" dirty="0"/>
              <a:t> </a:t>
            </a:r>
            <a:r>
              <a:rPr lang="en-US" dirty="0" err="1"/>
              <a:t>nhất</a:t>
            </a:r>
            <a:r>
              <a:rPr lang="en-US" dirty="0"/>
              <a:t> </a:t>
            </a:r>
            <a:r>
              <a:rPr lang="en-US" dirty="0" err="1"/>
              <a:t>trong</a:t>
            </a:r>
            <a:r>
              <a:rPr lang="en-US" dirty="0"/>
              <a:t> 3 </a:t>
            </a:r>
            <a:r>
              <a:rPr lang="en-US" dirty="0" err="1"/>
              <a:t>số</a:t>
            </a:r>
            <a:endParaRPr lang="en-US" dirty="0"/>
          </a:p>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057400"/>
            <a:ext cx="7206069"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546121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Ví</a:t>
            </a:r>
            <a:r>
              <a:rPr lang="en-US" dirty="0" smtClean="0"/>
              <a:t> </a:t>
            </a:r>
            <a:r>
              <a:rPr lang="en-US" dirty="0" err="1" smtClean="0"/>
              <a:t>dụ</a:t>
            </a:r>
            <a:endParaRPr lang="en-US" dirty="0"/>
          </a:p>
        </p:txBody>
      </p:sp>
      <p:sp>
        <p:nvSpPr>
          <p:cNvPr id="3" name="Content Placeholder 2"/>
          <p:cNvSpPr>
            <a:spLocks noGrp="1"/>
          </p:cNvSpPr>
          <p:nvPr>
            <p:ph idx="1"/>
          </p:nvPr>
        </p:nvSpPr>
        <p:spPr>
          <a:xfrm>
            <a:off x="304800" y="1143000"/>
            <a:ext cx="8610600" cy="533400"/>
          </a:xfrm>
        </p:spPr>
        <p:txBody>
          <a:bodyPr/>
          <a:lstStyle/>
          <a:p>
            <a:r>
              <a:rPr lang="en-US" dirty="0" err="1"/>
              <a:t>Tìm</a:t>
            </a:r>
            <a:r>
              <a:rPr lang="en-US" dirty="0"/>
              <a:t> </a:t>
            </a:r>
            <a:r>
              <a:rPr lang="en-US" dirty="0" err="1"/>
              <a:t>số</a:t>
            </a:r>
            <a:r>
              <a:rPr lang="en-US" dirty="0"/>
              <a:t> </a:t>
            </a:r>
            <a:r>
              <a:rPr lang="en-US" dirty="0" err="1"/>
              <a:t>lớn</a:t>
            </a:r>
            <a:r>
              <a:rPr lang="en-US" dirty="0"/>
              <a:t> </a:t>
            </a:r>
            <a:r>
              <a:rPr lang="en-US" dirty="0" err="1"/>
              <a:t>nhất</a:t>
            </a:r>
            <a:r>
              <a:rPr lang="en-US" dirty="0"/>
              <a:t> </a:t>
            </a:r>
            <a:r>
              <a:rPr lang="en-US" dirty="0" err="1"/>
              <a:t>trong</a:t>
            </a:r>
            <a:r>
              <a:rPr lang="en-US" dirty="0"/>
              <a:t> 3 </a:t>
            </a:r>
            <a:r>
              <a:rPr lang="en-US" dirty="0" err="1"/>
              <a:t>số</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057400"/>
            <a:ext cx="6450463"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71309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Ví</a:t>
            </a:r>
            <a:r>
              <a:rPr lang="en-US" dirty="0"/>
              <a:t> </a:t>
            </a:r>
            <a:r>
              <a:rPr lang="en-US" dirty="0" err="1"/>
              <a:t>dụ</a:t>
            </a:r>
            <a:endParaRPr lang="en-US" dirty="0"/>
          </a:p>
        </p:txBody>
      </p:sp>
      <p:sp>
        <p:nvSpPr>
          <p:cNvPr id="3" name="Content Placeholder 2"/>
          <p:cNvSpPr>
            <a:spLocks noGrp="1"/>
          </p:cNvSpPr>
          <p:nvPr>
            <p:ph idx="1"/>
          </p:nvPr>
        </p:nvSpPr>
        <p:spPr>
          <a:xfrm>
            <a:off x="304800" y="1143000"/>
            <a:ext cx="8610600" cy="609600"/>
          </a:xfrm>
        </p:spPr>
        <p:txBody>
          <a:bodyPr/>
          <a:lstStyle/>
          <a:p>
            <a:r>
              <a:rPr lang="en-US" dirty="0" err="1"/>
              <a:t>Tìm</a:t>
            </a:r>
            <a:r>
              <a:rPr lang="en-US" dirty="0"/>
              <a:t> </a:t>
            </a:r>
            <a:r>
              <a:rPr lang="en-US" dirty="0" err="1"/>
              <a:t>số</a:t>
            </a:r>
            <a:r>
              <a:rPr lang="en-US" dirty="0"/>
              <a:t> </a:t>
            </a:r>
            <a:r>
              <a:rPr lang="en-US" dirty="0" err="1"/>
              <a:t>lớn</a:t>
            </a:r>
            <a:r>
              <a:rPr lang="en-US" dirty="0"/>
              <a:t> </a:t>
            </a:r>
            <a:r>
              <a:rPr lang="en-US" dirty="0" err="1"/>
              <a:t>nhất</a:t>
            </a:r>
            <a:r>
              <a:rPr lang="en-US" dirty="0"/>
              <a:t> </a:t>
            </a:r>
            <a:r>
              <a:rPr lang="en-US" dirty="0" err="1"/>
              <a:t>trong</a:t>
            </a:r>
            <a:r>
              <a:rPr lang="en-US" dirty="0"/>
              <a:t> 3 </a:t>
            </a:r>
            <a:r>
              <a:rPr lang="en-US" dirty="0" err="1" smtClean="0"/>
              <a:t>số</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hàm</a:t>
            </a:r>
            <a:r>
              <a:rPr lang="en-US" dirty="0"/>
              <a:t> </a:t>
            </a:r>
            <a:r>
              <a:rPr lang="en-US" dirty="0" err="1" smtClean="0"/>
              <a:t>có</a:t>
            </a:r>
            <a:r>
              <a:rPr lang="en-US" dirty="0" smtClean="0"/>
              <a:t> </a:t>
            </a:r>
            <a:r>
              <a:rPr lang="en-US" dirty="0" err="1" smtClean="0"/>
              <a:t>sẵn</a:t>
            </a:r>
            <a:r>
              <a:rPr lang="en-US" dirty="0" smtClean="0"/>
              <a:t>)</a:t>
            </a: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7682" y="2209800"/>
            <a:ext cx="6184136" cy="234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8734617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Ví</a:t>
            </a:r>
            <a:r>
              <a:rPr lang="en-US" dirty="0"/>
              <a:t> </a:t>
            </a:r>
            <a:r>
              <a:rPr lang="en-US" dirty="0" err="1"/>
              <a:t>dụ</a:t>
            </a:r>
            <a:endParaRPr lang="en-US" dirty="0"/>
          </a:p>
        </p:txBody>
      </p:sp>
      <p:sp>
        <p:nvSpPr>
          <p:cNvPr id="3" name="Content Placeholder 2"/>
          <p:cNvSpPr>
            <a:spLocks noGrp="1"/>
          </p:cNvSpPr>
          <p:nvPr>
            <p:ph idx="1"/>
          </p:nvPr>
        </p:nvSpPr>
        <p:spPr/>
        <p:txBody>
          <a:bodyPr/>
          <a:lstStyle/>
          <a:p>
            <a:r>
              <a:rPr lang="en-US" dirty="0" err="1"/>
              <a:t>Tìm</a:t>
            </a:r>
            <a:r>
              <a:rPr lang="en-US" dirty="0"/>
              <a:t> </a:t>
            </a:r>
            <a:r>
              <a:rPr lang="en-US" dirty="0" err="1"/>
              <a:t>số</a:t>
            </a:r>
            <a:r>
              <a:rPr lang="en-US" dirty="0"/>
              <a:t> </a:t>
            </a:r>
            <a:r>
              <a:rPr lang="en-US" dirty="0" err="1" smtClean="0"/>
              <a:t>nhỏ</a:t>
            </a:r>
            <a:r>
              <a:rPr lang="en-US" dirty="0" smtClean="0"/>
              <a:t> </a:t>
            </a:r>
            <a:r>
              <a:rPr lang="en-US" dirty="0" err="1"/>
              <a:t>nhất</a:t>
            </a:r>
            <a:r>
              <a:rPr lang="en-US" dirty="0"/>
              <a:t> </a:t>
            </a:r>
            <a:r>
              <a:rPr lang="en-US" dirty="0" err="1"/>
              <a:t>trong</a:t>
            </a:r>
            <a:r>
              <a:rPr lang="en-US" dirty="0"/>
              <a:t> 3 </a:t>
            </a:r>
            <a:r>
              <a:rPr lang="en-US" dirty="0" err="1"/>
              <a:t>số</a:t>
            </a:r>
            <a:r>
              <a:rPr lang="en-US" dirty="0" smtClean="0"/>
              <a:t> </a:t>
            </a:r>
          </a:p>
          <a:p>
            <a:r>
              <a:rPr lang="en-US" dirty="0" err="1" smtClean="0"/>
              <a:t>Tìm</a:t>
            </a:r>
            <a:r>
              <a:rPr lang="en-US" dirty="0" smtClean="0"/>
              <a:t> </a:t>
            </a:r>
            <a:r>
              <a:rPr lang="en-US" dirty="0" err="1" smtClean="0"/>
              <a:t>số</a:t>
            </a:r>
            <a:r>
              <a:rPr lang="en-US" dirty="0" smtClean="0"/>
              <a:t> ở </a:t>
            </a:r>
            <a:r>
              <a:rPr lang="en-US" dirty="0" err="1" smtClean="0"/>
              <a:t>giữa</a:t>
            </a:r>
            <a:endParaRPr lang="en-US" dirty="0"/>
          </a:p>
        </p:txBody>
      </p:sp>
    </p:spTree>
    <p:extLst>
      <p:ext uri="{BB962C8B-B14F-4D97-AF65-F5344CB8AC3E}">
        <p14:creationId xmlns:p14="http://schemas.microsoft.com/office/powerpoint/2010/main" val="278829585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Ví</a:t>
            </a:r>
            <a:r>
              <a:rPr lang="en-US" dirty="0"/>
              <a:t> </a:t>
            </a:r>
            <a:r>
              <a:rPr lang="en-US" dirty="0" err="1"/>
              <a:t>dụ</a:t>
            </a:r>
            <a:endParaRPr lang="en-US" dirty="0"/>
          </a:p>
        </p:txBody>
      </p:sp>
      <p:sp>
        <p:nvSpPr>
          <p:cNvPr id="3" name="Content Placeholder 2"/>
          <p:cNvSpPr>
            <a:spLocks noGrp="1"/>
          </p:cNvSpPr>
          <p:nvPr>
            <p:ph idx="1"/>
          </p:nvPr>
        </p:nvSpPr>
        <p:spPr>
          <a:xfrm>
            <a:off x="304800" y="914400"/>
            <a:ext cx="8610600" cy="838200"/>
          </a:xfrm>
        </p:spPr>
        <p:txBody>
          <a:bodyPr/>
          <a:lstStyle/>
          <a:p>
            <a:r>
              <a:rPr lang="en-US" dirty="0" err="1" smtClean="0"/>
              <a:t>Nhập</a:t>
            </a:r>
            <a:r>
              <a:rPr lang="en-US" dirty="0" smtClean="0"/>
              <a:t> </a:t>
            </a:r>
            <a:r>
              <a:rPr lang="en-US" dirty="0" err="1" smtClean="0"/>
              <a:t>vào</a:t>
            </a:r>
            <a:r>
              <a:rPr lang="en-US" dirty="0" smtClean="0"/>
              <a:t> 3 </a:t>
            </a:r>
            <a:r>
              <a:rPr lang="en-US" dirty="0" err="1" smtClean="0"/>
              <a:t>cạnh</a:t>
            </a:r>
            <a:r>
              <a:rPr lang="en-US" dirty="0" smtClean="0"/>
              <a:t> tam </a:t>
            </a:r>
            <a:r>
              <a:rPr lang="en-US" dirty="0" err="1" smtClean="0"/>
              <a:t>giác</a:t>
            </a:r>
            <a:r>
              <a:rPr lang="en-US" dirty="0" smtClean="0"/>
              <a:t>, </a:t>
            </a:r>
            <a:r>
              <a:rPr lang="en-US" dirty="0" err="1" smtClean="0"/>
              <a:t>xác</a:t>
            </a:r>
            <a:r>
              <a:rPr lang="en-US" dirty="0" smtClean="0"/>
              <a:t> </a:t>
            </a:r>
            <a:r>
              <a:rPr lang="en-US" dirty="0" err="1" smtClean="0"/>
              <a:t>định</a:t>
            </a:r>
            <a:r>
              <a:rPr lang="en-US" dirty="0" smtClean="0"/>
              <a:t> </a:t>
            </a:r>
            <a:r>
              <a:rPr lang="en-US" dirty="0" err="1" smtClean="0"/>
              <a:t>xem</a:t>
            </a:r>
            <a:r>
              <a:rPr lang="en-US" dirty="0" smtClean="0"/>
              <a:t> tam </a:t>
            </a:r>
            <a:r>
              <a:rPr lang="en-US" dirty="0" err="1" smtClean="0"/>
              <a:t>giác</a:t>
            </a:r>
            <a:r>
              <a:rPr lang="en-US" dirty="0" smtClean="0"/>
              <a:t> </a:t>
            </a:r>
            <a:r>
              <a:rPr lang="en-US" dirty="0" err="1" smtClean="0"/>
              <a:t>là</a:t>
            </a:r>
            <a:r>
              <a:rPr lang="en-US" dirty="0" smtClean="0"/>
              <a:t> tam </a:t>
            </a:r>
            <a:r>
              <a:rPr lang="en-US" dirty="0" err="1" smtClean="0"/>
              <a:t>giác</a:t>
            </a:r>
            <a:r>
              <a:rPr lang="en-US" dirty="0" smtClean="0"/>
              <a:t> </a:t>
            </a:r>
            <a:r>
              <a:rPr lang="en-US" dirty="0" err="1" smtClean="0"/>
              <a:t>gì</a:t>
            </a:r>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0218" y="1752600"/>
            <a:ext cx="7478086"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2546545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Câu</a:t>
            </a:r>
            <a:r>
              <a:rPr lang="en-US" dirty="0" smtClean="0"/>
              <a:t> </a:t>
            </a:r>
            <a:r>
              <a:rPr lang="en-US" dirty="0" err="1" smtClean="0"/>
              <a:t>lệnh</a:t>
            </a:r>
            <a:r>
              <a:rPr lang="en-US" dirty="0" smtClean="0"/>
              <a:t> switch-case</a:t>
            </a:r>
            <a:endParaRPr lang="en-US" dirty="0"/>
          </a:p>
        </p:txBody>
      </p:sp>
      <p:sp>
        <p:nvSpPr>
          <p:cNvPr id="3" name="Content Placeholder 2"/>
          <p:cNvSpPr>
            <a:spLocks noGrp="1"/>
          </p:cNvSpPr>
          <p:nvPr>
            <p:ph idx="1"/>
          </p:nvPr>
        </p:nvSpPr>
        <p:spPr>
          <a:xfrm>
            <a:off x="304800" y="1143000"/>
            <a:ext cx="8610600" cy="1371600"/>
          </a:xfrm>
        </p:spPr>
        <p:txBody>
          <a:bodyPr/>
          <a:lstStyle/>
          <a:p>
            <a:r>
              <a:rPr lang="en-US" dirty="0" err="1"/>
              <a:t>Nhập</a:t>
            </a:r>
            <a:r>
              <a:rPr lang="en-US" dirty="0"/>
              <a:t> </a:t>
            </a:r>
            <a:r>
              <a:rPr lang="en-US" dirty="0" err="1"/>
              <a:t>một</a:t>
            </a:r>
            <a:r>
              <a:rPr lang="en-US" dirty="0"/>
              <a:t> </a:t>
            </a:r>
            <a:r>
              <a:rPr lang="en-US" dirty="0" err="1"/>
              <a:t>số</a:t>
            </a:r>
            <a:r>
              <a:rPr lang="en-US" dirty="0"/>
              <a:t> (</a:t>
            </a:r>
            <a:r>
              <a:rPr lang="en-US" dirty="0" err="1"/>
              <a:t>trong</a:t>
            </a:r>
            <a:r>
              <a:rPr lang="en-US" dirty="0"/>
              <a:t> </a:t>
            </a:r>
            <a:r>
              <a:rPr lang="en-US" dirty="0" err="1"/>
              <a:t>phạm</a:t>
            </a:r>
            <a:r>
              <a:rPr lang="en-US" dirty="0"/>
              <a:t> vi </a:t>
            </a:r>
            <a:r>
              <a:rPr lang="en-US" dirty="0" err="1"/>
              <a:t>từ</a:t>
            </a:r>
            <a:r>
              <a:rPr lang="en-US" dirty="0"/>
              <a:t> 1 </a:t>
            </a:r>
            <a:r>
              <a:rPr lang="en-US" dirty="0" err="1"/>
              <a:t>đến</a:t>
            </a:r>
            <a:r>
              <a:rPr lang="en-US" dirty="0"/>
              <a:t> 5) </a:t>
            </a:r>
            <a:r>
              <a:rPr lang="en-US" dirty="0" err="1"/>
              <a:t>sau</a:t>
            </a:r>
            <a:r>
              <a:rPr lang="en-US" dirty="0"/>
              <a:t> </a:t>
            </a:r>
            <a:r>
              <a:rPr lang="en-US" dirty="0" err="1"/>
              <a:t>đó</a:t>
            </a:r>
            <a:r>
              <a:rPr lang="en-US" dirty="0"/>
              <a:t> in </a:t>
            </a:r>
            <a:r>
              <a:rPr lang="en-US" dirty="0" err="1"/>
              <a:t>ra</a:t>
            </a:r>
            <a:r>
              <a:rPr lang="en-US" dirty="0"/>
              <a:t> </a:t>
            </a:r>
            <a:r>
              <a:rPr lang="en-US" dirty="0" err="1"/>
              <a:t>từ</a:t>
            </a:r>
            <a:r>
              <a:rPr lang="en-US" dirty="0"/>
              <a:t> </a:t>
            </a:r>
            <a:r>
              <a:rPr lang="en-US" dirty="0" err="1"/>
              <a:t>tiếng</a:t>
            </a:r>
            <a:r>
              <a:rPr lang="en-US" dirty="0"/>
              <a:t> </a:t>
            </a:r>
            <a:r>
              <a:rPr lang="en-US" dirty="0" err="1"/>
              <a:t>Anh</a:t>
            </a:r>
            <a:r>
              <a:rPr lang="en-US" dirty="0"/>
              <a:t> </a:t>
            </a:r>
            <a:r>
              <a:rPr lang="en-US" dirty="0" err="1"/>
              <a:t>tương</a:t>
            </a:r>
            <a:r>
              <a:rPr lang="en-US" dirty="0"/>
              <a:t> </a:t>
            </a:r>
            <a:r>
              <a:rPr lang="en-US" dirty="0" err="1"/>
              <a:t>ứng</a:t>
            </a:r>
            <a:r>
              <a:rPr lang="en-US" dirty="0"/>
              <a:t>.</a:t>
            </a:r>
          </a:p>
          <a:p>
            <a:r>
              <a:rPr lang="en-US" dirty="0"/>
              <a:t>1 (one), 2 (two), 3 (three), 4 (four), 5 (five)</a:t>
            </a: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362200"/>
            <a:ext cx="4307224" cy="3665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3276600"/>
            <a:ext cx="3952875" cy="158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594933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Câu</a:t>
            </a:r>
            <a:r>
              <a:rPr lang="en-US" dirty="0"/>
              <a:t> </a:t>
            </a:r>
            <a:r>
              <a:rPr lang="en-US" dirty="0" err="1"/>
              <a:t>lệnh</a:t>
            </a:r>
            <a:r>
              <a:rPr lang="en-US" dirty="0"/>
              <a:t> switch-case</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035684"/>
            <a:ext cx="6096000" cy="4893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598671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Câu</a:t>
            </a:r>
            <a:r>
              <a:rPr lang="en-US" dirty="0"/>
              <a:t> </a:t>
            </a:r>
            <a:r>
              <a:rPr lang="en-US" dirty="0" err="1"/>
              <a:t>lệnh</a:t>
            </a:r>
            <a:r>
              <a:rPr lang="en-US" dirty="0"/>
              <a:t> switch-case</a:t>
            </a:r>
          </a:p>
        </p:txBody>
      </p:sp>
      <p:graphicFrame>
        <p:nvGraphicFramePr>
          <p:cNvPr id="4" name="Table 3"/>
          <p:cNvGraphicFramePr>
            <a:graphicFrameLocks noGrp="1"/>
          </p:cNvGraphicFramePr>
          <p:nvPr>
            <p:extLst>
              <p:ext uri="{D42A27DB-BD31-4B8C-83A1-F6EECF244321}">
                <p14:modId xmlns:p14="http://schemas.microsoft.com/office/powerpoint/2010/main" val="696454817"/>
              </p:ext>
            </p:extLst>
          </p:nvPr>
        </p:nvGraphicFramePr>
        <p:xfrm>
          <a:off x="381000" y="2362200"/>
          <a:ext cx="2362200" cy="2435861"/>
        </p:xfrm>
        <a:graphic>
          <a:graphicData uri="http://schemas.openxmlformats.org/drawingml/2006/table">
            <a:tbl>
              <a:tblPr/>
              <a:tblGrid>
                <a:gridCol w="6858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tblGrid>
              <a:tr h="36576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FFFFF"/>
                          </a:solidFill>
                          <a:effectLst/>
                          <a:latin typeface="Arial" pitchFamily="34" charset="0"/>
                          <a:cs typeface="Arial" pitchFamily="34" charset="0"/>
                        </a:rPr>
                        <a:t>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FFFFF"/>
                          </a:solidFill>
                          <a:effectLst/>
                          <a:latin typeface="Arial" pitchFamily="34" charset="0"/>
                          <a:cs typeface="Arial" pitchFamily="34" charset="0"/>
                        </a:rPr>
                        <a:t>9, 10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5175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pitchFamily="34" charset="0"/>
                          <a:cs typeface="Arial" pitchFamily="34" charset="0"/>
                        </a:rPr>
                        <a:t>B</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pitchFamily="34" charset="0"/>
                          <a:cs typeface="Arial" pitchFamily="34" charset="0"/>
                        </a:rPr>
                        <a:t>8</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extLst>
                  <a:ext uri="{0D108BD9-81ED-4DB2-BD59-A6C34878D82A}">
                    <a16:rowId xmlns:a16="http://schemas.microsoft.com/office/drawing/2014/main" val="10001"/>
                  </a:ext>
                </a:extLst>
              </a:tr>
              <a:tr h="5175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pitchFamily="34" charset="0"/>
                          <a:cs typeface="Arial" pitchFamily="34" charset="0"/>
                        </a:rPr>
                        <a:t>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pitchFamily="34" charset="0"/>
                          <a:cs typeface="Arial" pitchFamily="34" charset="0"/>
                        </a:rPr>
                        <a:t>7</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extLst>
                  <a:ext uri="{0D108BD9-81ED-4DB2-BD59-A6C34878D82A}">
                    <a16:rowId xmlns:a16="http://schemas.microsoft.com/office/drawing/2014/main" val="10002"/>
                  </a:ext>
                </a:extLst>
              </a:tr>
              <a:tr h="5175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pitchFamily="34" charset="0"/>
                          <a:cs typeface="Arial" pitchFamily="34" charset="0"/>
                        </a:rPr>
                        <a:t>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pitchFamily="34" charset="0"/>
                          <a:cs typeface="Arial" pitchFamily="34" charset="0"/>
                        </a:rPr>
                        <a:t>6</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extLst>
                  <a:ext uri="{0D108BD9-81ED-4DB2-BD59-A6C34878D82A}">
                    <a16:rowId xmlns:a16="http://schemas.microsoft.com/office/drawing/2014/main" val="10003"/>
                  </a:ext>
                </a:extLst>
              </a:tr>
              <a:tr h="5175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pitchFamily="34" charset="0"/>
                          <a:cs typeface="Arial" pitchFamily="34" charset="0"/>
                        </a:rPr>
                        <a:t>F</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pitchFamily="34" charset="0"/>
                          <a:cs typeface="Arial" pitchFamily="34" charset="0"/>
                        </a:rPr>
                        <a:t>0, 1, 2, 3, 4, 5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extLst>
                  <a:ext uri="{0D108BD9-81ED-4DB2-BD59-A6C34878D82A}">
                    <a16:rowId xmlns:a16="http://schemas.microsoft.com/office/drawing/2014/main" val="10004"/>
                  </a:ext>
                </a:extLst>
              </a:tr>
            </a:tbl>
          </a:graphicData>
        </a:graphic>
      </p:graphicFrame>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752600"/>
            <a:ext cx="6077803"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300009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Câu</a:t>
            </a:r>
            <a:r>
              <a:rPr lang="en-US" dirty="0"/>
              <a:t> </a:t>
            </a:r>
            <a:r>
              <a:rPr lang="en-US" dirty="0" err="1"/>
              <a:t>lệnh</a:t>
            </a:r>
            <a:r>
              <a:rPr lang="en-US" dirty="0"/>
              <a:t> switch-case</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439" y="1366138"/>
            <a:ext cx="3989961" cy="4044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bwMode="auto">
          <a:xfrm>
            <a:off x="762000" y="1934980"/>
            <a:ext cx="3581400" cy="533400"/>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6" name="Rectangle 5"/>
          <p:cNvSpPr/>
          <p:nvPr/>
        </p:nvSpPr>
        <p:spPr bwMode="auto">
          <a:xfrm>
            <a:off x="775740" y="3384030"/>
            <a:ext cx="3567660" cy="1676400"/>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5753" y="1295400"/>
            <a:ext cx="4212493"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3237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Câu</a:t>
            </a:r>
            <a:r>
              <a:rPr lang="en-US" dirty="0"/>
              <a:t> </a:t>
            </a:r>
            <a:r>
              <a:rPr lang="en-US" dirty="0" err="1"/>
              <a:t>lệnh</a:t>
            </a:r>
            <a:r>
              <a:rPr lang="en-US" dirty="0"/>
              <a:t> </a:t>
            </a:r>
            <a:r>
              <a:rPr lang="en-US" dirty="0" err="1"/>
              <a:t>lựa</a:t>
            </a:r>
            <a:r>
              <a:rPr lang="en-US" dirty="0"/>
              <a:t> </a:t>
            </a:r>
            <a:r>
              <a:rPr lang="en-US" dirty="0" err="1"/>
              <a:t>chọn</a:t>
            </a:r>
            <a:r>
              <a:rPr lang="en-US" dirty="0"/>
              <a:t> </a:t>
            </a:r>
            <a:r>
              <a:rPr lang="en-US" dirty="0" err="1"/>
              <a:t>đơn</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447800"/>
            <a:ext cx="4114800" cy="3846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143000"/>
            <a:ext cx="3838575" cy="173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3886200"/>
            <a:ext cx="3838575" cy="188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499758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Câu</a:t>
            </a:r>
            <a:r>
              <a:rPr lang="en-US" dirty="0"/>
              <a:t> </a:t>
            </a:r>
            <a:r>
              <a:rPr lang="en-US" dirty="0" err="1"/>
              <a:t>lệnh</a:t>
            </a:r>
            <a:r>
              <a:rPr lang="en-US" dirty="0"/>
              <a:t> switch-case</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143000"/>
            <a:ext cx="4114800" cy="2684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149870"/>
            <a:ext cx="4066692"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3660095"/>
            <a:ext cx="3808728" cy="2488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770695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Câu</a:t>
            </a:r>
            <a:r>
              <a:rPr lang="en-US" dirty="0"/>
              <a:t> </a:t>
            </a:r>
            <a:r>
              <a:rPr lang="en-US" dirty="0" err="1"/>
              <a:t>lệnh</a:t>
            </a:r>
            <a:r>
              <a:rPr lang="en-US" dirty="0"/>
              <a:t> switch-case</a:t>
            </a:r>
          </a:p>
        </p:txBody>
      </p:sp>
      <p:sp>
        <p:nvSpPr>
          <p:cNvPr id="3" name="Content Placeholder 2"/>
          <p:cNvSpPr>
            <a:spLocks noGrp="1"/>
          </p:cNvSpPr>
          <p:nvPr>
            <p:ph idx="1"/>
          </p:nvPr>
        </p:nvSpPr>
        <p:spPr>
          <a:xfrm>
            <a:off x="304800" y="1143000"/>
            <a:ext cx="8610600" cy="533400"/>
          </a:xfrm>
        </p:spPr>
        <p:txBody>
          <a:bodyPr/>
          <a:lstStyle/>
          <a:p>
            <a:r>
              <a:rPr lang="en-US" dirty="0" err="1" smtClean="0"/>
              <a:t>Sơ</a:t>
            </a:r>
            <a:r>
              <a:rPr lang="en-US" dirty="0" smtClean="0"/>
              <a:t> </a:t>
            </a:r>
            <a:r>
              <a:rPr lang="en-US" dirty="0" err="1" smtClean="0"/>
              <a:t>đồ</a:t>
            </a:r>
            <a:r>
              <a:rPr lang="en-US" dirty="0" smtClean="0"/>
              <a:t> </a:t>
            </a:r>
            <a:r>
              <a:rPr lang="en-US" dirty="0" err="1" smtClean="0"/>
              <a:t>khối</a:t>
            </a:r>
            <a:endParaRPr lang="en-US" dirty="0"/>
          </a:p>
        </p:txBody>
      </p:sp>
      <p:grpSp>
        <p:nvGrpSpPr>
          <p:cNvPr id="4" name="Group 3"/>
          <p:cNvGrpSpPr/>
          <p:nvPr/>
        </p:nvGrpSpPr>
        <p:grpSpPr>
          <a:xfrm>
            <a:off x="76200" y="1905000"/>
            <a:ext cx="8839200" cy="2861687"/>
            <a:chOff x="109430" y="1447800"/>
            <a:chExt cx="8839200" cy="2861687"/>
          </a:xfrm>
        </p:grpSpPr>
        <p:sp>
          <p:nvSpPr>
            <p:cNvPr id="5" name="Rectangle 4"/>
            <p:cNvSpPr/>
            <p:nvPr/>
          </p:nvSpPr>
          <p:spPr bwMode="auto">
            <a:xfrm>
              <a:off x="109430" y="1875888"/>
              <a:ext cx="8839200" cy="2095045"/>
            </a:xfrm>
            <a:prstGeom prst="rect">
              <a:avLst/>
            </a:prstGeom>
            <a:noFill/>
            <a:ln>
              <a:solidFill>
                <a:schemeClr val="accent2">
                  <a:lumMod val="75000"/>
                </a:schemeClr>
              </a:solidFill>
              <a:prstDash val="sysDash"/>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Tahoma" charset="0"/>
                <a:ea typeface="Tahoma" charset="0"/>
                <a:cs typeface="Tahoma" charset="0"/>
              </a:endParaRPr>
            </a:p>
          </p:txBody>
        </p:sp>
        <p:sp>
          <p:nvSpPr>
            <p:cNvPr id="6" name="Rectangle 5"/>
            <p:cNvSpPr/>
            <p:nvPr/>
          </p:nvSpPr>
          <p:spPr bwMode="auto">
            <a:xfrm>
              <a:off x="351918" y="3094589"/>
              <a:ext cx="1558078" cy="488974"/>
            </a:xfrm>
            <a:prstGeom prst="rect">
              <a:avLst/>
            </a:prstGeom>
            <a:solidFill>
              <a:srgbClr val="CCF7FF"/>
            </a:solidFill>
            <a:ln w="952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charset="0"/>
                  <a:ea typeface="Tahoma" charset="0"/>
                  <a:cs typeface="Tahoma" charset="0"/>
                </a:rPr>
                <a:t>&lt;</a:t>
              </a:r>
              <a:r>
                <a:rPr kumimoji="0" lang="vi-VN" sz="1600" b="0" i="0" u="none" strike="noStrike" cap="none" normalizeH="0" baseline="0" smtClean="0">
                  <a:ln>
                    <a:noFill/>
                  </a:ln>
                  <a:solidFill>
                    <a:schemeClr val="tx1"/>
                  </a:solidFill>
                  <a:effectLst/>
                  <a:latin typeface="Tahoma" charset="0"/>
                  <a:ea typeface="Tahoma" charset="0"/>
                  <a:cs typeface="Tahoma" charset="0"/>
                </a:rPr>
                <a:t>câu lệnh 1&gt;</a:t>
              </a:r>
              <a:endParaRPr kumimoji="0" lang="en-US" sz="1600" b="0" i="0" u="none" strike="noStrike" cap="none" normalizeH="0" baseline="0" dirty="0" smtClean="0">
                <a:ln>
                  <a:noFill/>
                </a:ln>
                <a:solidFill>
                  <a:schemeClr val="tx1"/>
                </a:solidFill>
                <a:effectLst/>
                <a:latin typeface="Tahoma" charset="0"/>
                <a:ea typeface="Tahoma" charset="0"/>
                <a:cs typeface="Tahoma" charset="0"/>
              </a:endParaRPr>
            </a:p>
          </p:txBody>
        </p:sp>
        <p:sp>
          <p:nvSpPr>
            <p:cNvPr id="7" name="TextBox 6"/>
            <p:cNvSpPr txBox="1"/>
            <p:nvPr/>
          </p:nvSpPr>
          <p:spPr>
            <a:xfrm>
              <a:off x="1112138" y="2689546"/>
              <a:ext cx="612668" cy="338554"/>
            </a:xfrm>
            <a:prstGeom prst="rect">
              <a:avLst/>
            </a:prstGeom>
            <a:noFill/>
          </p:spPr>
          <p:txBody>
            <a:bodyPr wrap="none" rtlCol="0">
              <a:spAutoFit/>
            </a:bodyPr>
            <a:lstStyle/>
            <a:p>
              <a:r>
                <a:rPr lang="vi-VN" sz="1600" b="1" smtClean="0">
                  <a:solidFill>
                    <a:srgbClr val="0432FF"/>
                  </a:solidFill>
                  <a:latin typeface="Tahoma" charset="0"/>
                  <a:ea typeface="Tahoma" charset="0"/>
                  <a:cs typeface="Tahoma" charset="0"/>
                </a:rPr>
                <a:t>true</a:t>
              </a:r>
              <a:endParaRPr lang="en-US" sz="1600" b="1" dirty="0">
                <a:solidFill>
                  <a:srgbClr val="0432FF"/>
                </a:solidFill>
                <a:latin typeface="Tahoma" charset="0"/>
                <a:ea typeface="Tahoma" charset="0"/>
                <a:cs typeface="Tahoma" charset="0"/>
              </a:endParaRPr>
            </a:p>
          </p:txBody>
        </p:sp>
        <p:grpSp>
          <p:nvGrpSpPr>
            <p:cNvPr id="8" name="Group 7"/>
            <p:cNvGrpSpPr/>
            <p:nvPr/>
          </p:nvGrpSpPr>
          <p:grpSpPr>
            <a:xfrm>
              <a:off x="189288" y="2063767"/>
              <a:ext cx="1883338" cy="665709"/>
              <a:chOff x="189288" y="2063767"/>
              <a:chExt cx="1883338" cy="665709"/>
            </a:xfrm>
          </p:grpSpPr>
          <p:sp>
            <p:nvSpPr>
              <p:cNvPr id="36" name="Diamond 35"/>
              <p:cNvSpPr/>
              <p:nvPr/>
            </p:nvSpPr>
            <p:spPr bwMode="auto">
              <a:xfrm>
                <a:off x="189288" y="2063767"/>
                <a:ext cx="1883338" cy="665709"/>
              </a:xfrm>
              <a:prstGeom prst="diamond">
                <a:avLst/>
              </a:prstGeom>
              <a:solidFill>
                <a:srgbClr val="CCF7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ahoma" charset="0"/>
                  <a:ea typeface="Tahoma" charset="0"/>
                  <a:cs typeface="Tahoma" charset="0"/>
                </a:endParaRPr>
              </a:p>
            </p:txBody>
          </p:sp>
          <p:sp>
            <p:nvSpPr>
              <p:cNvPr id="37" name="TextBox 36"/>
              <p:cNvSpPr txBox="1"/>
              <p:nvPr/>
            </p:nvSpPr>
            <p:spPr>
              <a:xfrm>
                <a:off x="521157" y="2239250"/>
                <a:ext cx="1172116" cy="369332"/>
              </a:xfrm>
              <a:prstGeom prst="rect">
                <a:avLst/>
              </a:prstGeom>
              <a:noFill/>
            </p:spPr>
            <p:txBody>
              <a:bodyPr wrap="none" rtlCol="0">
                <a:spAutoFit/>
              </a:bodyPr>
              <a:lstStyle/>
              <a:p>
                <a:r>
                  <a:rPr lang="en-US" smtClean="0">
                    <a:solidFill>
                      <a:srgbClr val="0432FF"/>
                    </a:solidFill>
                  </a:rPr>
                  <a:t>&lt;</a:t>
                </a:r>
                <a:r>
                  <a:rPr lang="vi-VN" smtClean="0">
                    <a:solidFill>
                      <a:srgbClr val="0432FF"/>
                    </a:solidFill>
                  </a:rPr>
                  <a:t>case 1&gt;</a:t>
                </a:r>
                <a:endParaRPr lang="en-US">
                  <a:solidFill>
                    <a:srgbClr val="0432FF"/>
                  </a:solidFill>
                </a:endParaRPr>
              </a:p>
            </p:txBody>
          </p:sp>
        </p:grpSp>
        <p:cxnSp>
          <p:nvCxnSpPr>
            <p:cNvPr id="9" name="Straight Arrow Connector 8"/>
            <p:cNvCxnSpPr>
              <a:stCxn id="36" idx="2"/>
              <a:endCxn id="6" idx="0"/>
            </p:cNvCxnSpPr>
            <p:nvPr/>
          </p:nvCxnSpPr>
          <p:spPr bwMode="auto">
            <a:xfrm>
              <a:off x="1130957" y="2729476"/>
              <a:ext cx="0" cy="365113"/>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cxnSp>
          <p:nvCxnSpPr>
            <p:cNvPr id="10" name="Straight Arrow Connector 9"/>
            <p:cNvCxnSpPr/>
            <p:nvPr/>
          </p:nvCxnSpPr>
          <p:spPr bwMode="auto">
            <a:xfrm>
              <a:off x="1130957" y="1447800"/>
              <a:ext cx="0" cy="615967"/>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cxnSp>
          <p:nvCxnSpPr>
            <p:cNvPr id="11" name="Straight Arrow Connector 10"/>
            <p:cNvCxnSpPr/>
            <p:nvPr/>
          </p:nvCxnSpPr>
          <p:spPr bwMode="auto">
            <a:xfrm>
              <a:off x="2072626" y="2396621"/>
              <a:ext cx="571781" cy="0"/>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sp>
          <p:nvSpPr>
            <p:cNvPr id="12" name="Rectangle 11"/>
            <p:cNvSpPr/>
            <p:nvPr/>
          </p:nvSpPr>
          <p:spPr bwMode="auto">
            <a:xfrm>
              <a:off x="2808322" y="3094589"/>
              <a:ext cx="1558078" cy="488974"/>
            </a:xfrm>
            <a:prstGeom prst="rect">
              <a:avLst/>
            </a:prstGeom>
            <a:solidFill>
              <a:srgbClr val="CCF7FF"/>
            </a:solidFill>
            <a:ln w="952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charset="0"/>
                  <a:ea typeface="Tahoma" charset="0"/>
                  <a:cs typeface="Tahoma" charset="0"/>
                </a:rPr>
                <a:t>&lt;</a:t>
              </a:r>
              <a:r>
                <a:rPr kumimoji="0" lang="vi-VN" sz="1600" b="0" i="0" u="none" strike="noStrike" cap="none" normalizeH="0" baseline="0" smtClean="0">
                  <a:ln>
                    <a:noFill/>
                  </a:ln>
                  <a:solidFill>
                    <a:schemeClr val="tx1"/>
                  </a:solidFill>
                  <a:effectLst/>
                  <a:latin typeface="Tahoma" charset="0"/>
                  <a:ea typeface="Tahoma" charset="0"/>
                  <a:cs typeface="Tahoma" charset="0"/>
                </a:rPr>
                <a:t>câu lệnh 2&gt;</a:t>
              </a:r>
              <a:endParaRPr kumimoji="0" lang="en-US" sz="1600" b="0" i="0" u="none" strike="noStrike" cap="none" normalizeH="0" baseline="0" dirty="0" smtClean="0">
                <a:ln>
                  <a:noFill/>
                </a:ln>
                <a:solidFill>
                  <a:schemeClr val="tx1"/>
                </a:solidFill>
                <a:effectLst/>
                <a:latin typeface="Tahoma" charset="0"/>
                <a:ea typeface="Tahoma" charset="0"/>
                <a:cs typeface="Tahoma" charset="0"/>
              </a:endParaRPr>
            </a:p>
          </p:txBody>
        </p:sp>
        <p:grpSp>
          <p:nvGrpSpPr>
            <p:cNvPr id="13" name="Group 12"/>
            <p:cNvGrpSpPr/>
            <p:nvPr/>
          </p:nvGrpSpPr>
          <p:grpSpPr>
            <a:xfrm>
              <a:off x="2645692" y="2063767"/>
              <a:ext cx="1883338" cy="665709"/>
              <a:chOff x="189288" y="2063767"/>
              <a:chExt cx="1883338" cy="665709"/>
            </a:xfrm>
          </p:grpSpPr>
          <p:sp>
            <p:nvSpPr>
              <p:cNvPr id="34" name="Diamond 33"/>
              <p:cNvSpPr/>
              <p:nvPr/>
            </p:nvSpPr>
            <p:spPr bwMode="auto">
              <a:xfrm>
                <a:off x="189288" y="2063767"/>
                <a:ext cx="1883338" cy="665709"/>
              </a:xfrm>
              <a:prstGeom prst="diamond">
                <a:avLst/>
              </a:prstGeom>
              <a:solidFill>
                <a:srgbClr val="CCF7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ahoma" charset="0"/>
                  <a:ea typeface="Tahoma" charset="0"/>
                  <a:cs typeface="Tahoma" charset="0"/>
                </a:endParaRPr>
              </a:p>
            </p:txBody>
          </p:sp>
          <p:sp>
            <p:nvSpPr>
              <p:cNvPr id="35" name="TextBox 34"/>
              <p:cNvSpPr txBox="1"/>
              <p:nvPr/>
            </p:nvSpPr>
            <p:spPr>
              <a:xfrm>
                <a:off x="521157" y="2239250"/>
                <a:ext cx="1172116" cy="369332"/>
              </a:xfrm>
              <a:prstGeom prst="rect">
                <a:avLst/>
              </a:prstGeom>
              <a:noFill/>
            </p:spPr>
            <p:txBody>
              <a:bodyPr wrap="none" rtlCol="0">
                <a:spAutoFit/>
              </a:bodyPr>
              <a:lstStyle/>
              <a:p>
                <a:r>
                  <a:rPr lang="en-US" smtClean="0">
                    <a:solidFill>
                      <a:srgbClr val="0432FF"/>
                    </a:solidFill>
                  </a:rPr>
                  <a:t>&lt;</a:t>
                </a:r>
                <a:r>
                  <a:rPr lang="vi-VN" smtClean="0">
                    <a:solidFill>
                      <a:srgbClr val="0432FF"/>
                    </a:solidFill>
                  </a:rPr>
                  <a:t>case 2&gt;</a:t>
                </a:r>
                <a:endParaRPr lang="en-US">
                  <a:solidFill>
                    <a:srgbClr val="0432FF"/>
                  </a:solidFill>
                </a:endParaRPr>
              </a:p>
            </p:txBody>
          </p:sp>
        </p:grpSp>
        <p:cxnSp>
          <p:nvCxnSpPr>
            <p:cNvPr id="14" name="Straight Arrow Connector 13"/>
            <p:cNvCxnSpPr>
              <a:stCxn id="34" idx="2"/>
              <a:endCxn id="12" idx="0"/>
            </p:cNvCxnSpPr>
            <p:nvPr/>
          </p:nvCxnSpPr>
          <p:spPr bwMode="auto">
            <a:xfrm>
              <a:off x="3587361" y="2729476"/>
              <a:ext cx="0" cy="365113"/>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cxnSp>
          <p:nvCxnSpPr>
            <p:cNvPr id="15" name="Straight Arrow Connector 14"/>
            <p:cNvCxnSpPr/>
            <p:nvPr/>
          </p:nvCxnSpPr>
          <p:spPr bwMode="auto">
            <a:xfrm>
              <a:off x="4529030" y="2396621"/>
              <a:ext cx="571781" cy="0"/>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cxnSp>
          <p:nvCxnSpPr>
            <p:cNvPr id="16" name="Straight Arrow Connector 15"/>
            <p:cNvCxnSpPr/>
            <p:nvPr/>
          </p:nvCxnSpPr>
          <p:spPr bwMode="auto">
            <a:xfrm>
              <a:off x="4551591" y="2396621"/>
              <a:ext cx="571781" cy="0"/>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sp>
          <p:nvSpPr>
            <p:cNvPr id="17" name="Rectangle 16"/>
            <p:cNvSpPr/>
            <p:nvPr/>
          </p:nvSpPr>
          <p:spPr bwMode="auto">
            <a:xfrm>
              <a:off x="5287287" y="3094589"/>
              <a:ext cx="1558078" cy="488974"/>
            </a:xfrm>
            <a:prstGeom prst="rect">
              <a:avLst/>
            </a:prstGeom>
            <a:solidFill>
              <a:srgbClr val="CCF7FF"/>
            </a:solidFill>
            <a:ln w="952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charset="0"/>
                  <a:ea typeface="Tahoma" charset="0"/>
                  <a:cs typeface="Tahoma" charset="0"/>
                </a:rPr>
                <a:t>&lt;</a:t>
              </a:r>
              <a:r>
                <a:rPr kumimoji="0" lang="vi-VN" sz="1600" b="0" i="0" u="none" strike="noStrike" cap="none" normalizeH="0" baseline="0" smtClean="0">
                  <a:ln>
                    <a:noFill/>
                  </a:ln>
                  <a:solidFill>
                    <a:schemeClr val="tx1"/>
                  </a:solidFill>
                  <a:effectLst/>
                  <a:latin typeface="Tahoma" charset="0"/>
                  <a:ea typeface="Tahoma" charset="0"/>
                  <a:cs typeface="Tahoma" charset="0"/>
                </a:rPr>
                <a:t>câu lệnh N&gt;</a:t>
              </a:r>
              <a:endParaRPr kumimoji="0" lang="en-US" sz="1600" b="0" i="0" u="none" strike="noStrike" cap="none" normalizeH="0" baseline="0" dirty="0" smtClean="0">
                <a:ln>
                  <a:noFill/>
                </a:ln>
                <a:solidFill>
                  <a:schemeClr val="tx1"/>
                </a:solidFill>
                <a:effectLst/>
                <a:latin typeface="Tahoma" charset="0"/>
                <a:ea typeface="Tahoma" charset="0"/>
                <a:cs typeface="Tahoma" charset="0"/>
              </a:endParaRPr>
            </a:p>
          </p:txBody>
        </p:sp>
        <p:grpSp>
          <p:nvGrpSpPr>
            <p:cNvPr id="18" name="Group 17"/>
            <p:cNvGrpSpPr/>
            <p:nvPr/>
          </p:nvGrpSpPr>
          <p:grpSpPr>
            <a:xfrm>
              <a:off x="5124657" y="2063767"/>
              <a:ext cx="1883338" cy="665709"/>
              <a:chOff x="189288" y="2063767"/>
              <a:chExt cx="1883338" cy="665709"/>
            </a:xfrm>
          </p:grpSpPr>
          <p:sp>
            <p:nvSpPr>
              <p:cNvPr id="32" name="Diamond 31"/>
              <p:cNvSpPr/>
              <p:nvPr/>
            </p:nvSpPr>
            <p:spPr bwMode="auto">
              <a:xfrm>
                <a:off x="189288" y="2063767"/>
                <a:ext cx="1883338" cy="665709"/>
              </a:xfrm>
              <a:prstGeom prst="diamond">
                <a:avLst/>
              </a:prstGeom>
              <a:solidFill>
                <a:srgbClr val="CCF7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ahoma" charset="0"/>
                  <a:ea typeface="Tahoma" charset="0"/>
                  <a:cs typeface="Tahoma" charset="0"/>
                </a:endParaRPr>
              </a:p>
            </p:txBody>
          </p:sp>
          <p:sp>
            <p:nvSpPr>
              <p:cNvPr id="33" name="TextBox 32"/>
              <p:cNvSpPr txBox="1"/>
              <p:nvPr/>
            </p:nvSpPr>
            <p:spPr>
              <a:xfrm>
                <a:off x="521157" y="2239250"/>
                <a:ext cx="1199367" cy="369332"/>
              </a:xfrm>
              <a:prstGeom prst="rect">
                <a:avLst/>
              </a:prstGeom>
              <a:noFill/>
            </p:spPr>
            <p:txBody>
              <a:bodyPr wrap="none" rtlCol="0">
                <a:spAutoFit/>
              </a:bodyPr>
              <a:lstStyle/>
              <a:p>
                <a:r>
                  <a:rPr lang="en-US" smtClean="0">
                    <a:solidFill>
                      <a:srgbClr val="0432FF"/>
                    </a:solidFill>
                  </a:rPr>
                  <a:t>&lt;</a:t>
                </a:r>
                <a:r>
                  <a:rPr lang="vi-VN" smtClean="0">
                    <a:solidFill>
                      <a:srgbClr val="0432FF"/>
                    </a:solidFill>
                  </a:rPr>
                  <a:t>case N&gt;</a:t>
                </a:r>
                <a:endParaRPr lang="en-US">
                  <a:solidFill>
                    <a:srgbClr val="0432FF"/>
                  </a:solidFill>
                </a:endParaRPr>
              </a:p>
            </p:txBody>
          </p:sp>
        </p:grpSp>
        <p:cxnSp>
          <p:nvCxnSpPr>
            <p:cNvPr id="19" name="Straight Arrow Connector 18"/>
            <p:cNvCxnSpPr>
              <a:stCxn id="32" idx="2"/>
              <a:endCxn id="17" idx="0"/>
            </p:cNvCxnSpPr>
            <p:nvPr/>
          </p:nvCxnSpPr>
          <p:spPr bwMode="auto">
            <a:xfrm>
              <a:off x="6066326" y="2729476"/>
              <a:ext cx="0" cy="365113"/>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cxnSp>
          <p:nvCxnSpPr>
            <p:cNvPr id="20" name="Straight Arrow Connector 19"/>
            <p:cNvCxnSpPr/>
            <p:nvPr/>
          </p:nvCxnSpPr>
          <p:spPr bwMode="auto">
            <a:xfrm>
              <a:off x="7007995" y="2396621"/>
              <a:ext cx="1071856" cy="0"/>
            </a:xfrm>
            <a:prstGeom prst="straightConnector1">
              <a:avLst/>
            </a:prstGeom>
            <a:solidFill>
              <a:schemeClr val="accent1"/>
            </a:solidFill>
            <a:ln w="38100" cap="flat" cmpd="sng" algn="ctr">
              <a:solidFill>
                <a:srgbClr val="0070C0"/>
              </a:solidFill>
              <a:prstDash val="solid"/>
              <a:round/>
              <a:headEnd type="none" w="med" len="med"/>
              <a:tailEnd type="none" w="med" len="med"/>
            </a:ln>
            <a:effectLst/>
          </p:spPr>
        </p:cxnSp>
        <p:sp>
          <p:nvSpPr>
            <p:cNvPr id="21" name="Rectangle 20"/>
            <p:cNvSpPr/>
            <p:nvPr/>
          </p:nvSpPr>
          <p:spPr bwMode="auto">
            <a:xfrm>
              <a:off x="7300812" y="3094589"/>
              <a:ext cx="1558078" cy="488974"/>
            </a:xfrm>
            <a:prstGeom prst="rect">
              <a:avLst/>
            </a:prstGeom>
            <a:solidFill>
              <a:srgbClr val="CCF7FF"/>
            </a:solidFill>
            <a:ln w="952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charset="0"/>
                  <a:ea typeface="Tahoma" charset="0"/>
                  <a:cs typeface="Tahoma" charset="0"/>
                </a:rPr>
                <a:t>&lt;</a:t>
              </a:r>
              <a:r>
                <a:rPr lang="vi-VN" sz="1600" smtClean="0">
                  <a:latin typeface="Tahoma" charset="0"/>
                  <a:ea typeface="Tahoma" charset="0"/>
                  <a:cs typeface="Tahoma" charset="0"/>
                </a:rPr>
                <a:t>mặc nhiên</a:t>
              </a:r>
              <a:r>
                <a:rPr kumimoji="0" lang="vi-VN" sz="1600" b="0" i="0" u="none" strike="noStrike" cap="none" normalizeH="0" baseline="0" smtClean="0">
                  <a:ln>
                    <a:noFill/>
                  </a:ln>
                  <a:solidFill>
                    <a:schemeClr val="tx1"/>
                  </a:solidFill>
                  <a:effectLst/>
                  <a:latin typeface="Tahoma" charset="0"/>
                  <a:ea typeface="Tahoma" charset="0"/>
                  <a:cs typeface="Tahoma" charset="0"/>
                </a:rPr>
                <a:t>&gt;</a:t>
              </a:r>
              <a:endParaRPr kumimoji="0" lang="en-US" sz="1600" b="0" i="0" u="none" strike="noStrike" cap="none" normalizeH="0" baseline="0" dirty="0" smtClean="0">
                <a:ln>
                  <a:noFill/>
                </a:ln>
                <a:solidFill>
                  <a:schemeClr val="tx1"/>
                </a:solidFill>
                <a:effectLst/>
                <a:latin typeface="Tahoma" charset="0"/>
                <a:ea typeface="Tahoma" charset="0"/>
                <a:cs typeface="Tahoma" charset="0"/>
              </a:endParaRPr>
            </a:p>
          </p:txBody>
        </p:sp>
        <p:cxnSp>
          <p:nvCxnSpPr>
            <p:cNvPr id="22" name="Straight Arrow Connector 21"/>
            <p:cNvCxnSpPr>
              <a:endCxn id="21" idx="0"/>
            </p:cNvCxnSpPr>
            <p:nvPr/>
          </p:nvCxnSpPr>
          <p:spPr bwMode="auto">
            <a:xfrm>
              <a:off x="8079851" y="2396621"/>
              <a:ext cx="0" cy="697968"/>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cxnSp>
          <p:nvCxnSpPr>
            <p:cNvPr id="23" name="Straight Arrow Connector 22"/>
            <p:cNvCxnSpPr/>
            <p:nvPr/>
          </p:nvCxnSpPr>
          <p:spPr bwMode="auto">
            <a:xfrm flipV="1">
              <a:off x="1921276" y="3332083"/>
              <a:ext cx="898326" cy="13985"/>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cxnSp>
          <p:nvCxnSpPr>
            <p:cNvPr id="24" name="Straight Arrow Connector 23"/>
            <p:cNvCxnSpPr/>
            <p:nvPr/>
          </p:nvCxnSpPr>
          <p:spPr bwMode="auto">
            <a:xfrm flipV="1">
              <a:off x="4388961" y="3318098"/>
              <a:ext cx="898326" cy="13985"/>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cxnSp>
          <p:nvCxnSpPr>
            <p:cNvPr id="25" name="Straight Arrow Connector 24"/>
            <p:cNvCxnSpPr/>
            <p:nvPr/>
          </p:nvCxnSpPr>
          <p:spPr bwMode="auto">
            <a:xfrm>
              <a:off x="6845365" y="3346068"/>
              <a:ext cx="433767" cy="0"/>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cxnSp>
          <p:nvCxnSpPr>
            <p:cNvPr id="26" name="Straight Arrow Connector 25"/>
            <p:cNvCxnSpPr/>
            <p:nvPr/>
          </p:nvCxnSpPr>
          <p:spPr bwMode="auto">
            <a:xfrm>
              <a:off x="8079851" y="3583563"/>
              <a:ext cx="0" cy="725924"/>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sp>
          <p:nvSpPr>
            <p:cNvPr id="27" name="TextBox 26"/>
            <p:cNvSpPr txBox="1"/>
            <p:nvPr/>
          </p:nvSpPr>
          <p:spPr>
            <a:xfrm>
              <a:off x="3578841" y="2658860"/>
              <a:ext cx="612668" cy="338554"/>
            </a:xfrm>
            <a:prstGeom prst="rect">
              <a:avLst/>
            </a:prstGeom>
            <a:noFill/>
          </p:spPr>
          <p:txBody>
            <a:bodyPr wrap="none" rtlCol="0">
              <a:spAutoFit/>
            </a:bodyPr>
            <a:lstStyle/>
            <a:p>
              <a:r>
                <a:rPr lang="vi-VN" sz="1600" b="1" smtClean="0">
                  <a:solidFill>
                    <a:srgbClr val="0432FF"/>
                  </a:solidFill>
                  <a:latin typeface="Tahoma" charset="0"/>
                  <a:ea typeface="Tahoma" charset="0"/>
                  <a:cs typeface="Tahoma" charset="0"/>
                </a:rPr>
                <a:t>true</a:t>
              </a:r>
              <a:endParaRPr lang="en-US" sz="1600" b="1" dirty="0">
                <a:solidFill>
                  <a:srgbClr val="0432FF"/>
                </a:solidFill>
                <a:latin typeface="Tahoma" charset="0"/>
                <a:ea typeface="Tahoma" charset="0"/>
                <a:cs typeface="Tahoma" charset="0"/>
              </a:endParaRPr>
            </a:p>
          </p:txBody>
        </p:sp>
        <p:sp>
          <p:nvSpPr>
            <p:cNvPr id="28" name="TextBox 27"/>
            <p:cNvSpPr txBox="1"/>
            <p:nvPr/>
          </p:nvSpPr>
          <p:spPr>
            <a:xfrm>
              <a:off x="6066326" y="2670564"/>
              <a:ext cx="612668" cy="338554"/>
            </a:xfrm>
            <a:prstGeom prst="rect">
              <a:avLst/>
            </a:prstGeom>
            <a:noFill/>
          </p:spPr>
          <p:txBody>
            <a:bodyPr wrap="none" rtlCol="0">
              <a:spAutoFit/>
            </a:bodyPr>
            <a:lstStyle/>
            <a:p>
              <a:r>
                <a:rPr lang="vi-VN" sz="1600" b="1" smtClean="0">
                  <a:solidFill>
                    <a:srgbClr val="0432FF"/>
                  </a:solidFill>
                  <a:latin typeface="Tahoma" charset="0"/>
                  <a:ea typeface="Tahoma" charset="0"/>
                  <a:cs typeface="Tahoma" charset="0"/>
                </a:rPr>
                <a:t>true</a:t>
              </a:r>
              <a:endParaRPr lang="en-US" sz="1600" b="1" dirty="0">
                <a:solidFill>
                  <a:srgbClr val="0432FF"/>
                </a:solidFill>
                <a:latin typeface="Tahoma" charset="0"/>
                <a:ea typeface="Tahoma" charset="0"/>
                <a:cs typeface="Tahoma" charset="0"/>
              </a:endParaRPr>
            </a:p>
          </p:txBody>
        </p:sp>
        <p:sp>
          <p:nvSpPr>
            <p:cNvPr id="29" name="TextBox 28"/>
            <p:cNvSpPr txBox="1"/>
            <p:nvPr/>
          </p:nvSpPr>
          <p:spPr>
            <a:xfrm>
              <a:off x="1921420" y="2069973"/>
              <a:ext cx="676788" cy="338554"/>
            </a:xfrm>
            <a:prstGeom prst="rect">
              <a:avLst/>
            </a:prstGeom>
            <a:noFill/>
          </p:spPr>
          <p:txBody>
            <a:bodyPr wrap="none" rtlCol="0">
              <a:spAutoFit/>
            </a:bodyPr>
            <a:lstStyle/>
            <a:p>
              <a:r>
                <a:rPr lang="vi-VN" sz="1600" b="1" smtClean="0">
                  <a:solidFill>
                    <a:srgbClr val="0432FF"/>
                  </a:solidFill>
                  <a:latin typeface="Tahoma" charset="0"/>
                  <a:ea typeface="Tahoma" charset="0"/>
                  <a:cs typeface="Tahoma" charset="0"/>
                </a:rPr>
                <a:t>false</a:t>
              </a:r>
              <a:endParaRPr lang="en-US" sz="1600" b="1" dirty="0">
                <a:solidFill>
                  <a:srgbClr val="0432FF"/>
                </a:solidFill>
                <a:latin typeface="Tahoma" charset="0"/>
                <a:ea typeface="Tahoma" charset="0"/>
                <a:cs typeface="Tahoma" charset="0"/>
              </a:endParaRPr>
            </a:p>
          </p:txBody>
        </p:sp>
        <p:sp>
          <p:nvSpPr>
            <p:cNvPr id="30" name="TextBox 29"/>
            <p:cNvSpPr txBox="1"/>
            <p:nvPr/>
          </p:nvSpPr>
          <p:spPr>
            <a:xfrm>
              <a:off x="4451020" y="2031508"/>
              <a:ext cx="676788" cy="338554"/>
            </a:xfrm>
            <a:prstGeom prst="rect">
              <a:avLst/>
            </a:prstGeom>
            <a:noFill/>
          </p:spPr>
          <p:txBody>
            <a:bodyPr wrap="none" rtlCol="0">
              <a:spAutoFit/>
            </a:bodyPr>
            <a:lstStyle/>
            <a:p>
              <a:r>
                <a:rPr lang="vi-VN" sz="1600" b="1" smtClean="0">
                  <a:solidFill>
                    <a:srgbClr val="0432FF"/>
                  </a:solidFill>
                  <a:latin typeface="Tahoma" charset="0"/>
                  <a:ea typeface="Tahoma" charset="0"/>
                  <a:cs typeface="Tahoma" charset="0"/>
                </a:rPr>
                <a:t>false</a:t>
              </a:r>
              <a:endParaRPr lang="en-US" sz="1600" b="1" dirty="0">
                <a:solidFill>
                  <a:srgbClr val="0432FF"/>
                </a:solidFill>
                <a:latin typeface="Tahoma" charset="0"/>
                <a:ea typeface="Tahoma" charset="0"/>
                <a:cs typeface="Tahoma" charset="0"/>
              </a:endParaRPr>
            </a:p>
          </p:txBody>
        </p:sp>
        <p:sp>
          <p:nvSpPr>
            <p:cNvPr id="31" name="TextBox 30"/>
            <p:cNvSpPr txBox="1"/>
            <p:nvPr/>
          </p:nvSpPr>
          <p:spPr>
            <a:xfrm>
              <a:off x="6970444" y="2069973"/>
              <a:ext cx="676788" cy="338554"/>
            </a:xfrm>
            <a:prstGeom prst="rect">
              <a:avLst/>
            </a:prstGeom>
            <a:noFill/>
          </p:spPr>
          <p:txBody>
            <a:bodyPr wrap="none" rtlCol="0">
              <a:spAutoFit/>
            </a:bodyPr>
            <a:lstStyle/>
            <a:p>
              <a:r>
                <a:rPr lang="vi-VN" sz="1600" b="1" smtClean="0">
                  <a:solidFill>
                    <a:srgbClr val="0432FF"/>
                  </a:solidFill>
                  <a:latin typeface="Tahoma" charset="0"/>
                  <a:ea typeface="Tahoma" charset="0"/>
                  <a:cs typeface="Tahoma" charset="0"/>
                </a:rPr>
                <a:t>false</a:t>
              </a:r>
              <a:endParaRPr lang="en-US" sz="1600" b="1" dirty="0">
                <a:solidFill>
                  <a:srgbClr val="0432FF"/>
                </a:solidFill>
                <a:latin typeface="Tahoma" charset="0"/>
                <a:ea typeface="Tahoma" charset="0"/>
                <a:cs typeface="Tahoma" charset="0"/>
              </a:endParaRPr>
            </a:p>
          </p:txBody>
        </p:sp>
      </p:grpSp>
    </p:spTree>
    <p:extLst>
      <p:ext uri="{BB962C8B-B14F-4D97-AF65-F5344CB8AC3E}">
        <p14:creationId xmlns:p14="http://schemas.microsoft.com/office/powerpoint/2010/main" val="275864119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Câu lệnh switch-case</a:t>
            </a:r>
            <a:br>
              <a:rPr lang="vi-VN" smtClean="0"/>
            </a:br>
            <a:r>
              <a:rPr lang="vi-VN" sz="2000" smtClean="0">
                <a:solidFill>
                  <a:srgbClr val="0432FF"/>
                </a:solidFill>
              </a:rPr>
              <a:t>Ý tưởng</a:t>
            </a:r>
            <a:endParaRPr lang="en-US">
              <a:solidFill>
                <a:srgbClr val="0432FF"/>
              </a:solidFill>
            </a:endParaRPr>
          </a:p>
        </p:txBody>
      </p:sp>
      <p:sp>
        <p:nvSpPr>
          <p:cNvPr id="37" name="TextBox 36"/>
          <p:cNvSpPr txBox="1"/>
          <p:nvPr/>
        </p:nvSpPr>
        <p:spPr>
          <a:xfrm>
            <a:off x="290945" y="1219200"/>
            <a:ext cx="8409676" cy="4154984"/>
          </a:xfrm>
          <a:prstGeom prst="rect">
            <a:avLst/>
          </a:prstGeom>
          <a:noFill/>
        </p:spPr>
        <p:txBody>
          <a:bodyPr wrap="square" rtlCol="0">
            <a:spAutoFit/>
          </a:bodyPr>
          <a:lstStyle/>
          <a:p>
            <a:r>
              <a:rPr lang="vi-VN" sz="2400" smtClean="0"/>
              <a:t>Cách thực hiện câu lệnh </a:t>
            </a:r>
            <a:r>
              <a:rPr lang="vi-VN" sz="2400" b="1" smtClean="0">
                <a:solidFill>
                  <a:srgbClr val="0432FF"/>
                </a:solidFill>
              </a:rPr>
              <a:t>switch-case</a:t>
            </a:r>
            <a:r>
              <a:rPr lang="vi-VN" sz="2400" smtClean="0"/>
              <a:t>:</a:t>
            </a:r>
          </a:p>
          <a:p>
            <a:pPr marL="342900" lvl="1" indent="-342900">
              <a:buFont typeface="Wingdings" charset="2"/>
              <a:buChar char="q"/>
            </a:pPr>
            <a:r>
              <a:rPr lang="vi-VN" sz="2000" smtClean="0"/>
              <a:t>Chương trình kiểm tra xem trường hợp nào xảy ra trong số các trường hợp được liệt kê: </a:t>
            </a:r>
            <a:r>
              <a:rPr lang="vi-VN" sz="2000" b="1" smtClean="0">
                <a:solidFill>
                  <a:srgbClr val="0432FF"/>
                </a:solidFill>
              </a:rPr>
              <a:t>&lt;</a:t>
            </a:r>
            <a:r>
              <a:rPr lang="vi-VN" sz="2000" b="1">
                <a:solidFill>
                  <a:srgbClr val="0432FF"/>
                </a:solidFill>
              </a:rPr>
              <a:t>case </a:t>
            </a:r>
            <a:r>
              <a:rPr lang="vi-VN" sz="2000" b="1" smtClean="0">
                <a:solidFill>
                  <a:srgbClr val="0432FF"/>
                </a:solidFill>
              </a:rPr>
              <a:t>1&gt;, </a:t>
            </a:r>
            <a:r>
              <a:rPr lang="vi-VN" sz="2000" b="1">
                <a:solidFill>
                  <a:srgbClr val="0432FF"/>
                </a:solidFill>
              </a:rPr>
              <a:t>&lt;case </a:t>
            </a:r>
            <a:r>
              <a:rPr lang="vi-VN" sz="2000" b="1" smtClean="0">
                <a:solidFill>
                  <a:srgbClr val="0432FF"/>
                </a:solidFill>
              </a:rPr>
              <a:t>2&gt;, </a:t>
            </a:r>
            <a:r>
              <a:rPr lang="vi-VN" sz="2000" b="1">
                <a:solidFill>
                  <a:srgbClr val="0432FF"/>
                </a:solidFill>
              </a:rPr>
              <a:t>.., &lt;case N&gt;</a:t>
            </a:r>
            <a:endParaRPr lang="vi-VN" sz="2000"/>
          </a:p>
          <a:p>
            <a:pPr marL="342900" indent="-342900">
              <a:buFont typeface="Wingdings" charset="2"/>
              <a:buChar char="q"/>
            </a:pPr>
            <a:endParaRPr lang="vi-VN" sz="2000" smtClean="0"/>
          </a:p>
          <a:p>
            <a:pPr marL="800100" lvl="1" indent="-342900">
              <a:buFont typeface="Wingdings" charset="2"/>
              <a:buChar char="q"/>
            </a:pPr>
            <a:r>
              <a:rPr lang="vi-VN" sz="2000" smtClean="0"/>
              <a:t>Nếu trường hợp thứ i xảy ra (i = 1 .. N): </a:t>
            </a:r>
          </a:p>
          <a:p>
            <a:pPr marL="1257300" lvl="2" indent="-342900">
              <a:buFont typeface="Wingdings" charset="2"/>
              <a:buChar char="q"/>
            </a:pPr>
            <a:r>
              <a:rPr lang="vi-VN" sz="2000" smtClean="0"/>
              <a:t>Thực hiện lần lượt các câu lệnh từ i đến N (</a:t>
            </a:r>
            <a:r>
              <a:rPr lang="vi-VN" sz="2000" smtClean="0">
                <a:solidFill>
                  <a:srgbClr val="0432FF"/>
                </a:solidFill>
              </a:rPr>
              <a:t>&lt;câu lệnh i&gt; </a:t>
            </a:r>
            <a:r>
              <a:rPr lang="vi-VN" sz="2000" smtClean="0">
                <a:solidFill>
                  <a:srgbClr val="0432FF"/>
                </a:solidFill>
                <a:sym typeface="Wingdings"/>
              </a:rPr>
              <a:t> </a:t>
            </a:r>
            <a:r>
              <a:rPr lang="vi-VN" sz="2000" smtClean="0">
                <a:solidFill>
                  <a:srgbClr val="0432FF"/>
                </a:solidFill>
              </a:rPr>
              <a:t>&lt;</a:t>
            </a:r>
            <a:r>
              <a:rPr lang="vi-VN" sz="2000">
                <a:solidFill>
                  <a:srgbClr val="0432FF"/>
                </a:solidFill>
              </a:rPr>
              <a:t>câu lệnh </a:t>
            </a:r>
            <a:r>
              <a:rPr lang="vi-VN" sz="2000" smtClean="0">
                <a:solidFill>
                  <a:srgbClr val="0432FF"/>
                </a:solidFill>
              </a:rPr>
              <a:t>N&gt;</a:t>
            </a:r>
            <a:r>
              <a:rPr lang="vi-VN" sz="2000" smtClean="0"/>
              <a:t>)</a:t>
            </a:r>
            <a:r>
              <a:rPr lang="vi-VN" sz="2000" smtClean="0">
                <a:solidFill>
                  <a:srgbClr val="0432FF"/>
                </a:solidFill>
              </a:rPr>
              <a:t>, </a:t>
            </a:r>
            <a:r>
              <a:rPr lang="vi-VN" sz="2000" smtClean="0"/>
              <a:t>kể cả câu lệnh mặc nhiên </a:t>
            </a:r>
            <a:r>
              <a:rPr lang="vi-VN" sz="2000" smtClean="0">
                <a:solidFill>
                  <a:srgbClr val="0432FF"/>
                </a:solidFill>
              </a:rPr>
              <a:t>&lt;mặc nhiên&gt;</a:t>
            </a:r>
            <a:r>
              <a:rPr lang="vi-VN" sz="2000" smtClean="0"/>
              <a:t> </a:t>
            </a:r>
            <a:endParaRPr lang="vi-VN" sz="2000" smtClean="0">
              <a:solidFill>
                <a:srgbClr val="0432FF"/>
              </a:solidFill>
            </a:endParaRPr>
          </a:p>
          <a:p>
            <a:pPr marL="1714500" lvl="3" indent="-342900">
              <a:buFont typeface="Wingdings" charset="2"/>
              <a:buChar char="q"/>
            </a:pPr>
            <a:r>
              <a:rPr lang="vi-VN" sz="2000" smtClean="0"/>
              <a:t>Nếu câu lệnh đang thực thi là </a:t>
            </a:r>
            <a:r>
              <a:rPr lang="vi-VN" sz="2000" b="1" smtClean="0">
                <a:solidFill>
                  <a:srgbClr val="0432FF"/>
                </a:solidFill>
              </a:rPr>
              <a:t>break; </a:t>
            </a:r>
            <a:r>
              <a:rPr lang="vi-VN" sz="2000" smtClean="0"/>
              <a:t>chương trình thoát khỏi cấu trúc </a:t>
            </a:r>
            <a:r>
              <a:rPr lang="vi-VN" sz="2000" smtClean="0">
                <a:solidFill>
                  <a:srgbClr val="0432FF"/>
                </a:solidFill>
                <a:latin typeface="Consolas" charset="0"/>
                <a:ea typeface="Consolas" charset="0"/>
                <a:cs typeface="Consolas" charset="0"/>
              </a:rPr>
              <a:t>switch-case</a:t>
            </a:r>
            <a:r>
              <a:rPr lang="vi-VN" sz="2000" smtClean="0"/>
              <a:t> (nhảy đến câu lệnh liền sau </a:t>
            </a:r>
            <a:r>
              <a:rPr lang="vi-VN" sz="2000">
                <a:solidFill>
                  <a:srgbClr val="0432FF"/>
                </a:solidFill>
                <a:latin typeface="Consolas" charset="0"/>
                <a:ea typeface="Consolas" charset="0"/>
                <a:cs typeface="Consolas" charset="0"/>
              </a:rPr>
              <a:t>switch-case</a:t>
            </a:r>
            <a:r>
              <a:rPr lang="vi-VN" sz="2000" smtClean="0"/>
              <a:t>)</a:t>
            </a:r>
          </a:p>
          <a:p>
            <a:pPr marL="800100" lvl="1" indent="-342900">
              <a:buFont typeface="Wingdings" charset="2"/>
              <a:buChar char="q"/>
            </a:pPr>
            <a:r>
              <a:rPr lang="vi-VN" sz="2000"/>
              <a:t>Nếu </a:t>
            </a:r>
            <a:r>
              <a:rPr lang="vi-VN" sz="2000" smtClean="0"/>
              <a:t>không có trường </a:t>
            </a:r>
            <a:r>
              <a:rPr lang="vi-VN" sz="2000"/>
              <a:t>hợp </a:t>
            </a:r>
            <a:r>
              <a:rPr lang="vi-VN" sz="2000" smtClean="0"/>
              <a:t>nào xảy ra</a:t>
            </a:r>
          </a:p>
          <a:p>
            <a:pPr marL="1257300" lvl="2" indent="-342900">
              <a:buFont typeface="Wingdings" charset="2"/>
              <a:buChar char="q"/>
            </a:pPr>
            <a:r>
              <a:rPr lang="vi-VN" sz="2000" smtClean="0"/>
              <a:t>Chương trình thực thi câu </a:t>
            </a:r>
            <a:r>
              <a:rPr lang="vi-VN" sz="2000"/>
              <a:t>lệnh mặc nhiên </a:t>
            </a:r>
            <a:r>
              <a:rPr lang="vi-VN" sz="2000">
                <a:solidFill>
                  <a:srgbClr val="0432FF"/>
                </a:solidFill>
              </a:rPr>
              <a:t>&lt;mặc nhiên&gt;</a:t>
            </a:r>
            <a:r>
              <a:rPr lang="vi-VN" sz="2000"/>
              <a:t> </a:t>
            </a:r>
            <a:r>
              <a:rPr lang="vi-VN" sz="2000" smtClean="0"/>
              <a:t>và thoát khỏi cấu trúc </a:t>
            </a:r>
            <a:r>
              <a:rPr lang="vi-VN" sz="2000" smtClean="0">
                <a:solidFill>
                  <a:srgbClr val="0432FF"/>
                </a:solidFill>
                <a:latin typeface="Consolas" charset="0"/>
                <a:ea typeface="Consolas" charset="0"/>
                <a:cs typeface="Consolas" charset="0"/>
              </a:rPr>
              <a:t>switch-case</a:t>
            </a:r>
          </a:p>
        </p:txBody>
      </p:sp>
    </p:spTree>
    <p:extLst>
      <p:ext uri="{BB962C8B-B14F-4D97-AF65-F5344CB8AC3E}">
        <p14:creationId xmlns:p14="http://schemas.microsoft.com/office/powerpoint/2010/main" val="149041841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Câu lệnh switch-case</a:t>
            </a:r>
            <a:br>
              <a:rPr lang="vi-VN" smtClean="0"/>
            </a:br>
            <a:r>
              <a:rPr lang="vi-VN" sz="2000" smtClean="0">
                <a:solidFill>
                  <a:srgbClr val="0432FF"/>
                </a:solidFill>
              </a:rPr>
              <a:t>Cú pháp</a:t>
            </a:r>
            <a:endParaRPr lang="en-US">
              <a:solidFill>
                <a:srgbClr val="0432FF"/>
              </a:solidFill>
            </a:endParaRPr>
          </a:p>
        </p:txBody>
      </p:sp>
      <p:sp>
        <p:nvSpPr>
          <p:cNvPr id="4" name="Rectangle 3"/>
          <p:cNvSpPr/>
          <p:nvPr/>
        </p:nvSpPr>
        <p:spPr>
          <a:xfrm>
            <a:off x="1524000" y="949036"/>
            <a:ext cx="5791200" cy="2677656"/>
          </a:xfrm>
          <a:prstGeom prst="rect">
            <a:avLst/>
          </a:prstGeom>
          <a:solidFill>
            <a:schemeClr val="bg2">
              <a:lumMod val="10000"/>
              <a:lumOff val="90000"/>
            </a:schemeClr>
          </a:solidFill>
        </p:spPr>
        <p:txBody>
          <a:bodyPr wrap="square">
            <a:spAutoFit/>
          </a:bodyPr>
          <a:lstStyle/>
          <a:p>
            <a:r>
              <a:rPr lang="en-US" sz="2400" dirty="0">
                <a:solidFill>
                  <a:srgbClr val="0000FF"/>
                </a:solidFill>
                <a:latin typeface="Consolas" charset="0"/>
              </a:rPr>
              <a:t>switch</a:t>
            </a:r>
            <a:r>
              <a:rPr lang="en-US" sz="2400" dirty="0">
                <a:solidFill>
                  <a:prstClr val="black"/>
                </a:solidFill>
                <a:latin typeface="Consolas" charset="0"/>
              </a:rPr>
              <a:t> </a:t>
            </a:r>
            <a:r>
              <a:rPr lang="en-US" sz="2400" dirty="0" smtClean="0">
                <a:solidFill>
                  <a:prstClr val="black"/>
                </a:solidFill>
                <a:latin typeface="Consolas" charset="0"/>
              </a:rPr>
              <a:t>(&lt;</a:t>
            </a:r>
            <a:r>
              <a:rPr lang="vi-VN" sz="2400" b="1" dirty="0" smtClean="0">
                <a:solidFill>
                  <a:srgbClr val="0070C0"/>
                </a:solidFill>
                <a:latin typeface="Consolas" charset="0"/>
              </a:rPr>
              <a:t>mã trường hợp</a:t>
            </a:r>
            <a:r>
              <a:rPr lang="en-US" sz="2400" dirty="0" smtClean="0">
                <a:solidFill>
                  <a:prstClr val="black"/>
                </a:solidFill>
                <a:latin typeface="Consolas" charset="0"/>
              </a:rPr>
              <a:t>&gt;){</a:t>
            </a:r>
            <a:endParaRPr lang="en-US" sz="2400" dirty="0">
              <a:solidFill>
                <a:prstClr val="black"/>
              </a:solidFill>
              <a:latin typeface="Consolas" charset="0"/>
            </a:endParaRPr>
          </a:p>
          <a:p>
            <a:r>
              <a:rPr lang="en-US" sz="2400" dirty="0" smtClean="0">
                <a:solidFill>
                  <a:srgbClr val="0000FF"/>
                </a:solidFill>
                <a:latin typeface="Consolas" charset="0"/>
              </a:rPr>
              <a:t>case</a:t>
            </a:r>
            <a:r>
              <a:rPr lang="en-US" sz="2400" dirty="0" smtClean="0">
                <a:solidFill>
                  <a:prstClr val="black"/>
                </a:solidFill>
                <a:latin typeface="Consolas" charset="0"/>
              </a:rPr>
              <a:t> &lt;</a:t>
            </a:r>
            <a:r>
              <a:rPr lang="vi-VN" sz="2400" b="1" dirty="0" smtClean="0">
                <a:solidFill>
                  <a:srgbClr val="0070C0"/>
                </a:solidFill>
                <a:latin typeface="Consolas" charset="0"/>
              </a:rPr>
              <a:t>mã 1</a:t>
            </a:r>
            <a:r>
              <a:rPr lang="en-US" sz="2400" dirty="0" smtClean="0">
                <a:solidFill>
                  <a:prstClr val="black"/>
                </a:solidFill>
                <a:latin typeface="Consolas" charset="0"/>
              </a:rPr>
              <a:t>&gt;: &lt;</a:t>
            </a:r>
            <a:r>
              <a:rPr lang="vi-VN" sz="2400" dirty="0" smtClean="0">
                <a:solidFill>
                  <a:prstClr val="black"/>
                </a:solidFill>
                <a:latin typeface="Consolas" charset="0"/>
              </a:rPr>
              <a:t>câu lệnh 1</a:t>
            </a:r>
            <a:r>
              <a:rPr lang="en-US" sz="2400" dirty="0" smtClean="0">
                <a:solidFill>
                  <a:prstClr val="black"/>
                </a:solidFill>
                <a:latin typeface="Consolas" charset="0"/>
              </a:rPr>
              <a:t>&gt;; break;</a:t>
            </a:r>
          </a:p>
          <a:p>
            <a:r>
              <a:rPr lang="en-US" sz="2400" dirty="0">
                <a:solidFill>
                  <a:srgbClr val="0000FF"/>
                </a:solidFill>
                <a:latin typeface="Consolas" charset="0"/>
              </a:rPr>
              <a:t>case</a:t>
            </a:r>
            <a:r>
              <a:rPr lang="en-US" sz="2400" dirty="0">
                <a:solidFill>
                  <a:prstClr val="black"/>
                </a:solidFill>
                <a:latin typeface="Consolas" charset="0"/>
              </a:rPr>
              <a:t> &lt;</a:t>
            </a:r>
            <a:r>
              <a:rPr lang="vi-VN" sz="2400" b="1" dirty="0">
                <a:solidFill>
                  <a:srgbClr val="0070C0"/>
                </a:solidFill>
                <a:latin typeface="Consolas" charset="0"/>
              </a:rPr>
              <a:t>mã 2</a:t>
            </a:r>
            <a:r>
              <a:rPr lang="en-US" sz="2400" dirty="0" smtClean="0">
                <a:solidFill>
                  <a:prstClr val="black"/>
                </a:solidFill>
                <a:latin typeface="Consolas" charset="0"/>
              </a:rPr>
              <a:t>&gt;: </a:t>
            </a:r>
            <a:r>
              <a:rPr lang="en-US" sz="2400" dirty="0">
                <a:solidFill>
                  <a:prstClr val="black"/>
                </a:solidFill>
                <a:latin typeface="Consolas" charset="0"/>
              </a:rPr>
              <a:t>&lt;</a:t>
            </a:r>
            <a:r>
              <a:rPr lang="vi-VN" sz="2400" dirty="0">
                <a:solidFill>
                  <a:prstClr val="black"/>
                </a:solidFill>
                <a:latin typeface="Consolas" charset="0"/>
              </a:rPr>
              <a:t>câu lệnh </a:t>
            </a:r>
            <a:r>
              <a:rPr lang="vi-VN" sz="2400" dirty="0" smtClean="0">
                <a:solidFill>
                  <a:prstClr val="black"/>
                </a:solidFill>
                <a:latin typeface="Consolas" charset="0"/>
              </a:rPr>
              <a:t>2</a:t>
            </a:r>
            <a:r>
              <a:rPr lang="en-US" sz="2400" dirty="0">
                <a:solidFill>
                  <a:prstClr val="black"/>
                </a:solidFill>
                <a:latin typeface="Consolas" charset="0"/>
              </a:rPr>
              <a:t>&gt;; break;</a:t>
            </a:r>
            <a:endParaRPr lang="en-US" sz="2400" dirty="0" smtClean="0">
              <a:solidFill>
                <a:prstClr val="black"/>
              </a:solidFill>
              <a:latin typeface="Consolas" charset="0"/>
            </a:endParaRPr>
          </a:p>
          <a:p>
            <a:endParaRPr lang="en-US" sz="2400" dirty="0">
              <a:solidFill>
                <a:prstClr val="black"/>
              </a:solidFill>
              <a:latin typeface="Consolas" charset="0"/>
            </a:endParaRPr>
          </a:p>
          <a:p>
            <a:r>
              <a:rPr lang="en-US" sz="2400" dirty="0">
                <a:solidFill>
                  <a:srgbClr val="0000FF"/>
                </a:solidFill>
                <a:latin typeface="Consolas" charset="0"/>
              </a:rPr>
              <a:t>case</a:t>
            </a:r>
            <a:r>
              <a:rPr lang="en-US" sz="2400" dirty="0">
                <a:solidFill>
                  <a:prstClr val="black"/>
                </a:solidFill>
                <a:latin typeface="Consolas" charset="0"/>
              </a:rPr>
              <a:t> &lt;</a:t>
            </a:r>
            <a:r>
              <a:rPr lang="vi-VN" sz="2400" b="1" dirty="0">
                <a:solidFill>
                  <a:srgbClr val="0070C0"/>
                </a:solidFill>
                <a:latin typeface="Consolas" charset="0"/>
              </a:rPr>
              <a:t>mã </a:t>
            </a:r>
            <a:r>
              <a:rPr lang="vi-VN" sz="2400" b="1" dirty="0" smtClean="0">
                <a:solidFill>
                  <a:srgbClr val="0070C0"/>
                </a:solidFill>
                <a:latin typeface="Consolas" charset="0"/>
              </a:rPr>
              <a:t>N</a:t>
            </a:r>
            <a:r>
              <a:rPr lang="en-US" sz="2400" dirty="0" smtClean="0">
                <a:solidFill>
                  <a:prstClr val="black"/>
                </a:solidFill>
                <a:latin typeface="Consolas" charset="0"/>
              </a:rPr>
              <a:t>&gt;: </a:t>
            </a:r>
            <a:r>
              <a:rPr lang="en-US" sz="2400" dirty="0">
                <a:solidFill>
                  <a:prstClr val="black"/>
                </a:solidFill>
                <a:latin typeface="Consolas" charset="0"/>
              </a:rPr>
              <a:t>&lt;</a:t>
            </a:r>
            <a:r>
              <a:rPr lang="vi-VN" sz="2400" dirty="0">
                <a:solidFill>
                  <a:prstClr val="black"/>
                </a:solidFill>
                <a:latin typeface="Consolas" charset="0"/>
              </a:rPr>
              <a:t>câu lệnh </a:t>
            </a:r>
            <a:r>
              <a:rPr lang="vi-VN" sz="2400" dirty="0" smtClean="0">
                <a:solidFill>
                  <a:prstClr val="black"/>
                </a:solidFill>
                <a:latin typeface="Consolas" charset="0"/>
              </a:rPr>
              <a:t>N</a:t>
            </a:r>
            <a:r>
              <a:rPr lang="en-US" sz="2400" dirty="0">
                <a:solidFill>
                  <a:prstClr val="black"/>
                </a:solidFill>
                <a:latin typeface="Consolas" charset="0"/>
              </a:rPr>
              <a:t>&gt;; break;</a:t>
            </a:r>
            <a:endParaRPr lang="en-US" sz="2400" dirty="0" smtClean="0">
              <a:solidFill>
                <a:prstClr val="black"/>
              </a:solidFill>
              <a:latin typeface="Consolas" charset="0"/>
            </a:endParaRPr>
          </a:p>
          <a:p>
            <a:r>
              <a:rPr lang="en-US" sz="2400" dirty="0" smtClean="0">
                <a:solidFill>
                  <a:srgbClr val="0000FF"/>
                </a:solidFill>
                <a:latin typeface="Consolas" charset="0"/>
              </a:rPr>
              <a:t>default</a:t>
            </a:r>
            <a:r>
              <a:rPr lang="en-US" sz="2400" dirty="0" smtClean="0">
                <a:solidFill>
                  <a:prstClr val="black"/>
                </a:solidFill>
                <a:latin typeface="Consolas" charset="0"/>
              </a:rPr>
              <a:t>: &lt;</a:t>
            </a:r>
            <a:r>
              <a:rPr lang="vi-VN" sz="2400" dirty="0">
                <a:solidFill>
                  <a:prstClr val="black"/>
                </a:solidFill>
                <a:latin typeface="Consolas" charset="0"/>
              </a:rPr>
              <a:t>câu lệnh </a:t>
            </a:r>
            <a:r>
              <a:rPr lang="vi-VN" sz="2400" dirty="0" smtClean="0">
                <a:solidFill>
                  <a:prstClr val="black"/>
                </a:solidFill>
                <a:latin typeface="Consolas" charset="0"/>
              </a:rPr>
              <a:t>mặc nhiên</a:t>
            </a:r>
            <a:r>
              <a:rPr lang="en-US" sz="2400" dirty="0" smtClean="0">
                <a:solidFill>
                  <a:prstClr val="black"/>
                </a:solidFill>
                <a:latin typeface="Consolas" charset="0"/>
              </a:rPr>
              <a:t>&gt;</a:t>
            </a:r>
            <a:endParaRPr lang="en-US" sz="2400" dirty="0">
              <a:solidFill>
                <a:prstClr val="black"/>
              </a:solidFill>
              <a:latin typeface="Consolas" charset="0"/>
            </a:endParaRPr>
          </a:p>
          <a:p>
            <a:r>
              <a:rPr lang="en-US" sz="2400" dirty="0" smtClean="0">
                <a:solidFill>
                  <a:prstClr val="black"/>
                </a:solidFill>
                <a:latin typeface="Consolas" charset="0"/>
              </a:rPr>
              <a:t>}</a:t>
            </a:r>
            <a:endParaRPr lang="en-US" sz="2400" dirty="0">
              <a:solidFill>
                <a:prstClr val="black"/>
              </a:solidFill>
              <a:latin typeface="Consolas" charset="0"/>
            </a:endParaRPr>
          </a:p>
        </p:txBody>
      </p:sp>
      <p:sp>
        <p:nvSpPr>
          <p:cNvPr id="5" name="TextBox 4"/>
          <p:cNvSpPr txBox="1"/>
          <p:nvPr/>
        </p:nvSpPr>
        <p:spPr>
          <a:xfrm>
            <a:off x="152399" y="3810000"/>
            <a:ext cx="8763001" cy="2185214"/>
          </a:xfrm>
          <a:prstGeom prst="rect">
            <a:avLst/>
          </a:prstGeom>
          <a:noFill/>
          <a:ln>
            <a:solidFill>
              <a:srgbClr val="0070C0"/>
            </a:solidFill>
          </a:ln>
        </p:spPr>
        <p:txBody>
          <a:bodyPr wrap="square" rtlCol="0">
            <a:spAutoFit/>
          </a:bodyPr>
          <a:lstStyle/>
          <a:p>
            <a:r>
              <a:rPr lang="en-US" sz="2400" smtClean="0">
                <a:solidFill>
                  <a:srgbClr val="0000FF"/>
                </a:solidFill>
                <a:latin typeface="Consolas" charset="0"/>
              </a:rPr>
              <a:t>switch, case,</a:t>
            </a:r>
            <a:r>
              <a:rPr lang="en-US" sz="2400">
                <a:solidFill>
                  <a:srgbClr val="0000FF"/>
                </a:solidFill>
                <a:latin typeface="Consolas" charset="0"/>
              </a:rPr>
              <a:t> </a:t>
            </a:r>
            <a:r>
              <a:rPr lang="en-US" sz="2400" smtClean="0">
                <a:solidFill>
                  <a:srgbClr val="0000FF"/>
                </a:solidFill>
                <a:latin typeface="Consolas" charset="0"/>
              </a:rPr>
              <a:t>default: </a:t>
            </a:r>
            <a:r>
              <a:rPr lang="vi-VN" sz="2000">
                <a:latin typeface="Tahoma" charset="0"/>
                <a:ea typeface="Tahoma" charset="0"/>
                <a:cs typeface="Tahoma" charset="0"/>
              </a:rPr>
              <a:t>Từ khoá</a:t>
            </a:r>
          </a:p>
          <a:p>
            <a:r>
              <a:rPr lang="en-US" sz="2400" smtClean="0">
                <a:solidFill>
                  <a:prstClr val="black"/>
                </a:solidFill>
                <a:latin typeface="Consolas" charset="0"/>
              </a:rPr>
              <a:t>&lt;</a:t>
            </a:r>
            <a:r>
              <a:rPr lang="vi-VN" sz="2400" b="1">
                <a:solidFill>
                  <a:srgbClr val="0070C0"/>
                </a:solidFill>
                <a:latin typeface="Consolas" charset="0"/>
              </a:rPr>
              <a:t>mã trường hợp</a:t>
            </a:r>
            <a:r>
              <a:rPr lang="en-US" sz="2400">
                <a:solidFill>
                  <a:prstClr val="black"/>
                </a:solidFill>
                <a:latin typeface="Consolas" charset="0"/>
              </a:rPr>
              <a:t>&gt;</a:t>
            </a:r>
            <a:r>
              <a:rPr lang="vi-VN" sz="2400" smtClean="0">
                <a:latin typeface="Consolas" charset="0"/>
              </a:rPr>
              <a:t>: </a:t>
            </a:r>
          </a:p>
          <a:p>
            <a:r>
              <a:rPr lang="vi-VN" sz="2400">
                <a:latin typeface="Consolas" charset="0"/>
              </a:rPr>
              <a:t>	</a:t>
            </a:r>
            <a:r>
              <a:rPr lang="vi-VN" sz="2000" smtClean="0">
                <a:latin typeface="Tahoma" charset="0"/>
                <a:ea typeface="Tahoma" charset="0"/>
                <a:cs typeface="Tahoma" charset="0"/>
              </a:rPr>
              <a:t>PHẢI LÀ biểu thức có một trong các kiểu sau đây</a:t>
            </a:r>
          </a:p>
          <a:p>
            <a:r>
              <a:rPr lang="vi-VN" sz="2000">
                <a:latin typeface="Tahoma" charset="0"/>
                <a:ea typeface="Tahoma" charset="0"/>
                <a:cs typeface="Tahoma" charset="0"/>
              </a:rPr>
              <a:t>	</a:t>
            </a:r>
            <a:r>
              <a:rPr lang="vi-VN" sz="2000" smtClean="0">
                <a:latin typeface="Tahoma" charset="0"/>
                <a:ea typeface="Tahoma" charset="0"/>
                <a:cs typeface="Tahoma" charset="0"/>
              </a:rPr>
              <a:t>(1) Các kiểu </a:t>
            </a:r>
            <a:r>
              <a:rPr lang="vi-VN" sz="2000" smtClean="0">
                <a:solidFill>
                  <a:srgbClr val="0432FF"/>
                </a:solidFill>
                <a:latin typeface="Tahoma" charset="0"/>
                <a:ea typeface="Tahoma" charset="0"/>
                <a:cs typeface="Tahoma" charset="0"/>
              </a:rPr>
              <a:t>số nguyên</a:t>
            </a:r>
            <a:r>
              <a:rPr lang="vi-VN" sz="2000" smtClean="0">
                <a:latin typeface="Tahoma" charset="0"/>
                <a:ea typeface="Tahoma" charset="0"/>
                <a:cs typeface="Tahoma" charset="0"/>
              </a:rPr>
              <a:t>, hoặc dẫn xuất từ nó thông qua </a:t>
            </a:r>
            <a:r>
              <a:rPr lang="vi-VN" sz="2000" smtClean="0">
                <a:solidFill>
                  <a:srgbClr val="0432FF"/>
                </a:solidFill>
                <a:latin typeface="Tahoma" charset="0"/>
                <a:ea typeface="Tahoma" charset="0"/>
                <a:cs typeface="Tahoma" charset="0"/>
              </a:rPr>
              <a:t>typedef</a:t>
            </a:r>
          </a:p>
          <a:p>
            <a:r>
              <a:rPr lang="vi-VN" sz="2000">
                <a:latin typeface="Tahoma" charset="0"/>
                <a:ea typeface="Tahoma" charset="0"/>
                <a:cs typeface="Tahoma" charset="0"/>
              </a:rPr>
              <a:t>	</a:t>
            </a:r>
            <a:r>
              <a:rPr lang="vi-VN" sz="2000" smtClean="0">
                <a:latin typeface="Tahoma" charset="0"/>
                <a:ea typeface="Tahoma" charset="0"/>
                <a:cs typeface="Tahoma" charset="0"/>
              </a:rPr>
              <a:t>(2) </a:t>
            </a:r>
            <a:r>
              <a:rPr lang="vi-VN" sz="2000" smtClean="0">
                <a:solidFill>
                  <a:srgbClr val="0432FF"/>
                </a:solidFill>
                <a:latin typeface="Tahoma" charset="0"/>
                <a:ea typeface="Tahoma" charset="0"/>
                <a:cs typeface="Tahoma" charset="0"/>
              </a:rPr>
              <a:t>Kiểu enum</a:t>
            </a:r>
            <a:r>
              <a:rPr lang="en-US" sz="2000" smtClean="0">
                <a:solidFill>
                  <a:srgbClr val="0432FF"/>
                </a:solidFill>
                <a:latin typeface="Tahoma" charset="0"/>
                <a:ea typeface="Tahoma" charset="0"/>
                <a:cs typeface="Tahoma" charset="0"/>
              </a:rPr>
              <a:t> </a:t>
            </a:r>
          </a:p>
          <a:p>
            <a:r>
              <a:rPr lang="en-US" sz="2400">
                <a:solidFill>
                  <a:prstClr val="black"/>
                </a:solidFill>
                <a:latin typeface="Consolas" charset="0"/>
              </a:rPr>
              <a:t>&lt;</a:t>
            </a:r>
            <a:r>
              <a:rPr lang="vi-VN" sz="2400" b="1">
                <a:solidFill>
                  <a:srgbClr val="0070C0"/>
                </a:solidFill>
                <a:latin typeface="Consolas" charset="0"/>
              </a:rPr>
              <a:t>mã </a:t>
            </a:r>
            <a:r>
              <a:rPr lang="vi-VN" sz="2400" b="1" smtClean="0">
                <a:solidFill>
                  <a:srgbClr val="0070C0"/>
                </a:solidFill>
                <a:latin typeface="Consolas" charset="0"/>
              </a:rPr>
              <a:t>i</a:t>
            </a:r>
            <a:r>
              <a:rPr lang="en-US" sz="2400" smtClean="0">
                <a:solidFill>
                  <a:prstClr val="black"/>
                </a:solidFill>
                <a:latin typeface="Consolas" charset="0"/>
              </a:rPr>
              <a:t>&gt;: </a:t>
            </a:r>
            <a:r>
              <a:rPr lang="en-US" sz="2000" smtClean="0">
                <a:solidFill>
                  <a:prstClr val="black"/>
                </a:solidFill>
                <a:latin typeface="Tahoma" charset="0"/>
                <a:ea typeface="Tahoma" charset="0"/>
                <a:cs typeface="Tahoma" charset="0"/>
              </a:rPr>
              <a:t>(i=1,.., N), </a:t>
            </a:r>
            <a:r>
              <a:rPr lang="vi-VN" sz="2000" smtClean="0">
                <a:solidFill>
                  <a:prstClr val="black"/>
                </a:solidFill>
                <a:latin typeface="Tahoma" charset="0"/>
                <a:ea typeface="Tahoma" charset="0"/>
                <a:cs typeface="Tahoma" charset="0"/>
              </a:rPr>
              <a:t>các giá trị có thể của mã trường hợp</a:t>
            </a:r>
            <a:endParaRPr lang="en-US" sz="2000">
              <a:latin typeface="Tahoma" charset="0"/>
              <a:ea typeface="Tahoma" charset="0"/>
              <a:cs typeface="Tahoma" charset="0"/>
            </a:endParaRPr>
          </a:p>
        </p:txBody>
      </p:sp>
    </p:spTree>
    <p:extLst>
      <p:ext uri="{BB962C8B-B14F-4D97-AF65-F5344CB8AC3E}">
        <p14:creationId xmlns:p14="http://schemas.microsoft.com/office/powerpoint/2010/main" val="15884019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Câu lệnh switch-case</a:t>
            </a:r>
            <a:br>
              <a:rPr lang="vi-VN" smtClean="0"/>
            </a:br>
            <a:r>
              <a:rPr lang="vi-VN" sz="2000" smtClean="0">
                <a:solidFill>
                  <a:srgbClr val="0432FF"/>
                </a:solidFill>
              </a:rPr>
              <a:t>Cú pháp</a:t>
            </a:r>
            <a:endParaRPr lang="en-US">
              <a:solidFill>
                <a:srgbClr val="0432FF"/>
              </a:solidFill>
            </a:endParaRPr>
          </a:p>
        </p:txBody>
      </p:sp>
      <p:sp>
        <p:nvSpPr>
          <p:cNvPr id="4" name="Rectangle 3"/>
          <p:cNvSpPr/>
          <p:nvPr/>
        </p:nvSpPr>
        <p:spPr>
          <a:xfrm>
            <a:off x="1524000" y="1143000"/>
            <a:ext cx="5791200" cy="3046988"/>
          </a:xfrm>
          <a:prstGeom prst="rect">
            <a:avLst/>
          </a:prstGeom>
          <a:solidFill>
            <a:schemeClr val="bg2">
              <a:lumMod val="10000"/>
              <a:lumOff val="90000"/>
            </a:schemeClr>
          </a:solidFill>
        </p:spPr>
        <p:txBody>
          <a:bodyPr wrap="square">
            <a:spAutoFit/>
          </a:bodyPr>
          <a:lstStyle/>
          <a:p>
            <a:r>
              <a:rPr lang="en-US" sz="2400" dirty="0">
                <a:solidFill>
                  <a:srgbClr val="0000FF"/>
                </a:solidFill>
                <a:latin typeface="Consolas" charset="0"/>
              </a:rPr>
              <a:t>switch</a:t>
            </a:r>
            <a:r>
              <a:rPr lang="en-US" sz="2400" dirty="0">
                <a:solidFill>
                  <a:prstClr val="black"/>
                </a:solidFill>
                <a:latin typeface="Consolas" charset="0"/>
              </a:rPr>
              <a:t> </a:t>
            </a:r>
            <a:r>
              <a:rPr lang="en-US" sz="2400" dirty="0" smtClean="0">
                <a:solidFill>
                  <a:prstClr val="black"/>
                </a:solidFill>
                <a:latin typeface="Consolas" charset="0"/>
              </a:rPr>
              <a:t>(&lt;</a:t>
            </a:r>
            <a:r>
              <a:rPr lang="vi-VN" sz="2400" b="1" dirty="0" smtClean="0">
                <a:solidFill>
                  <a:srgbClr val="0070C0"/>
                </a:solidFill>
                <a:latin typeface="Consolas" charset="0"/>
              </a:rPr>
              <a:t>mã trường hợp</a:t>
            </a:r>
            <a:r>
              <a:rPr lang="en-US" sz="2400" dirty="0" smtClean="0">
                <a:solidFill>
                  <a:prstClr val="black"/>
                </a:solidFill>
                <a:latin typeface="Consolas" charset="0"/>
              </a:rPr>
              <a:t>&gt;){</a:t>
            </a:r>
            <a:endParaRPr lang="en-US" sz="2400" dirty="0">
              <a:solidFill>
                <a:prstClr val="black"/>
              </a:solidFill>
              <a:latin typeface="Consolas" charset="0"/>
            </a:endParaRPr>
          </a:p>
          <a:p>
            <a:r>
              <a:rPr lang="en-US" sz="2400" dirty="0" smtClean="0">
                <a:solidFill>
                  <a:srgbClr val="0000FF"/>
                </a:solidFill>
                <a:latin typeface="Consolas" charset="0"/>
              </a:rPr>
              <a:t>case</a:t>
            </a:r>
            <a:r>
              <a:rPr lang="en-US" sz="2400" dirty="0" smtClean="0">
                <a:solidFill>
                  <a:prstClr val="black"/>
                </a:solidFill>
                <a:latin typeface="Consolas" charset="0"/>
              </a:rPr>
              <a:t> &lt;</a:t>
            </a:r>
            <a:r>
              <a:rPr lang="vi-VN" sz="2400" b="1" dirty="0" smtClean="0">
                <a:solidFill>
                  <a:srgbClr val="0070C0"/>
                </a:solidFill>
                <a:latin typeface="Consolas" charset="0"/>
              </a:rPr>
              <a:t>mã 1</a:t>
            </a:r>
            <a:r>
              <a:rPr lang="en-US" sz="2400" dirty="0" smtClean="0">
                <a:solidFill>
                  <a:prstClr val="black"/>
                </a:solidFill>
                <a:latin typeface="Consolas" charset="0"/>
              </a:rPr>
              <a:t>&gt;:</a:t>
            </a:r>
          </a:p>
          <a:p>
            <a:r>
              <a:rPr lang="en-US" sz="2400" dirty="0">
                <a:solidFill>
                  <a:srgbClr val="0000FF"/>
                </a:solidFill>
                <a:latin typeface="Consolas" charset="0"/>
              </a:rPr>
              <a:t>case</a:t>
            </a:r>
            <a:r>
              <a:rPr lang="en-US" sz="2400" dirty="0">
                <a:solidFill>
                  <a:prstClr val="black"/>
                </a:solidFill>
                <a:latin typeface="Consolas" charset="0"/>
              </a:rPr>
              <a:t> &lt;</a:t>
            </a:r>
            <a:r>
              <a:rPr lang="vi-VN" sz="2400" b="1" dirty="0">
                <a:solidFill>
                  <a:srgbClr val="0070C0"/>
                </a:solidFill>
                <a:latin typeface="Consolas" charset="0"/>
              </a:rPr>
              <a:t>mã 2</a:t>
            </a:r>
            <a:r>
              <a:rPr lang="en-US" sz="2400" dirty="0" smtClean="0">
                <a:solidFill>
                  <a:prstClr val="black"/>
                </a:solidFill>
                <a:latin typeface="Consolas" charset="0"/>
              </a:rPr>
              <a:t>&gt;: </a:t>
            </a:r>
          </a:p>
          <a:p>
            <a:r>
              <a:rPr lang="en-US" sz="2400" dirty="0" smtClean="0">
                <a:solidFill>
                  <a:srgbClr val="0000FF"/>
                </a:solidFill>
                <a:latin typeface="Consolas" charset="0"/>
              </a:rPr>
              <a:t>case</a:t>
            </a:r>
            <a:r>
              <a:rPr lang="en-US" sz="2400" dirty="0" smtClean="0">
                <a:solidFill>
                  <a:prstClr val="black"/>
                </a:solidFill>
                <a:latin typeface="Consolas" charset="0"/>
              </a:rPr>
              <a:t> </a:t>
            </a:r>
            <a:r>
              <a:rPr lang="en-US" sz="2400" dirty="0">
                <a:solidFill>
                  <a:prstClr val="black"/>
                </a:solidFill>
                <a:latin typeface="Consolas" charset="0"/>
              </a:rPr>
              <a:t>&lt;</a:t>
            </a:r>
            <a:r>
              <a:rPr lang="vi-VN" sz="2400" b="1" dirty="0">
                <a:solidFill>
                  <a:srgbClr val="0070C0"/>
                </a:solidFill>
                <a:latin typeface="Consolas" charset="0"/>
              </a:rPr>
              <a:t>mã </a:t>
            </a:r>
            <a:r>
              <a:rPr lang="vi-VN" sz="2400" b="1" dirty="0" smtClean="0">
                <a:solidFill>
                  <a:srgbClr val="0070C0"/>
                </a:solidFill>
                <a:latin typeface="Consolas" charset="0"/>
              </a:rPr>
              <a:t>3</a:t>
            </a:r>
            <a:r>
              <a:rPr lang="en-US" sz="2400" dirty="0" smtClean="0">
                <a:solidFill>
                  <a:prstClr val="black"/>
                </a:solidFill>
                <a:latin typeface="Consolas" charset="0"/>
              </a:rPr>
              <a:t>&gt;: </a:t>
            </a:r>
            <a:r>
              <a:rPr lang="en-US" sz="2400" dirty="0">
                <a:solidFill>
                  <a:prstClr val="black"/>
                </a:solidFill>
                <a:latin typeface="Consolas" charset="0"/>
              </a:rPr>
              <a:t>&lt;</a:t>
            </a:r>
            <a:r>
              <a:rPr lang="vi-VN" sz="2400" dirty="0">
                <a:solidFill>
                  <a:prstClr val="black"/>
                </a:solidFill>
                <a:latin typeface="Consolas" charset="0"/>
              </a:rPr>
              <a:t>câu lệnh </a:t>
            </a:r>
            <a:r>
              <a:rPr lang="vi-VN" sz="2400" dirty="0" smtClean="0">
                <a:solidFill>
                  <a:prstClr val="black"/>
                </a:solidFill>
                <a:latin typeface="Consolas" charset="0"/>
              </a:rPr>
              <a:t>3</a:t>
            </a:r>
            <a:r>
              <a:rPr lang="en-US" sz="2400" dirty="0">
                <a:solidFill>
                  <a:prstClr val="black"/>
                </a:solidFill>
                <a:latin typeface="Consolas" charset="0"/>
              </a:rPr>
              <a:t>&gt;; break;</a:t>
            </a:r>
          </a:p>
          <a:p>
            <a:endParaRPr lang="en-US" sz="2400" dirty="0">
              <a:solidFill>
                <a:prstClr val="black"/>
              </a:solidFill>
              <a:latin typeface="Consolas" charset="0"/>
            </a:endParaRPr>
          </a:p>
          <a:p>
            <a:r>
              <a:rPr lang="en-US" sz="2400" dirty="0">
                <a:solidFill>
                  <a:srgbClr val="0000FF"/>
                </a:solidFill>
                <a:latin typeface="Consolas" charset="0"/>
              </a:rPr>
              <a:t>case</a:t>
            </a:r>
            <a:r>
              <a:rPr lang="en-US" sz="2400" dirty="0">
                <a:solidFill>
                  <a:prstClr val="black"/>
                </a:solidFill>
                <a:latin typeface="Consolas" charset="0"/>
              </a:rPr>
              <a:t> &lt;</a:t>
            </a:r>
            <a:r>
              <a:rPr lang="vi-VN" sz="2400" b="1" dirty="0">
                <a:solidFill>
                  <a:srgbClr val="0070C0"/>
                </a:solidFill>
                <a:latin typeface="Consolas" charset="0"/>
              </a:rPr>
              <a:t>mã </a:t>
            </a:r>
            <a:r>
              <a:rPr lang="vi-VN" sz="2400" b="1" dirty="0" smtClean="0">
                <a:solidFill>
                  <a:srgbClr val="0070C0"/>
                </a:solidFill>
                <a:latin typeface="Consolas" charset="0"/>
              </a:rPr>
              <a:t>N</a:t>
            </a:r>
            <a:r>
              <a:rPr lang="en-US" sz="2400" dirty="0" smtClean="0">
                <a:solidFill>
                  <a:prstClr val="black"/>
                </a:solidFill>
                <a:latin typeface="Consolas" charset="0"/>
              </a:rPr>
              <a:t>&gt;: </a:t>
            </a:r>
            <a:r>
              <a:rPr lang="en-US" sz="2400" dirty="0">
                <a:solidFill>
                  <a:prstClr val="black"/>
                </a:solidFill>
                <a:latin typeface="Consolas" charset="0"/>
              </a:rPr>
              <a:t>&lt;</a:t>
            </a:r>
            <a:r>
              <a:rPr lang="vi-VN" sz="2400" dirty="0">
                <a:solidFill>
                  <a:prstClr val="black"/>
                </a:solidFill>
                <a:latin typeface="Consolas" charset="0"/>
              </a:rPr>
              <a:t>câu lệnh </a:t>
            </a:r>
            <a:r>
              <a:rPr lang="vi-VN" sz="2400" dirty="0" smtClean="0">
                <a:solidFill>
                  <a:prstClr val="black"/>
                </a:solidFill>
                <a:latin typeface="Consolas" charset="0"/>
              </a:rPr>
              <a:t>N</a:t>
            </a:r>
            <a:r>
              <a:rPr lang="en-US" sz="2400" dirty="0">
                <a:solidFill>
                  <a:prstClr val="black"/>
                </a:solidFill>
                <a:latin typeface="Consolas" charset="0"/>
              </a:rPr>
              <a:t>&gt;; break;</a:t>
            </a:r>
            <a:endParaRPr lang="en-US" sz="2400" dirty="0" smtClean="0">
              <a:solidFill>
                <a:prstClr val="black"/>
              </a:solidFill>
              <a:latin typeface="Consolas" charset="0"/>
            </a:endParaRPr>
          </a:p>
          <a:p>
            <a:r>
              <a:rPr lang="en-US" sz="2400" dirty="0" smtClean="0">
                <a:solidFill>
                  <a:srgbClr val="0000FF"/>
                </a:solidFill>
                <a:latin typeface="Consolas" charset="0"/>
              </a:rPr>
              <a:t>default</a:t>
            </a:r>
            <a:r>
              <a:rPr lang="en-US" sz="2400" dirty="0" smtClean="0">
                <a:solidFill>
                  <a:prstClr val="black"/>
                </a:solidFill>
                <a:latin typeface="Consolas" charset="0"/>
              </a:rPr>
              <a:t>: &lt;</a:t>
            </a:r>
            <a:r>
              <a:rPr lang="vi-VN" sz="2400" dirty="0">
                <a:solidFill>
                  <a:prstClr val="black"/>
                </a:solidFill>
                <a:latin typeface="Consolas" charset="0"/>
              </a:rPr>
              <a:t>câu lệnh </a:t>
            </a:r>
            <a:r>
              <a:rPr lang="vi-VN" sz="2400" dirty="0" smtClean="0">
                <a:solidFill>
                  <a:prstClr val="black"/>
                </a:solidFill>
                <a:latin typeface="Consolas" charset="0"/>
              </a:rPr>
              <a:t>mặc nhiên</a:t>
            </a:r>
            <a:r>
              <a:rPr lang="en-US" sz="2400" dirty="0" smtClean="0">
                <a:solidFill>
                  <a:prstClr val="black"/>
                </a:solidFill>
                <a:latin typeface="Consolas" charset="0"/>
              </a:rPr>
              <a:t>&gt;</a:t>
            </a:r>
            <a:endParaRPr lang="en-US" sz="2400" dirty="0">
              <a:solidFill>
                <a:prstClr val="black"/>
              </a:solidFill>
              <a:latin typeface="Consolas" charset="0"/>
            </a:endParaRPr>
          </a:p>
          <a:p>
            <a:r>
              <a:rPr lang="en-US" sz="2400" dirty="0" smtClean="0">
                <a:solidFill>
                  <a:prstClr val="black"/>
                </a:solidFill>
                <a:latin typeface="Consolas" charset="0"/>
              </a:rPr>
              <a:t>}</a:t>
            </a:r>
            <a:endParaRPr lang="en-US" sz="2400" dirty="0">
              <a:solidFill>
                <a:prstClr val="black"/>
              </a:solidFill>
              <a:latin typeface="Consolas" charset="0"/>
            </a:endParaRPr>
          </a:p>
        </p:txBody>
      </p:sp>
      <p:sp>
        <p:nvSpPr>
          <p:cNvPr id="3" name="TextBox 2"/>
          <p:cNvSpPr txBox="1"/>
          <p:nvPr/>
        </p:nvSpPr>
        <p:spPr>
          <a:xfrm>
            <a:off x="552131" y="4648200"/>
            <a:ext cx="7982270" cy="1015663"/>
          </a:xfrm>
          <a:prstGeom prst="rect">
            <a:avLst/>
          </a:prstGeom>
          <a:noFill/>
        </p:spPr>
        <p:txBody>
          <a:bodyPr wrap="square" rtlCol="0">
            <a:spAutoFit/>
          </a:bodyPr>
          <a:lstStyle/>
          <a:p>
            <a:r>
              <a:rPr lang="vi-VN" sz="2000" b="1" smtClean="0"/>
              <a:t>Trường hợp muốn: </a:t>
            </a:r>
          </a:p>
          <a:p>
            <a:r>
              <a:rPr lang="vi-VN" sz="2000" smtClean="0"/>
              <a:t>&lt;câu lệnh 3&gt; được thực thi cho cả 3 trường hợp 1,2, và 3</a:t>
            </a:r>
          </a:p>
          <a:p>
            <a:endParaRPr lang="en-US" sz="2000"/>
          </a:p>
        </p:txBody>
      </p:sp>
    </p:spTree>
    <p:extLst>
      <p:ext uri="{BB962C8B-B14F-4D97-AF65-F5344CB8AC3E}">
        <p14:creationId xmlns:p14="http://schemas.microsoft.com/office/powerpoint/2010/main" val="24022574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Câu lệnh switch-case</a:t>
            </a:r>
            <a:br>
              <a:rPr lang="vi-VN" smtClean="0"/>
            </a:br>
            <a:r>
              <a:rPr lang="vi-VN" sz="2000" smtClean="0">
                <a:solidFill>
                  <a:srgbClr val="0432FF"/>
                </a:solidFill>
              </a:rPr>
              <a:t>Cú pháp</a:t>
            </a:r>
            <a:endParaRPr lang="en-US">
              <a:solidFill>
                <a:srgbClr val="0432FF"/>
              </a:solidFill>
            </a:endParaRPr>
          </a:p>
        </p:txBody>
      </p:sp>
      <p:sp>
        <p:nvSpPr>
          <p:cNvPr id="3" name="TextBox 2"/>
          <p:cNvSpPr txBox="1"/>
          <p:nvPr/>
        </p:nvSpPr>
        <p:spPr>
          <a:xfrm>
            <a:off x="552131" y="4648200"/>
            <a:ext cx="7982270" cy="1323439"/>
          </a:xfrm>
          <a:prstGeom prst="rect">
            <a:avLst/>
          </a:prstGeom>
          <a:noFill/>
        </p:spPr>
        <p:txBody>
          <a:bodyPr wrap="square" rtlCol="0">
            <a:spAutoFit/>
          </a:bodyPr>
          <a:lstStyle/>
          <a:p>
            <a:r>
              <a:rPr lang="vi-VN" sz="2000" b="1" dirty="0" smtClean="0"/>
              <a:t>Trường hợp muốn: </a:t>
            </a:r>
          </a:p>
          <a:p>
            <a:r>
              <a:rPr lang="vi-VN" sz="2000" dirty="0" smtClean="0"/>
              <a:t>&lt;câu lệnh 1&gt; khi được thực thi xong th</a:t>
            </a:r>
            <a:r>
              <a:rPr lang="en-US" sz="2000" dirty="0" smtClean="0"/>
              <a:t>ì</a:t>
            </a:r>
            <a:r>
              <a:rPr lang="vi-VN" sz="2000" dirty="0" smtClean="0"/>
              <a:t> thoát khỏi cấu trúc </a:t>
            </a:r>
            <a:r>
              <a:rPr lang="vi-VN" sz="2000" dirty="0" smtClean="0">
                <a:solidFill>
                  <a:srgbClr val="0432FF"/>
                </a:solidFill>
                <a:latin typeface="Consolas" charset="0"/>
                <a:ea typeface="Consolas" charset="0"/>
                <a:cs typeface="Consolas" charset="0"/>
              </a:rPr>
              <a:t>switch-case</a:t>
            </a:r>
            <a:r>
              <a:rPr lang="vi-VN" sz="2000" dirty="0" smtClean="0"/>
              <a:t> luôn, không thực thi các câu lệnh kế tiếp.</a:t>
            </a:r>
          </a:p>
          <a:p>
            <a:endParaRPr lang="en-US" sz="2000" dirty="0"/>
          </a:p>
        </p:txBody>
      </p:sp>
      <p:sp>
        <p:nvSpPr>
          <p:cNvPr id="6" name="Rectangle 5"/>
          <p:cNvSpPr/>
          <p:nvPr/>
        </p:nvSpPr>
        <p:spPr>
          <a:xfrm>
            <a:off x="1143000" y="1295400"/>
            <a:ext cx="5791200" cy="2677656"/>
          </a:xfrm>
          <a:prstGeom prst="rect">
            <a:avLst/>
          </a:prstGeom>
          <a:solidFill>
            <a:schemeClr val="bg2">
              <a:lumMod val="10000"/>
              <a:lumOff val="90000"/>
            </a:schemeClr>
          </a:solidFill>
        </p:spPr>
        <p:txBody>
          <a:bodyPr wrap="square">
            <a:spAutoFit/>
          </a:bodyPr>
          <a:lstStyle/>
          <a:p>
            <a:r>
              <a:rPr lang="en-US" sz="2400">
                <a:solidFill>
                  <a:srgbClr val="0000FF"/>
                </a:solidFill>
                <a:latin typeface="Consolas" charset="0"/>
              </a:rPr>
              <a:t>switch</a:t>
            </a:r>
            <a:r>
              <a:rPr lang="en-US" sz="2400">
                <a:solidFill>
                  <a:prstClr val="black"/>
                </a:solidFill>
                <a:latin typeface="Consolas" charset="0"/>
              </a:rPr>
              <a:t> </a:t>
            </a:r>
            <a:r>
              <a:rPr lang="en-US" sz="2400" smtClean="0">
                <a:solidFill>
                  <a:prstClr val="black"/>
                </a:solidFill>
                <a:latin typeface="Consolas" charset="0"/>
              </a:rPr>
              <a:t>(&lt;</a:t>
            </a:r>
            <a:r>
              <a:rPr lang="vi-VN" sz="2400" b="1" smtClean="0">
                <a:solidFill>
                  <a:srgbClr val="0070C0"/>
                </a:solidFill>
                <a:latin typeface="Consolas" charset="0"/>
              </a:rPr>
              <a:t>mã trường hợp</a:t>
            </a:r>
            <a:r>
              <a:rPr lang="en-US" sz="2400" smtClean="0">
                <a:solidFill>
                  <a:prstClr val="black"/>
                </a:solidFill>
                <a:latin typeface="Consolas" charset="0"/>
              </a:rPr>
              <a:t>&gt;){</a:t>
            </a:r>
            <a:endParaRPr lang="en-US" sz="2400">
              <a:solidFill>
                <a:prstClr val="black"/>
              </a:solidFill>
              <a:latin typeface="Consolas" charset="0"/>
            </a:endParaRPr>
          </a:p>
          <a:p>
            <a:r>
              <a:rPr lang="en-US" sz="2400" smtClean="0">
                <a:solidFill>
                  <a:srgbClr val="0000FF"/>
                </a:solidFill>
                <a:latin typeface="Consolas" charset="0"/>
              </a:rPr>
              <a:t>case</a:t>
            </a:r>
            <a:r>
              <a:rPr lang="en-US" sz="2400" smtClean="0">
                <a:solidFill>
                  <a:prstClr val="black"/>
                </a:solidFill>
                <a:latin typeface="Consolas" charset="0"/>
              </a:rPr>
              <a:t> &lt;</a:t>
            </a:r>
            <a:r>
              <a:rPr lang="vi-VN" sz="2400" b="1" smtClean="0">
                <a:solidFill>
                  <a:srgbClr val="0070C0"/>
                </a:solidFill>
                <a:latin typeface="Consolas" charset="0"/>
              </a:rPr>
              <a:t>mã 1</a:t>
            </a:r>
            <a:r>
              <a:rPr lang="en-US" sz="2400" smtClean="0">
                <a:solidFill>
                  <a:prstClr val="black"/>
                </a:solidFill>
                <a:latin typeface="Consolas" charset="0"/>
              </a:rPr>
              <a:t>&gt;: &lt;</a:t>
            </a:r>
            <a:r>
              <a:rPr lang="vi-VN" sz="2400" smtClean="0">
                <a:solidFill>
                  <a:prstClr val="black"/>
                </a:solidFill>
                <a:latin typeface="Consolas" charset="0"/>
              </a:rPr>
              <a:t>câu lệnh 1</a:t>
            </a:r>
            <a:r>
              <a:rPr lang="en-US" sz="2400" smtClean="0">
                <a:solidFill>
                  <a:prstClr val="black"/>
                </a:solidFill>
                <a:latin typeface="Consolas" charset="0"/>
              </a:rPr>
              <a:t>&gt; </a:t>
            </a:r>
            <a:r>
              <a:rPr lang="en-US" sz="2400" b="1" smtClean="0">
                <a:solidFill>
                  <a:srgbClr val="0432FF"/>
                </a:solidFill>
                <a:latin typeface="Consolas" charset="0"/>
              </a:rPr>
              <a:t>break;</a:t>
            </a:r>
          </a:p>
          <a:p>
            <a:r>
              <a:rPr lang="en-US" sz="2400">
                <a:solidFill>
                  <a:srgbClr val="0000FF"/>
                </a:solidFill>
                <a:latin typeface="Consolas" charset="0"/>
              </a:rPr>
              <a:t>case</a:t>
            </a:r>
            <a:r>
              <a:rPr lang="en-US" sz="2400">
                <a:solidFill>
                  <a:prstClr val="black"/>
                </a:solidFill>
                <a:latin typeface="Consolas" charset="0"/>
              </a:rPr>
              <a:t> &lt;</a:t>
            </a:r>
            <a:r>
              <a:rPr lang="vi-VN" sz="2400" b="1">
                <a:solidFill>
                  <a:srgbClr val="0070C0"/>
                </a:solidFill>
                <a:latin typeface="Consolas" charset="0"/>
              </a:rPr>
              <a:t>mã 2</a:t>
            </a:r>
            <a:r>
              <a:rPr lang="en-US" sz="2400" smtClean="0">
                <a:solidFill>
                  <a:prstClr val="black"/>
                </a:solidFill>
                <a:latin typeface="Consolas" charset="0"/>
              </a:rPr>
              <a:t>&gt;: </a:t>
            </a:r>
            <a:r>
              <a:rPr lang="en-US" sz="2400">
                <a:solidFill>
                  <a:prstClr val="black"/>
                </a:solidFill>
                <a:latin typeface="Consolas" charset="0"/>
              </a:rPr>
              <a:t>&lt;</a:t>
            </a:r>
            <a:r>
              <a:rPr lang="vi-VN" sz="2400">
                <a:solidFill>
                  <a:prstClr val="black"/>
                </a:solidFill>
                <a:latin typeface="Consolas" charset="0"/>
              </a:rPr>
              <a:t>câu lệnh </a:t>
            </a:r>
            <a:r>
              <a:rPr lang="vi-VN" sz="2400" smtClean="0">
                <a:solidFill>
                  <a:prstClr val="black"/>
                </a:solidFill>
                <a:latin typeface="Consolas" charset="0"/>
              </a:rPr>
              <a:t>2</a:t>
            </a:r>
            <a:r>
              <a:rPr lang="en-US" sz="2400" smtClean="0">
                <a:solidFill>
                  <a:prstClr val="black"/>
                </a:solidFill>
                <a:latin typeface="Consolas" charset="0"/>
              </a:rPr>
              <a:t>&gt;</a:t>
            </a:r>
          </a:p>
          <a:p>
            <a:endParaRPr lang="en-US" sz="2400">
              <a:solidFill>
                <a:prstClr val="black"/>
              </a:solidFill>
              <a:latin typeface="Consolas" charset="0"/>
            </a:endParaRPr>
          </a:p>
          <a:p>
            <a:r>
              <a:rPr lang="en-US" sz="2400">
                <a:solidFill>
                  <a:srgbClr val="0000FF"/>
                </a:solidFill>
                <a:latin typeface="Consolas" charset="0"/>
              </a:rPr>
              <a:t>case</a:t>
            </a:r>
            <a:r>
              <a:rPr lang="en-US" sz="2400">
                <a:solidFill>
                  <a:prstClr val="black"/>
                </a:solidFill>
                <a:latin typeface="Consolas" charset="0"/>
              </a:rPr>
              <a:t> &lt;</a:t>
            </a:r>
            <a:r>
              <a:rPr lang="vi-VN" sz="2400" b="1">
                <a:solidFill>
                  <a:srgbClr val="0070C0"/>
                </a:solidFill>
                <a:latin typeface="Consolas" charset="0"/>
              </a:rPr>
              <a:t>mã </a:t>
            </a:r>
            <a:r>
              <a:rPr lang="vi-VN" sz="2400" b="1" smtClean="0">
                <a:solidFill>
                  <a:srgbClr val="0070C0"/>
                </a:solidFill>
                <a:latin typeface="Consolas" charset="0"/>
              </a:rPr>
              <a:t>N</a:t>
            </a:r>
            <a:r>
              <a:rPr lang="en-US" sz="2400" smtClean="0">
                <a:solidFill>
                  <a:prstClr val="black"/>
                </a:solidFill>
                <a:latin typeface="Consolas" charset="0"/>
              </a:rPr>
              <a:t>&gt;: </a:t>
            </a:r>
            <a:r>
              <a:rPr lang="en-US" sz="2400">
                <a:solidFill>
                  <a:prstClr val="black"/>
                </a:solidFill>
                <a:latin typeface="Consolas" charset="0"/>
              </a:rPr>
              <a:t>&lt;</a:t>
            </a:r>
            <a:r>
              <a:rPr lang="vi-VN" sz="2400">
                <a:solidFill>
                  <a:prstClr val="black"/>
                </a:solidFill>
                <a:latin typeface="Consolas" charset="0"/>
              </a:rPr>
              <a:t>câu lệnh </a:t>
            </a:r>
            <a:r>
              <a:rPr lang="vi-VN" sz="2400" smtClean="0">
                <a:solidFill>
                  <a:prstClr val="black"/>
                </a:solidFill>
                <a:latin typeface="Consolas" charset="0"/>
              </a:rPr>
              <a:t>N</a:t>
            </a:r>
            <a:r>
              <a:rPr lang="en-US" sz="2400" smtClean="0">
                <a:solidFill>
                  <a:prstClr val="black"/>
                </a:solidFill>
                <a:latin typeface="Consolas" charset="0"/>
              </a:rPr>
              <a:t>&gt;</a:t>
            </a:r>
          </a:p>
          <a:p>
            <a:r>
              <a:rPr lang="en-US" sz="2400" smtClean="0">
                <a:solidFill>
                  <a:srgbClr val="0000FF"/>
                </a:solidFill>
                <a:latin typeface="Consolas" charset="0"/>
              </a:rPr>
              <a:t>default</a:t>
            </a:r>
            <a:r>
              <a:rPr lang="en-US" sz="2400" smtClean="0">
                <a:solidFill>
                  <a:prstClr val="black"/>
                </a:solidFill>
                <a:latin typeface="Consolas" charset="0"/>
              </a:rPr>
              <a:t>: &lt;</a:t>
            </a:r>
            <a:r>
              <a:rPr lang="vi-VN" sz="2400">
                <a:solidFill>
                  <a:prstClr val="black"/>
                </a:solidFill>
                <a:latin typeface="Consolas" charset="0"/>
              </a:rPr>
              <a:t>câu lệnh </a:t>
            </a:r>
            <a:r>
              <a:rPr lang="vi-VN" sz="2400" smtClean="0">
                <a:solidFill>
                  <a:prstClr val="black"/>
                </a:solidFill>
                <a:latin typeface="Consolas" charset="0"/>
              </a:rPr>
              <a:t>mặc nhiên</a:t>
            </a:r>
            <a:r>
              <a:rPr lang="en-US" sz="2400" smtClean="0">
                <a:solidFill>
                  <a:prstClr val="black"/>
                </a:solidFill>
                <a:latin typeface="Consolas" charset="0"/>
              </a:rPr>
              <a:t>&gt;</a:t>
            </a:r>
            <a:endParaRPr lang="en-US" sz="2400">
              <a:solidFill>
                <a:prstClr val="black"/>
              </a:solidFill>
              <a:latin typeface="Consolas" charset="0"/>
            </a:endParaRPr>
          </a:p>
          <a:p>
            <a:r>
              <a:rPr lang="en-US" sz="2400" smtClean="0">
                <a:solidFill>
                  <a:prstClr val="black"/>
                </a:solidFill>
                <a:latin typeface="Consolas" charset="0"/>
              </a:rPr>
              <a:t>}</a:t>
            </a:r>
            <a:endParaRPr lang="en-US" sz="2400">
              <a:solidFill>
                <a:prstClr val="black"/>
              </a:solidFill>
              <a:latin typeface="Consolas" charset="0"/>
            </a:endParaRPr>
          </a:p>
        </p:txBody>
      </p:sp>
    </p:spTree>
    <p:extLst>
      <p:ext uri="{BB962C8B-B14F-4D97-AF65-F5344CB8AC3E}">
        <p14:creationId xmlns:p14="http://schemas.microsoft.com/office/powerpoint/2010/main" val="74185809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Câu lệnh switch-case</a:t>
            </a:r>
            <a:br>
              <a:rPr lang="vi-VN" smtClean="0"/>
            </a:br>
            <a:r>
              <a:rPr lang="vi-VN" sz="2000" smtClean="0">
                <a:solidFill>
                  <a:srgbClr val="0432FF"/>
                </a:solidFill>
              </a:rPr>
              <a:t>Cú pháp</a:t>
            </a:r>
            <a:endParaRPr lang="en-US">
              <a:solidFill>
                <a:srgbClr val="0432FF"/>
              </a:solidFill>
            </a:endParaRPr>
          </a:p>
        </p:txBody>
      </p:sp>
      <p:sp>
        <p:nvSpPr>
          <p:cNvPr id="3" name="TextBox 2"/>
          <p:cNvSpPr txBox="1"/>
          <p:nvPr/>
        </p:nvSpPr>
        <p:spPr>
          <a:xfrm>
            <a:off x="552131" y="4648200"/>
            <a:ext cx="7982270" cy="707886"/>
          </a:xfrm>
          <a:prstGeom prst="rect">
            <a:avLst/>
          </a:prstGeom>
          <a:noFill/>
        </p:spPr>
        <p:txBody>
          <a:bodyPr wrap="square" rtlCol="0">
            <a:spAutoFit/>
          </a:bodyPr>
          <a:lstStyle/>
          <a:p>
            <a:r>
              <a:rPr lang="vi-VN" sz="2000" b="1" smtClean="0"/>
              <a:t>Trường hợp muốn: </a:t>
            </a:r>
          </a:p>
          <a:p>
            <a:r>
              <a:rPr lang="vi-VN" sz="2000" smtClean="0"/>
              <a:t>Muốn mỗi câu lệnh được thực thi với chỉ trường hợp tương ứng.</a:t>
            </a:r>
            <a:endParaRPr lang="en-US" sz="2000"/>
          </a:p>
        </p:txBody>
      </p:sp>
      <p:sp>
        <p:nvSpPr>
          <p:cNvPr id="6" name="Rectangle 5"/>
          <p:cNvSpPr/>
          <p:nvPr/>
        </p:nvSpPr>
        <p:spPr>
          <a:xfrm>
            <a:off x="1143000" y="1295400"/>
            <a:ext cx="5791200" cy="2677656"/>
          </a:xfrm>
          <a:prstGeom prst="rect">
            <a:avLst/>
          </a:prstGeom>
          <a:solidFill>
            <a:schemeClr val="bg2">
              <a:lumMod val="10000"/>
              <a:lumOff val="90000"/>
            </a:schemeClr>
          </a:solidFill>
        </p:spPr>
        <p:txBody>
          <a:bodyPr wrap="square">
            <a:spAutoFit/>
          </a:bodyPr>
          <a:lstStyle/>
          <a:p>
            <a:r>
              <a:rPr lang="en-US" sz="2400">
                <a:solidFill>
                  <a:srgbClr val="0000FF"/>
                </a:solidFill>
                <a:latin typeface="Consolas" charset="0"/>
              </a:rPr>
              <a:t>switch</a:t>
            </a:r>
            <a:r>
              <a:rPr lang="en-US" sz="2400">
                <a:solidFill>
                  <a:prstClr val="black"/>
                </a:solidFill>
                <a:latin typeface="Consolas" charset="0"/>
              </a:rPr>
              <a:t> </a:t>
            </a:r>
            <a:r>
              <a:rPr lang="en-US" sz="2400" smtClean="0">
                <a:solidFill>
                  <a:prstClr val="black"/>
                </a:solidFill>
                <a:latin typeface="Consolas" charset="0"/>
              </a:rPr>
              <a:t>(&lt;</a:t>
            </a:r>
            <a:r>
              <a:rPr lang="vi-VN" sz="2400" b="1" smtClean="0">
                <a:solidFill>
                  <a:srgbClr val="0070C0"/>
                </a:solidFill>
                <a:latin typeface="Consolas" charset="0"/>
              </a:rPr>
              <a:t>mã trường hợp</a:t>
            </a:r>
            <a:r>
              <a:rPr lang="en-US" sz="2400" smtClean="0">
                <a:solidFill>
                  <a:prstClr val="black"/>
                </a:solidFill>
                <a:latin typeface="Consolas" charset="0"/>
              </a:rPr>
              <a:t>&gt;){</a:t>
            </a:r>
            <a:endParaRPr lang="en-US" sz="2400">
              <a:solidFill>
                <a:prstClr val="black"/>
              </a:solidFill>
              <a:latin typeface="Consolas" charset="0"/>
            </a:endParaRPr>
          </a:p>
          <a:p>
            <a:r>
              <a:rPr lang="en-US" sz="2400" smtClean="0">
                <a:solidFill>
                  <a:srgbClr val="0000FF"/>
                </a:solidFill>
                <a:latin typeface="Consolas" charset="0"/>
              </a:rPr>
              <a:t>case</a:t>
            </a:r>
            <a:r>
              <a:rPr lang="en-US" sz="2400" smtClean="0">
                <a:solidFill>
                  <a:prstClr val="black"/>
                </a:solidFill>
                <a:latin typeface="Consolas" charset="0"/>
              </a:rPr>
              <a:t> &lt;</a:t>
            </a:r>
            <a:r>
              <a:rPr lang="vi-VN" sz="2400" b="1" smtClean="0">
                <a:solidFill>
                  <a:srgbClr val="0070C0"/>
                </a:solidFill>
                <a:latin typeface="Consolas" charset="0"/>
              </a:rPr>
              <a:t>mã 1</a:t>
            </a:r>
            <a:r>
              <a:rPr lang="en-US" sz="2400" smtClean="0">
                <a:solidFill>
                  <a:prstClr val="black"/>
                </a:solidFill>
                <a:latin typeface="Consolas" charset="0"/>
              </a:rPr>
              <a:t>&gt;: &lt;</a:t>
            </a:r>
            <a:r>
              <a:rPr lang="vi-VN" sz="2400" smtClean="0">
                <a:solidFill>
                  <a:prstClr val="black"/>
                </a:solidFill>
                <a:latin typeface="Consolas" charset="0"/>
              </a:rPr>
              <a:t>câu lệnh 1</a:t>
            </a:r>
            <a:r>
              <a:rPr lang="en-US" sz="2400" smtClean="0">
                <a:solidFill>
                  <a:prstClr val="black"/>
                </a:solidFill>
                <a:latin typeface="Consolas" charset="0"/>
              </a:rPr>
              <a:t>&gt; </a:t>
            </a:r>
            <a:r>
              <a:rPr lang="en-US" sz="2400" b="1" smtClean="0">
                <a:solidFill>
                  <a:srgbClr val="0432FF"/>
                </a:solidFill>
                <a:latin typeface="Consolas" charset="0"/>
              </a:rPr>
              <a:t>break;</a:t>
            </a:r>
          </a:p>
          <a:p>
            <a:r>
              <a:rPr lang="en-US" sz="2400">
                <a:solidFill>
                  <a:srgbClr val="0000FF"/>
                </a:solidFill>
                <a:latin typeface="Consolas" charset="0"/>
              </a:rPr>
              <a:t>case</a:t>
            </a:r>
            <a:r>
              <a:rPr lang="en-US" sz="2400">
                <a:solidFill>
                  <a:prstClr val="black"/>
                </a:solidFill>
                <a:latin typeface="Consolas" charset="0"/>
              </a:rPr>
              <a:t> &lt;</a:t>
            </a:r>
            <a:r>
              <a:rPr lang="vi-VN" sz="2400" b="1">
                <a:solidFill>
                  <a:srgbClr val="0070C0"/>
                </a:solidFill>
                <a:latin typeface="Consolas" charset="0"/>
              </a:rPr>
              <a:t>mã 2</a:t>
            </a:r>
            <a:r>
              <a:rPr lang="en-US" sz="2400" smtClean="0">
                <a:solidFill>
                  <a:prstClr val="black"/>
                </a:solidFill>
                <a:latin typeface="Consolas" charset="0"/>
              </a:rPr>
              <a:t>&gt;: </a:t>
            </a:r>
            <a:r>
              <a:rPr lang="en-US" sz="2400">
                <a:solidFill>
                  <a:prstClr val="black"/>
                </a:solidFill>
                <a:latin typeface="Consolas" charset="0"/>
              </a:rPr>
              <a:t>&lt;</a:t>
            </a:r>
            <a:r>
              <a:rPr lang="vi-VN" sz="2400">
                <a:solidFill>
                  <a:prstClr val="black"/>
                </a:solidFill>
                <a:latin typeface="Consolas" charset="0"/>
              </a:rPr>
              <a:t>câu lệnh </a:t>
            </a:r>
            <a:r>
              <a:rPr lang="vi-VN" sz="2400" smtClean="0">
                <a:solidFill>
                  <a:prstClr val="black"/>
                </a:solidFill>
                <a:latin typeface="Consolas" charset="0"/>
              </a:rPr>
              <a:t>2</a:t>
            </a:r>
            <a:r>
              <a:rPr lang="en-US" sz="2400" smtClean="0">
                <a:solidFill>
                  <a:prstClr val="black"/>
                </a:solidFill>
                <a:latin typeface="Consolas" charset="0"/>
              </a:rPr>
              <a:t>&gt; </a:t>
            </a:r>
            <a:r>
              <a:rPr lang="en-US" sz="2400" b="1">
                <a:solidFill>
                  <a:srgbClr val="0432FF"/>
                </a:solidFill>
                <a:latin typeface="Consolas" charset="0"/>
              </a:rPr>
              <a:t>break;</a:t>
            </a:r>
            <a:endParaRPr lang="en-US" sz="2400" smtClean="0">
              <a:solidFill>
                <a:prstClr val="black"/>
              </a:solidFill>
              <a:latin typeface="Consolas" charset="0"/>
            </a:endParaRPr>
          </a:p>
          <a:p>
            <a:endParaRPr lang="en-US" sz="2400">
              <a:solidFill>
                <a:prstClr val="black"/>
              </a:solidFill>
              <a:latin typeface="Consolas" charset="0"/>
            </a:endParaRPr>
          </a:p>
          <a:p>
            <a:r>
              <a:rPr lang="en-US" sz="2400">
                <a:solidFill>
                  <a:srgbClr val="0000FF"/>
                </a:solidFill>
                <a:latin typeface="Consolas" charset="0"/>
              </a:rPr>
              <a:t>case</a:t>
            </a:r>
            <a:r>
              <a:rPr lang="en-US" sz="2400">
                <a:solidFill>
                  <a:prstClr val="black"/>
                </a:solidFill>
                <a:latin typeface="Consolas" charset="0"/>
              </a:rPr>
              <a:t> &lt;</a:t>
            </a:r>
            <a:r>
              <a:rPr lang="vi-VN" sz="2400" b="1">
                <a:solidFill>
                  <a:srgbClr val="0070C0"/>
                </a:solidFill>
                <a:latin typeface="Consolas" charset="0"/>
              </a:rPr>
              <a:t>mã </a:t>
            </a:r>
            <a:r>
              <a:rPr lang="vi-VN" sz="2400" b="1" smtClean="0">
                <a:solidFill>
                  <a:srgbClr val="0070C0"/>
                </a:solidFill>
                <a:latin typeface="Consolas" charset="0"/>
              </a:rPr>
              <a:t>N</a:t>
            </a:r>
            <a:r>
              <a:rPr lang="en-US" sz="2400" smtClean="0">
                <a:solidFill>
                  <a:prstClr val="black"/>
                </a:solidFill>
                <a:latin typeface="Consolas" charset="0"/>
              </a:rPr>
              <a:t>&gt;: </a:t>
            </a:r>
            <a:r>
              <a:rPr lang="en-US" sz="2400">
                <a:solidFill>
                  <a:prstClr val="black"/>
                </a:solidFill>
                <a:latin typeface="Consolas" charset="0"/>
              </a:rPr>
              <a:t>&lt;</a:t>
            </a:r>
            <a:r>
              <a:rPr lang="vi-VN" sz="2400">
                <a:solidFill>
                  <a:prstClr val="black"/>
                </a:solidFill>
                <a:latin typeface="Consolas" charset="0"/>
              </a:rPr>
              <a:t>câu lệnh </a:t>
            </a:r>
            <a:r>
              <a:rPr lang="vi-VN" sz="2400" smtClean="0">
                <a:solidFill>
                  <a:prstClr val="black"/>
                </a:solidFill>
                <a:latin typeface="Consolas" charset="0"/>
              </a:rPr>
              <a:t>N</a:t>
            </a:r>
            <a:r>
              <a:rPr lang="en-US" sz="2400" smtClean="0">
                <a:solidFill>
                  <a:prstClr val="black"/>
                </a:solidFill>
                <a:latin typeface="Consolas" charset="0"/>
              </a:rPr>
              <a:t>&gt; </a:t>
            </a:r>
            <a:r>
              <a:rPr lang="en-US" sz="2400" b="1">
                <a:solidFill>
                  <a:srgbClr val="0432FF"/>
                </a:solidFill>
                <a:latin typeface="Consolas" charset="0"/>
              </a:rPr>
              <a:t>break;</a:t>
            </a:r>
            <a:endParaRPr lang="en-US" sz="2400" smtClean="0">
              <a:solidFill>
                <a:prstClr val="black"/>
              </a:solidFill>
              <a:latin typeface="Consolas" charset="0"/>
            </a:endParaRPr>
          </a:p>
          <a:p>
            <a:r>
              <a:rPr lang="en-US" sz="2400" smtClean="0">
                <a:solidFill>
                  <a:srgbClr val="0000FF"/>
                </a:solidFill>
                <a:latin typeface="Consolas" charset="0"/>
              </a:rPr>
              <a:t>default</a:t>
            </a:r>
            <a:r>
              <a:rPr lang="en-US" sz="2400" smtClean="0">
                <a:solidFill>
                  <a:prstClr val="black"/>
                </a:solidFill>
                <a:latin typeface="Consolas" charset="0"/>
              </a:rPr>
              <a:t>: &lt;</a:t>
            </a:r>
            <a:r>
              <a:rPr lang="vi-VN" sz="2400">
                <a:solidFill>
                  <a:prstClr val="black"/>
                </a:solidFill>
                <a:latin typeface="Consolas" charset="0"/>
              </a:rPr>
              <a:t>câu lệnh </a:t>
            </a:r>
            <a:r>
              <a:rPr lang="vi-VN" sz="2400" smtClean="0">
                <a:solidFill>
                  <a:prstClr val="black"/>
                </a:solidFill>
                <a:latin typeface="Consolas" charset="0"/>
              </a:rPr>
              <a:t>mặc nhiên</a:t>
            </a:r>
            <a:r>
              <a:rPr lang="en-US" sz="2400" smtClean="0">
                <a:solidFill>
                  <a:prstClr val="black"/>
                </a:solidFill>
                <a:latin typeface="Consolas" charset="0"/>
              </a:rPr>
              <a:t>&gt;</a:t>
            </a:r>
            <a:endParaRPr lang="en-US" sz="2400">
              <a:solidFill>
                <a:prstClr val="black"/>
              </a:solidFill>
              <a:latin typeface="Consolas" charset="0"/>
            </a:endParaRPr>
          </a:p>
          <a:p>
            <a:r>
              <a:rPr lang="en-US" sz="2400" smtClean="0">
                <a:solidFill>
                  <a:prstClr val="black"/>
                </a:solidFill>
                <a:latin typeface="Consolas" charset="0"/>
              </a:rPr>
              <a:t>}</a:t>
            </a:r>
            <a:endParaRPr lang="en-US" sz="2400">
              <a:solidFill>
                <a:prstClr val="black"/>
              </a:solidFill>
              <a:latin typeface="Consolas" charset="0"/>
            </a:endParaRPr>
          </a:p>
        </p:txBody>
      </p:sp>
    </p:spTree>
    <p:extLst>
      <p:ext uri="{BB962C8B-B14F-4D97-AF65-F5344CB8AC3E}">
        <p14:creationId xmlns:p14="http://schemas.microsoft.com/office/powerpoint/2010/main" val="148803998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Câu lệnh switch-case</a:t>
            </a:r>
            <a:br>
              <a:rPr lang="vi-VN" dirty="0" smtClean="0"/>
            </a:br>
            <a:r>
              <a:rPr lang="vi-VN" sz="2000" dirty="0" smtClean="0">
                <a:solidFill>
                  <a:srgbClr val="0432FF"/>
                </a:solidFill>
              </a:rPr>
              <a:t>Cú pháp</a:t>
            </a:r>
            <a:endParaRPr lang="en-US" dirty="0">
              <a:solidFill>
                <a:srgbClr val="0432FF"/>
              </a:solidFill>
            </a:endParaRPr>
          </a:p>
        </p:txBody>
      </p:sp>
      <p:sp>
        <p:nvSpPr>
          <p:cNvPr id="3" name="TextBox 2"/>
          <p:cNvSpPr txBox="1"/>
          <p:nvPr/>
        </p:nvSpPr>
        <p:spPr>
          <a:xfrm>
            <a:off x="552131" y="4648200"/>
            <a:ext cx="7982270" cy="1015663"/>
          </a:xfrm>
          <a:prstGeom prst="rect">
            <a:avLst/>
          </a:prstGeom>
          <a:noFill/>
        </p:spPr>
        <p:txBody>
          <a:bodyPr wrap="square" rtlCol="0">
            <a:spAutoFit/>
          </a:bodyPr>
          <a:lstStyle/>
          <a:p>
            <a:r>
              <a:rPr lang="vi-VN" sz="2000" b="1" smtClean="0"/>
              <a:t>Trường hợp muốn: </a:t>
            </a:r>
          </a:p>
          <a:p>
            <a:r>
              <a:rPr lang="vi-VN" sz="2000" smtClean="0"/>
              <a:t>Muốn mỗi câu lệnh được thực thi với chỉ trường hợp tương ứng.</a:t>
            </a:r>
          </a:p>
          <a:p>
            <a:r>
              <a:rPr lang="vi-VN" sz="2000" smtClean="0">
                <a:solidFill>
                  <a:srgbClr val="0432FF"/>
                </a:solidFill>
              </a:rPr>
              <a:t>Không có cả phần thực thi mặc nhiên.</a:t>
            </a:r>
            <a:endParaRPr lang="en-US" sz="2000">
              <a:solidFill>
                <a:srgbClr val="0432FF"/>
              </a:solidFill>
            </a:endParaRPr>
          </a:p>
        </p:txBody>
      </p:sp>
      <p:sp>
        <p:nvSpPr>
          <p:cNvPr id="6" name="Rectangle 5"/>
          <p:cNvSpPr/>
          <p:nvPr/>
        </p:nvSpPr>
        <p:spPr>
          <a:xfrm>
            <a:off x="1143000" y="1295400"/>
            <a:ext cx="5791200" cy="2308324"/>
          </a:xfrm>
          <a:prstGeom prst="rect">
            <a:avLst/>
          </a:prstGeom>
          <a:solidFill>
            <a:schemeClr val="bg2">
              <a:lumMod val="10000"/>
              <a:lumOff val="90000"/>
            </a:schemeClr>
          </a:solidFill>
        </p:spPr>
        <p:txBody>
          <a:bodyPr wrap="square">
            <a:spAutoFit/>
          </a:bodyPr>
          <a:lstStyle/>
          <a:p>
            <a:r>
              <a:rPr lang="en-US" sz="2400">
                <a:solidFill>
                  <a:srgbClr val="0000FF"/>
                </a:solidFill>
                <a:latin typeface="Consolas" charset="0"/>
              </a:rPr>
              <a:t>switch</a:t>
            </a:r>
            <a:r>
              <a:rPr lang="en-US" sz="2400">
                <a:solidFill>
                  <a:prstClr val="black"/>
                </a:solidFill>
                <a:latin typeface="Consolas" charset="0"/>
              </a:rPr>
              <a:t> </a:t>
            </a:r>
            <a:r>
              <a:rPr lang="en-US" sz="2400" smtClean="0">
                <a:solidFill>
                  <a:prstClr val="black"/>
                </a:solidFill>
                <a:latin typeface="Consolas" charset="0"/>
              </a:rPr>
              <a:t>(&lt;</a:t>
            </a:r>
            <a:r>
              <a:rPr lang="vi-VN" sz="2400" b="1" smtClean="0">
                <a:solidFill>
                  <a:srgbClr val="0070C0"/>
                </a:solidFill>
                <a:latin typeface="Consolas" charset="0"/>
              </a:rPr>
              <a:t>mã trường hợp</a:t>
            </a:r>
            <a:r>
              <a:rPr lang="en-US" sz="2400" smtClean="0">
                <a:solidFill>
                  <a:prstClr val="black"/>
                </a:solidFill>
                <a:latin typeface="Consolas" charset="0"/>
              </a:rPr>
              <a:t>&gt;){</a:t>
            </a:r>
            <a:endParaRPr lang="en-US" sz="2400">
              <a:solidFill>
                <a:prstClr val="black"/>
              </a:solidFill>
              <a:latin typeface="Consolas" charset="0"/>
            </a:endParaRPr>
          </a:p>
          <a:p>
            <a:r>
              <a:rPr lang="en-US" sz="2400" smtClean="0">
                <a:solidFill>
                  <a:srgbClr val="0000FF"/>
                </a:solidFill>
                <a:latin typeface="Consolas" charset="0"/>
              </a:rPr>
              <a:t>case</a:t>
            </a:r>
            <a:r>
              <a:rPr lang="en-US" sz="2400" smtClean="0">
                <a:solidFill>
                  <a:prstClr val="black"/>
                </a:solidFill>
                <a:latin typeface="Consolas" charset="0"/>
              </a:rPr>
              <a:t> &lt;</a:t>
            </a:r>
            <a:r>
              <a:rPr lang="vi-VN" sz="2400" b="1" smtClean="0">
                <a:solidFill>
                  <a:srgbClr val="0070C0"/>
                </a:solidFill>
                <a:latin typeface="Consolas" charset="0"/>
              </a:rPr>
              <a:t>mã 1</a:t>
            </a:r>
            <a:r>
              <a:rPr lang="en-US" sz="2400" smtClean="0">
                <a:solidFill>
                  <a:prstClr val="black"/>
                </a:solidFill>
                <a:latin typeface="Consolas" charset="0"/>
              </a:rPr>
              <a:t>&gt;: &lt;</a:t>
            </a:r>
            <a:r>
              <a:rPr lang="vi-VN" sz="2400" smtClean="0">
                <a:solidFill>
                  <a:prstClr val="black"/>
                </a:solidFill>
                <a:latin typeface="Consolas" charset="0"/>
              </a:rPr>
              <a:t>câu lệnh 1</a:t>
            </a:r>
            <a:r>
              <a:rPr lang="en-US" sz="2400" smtClean="0">
                <a:solidFill>
                  <a:prstClr val="black"/>
                </a:solidFill>
                <a:latin typeface="Consolas" charset="0"/>
              </a:rPr>
              <a:t>&gt; </a:t>
            </a:r>
            <a:r>
              <a:rPr lang="en-US" sz="2400" b="1" smtClean="0">
                <a:solidFill>
                  <a:srgbClr val="0432FF"/>
                </a:solidFill>
                <a:latin typeface="Consolas" charset="0"/>
              </a:rPr>
              <a:t>break;</a:t>
            </a:r>
          </a:p>
          <a:p>
            <a:r>
              <a:rPr lang="en-US" sz="2400">
                <a:solidFill>
                  <a:srgbClr val="0000FF"/>
                </a:solidFill>
                <a:latin typeface="Consolas" charset="0"/>
              </a:rPr>
              <a:t>case</a:t>
            </a:r>
            <a:r>
              <a:rPr lang="en-US" sz="2400">
                <a:solidFill>
                  <a:prstClr val="black"/>
                </a:solidFill>
                <a:latin typeface="Consolas" charset="0"/>
              </a:rPr>
              <a:t> &lt;</a:t>
            </a:r>
            <a:r>
              <a:rPr lang="vi-VN" sz="2400" b="1">
                <a:solidFill>
                  <a:srgbClr val="0070C0"/>
                </a:solidFill>
                <a:latin typeface="Consolas" charset="0"/>
              </a:rPr>
              <a:t>mã 2</a:t>
            </a:r>
            <a:r>
              <a:rPr lang="en-US" sz="2400" smtClean="0">
                <a:solidFill>
                  <a:prstClr val="black"/>
                </a:solidFill>
                <a:latin typeface="Consolas" charset="0"/>
              </a:rPr>
              <a:t>&gt;: </a:t>
            </a:r>
            <a:r>
              <a:rPr lang="en-US" sz="2400">
                <a:solidFill>
                  <a:prstClr val="black"/>
                </a:solidFill>
                <a:latin typeface="Consolas" charset="0"/>
              </a:rPr>
              <a:t>&lt;</a:t>
            </a:r>
            <a:r>
              <a:rPr lang="vi-VN" sz="2400">
                <a:solidFill>
                  <a:prstClr val="black"/>
                </a:solidFill>
                <a:latin typeface="Consolas" charset="0"/>
              </a:rPr>
              <a:t>câu lệnh </a:t>
            </a:r>
            <a:r>
              <a:rPr lang="vi-VN" sz="2400" smtClean="0">
                <a:solidFill>
                  <a:prstClr val="black"/>
                </a:solidFill>
                <a:latin typeface="Consolas" charset="0"/>
              </a:rPr>
              <a:t>2</a:t>
            </a:r>
            <a:r>
              <a:rPr lang="en-US" sz="2400" smtClean="0">
                <a:solidFill>
                  <a:prstClr val="black"/>
                </a:solidFill>
                <a:latin typeface="Consolas" charset="0"/>
              </a:rPr>
              <a:t>&gt; </a:t>
            </a:r>
            <a:r>
              <a:rPr lang="en-US" sz="2400" b="1">
                <a:solidFill>
                  <a:srgbClr val="0432FF"/>
                </a:solidFill>
                <a:latin typeface="Consolas" charset="0"/>
              </a:rPr>
              <a:t>break;</a:t>
            </a:r>
            <a:endParaRPr lang="en-US" sz="2400" smtClean="0">
              <a:solidFill>
                <a:prstClr val="black"/>
              </a:solidFill>
              <a:latin typeface="Consolas" charset="0"/>
            </a:endParaRPr>
          </a:p>
          <a:p>
            <a:endParaRPr lang="en-US" sz="2400">
              <a:solidFill>
                <a:prstClr val="black"/>
              </a:solidFill>
              <a:latin typeface="Consolas" charset="0"/>
            </a:endParaRPr>
          </a:p>
          <a:p>
            <a:r>
              <a:rPr lang="en-US" sz="2400">
                <a:solidFill>
                  <a:srgbClr val="0000FF"/>
                </a:solidFill>
                <a:latin typeface="Consolas" charset="0"/>
              </a:rPr>
              <a:t>case</a:t>
            </a:r>
            <a:r>
              <a:rPr lang="en-US" sz="2400">
                <a:solidFill>
                  <a:prstClr val="black"/>
                </a:solidFill>
                <a:latin typeface="Consolas" charset="0"/>
              </a:rPr>
              <a:t> &lt;</a:t>
            </a:r>
            <a:r>
              <a:rPr lang="vi-VN" sz="2400" b="1">
                <a:solidFill>
                  <a:srgbClr val="0070C0"/>
                </a:solidFill>
                <a:latin typeface="Consolas" charset="0"/>
              </a:rPr>
              <a:t>mã </a:t>
            </a:r>
            <a:r>
              <a:rPr lang="vi-VN" sz="2400" b="1" smtClean="0">
                <a:solidFill>
                  <a:srgbClr val="0070C0"/>
                </a:solidFill>
                <a:latin typeface="Consolas" charset="0"/>
              </a:rPr>
              <a:t>N</a:t>
            </a:r>
            <a:r>
              <a:rPr lang="en-US" sz="2400" smtClean="0">
                <a:solidFill>
                  <a:prstClr val="black"/>
                </a:solidFill>
                <a:latin typeface="Consolas" charset="0"/>
              </a:rPr>
              <a:t>&gt;: </a:t>
            </a:r>
            <a:r>
              <a:rPr lang="en-US" sz="2400">
                <a:solidFill>
                  <a:prstClr val="black"/>
                </a:solidFill>
                <a:latin typeface="Consolas" charset="0"/>
              </a:rPr>
              <a:t>&lt;</a:t>
            </a:r>
            <a:r>
              <a:rPr lang="vi-VN" sz="2400">
                <a:solidFill>
                  <a:prstClr val="black"/>
                </a:solidFill>
                <a:latin typeface="Consolas" charset="0"/>
              </a:rPr>
              <a:t>câu lệnh </a:t>
            </a:r>
            <a:r>
              <a:rPr lang="vi-VN" sz="2400" smtClean="0">
                <a:solidFill>
                  <a:prstClr val="black"/>
                </a:solidFill>
                <a:latin typeface="Consolas" charset="0"/>
              </a:rPr>
              <a:t>N</a:t>
            </a:r>
            <a:r>
              <a:rPr lang="en-US" sz="2400" smtClean="0">
                <a:solidFill>
                  <a:prstClr val="black"/>
                </a:solidFill>
                <a:latin typeface="Consolas" charset="0"/>
              </a:rPr>
              <a:t>&gt; </a:t>
            </a:r>
            <a:r>
              <a:rPr lang="en-US" sz="2400" b="1">
                <a:solidFill>
                  <a:srgbClr val="0432FF"/>
                </a:solidFill>
                <a:latin typeface="Consolas" charset="0"/>
              </a:rPr>
              <a:t>break;</a:t>
            </a:r>
            <a:endParaRPr lang="en-US" sz="2400" smtClean="0">
              <a:solidFill>
                <a:prstClr val="black"/>
              </a:solidFill>
              <a:latin typeface="Consolas" charset="0"/>
            </a:endParaRPr>
          </a:p>
          <a:p>
            <a:r>
              <a:rPr lang="en-US" sz="2400" smtClean="0">
                <a:solidFill>
                  <a:prstClr val="black"/>
                </a:solidFill>
                <a:latin typeface="Consolas" charset="0"/>
              </a:rPr>
              <a:t>}</a:t>
            </a:r>
            <a:endParaRPr lang="en-US" sz="2400">
              <a:solidFill>
                <a:prstClr val="black"/>
              </a:solidFill>
              <a:latin typeface="Consolas" charset="0"/>
            </a:endParaRPr>
          </a:p>
        </p:txBody>
      </p:sp>
    </p:spTree>
    <p:extLst>
      <p:ext uri="{BB962C8B-B14F-4D97-AF65-F5344CB8AC3E}">
        <p14:creationId xmlns:p14="http://schemas.microsoft.com/office/powerpoint/2010/main" val="55262683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Câu lệnh switch-case</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141" y="1447800"/>
            <a:ext cx="8407673"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252504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Câu lệnh switch-case</a:t>
            </a:r>
            <a:endParaRPr lang="en-US" dirty="0"/>
          </a:p>
        </p:txBody>
      </p:sp>
      <p:sp>
        <p:nvSpPr>
          <p:cNvPr id="3" name="Content Placeholder 2"/>
          <p:cNvSpPr>
            <a:spLocks noGrp="1"/>
          </p:cNvSpPr>
          <p:nvPr>
            <p:ph idx="1"/>
          </p:nvPr>
        </p:nvSpPr>
        <p:spPr/>
        <p:txBody>
          <a:bodyPr/>
          <a:lstStyle/>
          <a:p>
            <a:r>
              <a:rPr lang="en-US" dirty="0" err="1" smtClean="0"/>
              <a:t>Kiểu</a:t>
            </a:r>
            <a:r>
              <a:rPr lang="en-US" dirty="0" smtClean="0"/>
              <a:t> </a:t>
            </a:r>
            <a:r>
              <a:rPr lang="en-US" dirty="0" err="1" smtClean="0"/>
              <a:t>enum</a:t>
            </a:r>
            <a:r>
              <a:rPr lang="en-US" dirty="0" smtClean="0"/>
              <a:t> (</a:t>
            </a:r>
            <a:r>
              <a:rPr lang="en-US" dirty="0" err="1" smtClean="0"/>
              <a:t>kiểu</a:t>
            </a:r>
            <a:r>
              <a:rPr lang="en-US" dirty="0" smtClean="0"/>
              <a:t> </a:t>
            </a:r>
            <a:r>
              <a:rPr lang="en-US" dirty="0" err="1" smtClean="0"/>
              <a:t>liệt</a:t>
            </a:r>
            <a:r>
              <a:rPr lang="en-US" dirty="0" smtClean="0"/>
              <a:t> </a:t>
            </a:r>
            <a:r>
              <a:rPr lang="en-US" dirty="0" err="1" smtClean="0"/>
              <a:t>kê</a:t>
            </a:r>
            <a:r>
              <a:rPr lang="en-US" dirty="0" smtClean="0"/>
              <a:t>)</a:t>
            </a:r>
            <a:endParaRPr lang="vi-VN" dirty="0"/>
          </a:p>
          <a:p>
            <a:pPr lvl="1"/>
            <a:r>
              <a:rPr lang="vi-VN" dirty="0"/>
              <a:t>Với các chương trình lớn, một hằng số như 1, 2, v.v không mang đến thông tin về ý nghĩa con số này. Nó có thể là</a:t>
            </a:r>
          </a:p>
          <a:p>
            <a:pPr lvl="2"/>
            <a:r>
              <a:rPr lang="vi-VN" dirty="0"/>
              <a:t>Lựa chọn mà người dùng nhập vào</a:t>
            </a:r>
          </a:p>
          <a:p>
            <a:pPr lvl="2"/>
            <a:r>
              <a:rPr lang="vi-VN" dirty="0"/>
              <a:t>Một tháng trong năm hay một ngày trong tháng</a:t>
            </a:r>
          </a:p>
          <a:p>
            <a:pPr lvl="2"/>
            <a:r>
              <a:rPr lang="vi-VN" dirty="0"/>
              <a:t>Một ký hiệu về màu sắc</a:t>
            </a:r>
          </a:p>
          <a:p>
            <a:pPr lvl="2"/>
            <a:r>
              <a:rPr lang="en-US" dirty="0"/>
              <a:t>V</a:t>
            </a:r>
            <a:r>
              <a:rPr lang="vi-VN" dirty="0"/>
              <a:t>.v</a:t>
            </a:r>
          </a:p>
          <a:p>
            <a:pPr lvl="1"/>
            <a:r>
              <a:rPr lang="vi-VN" dirty="0"/>
              <a:t>Để tăng tính dể đọc, dể hiểu, dể bảo trì, các hằng số nên được ký hiệu hoá bởi một tên, tên này được người lập trình chọn để lồng ghép ý nghĩa của tên này. Ở trường hợp này nên dùng enum</a:t>
            </a:r>
          </a:p>
          <a:p>
            <a:endParaRPr lang="vi-VN" dirty="0"/>
          </a:p>
          <a:p>
            <a:endParaRPr lang="en-US" dirty="0"/>
          </a:p>
        </p:txBody>
      </p:sp>
    </p:spTree>
    <p:extLst>
      <p:ext uri="{BB962C8B-B14F-4D97-AF65-F5344CB8AC3E}">
        <p14:creationId xmlns:p14="http://schemas.microsoft.com/office/powerpoint/2010/main" val="12742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Câu</a:t>
            </a:r>
            <a:r>
              <a:rPr lang="en-US" dirty="0"/>
              <a:t> </a:t>
            </a:r>
            <a:r>
              <a:rPr lang="en-US" dirty="0" err="1"/>
              <a:t>lệnh</a:t>
            </a:r>
            <a:r>
              <a:rPr lang="en-US" dirty="0"/>
              <a:t> </a:t>
            </a:r>
            <a:r>
              <a:rPr lang="en-US" dirty="0" err="1"/>
              <a:t>lựa</a:t>
            </a:r>
            <a:r>
              <a:rPr lang="en-US" dirty="0"/>
              <a:t> </a:t>
            </a:r>
            <a:r>
              <a:rPr lang="en-US" dirty="0" err="1"/>
              <a:t>chọn</a:t>
            </a:r>
            <a:r>
              <a:rPr lang="en-US" dirty="0"/>
              <a:t> </a:t>
            </a:r>
            <a:r>
              <a:rPr lang="en-US" dirty="0" err="1"/>
              <a:t>đơn</a:t>
            </a:r>
            <a:endParaRPr lang="en-US" dirty="0"/>
          </a:p>
        </p:txBody>
      </p:sp>
      <p:sp>
        <p:nvSpPr>
          <p:cNvPr id="3" name="Content Placeholder 2"/>
          <p:cNvSpPr>
            <a:spLocks noGrp="1"/>
          </p:cNvSpPr>
          <p:nvPr>
            <p:ph idx="1"/>
          </p:nvPr>
        </p:nvSpPr>
        <p:spPr>
          <a:xfrm>
            <a:off x="304800" y="1086887"/>
            <a:ext cx="8610600" cy="1981200"/>
          </a:xfrm>
        </p:spPr>
        <p:txBody>
          <a:bodyPr/>
          <a:lstStyle/>
          <a:p>
            <a:r>
              <a:rPr lang="en-US" dirty="0" err="1" smtClean="0"/>
              <a:t>Cú</a:t>
            </a:r>
            <a:r>
              <a:rPr lang="en-US" dirty="0" smtClean="0"/>
              <a:t> </a:t>
            </a:r>
            <a:r>
              <a:rPr lang="en-US" dirty="0" err="1" smtClean="0"/>
              <a:t>pháp</a:t>
            </a:r>
            <a:endParaRPr lang="en-US" dirty="0" smtClean="0"/>
          </a:p>
          <a:p>
            <a:pPr marL="0" indent="0">
              <a:buNone/>
            </a:pPr>
            <a:r>
              <a:rPr lang="en-US" dirty="0"/>
              <a:t>	</a:t>
            </a:r>
            <a:r>
              <a:rPr lang="en-US" dirty="0" smtClean="0"/>
              <a:t>	if (</a:t>
            </a:r>
            <a:r>
              <a:rPr lang="en-US" dirty="0" err="1" smtClean="0"/>
              <a:t>biểu</a:t>
            </a:r>
            <a:r>
              <a:rPr lang="en-US" dirty="0" smtClean="0"/>
              <a:t> </a:t>
            </a:r>
            <a:r>
              <a:rPr lang="en-US" dirty="0" err="1" smtClean="0"/>
              <a:t>thức</a:t>
            </a:r>
            <a:r>
              <a:rPr lang="en-US" dirty="0" smtClean="0"/>
              <a:t> </a:t>
            </a:r>
            <a:r>
              <a:rPr lang="en-US" dirty="0" err="1" smtClean="0"/>
              <a:t>điều</a:t>
            </a:r>
            <a:r>
              <a:rPr lang="en-US" dirty="0" smtClean="0"/>
              <a:t> </a:t>
            </a:r>
            <a:r>
              <a:rPr lang="en-US" dirty="0" err="1" smtClean="0"/>
              <a:t>kiện</a:t>
            </a:r>
            <a:r>
              <a:rPr lang="en-US" dirty="0" smtClean="0"/>
              <a:t>)</a:t>
            </a:r>
          </a:p>
          <a:p>
            <a:pPr marL="0" indent="0">
              <a:buNone/>
            </a:pPr>
            <a:r>
              <a:rPr lang="en-US" dirty="0"/>
              <a:t>	</a:t>
            </a:r>
            <a:r>
              <a:rPr lang="en-US" dirty="0" smtClean="0"/>
              <a:t>		</a:t>
            </a:r>
            <a:r>
              <a:rPr lang="en-US" dirty="0" err="1" smtClean="0"/>
              <a:t>câu</a:t>
            </a:r>
            <a:r>
              <a:rPr lang="en-US" dirty="0" smtClean="0"/>
              <a:t> </a:t>
            </a:r>
            <a:r>
              <a:rPr lang="en-US" dirty="0" err="1" smtClean="0"/>
              <a:t>lệnh</a:t>
            </a:r>
            <a:r>
              <a:rPr lang="en-US" dirty="0"/>
              <a:t>;</a:t>
            </a:r>
            <a:endParaRPr lang="en-US" dirty="0" smtClean="0"/>
          </a:p>
          <a:p>
            <a:r>
              <a:rPr lang="en-US" dirty="0" err="1" smtClean="0"/>
              <a:t>Sơ</a:t>
            </a:r>
            <a:r>
              <a:rPr lang="en-US" dirty="0" smtClean="0"/>
              <a:t> </a:t>
            </a:r>
            <a:r>
              <a:rPr lang="en-US" dirty="0" err="1" smtClean="0"/>
              <a:t>đồ</a:t>
            </a:r>
            <a:r>
              <a:rPr lang="en-US" dirty="0" smtClean="0"/>
              <a:t> </a:t>
            </a:r>
            <a:r>
              <a:rPr lang="en-US" dirty="0" err="1" smtClean="0"/>
              <a:t>khối</a:t>
            </a:r>
            <a:endParaRPr lang="en-US" dirty="0"/>
          </a:p>
        </p:txBody>
      </p:sp>
      <p:grpSp>
        <p:nvGrpSpPr>
          <p:cNvPr id="4" name="Group 3"/>
          <p:cNvGrpSpPr/>
          <p:nvPr/>
        </p:nvGrpSpPr>
        <p:grpSpPr>
          <a:xfrm>
            <a:off x="2286000" y="2671866"/>
            <a:ext cx="3581400" cy="3652734"/>
            <a:chOff x="533400" y="1439561"/>
            <a:chExt cx="4191000" cy="4656439"/>
          </a:xfrm>
        </p:grpSpPr>
        <p:sp>
          <p:nvSpPr>
            <p:cNvPr id="5" name="Rectangle 4"/>
            <p:cNvSpPr/>
            <p:nvPr/>
          </p:nvSpPr>
          <p:spPr bwMode="auto">
            <a:xfrm>
              <a:off x="533400" y="1896761"/>
              <a:ext cx="4191000" cy="3701691"/>
            </a:xfrm>
            <a:prstGeom prst="rect">
              <a:avLst/>
            </a:prstGeom>
            <a:noFill/>
            <a:ln>
              <a:solidFill>
                <a:schemeClr val="accent2">
                  <a:lumMod val="75000"/>
                </a:schemeClr>
              </a:solidFill>
              <a:prstDash val="sysDash"/>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6" name="Diamond 5"/>
            <p:cNvSpPr/>
            <p:nvPr/>
          </p:nvSpPr>
          <p:spPr bwMode="auto">
            <a:xfrm>
              <a:off x="1104900" y="2125362"/>
              <a:ext cx="2667000" cy="1219200"/>
            </a:xfrm>
            <a:prstGeom prst="diamond">
              <a:avLst/>
            </a:prstGeom>
            <a:solidFill>
              <a:srgbClr val="CCF7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0432FF"/>
                </a:solidFill>
                <a:effectLst/>
                <a:latin typeface="Tahoma" pitchFamily="34" charset="0"/>
              </a:endParaRPr>
            </a:p>
          </p:txBody>
        </p:sp>
        <p:sp>
          <p:nvSpPr>
            <p:cNvPr id="7" name="Rectangle 6"/>
            <p:cNvSpPr/>
            <p:nvPr/>
          </p:nvSpPr>
          <p:spPr bwMode="auto">
            <a:xfrm>
              <a:off x="1295400" y="3943865"/>
              <a:ext cx="2286000" cy="762000"/>
            </a:xfrm>
            <a:prstGeom prst="rect">
              <a:avLst/>
            </a:prstGeom>
            <a:solidFill>
              <a:srgbClr val="CCF7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200000"/>
                </a:lnSpc>
                <a:spcBef>
                  <a:spcPct val="0"/>
                </a:spcBef>
                <a:spcAft>
                  <a:spcPct val="0"/>
                </a:spcAft>
                <a:buClrTx/>
                <a:buSzTx/>
                <a:buFontTx/>
                <a:buNone/>
                <a:tabLst/>
              </a:pPr>
              <a:r>
                <a:rPr kumimoji="0" lang="en-US" sz="1800" b="0" i="0" u="none" strike="noStrike" cap="none" normalizeH="0" baseline="0" smtClean="0">
                  <a:ln>
                    <a:noFill/>
                  </a:ln>
                  <a:solidFill>
                    <a:srgbClr val="0432FF"/>
                  </a:solidFill>
                  <a:effectLst/>
                  <a:latin typeface="Tahoma" pitchFamily="34" charset="0"/>
                </a:rPr>
                <a:t>&lt;</a:t>
              </a:r>
              <a:r>
                <a:rPr kumimoji="0" lang="vi-VN" sz="1800" b="0" i="0" u="none" strike="noStrike" cap="none" normalizeH="0" baseline="0" smtClean="0">
                  <a:ln>
                    <a:noFill/>
                  </a:ln>
                  <a:solidFill>
                    <a:srgbClr val="0432FF"/>
                  </a:solidFill>
                  <a:effectLst/>
                  <a:latin typeface="Tahoma" pitchFamily="34" charset="0"/>
                </a:rPr>
                <a:t>câu lệnh&gt;</a:t>
              </a:r>
              <a:endParaRPr kumimoji="0" lang="en-US" sz="1800" b="0" i="0" u="none" strike="noStrike" cap="none" normalizeH="0" baseline="0" dirty="0" smtClean="0">
                <a:ln>
                  <a:noFill/>
                </a:ln>
                <a:solidFill>
                  <a:srgbClr val="0432FF"/>
                </a:solidFill>
                <a:effectLst/>
                <a:latin typeface="Tahoma" pitchFamily="34" charset="0"/>
              </a:endParaRPr>
            </a:p>
          </p:txBody>
        </p:sp>
        <p:cxnSp>
          <p:nvCxnSpPr>
            <p:cNvPr id="8" name="Straight Arrow Connector 7"/>
            <p:cNvCxnSpPr/>
            <p:nvPr/>
          </p:nvCxnSpPr>
          <p:spPr bwMode="auto">
            <a:xfrm>
              <a:off x="2438400" y="3344562"/>
              <a:ext cx="0" cy="599303"/>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9" name="TextBox 8"/>
            <p:cNvSpPr txBox="1"/>
            <p:nvPr/>
          </p:nvSpPr>
          <p:spPr>
            <a:xfrm>
              <a:off x="2469292" y="3388497"/>
              <a:ext cx="595035" cy="369332"/>
            </a:xfrm>
            <a:prstGeom prst="rect">
              <a:avLst/>
            </a:prstGeom>
            <a:noFill/>
          </p:spPr>
          <p:txBody>
            <a:bodyPr wrap="none" rtlCol="0">
              <a:spAutoFit/>
            </a:bodyPr>
            <a:lstStyle/>
            <a:p>
              <a:r>
                <a:rPr lang="en-US" smtClean="0">
                  <a:solidFill>
                    <a:srgbClr val="0432FF"/>
                  </a:solidFill>
                </a:rPr>
                <a:t>true</a:t>
              </a:r>
              <a:endParaRPr lang="en-US" dirty="0">
                <a:solidFill>
                  <a:srgbClr val="0432FF"/>
                </a:solidFill>
              </a:endParaRPr>
            </a:p>
          </p:txBody>
        </p:sp>
        <p:sp>
          <p:nvSpPr>
            <p:cNvPr id="10" name="TextBox 9"/>
            <p:cNvSpPr txBox="1"/>
            <p:nvPr/>
          </p:nvSpPr>
          <p:spPr>
            <a:xfrm>
              <a:off x="3654357" y="2210465"/>
              <a:ext cx="654795" cy="369332"/>
            </a:xfrm>
            <a:prstGeom prst="rect">
              <a:avLst/>
            </a:prstGeom>
            <a:noFill/>
          </p:spPr>
          <p:txBody>
            <a:bodyPr wrap="none" rtlCol="0">
              <a:spAutoFit/>
            </a:bodyPr>
            <a:lstStyle/>
            <a:p>
              <a:r>
                <a:rPr lang="en-US" dirty="0" smtClean="0">
                  <a:solidFill>
                    <a:srgbClr val="0432FF"/>
                  </a:solidFill>
                </a:rPr>
                <a:t>false</a:t>
              </a:r>
              <a:endParaRPr lang="en-US" dirty="0">
                <a:solidFill>
                  <a:srgbClr val="0432FF"/>
                </a:solidFill>
              </a:endParaRPr>
            </a:p>
          </p:txBody>
        </p:sp>
        <p:cxnSp>
          <p:nvCxnSpPr>
            <p:cNvPr id="11" name="Straight Arrow Connector 10"/>
            <p:cNvCxnSpPr/>
            <p:nvPr/>
          </p:nvCxnSpPr>
          <p:spPr bwMode="auto">
            <a:xfrm flipH="1">
              <a:off x="2628900" y="5219700"/>
              <a:ext cx="1646824"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2" name="Straight Connector 11"/>
            <p:cNvCxnSpPr/>
            <p:nvPr/>
          </p:nvCxnSpPr>
          <p:spPr bwMode="auto">
            <a:xfrm flipV="1">
              <a:off x="3769916" y="2732558"/>
              <a:ext cx="505808" cy="1907"/>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3" name="Straight Connector 12"/>
            <p:cNvCxnSpPr/>
            <p:nvPr/>
          </p:nvCxnSpPr>
          <p:spPr bwMode="auto">
            <a:xfrm>
              <a:off x="4275724" y="2734962"/>
              <a:ext cx="0" cy="2484738"/>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4" name="Straight Arrow Connector 13"/>
            <p:cNvCxnSpPr/>
            <p:nvPr/>
          </p:nvCxnSpPr>
          <p:spPr bwMode="auto">
            <a:xfrm>
              <a:off x="2438400" y="1439561"/>
              <a:ext cx="0" cy="685801"/>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5" name="Straight Arrow Connector 14"/>
            <p:cNvCxnSpPr/>
            <p:nvPr/>
          </p:nvCxnSpPr>
          <p:spPr bwMode="auto">
            <a:xfrm>
              <a:off x="2469292" y="4705865"/>
              <a:ext cx="0" cy="399535"/>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6" name="Oval 15"/>
            <p:cNvSpPr/>
            <p:nvPr/>
          </p:nvSpPr>
          <p:spPr bwMode="auto">
            <a:xfrm>
              <a:off x="2324100" y="5067300"/>
              <a:ext cx="304800" cy="304800"/>
            </a:xfrm>
            <a:prstGeom prst="ellipse">
              <a:avLst/>
            </a:prstGeom>
            <a:solidFill>
              <a:srgbClr val="CCF7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cxnSp>
          <p:nvCxnSpPr>
            <p:cNvPr id="17" name="Straight Arrow Connector 16"/>
            <p:cNvCxnSpPr/>
            <p:nvPr/>
          </p:nvCxnSpPr>
          <p:spPr bwMode="auto">
            <a:xfrm>
              <a:off x="2486610" y="5372100"/>
              <a:ext cx="0" cy="72390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8" name="TextBox 17"/>
            <p:cNvSpPr txBox="1"/>
            <p:nvPr/>
          </p:nvSpPr>
          <p:spPr>
            <a:xfrm>
              <a:off x="1068421" y="2501880"/>
              <a:ext cx="2473754" cy="369332"/>
            </a:xfrm>
            <a:prstGeom prst="rect">
              <a:avLst/>
            </a:prstGeom>
            <a:noFill/>
          </p:spPr>
          <p:txBody>
            <a:bodyPr wrap="none" rtlCol="0">
              <a:spAutoFit/>
            </a:bodyPr>
            <a:lstStyle/>
            <a:p>
              <a:r>
                <a:rPr lang="vi-VN" dirty="0">
                  <a:solidFill>
                    <a:srgbClr val="0432FF"/>
                  </a:solidFill>
                </a:rPr>
                <a:t>&lt;biểu </a:t>
              </a:r>
              <a:r>
                <a:rPr lang="vi-VN" dirty="0" smtClean="0">
                  <a:solidFill>
                    <a:srgbClr val="0432FF"/>
                  </a:solidFill>
                </a:rPr>
                <a:t>thức điều kiện&gt;</a:t>
              </a:r>
              <a:endParaRPr lang="en-US" dirty="0">
                <a:solidFill>
                  <a:srgbClr val="0432FF"/>
                </a:solidFill>
              </a:endParaRPr>
            </a:p>
          </p:txBody>
        </p:sp>
      </p:grpSp>
    </p:spTree>
    <p:extLst>
      <p:ext uri="{BB962C8B-B14F-4D97-AF65-F5344CB8AC3E}">
        <p14:creationId xmlns:p14="http://schemas.microsoft.com/office/powerpoint/2010/main" val="180413478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Câu lệnh switch-case</a:t>
            </a:r>
            <a:endParaRPr lang="en-US" dirty="0"/>
          </a:p>
        </p:txBody>
      </p:sp>
      <p:sp>
        <p:nvSpPr>
          <p:cNvPr id="3" name="Content Placeholder 2"/>
          <p:cNvSpPr>
            <a:spLocks noGrp="1"/>
          </p:cNvSpPr>
          <p:nvPr>
            <p:ph idx="1"/>
          </p:nvPr>
        </p:nvSpPr>
        <p:spPr/>
        <p:txBody>
          <a:bodyPr/>
          <a:lstStyle/>
          <a:p>
            <a:r>
              <a:rPr lang="vi-VN" dirty="0"/>
              <a:t>Ví dụ về khai báo một enum</a:t>
            </a:r>
          </a:p>
          <a:p>
            <a:pPr marL="457200" lvl="1" indent="0">
              <a:buNone/>
            </a:pPr>
            <a:r>
              <a:rPr lang="en-US" dirty="0"/>
              <a:t>(1) </a:t>
            </a:r>
            <a:r>
              <a:rPr lang="vi-VN" dirty="0"/>
              <a:t>Tập màu sắc:</a:t>
            </a:r>
          </a:p>
          <a:p>
            <a:pPr marL="457200" lvl="1" indent="0">
              <a:buNone/>
            </a:pPr>
            <a:r>
              <a:rPr lang="en-US" dirty="0"/>
              <a:t> e</a:t>
            </a:r>
            <a:r>
              <a:rPr lang="vi-VN" dirty="0"/>
              <a:t>num colors {RED, GREEN, BLUE};</a:t>
            </a:r>
          </a:p>
          <a:p>
            <a:pPr marL="457200" lvl="1" indent="0">
              <a:buNone/>
            </a:pPr>
            <a:endParaRPr lang="en-US" dirty="0"/>
          </a:p>
          <a:p>
            <a:pPr marL="457200" lvl="1" indent="0">
              <a:buNone/>
            </a:pPr>
            <a:r>
              <a:rPr lang="en-US" dirty="0"/>
              <a:t>(</a:t>
            </a:r>
            <a:r>
              <a:rPr lang="vi-VN" dirty="0"/>
              <a:t>2) Tập các tháng:</a:t>
            </a:r>
            <a:endParaRPr lang="en-US" dirty="0"/>
          </a:p>
          <a:p>
            <a:pPr marL="457200" lvl="1" indent="0">
              <a:buNone/>
            </a:pPr>
            <a:r>
              <a:rPr lang="en-US" dirty="0"/>
              <a:t>e</a:t>
            </a:r>
            <a:r>
              <a:rPr lang="vi-VN" dirty="0"/>
              <a:t>num months {JAN, FEB, MAR, APR, MAY, JUN, JUL, AUG, SEP, OCT, NOV, DEC};</a:t>
            </a:r>
          </a:p>
          <a:p>
            <a:pPr marL="457200" lvl="1" indent="0">
              <a:buNone/>
            </a:pPr>
            <a:endParaRPr lang="vi-VN" dirty="0"/>
          </a:p>
          <a:p>
            <a:pPr marL="457200" lvl="1" indent="0">
              <a:buNone/>
            </a:pPr>
            <a:r>
              <a:rPr lang="en-US" dirty="0"/>
              <a:t>(</a:t>
            </a:r>
            <a:r>
              <a:rPr lang="vi-VN" dirty="0"/>
              <a:t>3) Tập các lựa chọn cho người một chương trình:</a:t>
            </a:r>
            <a:endParaRPr lang="en-US" dirty="0"/>
          </a:p>
          <a:p>
            <a:pPr marL="457200" lvl="1" indent="0">
              <a:buNone/>
            </a:pPr>
            <a:r>
              <a:rPr lang="en-US" dirty="0"/>
              <a:t>e</a:t>
            </a:r>
            <a:r>
              <a:rPr lang="vi-VN" dirty="0"/>
              <a:t>num user_choices {LOAD_DATA, INPUT_DATA, PRINT_DATA};</a:t>
            </a:r>
          </a:p>
          <a:p>
            <a:endParaRPr lang="vi-VN" dirty="0"/>
          </a:p>
          <a:p>
            <a:endParaRPr lang="en-US" dirty="0"/>
          </a:p>
        </p:txBody>
      </p:sp>
    </p:spTree>
    <p:extLst>
      <p:ext uri="{BB962C8B-B14F-4D97-AF65-F5344CB8AC3E}">
        <p14:creationId xmlns:p14="http://schemas.microsoft.com/office/powerpoint/2010/main" val="141906685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Câu lệnh switch-case</a:t>
            </a:r>
            <a:endParaRPr lang="en-US" dirty="0"/>
          </a:p>
        </p:txBody>
      </p:sp>
      <p:sp>
        <p:nvSpPr>
          <p:cNvPr id="3" name="Content Placeholder 2"/>
          <p:cNvSpPr>
            <a:spLocks noGrp="1"/>
          </p:cNvSpPr>
          <p:nvPr>
            <p:ph idx="1"/>
          </p:nvPr>
        </p:nvSpPr>
        <p:spPr/>
        <p:txBody>
          <a:bodyPr/>
          <a:lstStyle/>
          <a:p>
            <a:r>
              <a:rPr lang="en-US" dirty="0" err="1" smtClean="0"/>
              <a:t>Kiểu</a:t>
            </a:r>
            <a:r>
              <a:rPr lang="en-US" dirty="0" smtClean="0"/>
              <a:t> </a:t>
            </a:r>
            <a:r>
              <a:rPr lang="vi-VN" dirty="0" smtClean="0"/>
              <a:t>enum </a:t>
            </a:r>
            <a:r>
              <a:rPr lang="vi-VN" dirty="0"/>
              <a:t>là gì?</a:t>
            </a:r>
          </a:p>
          <a:p>
            <a:pPr lvl="1"/>
            <a:r>
              <a:rPr lang="vi-VN" dirty="0"/>
              <a:t>Có thể được xem như một kiểu dữ liệu. </a:t>
            </a:r>
          </a:p>
          <a:p>
            <a:pPr lvl="2"/>
            <a:r>
              <a:rPr lang="vi-VN" dirty="0"/>
              <a:t>Ở các ví dụ trên ta có các kiểu là: colors, months, user_choices.</a:t>
            </a:r>
          </a:p>
          <a:p>
            <a:pPr lvl="3"/>
            <a:r>
              <a:rPr lang="vi-VN" dirty="0"/>
              <a:t>Một biến kiểu colors chỉ có thể RED, GREEN, BLUE như đã khai báo</a:t>
            </a:r>
          </a:p>
          <a:p>
            <a:pPr lvl="3"/>
            <a:r>
              <a:rPr lang="vi-VN" dirty="0"/>
              <a:t>Một biến kiểu months ở trên chỉ có thể có các giá trị JAN, FEB, MAR, v.v.</a:t>
            </a:r>
          </a:p>
          <a:p>
            <a:pPr lvl="3"/>
            <a:r>
              <a:rPr lang="vi-VN" dirty="0"/>
              <a:t>Một biến kiểu user_choices ở trên chỉ có thể có các giá trị LOAD_DATA, INPUT_DATA, v.v.</a:t>
            </a:r>
          </a:p>
          <a:p>
            <a:pPr lvl="2"/>
            <a:r>
              <a:rPr lang="vi-VN" dirty="0"/>
              <a:t>Nghĩa là người dùng có thể tạo ra kiểu mới</a:t>
            </a:r>
          </a:p>
          <a:p>
            <a:endParaRPr lang="en-US" dirty="0"/>
          </a:p>
        </p:txBody>
      </p:sp>
    </p:spTree>
    <p:extLst>
      <p:ext uri="{BB962C8B-B14F-4D97-AF65-F5344CB8AC3E}">
        <p14:creationId xmlns:p14="http://schemas.microsoft.com/office/powerpoint/2010/main" val="337347085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Câu lệnh switch-case</a:t>
            </a:r>
            <a:endParaRPr lang="en-US" dirty="0"/>
          </a:p>
        </p:txBody>
      </p:sp>
      <p:sp>
        <p:nvSpPr>
          <p:cNvPr id="3" name="Content Placeholder 2"/>
          <p:cNvSpPr>
            <a:spLocks noGrp="1"/>
          </p:cNvSpPr>
          <p:nvPr>
            <p:ph idx="1"/>
          </p:nvPr>
        </p:nvSpPr>
        <p:spPr/>
        <p:txBody>
          <a:bodyPr/>
          <a:lstStyle/>
          <a:p>
            <a:r>
              <a:rPr lang="en-US" dirty="0" err="1" smtClean="0"/>
              <a:t>Kiểu</a:t>
            </a:r>
            <a:r>
              <a:rPr lang="en-US" dirty="0" smtClean="0"/>
              <a:t> </a:t>
            </a:r>
            <a:r>
              <a:rPr lang="vi-VN" dirty="0" smtClean="0"/>
              <a:t>enum </a:t>
            </a:r>
            <a:r>
              <a:rPr lang="vi-VN" dirty="0"/>
              <a:t>là gì?</a:t>
            </a:r>
          </a:p>
          <a:p>
            <a:pPr lvl="1"/>
            <a:r>
              <a:rPr lang="vi-VN" dirty="0"/>
              <a:t>Có thể được xem như một tập hợp các hằng số. </a:t>
            </a:r>
          </a:p>
          <a:p>
            <a:pPr lvl="2"/>
            <a:r>
              <a:rPr lang="vi-VN" dirty="0"/>
              <a:t>Ở các ví dụ trên ta có các tập hợp là: colors, months, user_choices.</a:t>
            </a:r>
          </a:p>
          <a:p>
            <a:pPr lvl="3"/>
            <a:r>
              <a:rPr lang="vi-VN" dirty="0"/>
              <a:t>Với tập colors có các hằng: RED, GREEN, BLUE như đã khai báo</a:t>
            </a:r>
          </a:p>
          <a:p>
            <a:pPr lvl="3"/>
            <a:r>
              <a:rPr lang="vi-VN" dirty="0"/>
              <a:t>Với tập months có các hằng: JAN, FEB, MAR, v.v.</a:t>
            </a:r>
          </a:p>
          <a:p>
            <a:pPr lvl="3"/>
            <a:r>
              <a:rPr lang="vi-VN" dirty="0"/>
              <a:t>Với tập user_choices có các hằng: LOAD_DATA, INPUT_DATA, v.v.</a:t>
            </a:r>
          </a:p>
          <a:p>
            <a:pPr lvl="2"/>
            <a:r>
              <a:rPr lang="vi-VN" dirty="0"/>
              <a:t>Về bản chất, các giá trị trong tập hợp (enum) được TỰ ĐỘNG gán một con số nguyên. Hằng đầu tiên là 0, kế tiếp là 1, v.v. Tuy nhiên lập trình viên không nên giả thiết các hằng đó là 0, 1, </a:t>
            </a:r>
            <a:r>
              <a:rPr lang="is-IS" dirty="0"/>
              <a:t>…</a:t>
            </a:r>
            <a:endParaRPr lang="vi-VN" dirty="0"/>
          </a:p>
          <a:p>
            <a:endParaRPr lang="en-US" dirty="0"/>
          </a:p>
        </p:txBody>
      </p:sp>
    </p:spTree>
    <p:extLst>
      <p:ext uri="{BB962C8B-B14F-4D97-AF65-F5344CB8AC3E}">
        <p14:creationId xmlns:p14="http://schemas.microsoft.com/office/powerpoint/2010/main" val="95186323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Câu lệnh switch-case</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143000"/>
            <a:ext cx="5629189"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2052" y="3733800"/>
            <a:ext cx="4460971" cy="208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048212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Câu lệnh switch-case</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799" y="1295400"/>
            <a:ext cx="6111433"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3429000"/>
            <a:ext cx="4609681"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763260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Câu lệnh switch-case</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447800"/>
            <a:ext cx="5731329"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3379656"/>
            <a:ext cx="4083586" cy="2640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330969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Câu lệnh switch-case</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406" y="990600"/>
            <a:ext cx="8642802"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808150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smtClean="0"/>
              <a:t>So </a:t>
            </a:r>
            <a:r>
              <a:rPr lang="en-US" dirty="0" err="1" smtClean="0"/>
              <a:t>sánh</a:t>
            </a:r>
            <a:r>
              <a:rPr lang="en-US" dirty="0" smtClean="0"/>
              <a:t> </a:t>
            </a:r>
            <a:r>
              <a:rPr lang="en-US" dirty="0" smtClean="0">
                <a:solidFill>
                  <a:srgbClr val="0432FF"/>
                </a:solidFill>
                <a:latin typeface="Consolas" charset="0"/>
                <a:ea typeface="Consolas" charset="0"/>
                <a:cs typeface="Consolas" charset="0"/>
              </a:rPr>
              <a:t>if – else </a:t>
            </a:r>
            <a:r>
              <a:rPr lang="en-US" err="1" smtClean="0"/>
              <a:t>với</a:t>
            </a:r>
            <a:r>
              <a:rPr lang="en-US" smtClean="0"/>
              <a:t> </a:t>
            </a:r>
            <a:r>
              <a:rPr lang="en-US">
                <a:solidFill>
                  <a:srgbClr val="0432FF"/>
                </a:solidFill>
                <a:latin typeface="Consolas" charset="0"/>
                <a:ea typeface="Consolas" charset="0"/>
                <a:cs typeface="Consolas" charset="0"/>
              </a:rPr>
              <a:t>switch-</a:t>
            </a:r>
            <a:r>
              <a:rPr lang="vi-VN">
                <a:solidFill>
                  <a:srgbClr val="0432FF"/>
                </a:solidFill>
                <a:latin typeface="Consolas" charset="0"/>
                <a:ea typeface="Consolas" charset="0"/>
                <a:cs typeface="Consolas" charset="0"/>
              </a:rPr>
              <a:t>case</a:t>
            </a:r>
            <a:endParaRPr lang="en-US" dirty="0">
              <a:solidFill>
                <a:srgbClr val="0432FF"/>
              </a:solidFill>
              <a:latin typeface="Consolas" charset="0"/>
              <a:ea typeface="Consolas" charset="0"/>
              <a:cs typeface="Consolas" charset="0"/>
            </a:endParaRPr>
          </a:p>
        </p:txBody>
      </p:sp>
      <p:sp>
        <p:nvSpPr>
          <p:cNvPr id="2" name="Content Placeholder 1"/>
          <p:cNvSpPr>
            <a:spLocks noGrp="1"/>
          </p:cNvSpPr>
          <p:nvPr>
            <p:ph idx="1"/>
          </p:nvPr>
        </p:nvSpPr>
        <p:spPr/>
        <p:txBody>
          <a:bodyPr/>
          <a:lstStyle/>
          <a:p>
            <a:r>
              <a:rPr lang="vi-VN" smtClean="0"/>
              <a:t>Tại sao không dùng switch-case cho bài toán phân loại sinh viên theo điểm</a:t>
            </a:r>
          </a:p>
          <a:p>
            <a:endParaRPr lang="en-US" dirty="0"/>
          </a:p>
        </p:txBody>
      </p:sp>
      <p:grpSp>
        <p:nvGrpSpPr>
          <p:cNvPr id="4" name="Group 3"/>
          <p:cNvGrpSpPr/>
          <p:nvPr/>
        </p:nvGrpSpPr>
        <p:grpSpPr>
          <a:xfrm>
            <a:off x="1028699" y="2413776"/>
            <a:ext cx="7162801" cy="3682224"/>
            <a:chOff x="28653" y="1143000"/>
            <a:chExt cx="9115349" cy="4685981"/>
          </a:xfrm>
        </p:grpSpPr>
        <p:grpSp>
          <p:nvGrpSpPr>
            <p:cNvPr id="5" name="Group 4"/>
            <p:cNvGrpSpPr/>
            <p:nvPr/>
          </p:nvGrpSpPr>
          <p:grpSpPr>
            <a:xfrm>
              <a:off x="76200" y="2127415"/>
              <a:ext cx="1752600" cy="867918"/>
              <a:chOff x="533400" y="2743200"/>
              <a:chExt cx="1752600" cy="867918"/>
            </a:xfrm>
          </p:grpSpPr>
          <p:sp>
            <p:nvSpPr>
              <p:cNvPr id="50" name="Decision 49"/>
              <p:cNvSpPr/>
              <p:nvPr/>
            </p:nvSpPr>
            <p:spPr bwMode="auto">
              <a:xfrm>
                <a:off x="533400" y="2743200"/>
                <a:ext cx="1752600" cy="867918"/>
              </a:xfrm>
              <a:prstGeom prst="flowChartDecision">
                <a:avLst/>
              </a:prstGeom>
              <a:solidFill>
                <a:srgbClr val="CCF7FF"/>
              </a:solidFill>
              <a:ln w="952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Tahoma" pitchFamily="34" charset="0"/>
                </a:endParaRPr>
              </a:p>
            </p:txBody>
          </p:sp>
          <p:sp>
            <p:nvSpPr>
              <p:cNvPr id="51" name="TextBox 50"/>
              <p:cNvSpPr txBox="1"/>
              <p:nvPr/>
            </p:nvSpPr>
            <p:spPr>
              <a:xfrm>
                <a:off x="798795" y="2992493"/>
                <a:ext cx="966931" cy="307777"/>
              </a:xfrm>
              <a:prstGeom prst="rect">
                <a:avLst/>
              </a:prstGeom>
              <a:noFill/>
            </p:spPr>
            <p:txBody>
              <a:bodyPr wrap="none" rtlCol="0">
                <a:spAutoFit/>
              </a:bodyPr>
              <a:lstStyle/>
              <a:p>
                <a:r>
                  <a:rPr lang="en-US" sz="1400" smtClean="0"/>
                  <a:t>d</a:t>
                </a:r>
                <a:r>
                  <a:rPr lang="vi-VN" sz="1400" smtClean="0"/>
                  <a:t>iem &lt; 5 </a:t>
                </a:r>
                <a:endParaRPr lang="en-US" sz="1400"/>
              </a:p>
            </p:txBody>
          </p:sp>
        </p:grpSp>
        <p:cxnSp>
          <p:nvCxnSpPr>
            <p:cNvPr id="6" name="Straight Arrow Connector 5"/>
            <p:cNvCxnSpPr/>
            <p:nvPr/>
          </p:nvCxnSpPr>
          <p:spPr bwMode="auto">
            <a:xfrm>
              <a:off x="952499" y="1517726"/>
              <a:ext cx="0" cy="609689"/>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cxnSp>
          <p:nvCxnSpPr>
            <p:cNvPr id="7" name="Straight Arrow Connector 6"/>
            <p:cNvCxnSpPr/>
            <p:nvPr/>
          </p:nvCxnSpPr>
          <p:spPr bwMode="auto">
            <a:xfrm>
              <a:off x="952499" y="2995333"/>
              <a:ext cx="0" cy="1454534"/>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grpSp>
          <p:nvGrpSpPr>
            <p:cNvPr id="8" name="Group 7"/>
            <p:cNvGrpSpPr/>
            <p:nvPr/>
          </p:nvGrpSpPr>
          <p:grpSpPr>
            <a:xfrm>
              <a:off x="2289483" y="2127326"/>
              <a:ext cx="1752600" cy="867918"/>
              <a:chOff x="533400" y="2743200"/>
              <a:chExt cx="1752600" cy="867918"/>
            </a:xfrm>
          </p:grpSpPr>
          <p:sp>
            <p:nvSpPr>
              <p:cNvPr id="48" name="Decision 47"/>
              <p:cNvSpPr/>
              <p:nvPr/>
            </p:nvSpPr>
            <p:spPr bwMode="auto">
              <a:xfrm>
                <a:off x="533400" y="2743200"/>
                <a:ext cx="1752600" cy="867918"/>
              </a:xfrm>
              <a:prstGeom prst="flowChartDecision">
                <a:avLst/>
              </a:prstGeom>
              <a:solidFill>
                <a:srgbClr val="CCF7FF"/>
              </a:solidFill>
              <a:ln w="952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Tahoma" pitchFamily="34" charset="0"/>
                </a:endParaRPr>
              </a:p>
            </p:txBody>
          </p:sp>
          <p:sp>
            <p:nvSpPr>
              <p:cNvPr id="49" name="TextBox 48"/>
              <p:cNvSpPr txBox="1"/>
              <p:nvPr/>
            </p:nvSpPr>
            <p:spPr>
              <a:xfrm>
                <a:off x="798795" y="2992493"/>
                <a:ext cx="1119217" cy="307777"/>
              </a:xfrm>
              <a:prstGeom prst="rect">
                <a:avLst/>
              </a:prstGeom>
              <a:noFill/>
            </p:spPr>
            <p:txBody>
              <a:bodyPr wrap="none" rtlCol="0">
                <a:spAutoFit/>
              </a:bodyPr>
              <a:lstStyle/>
              <a:p>
                <a:r>
                  <a:rPr lang="en-US" sz="1400" smtClean="0"/>
                  <a:t>d</a:t>
                </a:r>
                <a:r>
                  <a:rPr lang="vi-VN" sz="1400" smtClean="0"/>
                  <a:t>iem &lt; 6.5 </a:t>
                </a:r>
                <a:endParaRPr lang="en-US" sz="1400"/>
              </a:p>
            </p:txBody>
          </p:sp>
        </p:grpSp>
        <p:cxnSp>
          <p:nvCxnSpPr>
            <p:cNvPr id="9" name="Straight Arrow Connector 8"/>
            <p:cNvCxnSpPr>
              <a:stCxn id="16" idx="2"/>
              <a:endCxn id="41" idx="0"/>
            </p:cNvCxnSpPr>
            <p:nvPr/>
          </p:nvCxnSpPr>
          <p:spPr bwMode="auto">
            <a:xfrm>
              <a:off x="3165783" y="2995244"/>
              <a:ext cx="8748" cy="1264123"/>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cxnSp>
          <p:nvCxnSpPr>
            <p:cNvPr id="10" name="Straight Arrow Connector 9"/>
            <p:cNvCxnSpPr/>
            <p:nvPr/>
          </p:nvCxnSpPr>
          <p:spPr bwMode="auto">
            <a:xfrm flipV="1">
              <a:off x="1828799" y="2561374"/>
              <a:ext cx="460684" cy="8937"/>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grpSp>
          <p:nvGrpSpPr>
            <p:cNvPr id="11" name="Group 10"/>
            <p:cNvGrpSpPr/>
            <p:nvPr/>
          </p:nvGrpSpPr>
          <p:grpSpPr>
            <a:xfrm>
              <a:off x="4502766" y="2127326"/>
              <a:ext cx="1752600" cy="867918"/>
              <a:chOff x="533400" y="2743200"/>
              <a:chExt cx="1752600" cy="867918"/>
            </a:xfrm>
          </p:grpSpPr>
          <p:sp>
            <p:nvSpPr>
              <p:cNvPr id="46" name="Decision 45"/>
              <p:cNvSpPr/>
              <p:nvPr/>
            </p:nvSpPr>
            <p:spPr bwMode="auto">
              <a:xfrm>
                <a:off x="533400" y="2743200"/>
                <a:ext cx="1752600" cy="867918"/>
              </a:xfrm>
              <a:prstGeom prst="flowChartDecision">
                <a:avLst/>
              </a:prstGeom>
              <a:solidFill>
                <a:srgbClr val="CCF7FF"/>
              </a:solidFill>
              <a:ln w="952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Tahoma" pitchFamily="34" charset="0"/>
                </a:endParaRPr>
              </a:p>
            </p:txBody>
          </p:sp>
          <p:sp>
            <p:nvSpPr>
              <p:cNvPr id="47" name="TextBox 46"/>
              <p:cNvSpPr txBox="1"/>
              <p:nvPr/>
            </p:nvSpPr>
            <p:spPr>
              <a:xfrm>
                <a:off x="798795" y="2992493"/>
                <a:ext cx="966931" cy="307777"/>
              </a:xfrm>
              <a:prstGeom prst="rect">
                <a:avLst/>
              </a:prstGeom>
              <a:noFill/>
            </p:spPr>
            <p:txBody>
              <a:bodyPr wrap="none" rtlCol="0">
                <a:spAutoFit/>
              </a:bodyPr>
              <a:lstStyle/>
              <a:p>
                <a:r>
                  <a:rPr lang="en-US" sz="1400" smtClean="0"/>
                  <a:t>d</a:t>
                </a:r>
                <a:r>
                  <a:rPr lang="vi-VN" sz="1400" smtClean="0"/>
                  <a:t>iem &lt; 8 </a:t>
                </a:r>
                <a:endParaRPr lang="en-US" sz="1400"/>
              </a:p>
            </p:txBody>
          </p:sp>
        </p:grpSp>
        <p:cxnSp>
          <p:nvCxnSpPr>
            <p:cNvPr id="12" name="Straight Arrow Connector 11"/>
            <p:cNvCxnSpPr/>
            <p:nvPr/>
          </p:nvCxnSpPr>
          <p:spPr bwMode="auto">
            <a:xfrm>
              <a:off x="5379066" y="2995333"/>
              <a:ext cx="0" cy="846582"/>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cxnSp>
          <p:nvCxnSpPr>
            <p:cNvPr id="13" name="Straight Arrow Connector 12"/>
            <p:cNvCxnSpPr/>
            <p:nvPr/>
          </p:nvCxnSpPr>
          <p:spPr bwMode="auto">
            <a:xfrm flipV="1">
              <a:off x="4042082" y="2561374"/>
              <a:ext cx="460684" cy="8937"/>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grpSp>
          <p:nvGrpSpPr>
            <p:cNvPr id="14" name="Group 13"/>
            <p:cNvGrpSpPr/>
            <p:nvPr/>
          </p:nvGrpSpPr>
          <p:grpSpPr>
            <a:xfrm>
              <a:off x="6705600" y="2127326"/>
              <a:ext cx="1752600" cy="867918"/>
              <a:chOff x="533400" y="2743200"/>
              <a:chExt cx="1752600" cy="867918"/>
            </a:xfrm>
          </p:grpSpPr>
          <p:sp>
            <p:nvSpPr>
              <p:cNvPr id="44" name="Decision 43"/>
              <p:cNvSpPr/>
              <p:nvPr/>
            </p:nvSpPr>
            <p:spPr bwMode="auto">
              <a:xfrm>
                <a:off x="533400" y="2743200"/>
                <a:ext cx="1752600" cy="867918"/>
              </a:xfrm>
              <a:prstGeom prst="flowChartDecision">
                <a:avLst/>
              </a:prstGeom>
              <a:solidFill>
                <a:srgbClr val="CCF7FF"/>
              </a:solidFill>
              <a:ln w="952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Tahoma" pitchFamily="34" charset="0"/>
                </a:endParaRPr>
              </a:p>
            </p:txBody>
          </p:sp>
          <p:sp>
            <p:nvSpPr>
              <p:cNvPr id="45" name="TextBox 44"/>
              <p:cNvSpPr txBox="1"/>
              <p:nvPr/>
            </p:nvSpPr>
            <p:spPr>
              <a:xfrm>
                <a:off x="798795" y="2992493"/>
                <a:ext cx="1119217" cy="307777"/>
              </a:xfrm>
              <a:prstGeom prst="rect">
                <a:avLst/>
              </a:prstGeom>
              <a:noFill/>
            </p:spPr>
            <p:txBody>
              <a:bodyPr wrap="none" rtlCol="0">
                <a:spAutoFit/>
              </a:bodyPr>
              <a:lstStyle/>
              <a:p>
                <a:r>
                  <a:rPr lang="en-US" sz="1400" smtClean="0"/>
                  <a:t>d</a:t>
                </a:r>
                <a:r>
                  <a:rPr lang="vi-VN" sz="1400" smtClean="0"/>
                  <a:t>iem &lt; 9.5 </a:t>
                </a:r>
                <a:endParaRPr lang="en-US" sz="1400"/>
              </a:p>
            </p:txBody>
          </p:sp>
        </p:grpSp>
        <p:cxnSp>
          <p:nvCxnSpPr>
            <p:cNvPr id="15" name="Straight Arrow Connector 14"/>
            <p:cNvCxnSpPr/>
            <p:nvPr/>
          </p:nvCxnSpPr>
          <p:spPr bwMode="auto">
            <a:xfrm>
              <a:off x="7581900" y="2995333"/>
              <a:ext cx="0" cy="656082"/>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cxnSp>
          <p:nvCxnSpPr>
            <p:cNvPr id="16" name="Straight Arrow Connector 15"/>
            <p:cNvCxnSpPr/>
            <p:nvPr/>
          </p:nvCxnSpPr>
          <p:spPr bwMode="auto">
            <a:xfrm flipV="1">
              <a:off x="6244916" y="2561374"/>
              <a:ext cx="460684" cy="8937"/>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cxnSp>
          <p:nvCxnSpPr>
            <p:cNvPr id="17" name="Straight Arrow Connector 16"/>
            <p:cNvCxnSpPr/>
            <p:nvPr/>
          </p:nvCxnSpPr>
          <p:spPr bwMode="auto">
            <a:xfrm flipV="1">
              <a:off x="8447750" y="2561285"/>
              <a:ext cx="275845" cy="1"/>
            </a:xfrm>
            <a:prstGeom prst="straightConnector1">
              <a:avLst/>
            </a:prstGeom>
            <a:solidFill>
              <a:schemeClr val="accent1"/>
            </a:solidFill>
            <a:ln w="38100" cap="flat" cmpd="sng" algn="ctr">
              <a:solidFill>
                <a:srgbClr val="0070C0"/>
              </a:solidFill>
              <a:prstDash val="solid"/>
              <a:round/>
              <a:headEnd type="none" w="med" len="med"/>
              <a:tailEnd type="none" w="med" len="med"/>
            </a:ln>
            <a:effectLst/>
          </p:spPr>
        </p:cxnSp>
        <p:cxnSp>
          <p:nvCxnSpPr>
            <p:cNvPr id="18" name="Straight Arrow Connector 17"/>
            <p:cNvCxnSpPr/>
            <p:nvPr/>
          </p:nvCxnSpPr>
          <p:spPr bwMode="auto">
            <a:xfrm>
              <a:off x="8723595" y="2570311"/>
              <a:ext cx="0" cy="1081104"/>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sp>
          <p:nvSpPr>
            <p:cNvPr id="19" name="TextBox 18"/>
            <p:cNvSpPr txBox="1"/>
            <p:nvPr/>
          </p:nvSpPr>
          <p:spPr>
            <a:xfrm>
              <a:off x="346166" y="1143000"/>
              <a:ext cx="1686680" cy="369332"/>
            </a:xfrm>
            <a:prstGeom prst="rect">
              <a:avLst/>
            </a:prstGeom>
            <a:noFill/>
          </p:spPr>
          <p:txBody>
            <a:bodyPr wrap="none" rtlCol="0">
              <a:spAutoFit/>
            </a:bodyPr>
            <a:lstStyle/>
            <a:p>
              <a:r>
                <a:rPr lang="vi-VN" smtClean="0"/>
                <a:t>Đầu vào: điểm</a:t>
              </a:r>
              <a:endParaRPr lang="en-US"/>
            </a:p>
          </p:txBody>
        </p:sp>
        <p:sp>
          <p:nvSpPr>
            <p:cNvPr id="20" name="Rectangle 19"/>
            <p:cNvSpPr/>
            <p:nvPr/>
          </p:nvSpPr>
          <p:spPr bwMode="auto">
            <a:xfrm>
              <a:off x="477774" y="4449868"/>
              <a:ext cx="1227675" cy="380998"/>
            </a:xfrm>
            <a:prstGeom prst="rect">
              <a:avLst/>
            </a:prstGeom>
            <a:solidFill>
              <a:srgbClr val="CCF7FF"/>
            </a:solidFill>
            <a:ln w="952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vi-VN" sz="1400" b="0" i="0" u="none" strike="noStrike" cap="none" normalizeH="0" baseline="0" smtClean="0">
                  <a:ln>
                    <a:noFill/>
                  </a:ln>
                  <a:solidFill>
                    <a:schemeClr val="tx1"/>
                  </a:solidFill>
                  <a:effectLst/>
                  <a:latin typeface="Tahoma" pitchFamily="34" charset="0"/>
                </a:rPr>
                <a:t>loai = “Y”</a:t>
              </a:r>
              <a:endParaRPr kumimoji="0" lang="en-US" sz="1400" b="0" i="0" u="none" strike="noStrike" cap="none" normalizeH="0" baseline="0" smtClean="0">
                <a:ln>
                  <a:noFill/>
                </a:ln>
                <a:solidFill>
                  <a:schemeClr val="tx1"/>
                </a:solidFill>
                <a:effectLst/>
                <a:latin typeface="Tahoma" pitchFamily="34" charset="0"/>
              </a:endParaRPr>
            </a:p>
          </p:txBody>
        </p:sp>
        <p:sp>
          <p:nvSpPr>
            <p:cNvPr id="21" name="Rectangle 20"/>
            <p:cNvSpPr/>
            <p:nvPr/>
          </p:nvSpPr>
          <p:spPr bwMode="auto">
            <a:xfrm>
              <a:off x="2626435" y="4259367"/>
              <a:ext cx="1415647" cy="310847"/>
            </a:xfrm>
            <a:prstGeom prst="rect">
              <a:avLst/>
            </a:prstGeom>
            <a:solidFill>
              <a:srgbClr val="CCF7FF"/>
            </a:solidFill>
            <a:ln w="952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vi-VN" sz="1400" b="0" i="0" u="none" strike="noStrike" cap="none" normalizeH="0" baseline="0" smtClean="0">
                  <a:ln>
                    <a:noFill/>
                  </a:ln>
                  <a:solidFill>
                    <a:schemeClr val="tx1"/>
                  </a:solidFill>
                  <a:effectLst/>
                  <a:latin typeface="Tahoma" pitchFamily="34" charset="0"/>
                </a:rPr>
                <a:t>loai = “B”</a:t>
              </a:r>
              <a:endParaRPr kumimoji="0" lang="en-US" sz="1400" b="0" i="0" u="none" strike="noStrike" cap="none" normalizeH="0" baseline="0" smtClean="0">
                <a:ln>
                  <a:noFill/>
                </a:ln>
                <a:solidFill>
                  <a:schemeClr val="tx1"/>
                </a:solidFill>
                <a:effectLst/>
                <a:latin typeface="Tahoma" pitchFamily="34" charset="0"/>
              </a:endParaRPr>
            </a:p>
          </p:txBody>
        </p:sp>
        <p:sp>
          <p:nvSpPr>
            <p:cNvPr id="22" name="Rectangle 21"/>
            <p:cNvSpPr/>
            <p:nvPr/>
          </p:nvSpPr>
          <p:spPr bwMode="auto">
            <a:xfrm>
              <a:off x="4929440" y="3864600"/>
              <a:ext cx="1208947" cy="410627"/>
            </a:xfrm>
            <a:prstGeom prst="rect">
              <a:avLst/>
            </a:prstGeom>
            <a:solidFill>
              <a:srgbClr val="CCF7FF"/>
            </a:solidFill>
            <a:ln w="952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vi-VN" sz="1400" b="0" i="0" u="none" strike="noStrike" cap="none" normalizeH="0" baseline="0" smtClean="0">
                  <a:ln>
                    <a:noFill/>
                  </a:ln>
                  <a:solidFill>
                    <a:schemeClr val="tx1"/>
                  </a:solidFill>
                  <a:effectLst/>
                  <a:latin typeface="Tahoma" pitchFamily="34" charset="0"/>
                </a:rPr>
                <a:t>loai = “K”</a:t>
              </a:r>
              <a:endParaRPr kumimoji="0" lang="en-US" sz="1400" b="0" i="0" u="none" strike="noStrike" cap="none" normalizeH="0" baseline="0" smtClean="0">
                <a:ln>
                  <a:noFill/>
                </a:ln>
                <a:solidFill>
                  <a:schemeClr val="tx1"/>
                </a:solidFill>
                <a:effectLst/>
                <a:latin typeface="Tahoma" pitchFamily="34" charset="0"/>
              </a:endParaRPr>
            </a:p>
          </p:txBody>
        </p:sp>
        <p:sp>
          <p:nvSpPr>
            <p:cNvPr id="23" name="Rectangle 22"/>
            <p:cNvSpPr/>
            <p:nvPr/>
          </p:nvSpPr>
          <p:spPr bwMode="auto">
            <a:xfrm>
              <a:off x="6364212" y="3669499"/>
              <a:ext cx="1374236" cy="299734"/>
            </a:xfrm>
            <a:prstGeom prst="rect">
              <a:avLst/>
            </a:prstGeom>
            <a:solidFill>
              <a:srgbClr val="CCF7FF"/>
            </a:solidFill>
            <a:ln w="952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vi-VN" sz="1400" b="0" i="0" u="none" strike="noStrike" cap="none" normalizeH="0" baseline="0" smtClean="0">
                  <a:ln>
                    <a:noFill/>
                  </a:ln>
                  <a:solidFill>
                    <a:schemeClr val="tx1"/>
                  </a:solidFill>
                  <a:effectLst/>
                  <a:latin typeface="Tahoma" pitchFamily="34" charset="0"/>
                </a:rPr>
                <a:t>loai = “G”</a:t>
              </a:r>
              <a:endParaRPr kumimoji="0" lang="en-US" sz="1400" b="0" i="0" u="none" strike="noStrike" cap="none" normalizeH="0" baseline="0" smtClean="0">
                <a:ln>
                  <a:noFill/>
                </a:ln>
                <a:solidFill>
                  <a:schemeClr val="tx1"/>
                </a:solidFill>
                <a:effectLst/>
                <a:latin typeface="Tahoma" pitchFamily="34" charset="0"/>
              </a:endParaRPr>
            </a:p>
          </p:txBody>
        </p:sp>
        <p:sp>
          <p:nvSpPr>
            <p:cNvPr id="24" name="Rectangle 23"/>
            <p:cNvSpPr/>
            <p:nvPr/>
          </p:nvSpPr>
          <p:spPr bwMode="auto">
            <a:xfrm>
              <a:off x="7814526" y="3653190"/>
              <a:ext cx="1329476" cy="316044"/>
            </a:xfrm>
            <a:prstGeom prst="rect">
              <a:avLst/>
            </a:prstGeom>
            <a:solidFill>
              <a:srgbClr val="CCF7FF"/>
            </a:solidFill>
            <a:ln w="952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vi-VN" sz="1400" b="0" i="0" u="none" strike="noStrike" cap="none" normalizeH="0" baseline="0" smtClean="0">
                  <a:ln>
                    <a:noFill/>
                  </a:ln>
                  <a:solidFill>
                    <a:schemeClr val="tx1"/>
                  </a:solidFill>
                  <a:effectLst/>
                  <a:latin typeface="Tahoma" pitchFamily="34" charset="0"/>
                </a:rPr>
                <a:t>loai = “X”</a:t>
              </a:r>
              <a:endParaRPr kumimoji="0" lang="en-US" sz="1400" b="0" i="0" u="none" strike="noStrike" cap="none" normalizeH="0" baseline="0" smtClean="0">
                <a:ln>
                  <a:noFill/>
                </a:ln>
                <a:solidFill>
                  <a:schemeClr val="tx1"/>
                </a:solidFill>
                <a:effectLst/>
                <a:latin typeface="Tahoma" pitchFamily="34" charset="0"/>
              </a:endParaRPr>
            </a:p>
          </p:txBody>
        </p:sp>
        <p:cxnSp>
          <p:nvCxnSpPr>
            <p:cNvPr id="25" name="Straight Arrow Connector 24"/>
            <p:cNvCxnSpPr/>
            <p:nvPr/>
          </p:nvCxnSpPr>
          <p:spPr bwMode="auto">
            <a:xfrm>
              <a:off x="952499" y="4830867"/>
              <a:ext cx="0" cy="649259"/>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cxnSp>
          <p:nvCxnSpPr>
            <p:cNvPr id="26" name="Straight Arrow Connector 25"/>
            <p:cNvCxnSpPr>
              <a:stCxn id="41" idx="2"/>
            </p:cNvCxnSpPr>
            <p:nvPr/>
          </p:nvCxnSpPr>
          <p:spPr bwMode="auto">
            <a:xfrm>
              <a:off x="3174531" y="4640367"/>
              <a:ext cx="0" cy="442896"/>
            </a:xfrm>
            <a:prstGeom prst="straightConnector1">
              <a:avLst/>
            </a:prstGeom>
            <a:solidFill>
              <a:schemeClr val="accent1"/>
            </a:solidFill>
            <a:ln w="38100" cap="flat" cmpd="sng" algn="ctr">
              <a:solidFill>
                <a:srgbClr val="0070C0"/>
              </a:solidFill>
              <a:prstDash val="solid"/>
              <a:round/>
              <a:headEnd type="none" w="med" len="med"/>
              <a:tailEnd type="none" w="med" len="med"/>
            </a:ln>
            <a:effectLst/>
          </p:spPr>
        </p:cxnSp>
        <p:cxnSp>
          <p:nvCxnSpPr>
            <p:cNvPr id="27" name="Straight Arrow Connector 26"/>
            <p:cNvCxnSpPr/>
            <p:nvPr/>
          </p:nvCxnSpPr>
          <p:spPr bwMode="auto">
            <a:xfrm flipH="1">
              <a:off x="952499" y="5083263"/>
              <a:ext cx="2213284" cy="0"/>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cxnSp>
          <p:nvCxnSpPr>
            <p:cNvPr id="28" name="Straight Arrow Connector 27"/>
            <p:cNvCxnSpPr/>
            <p:nvPr/>
          </p:nvCxnSpPr>
          <p:spPr bwMode="auto">
            <a:xfrm>
              <a:off x="5391317" y="4275230"/>
              <a:ext cx="0" cy="442896"/>
            </a:xfrm>
            <a:prstGeom prst="straightConnector1">
              <a:avLst/>
            </a:prstGeom>
            <a:solidFill>
              <a:schemeClr val="accent1"/>
            </a:solidFill>
            <a:ln w="38100" cap="flat" cmpd="sng" algn="ctr">
              <a:solidFill>
                <a:srgbClr val="0070C0"/>
              </a:solidFill>
              <a:prstDash val="solid"/>
              <a:round/>
              <a:headEnd type="none" w="med" len="med"/>
              <a:tailEnd type="none" w="med" len="med"/>
            </a:ln>
            <a:effectLst/>
          </p:spPr>
        </p:cxnSp>
        <p:cxnSp>
          <p:nvCxnSpPr>
            <p:cNvPr id="29" name="Straight Arrow Connector 28"/>
            <p:cNvCxnSpPr/>
            <p:nvPr/>
          </p:nvCxnSpPr>
          <p:spPr bwMode="auto">
            <a:xfrm flipH="1">
              <a:off x="3174531" y="4718126"/>
              <a:ext cx="2213284" cy="0"/>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cxnSp>
          <p:nvCxnSpPr>
            <p:cNvPr id="30" name="Straight Arrow Connector 29"/>
            <p:cNvCxnSpPr/>
            <p:nvPr/>
          </p:nvCxnSpPr>
          <p:spPr bwMode="auto">
            <a:xfrm flipH="1" flipV="1">
              <a:off x="5422348" y="4456794"/>
              <a:ext cx="2159552" cy="11433"/>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cxnSp>
          <p:nvCxnSpPr>
            <p:cNvPr id="31" name="Straight Arrow Connector 30"/>
            <p:cNvCxnSpPr/>
            <p:nvPr/>
          </p:nvCxnSpPr>
          <p:spPr bwMode="auto">
            <a:xfrm>
              <a:off x="7581900" y="4026027"/>
              <a:ext cx="0" cy="430767"/>
            </a:xfrm>
            <a:prstGeom prst="straightConnector1">
              <a:avLst/>
            </a:prstGeom>
            <a:solidFill>
              <a:schemeClr val="accent1"/>
            </a:solidFill>
            <a:ln w="38100" cap="flat" cmpd="sng" algn="ctr">
              <a:solidFill>
                <a:srgbClr val="0070C0"/>
              </a:solidFill>
              <a:prstDash val="solid"/>
              <a:round/>
              <a:headEnd type="none" w="med" len="med"/>
              <a:tailEnd type="none" w="med" len="med"/>
            </a:ln>
            <a:effectLst/>
          </p:spPr>
        </p:cxnSp>
        <p:cxnSp>
          <p:nvCxnSpPr>
            <p:cNvPr id="32" name="Straight Arrow Connector 31"/>
            <p:cNvCxnSpPr/>
            <p:nvPr/>
          </p:nvCxnSpPr>
          <p:spPr bwMode="auto">
            <a:xfrm>
              <a:off x="8723595" y="4022841"/>
              <a:ext cx="0" cy="218569"/>
            </a:xfrm>
            <a:prstGeom prst="straightConnector1">
              <a:avLst/>
            </a:prstGeom>
            <a:solidFill>
              <a:schemeClr val="accent1"/>
            </a:solidFill>
            <a:ln w="38100" cap="flat" cmpd="sng" algn="ctr">
              <a:solidFill>
                <a:srgbClr val="0070C0"/>
              </a:solidFill>
              <a:prstDash val="solid"/>
              <a:round/>
              <a:headEnd type="none" w="med" len="med"/>
              <a:tailEnd type="none" w="med" len="med"/>
            </a:ln>
            <a:effectLst/>
          </p:spPr>
        </p:cxnSp>
        <p:cxnSp>
          <p:nvCxnSpPr>
            <p:cNvPr id="33" name="Straight Arrow Connector 32"/>
            <p:cNvCxnSpPr/>
            <p:nvPr/>
          </p:nvCxnSpPr>
          <p:spPr bwMode="auto">
            <a:xfrm flipH="1">
              <a:off x="7551662" y="4241410"/>
              <a:ext cx="1155077" cy="0"/>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sp>
          <p:nvSpPr>
            <p:cNvPr id="34" name="TextBox 33"/>
            <p:cNvSpPr txBox="1"/>
            <p:nvPr/>
          </p:nvSpPr>
          <p:spPr>
            <a:xfrm>
              <a:off x="249997" y="2973018"/>
              <a:ext cx="595035" cy="369332"/>
            </a:xfrm>
            <a:prstGeom prst="rect">
              <a:avLst/>
            </a:prstGeom>
            <a:noFill/>
          </p:spPr>
          <p:txBody>
            <a:bodyPr wrap="none" rtlCol="0">
              <a:spAutoFit/>
            </a:bodyPr>
            <a:lstStyle/>
            <a:p>
              <a:r>
                <a:rPr lang="vi-VN" smtClean="0">
                  <a:solidFill>
                    <a:srgbClr val="0432FF"/>
                  </a:solidFill>
                </a:rPr>
                <a:t>true</a:t>
              </a:r>
              <a:endParaRPr lang="en-US">
                <a:solidFill>
                  <a:srgbClr val="0432FF"/>
                </a:solidFill>
              </a:endParaRPr>
            </a:p>
          </p:txBody>
        </p:sp>
        <p:sp>
          <p:nvSpPr>
            <p:cNvPr id="35" name="TextBox 34"/>
            <p:cNvSpPr txBox="1"/>
            <p:nvPr/>
          </p:nvSpPr>
          <p:spPr>
            <a:xfrm>
              <a:off x="2559730" y="2995244"/>
              <a:ext cx="595035" cy="369332"/>
            </a:xfrm>
            <a:prstGeom prst="rect">
              <a:avLst/>
            </a:prstGeom>
            <a:noFill/>
          </p:spPr>
          <p:txBody>
            <a:bodyPr wrap="none" rtlCol="0">
              <a:spAutoFit/>
            </a:bodyPr>
            <a:lstStyle/>
            <a:p>
              <a:r>
                <a:rPr lang="vi-VN" smtClean="0">
                  <a:solidFill>
                    <a:srgbClr val="0432FF"/>
                  </a:solidFill>
                </a:rPr>
                <a:t>true</a:t>
              </a:r>
              <a:endParaRPr lang="en-US">
                <a:solidFill>
                  <a:srgbClr val="0432FF"/>
                </a:solidFill>
              </a:endParaRPr>
            </a:p>
          </p:txBody>
        </p:sp>
        <p:sp>
          <p:nvSpPr>
            <p:cNvPr id="36" name="TextBox 35"/>
            <p:cNvSpPr txBox="1"/>
            <p:nvPr/>
          </p:nvSpPr>
          <p:spPr>
            <a:xfrm>
              <a:off x="4760762" y="2973494"/>
              <a:ext cx="595035" cy="369332"/>
            </a:xfrm>
            <a:prstGeom prst="rect">
              <a:avLst/>
            </a:prstGeom>
            <a:noFill/>
          </p:spPr>
          <p:txBody>
            <a:bodyPr wrap="none" rtlCol="0">
              <a:spAutoFit/>
            </a:bodyPr>
            <a:lstStyle/>
            <a:p>
              <a:r>
                <a:rPr lang="vi-VN" smtClean="0">
                  <a:solidFill>
                    <a:srgbClr val="0432FF"/>
                  </a:solidFill>
                </a:rPr>
                <a:t>true</a:t>
              </a:r>
              <a:endParaRPr lang="en-US">
                <a:solidFill>
                  <a:srgbClr val="0432FF"/>
                </a:solidFill>
              </a:endParaRPr>
            </a:p>
          </p:txBody>
        </p:sp>
        <p:sp>
          <p:nvSpPr>
            <p:cNvPr id="37" name="TextBox 36"/>
            <p:cNvSpPr txBox="1"/>
            <p:nvPr/>
          </p:nvSpPr>
          <p:spPr>
            <a:xfrm>
              <a:off x="6910790" y="2991821"/>
              <a:ext cx="595035" cy="369332"/>
            </a:xfrm>
            <a:prstGeom prst="rect">
              <a:avLst/>
            </a:prstGeom>
            <a:noFill/>
          </p:spPr>
          <p:txBody>
            <a:bodyPr wrap="none" rtlCol="0">
              <a:spAutoFit/>
            </a:bodyPr>
            <a:lstStyle/>
            <a:p>
              <a:r>
                <a:rPr lang="vi-VN" smtClean="0">
                  <a:solidFill>
                    <a:srgbClr val="0432FF"/>
                  </a:solidFill>
                </a:rPr>
                <a:t>true</a:t>
              </a:r>
              <a:endParaRPr lang="en-US">
                <a:solidFill>
                  <a:srgbClr val="0432FF"/>
                </a:solidFill>
              </a:endParaRPr>
            </a:p>
          </p:txBody>
        </p:sp>
        <p:sp>
          <p:nvSpPr>
            <p:cNvPr id="38" name="TextBox 37"/>
            <p:cNvSpPr txBox="1"/>
            <p:nvPr/>
          </p:nvSpPr>
          <p:spPr>
            <a:xfrm>
              <a:off x="1705449" y="2186648"/>
              <a:ext cx="654795" cy="369332"/>
            </a:xfrm>
            <a:prstGeom prst="rect">
              <a:avLst/>
            </a:prstGeom>
            <a:noFill/>
          </p:spPr>
          <p:txBody>
            <a:bodyPr wrap="none" rtlCol="0">
              <a:spAutoFit/>
            </a:bodyPr>
            <a:lstStyle/>
            <a:p>
              <a:r>
                <a:rPr lang="vi-VN" smtClean="0">
                  <a:solidFill>
                    <a:srgbClr val="0432FF"/>
                  </a:solidFill>
                </a:rPr>
                <a:t>false</a:t>
              </a:r>
              <a:endParaRPr lang="en-US">
                <a:solidFill>
                  <a:srgbClr val="0432FF"/>
                </a:solidFill>
              </a:endParaRPr>
            </a:p>
          </p:txBody>
        </p:sp>
        <p:sp>
          <p:nvSpPr>
            <p:cNvPr id="39" name="TextBox 38"/>
            <p:cNvSpPr txBox="1"/>
            <p:nvPr/>
          </p:nvSpPr>
          <p:spPr>
            <a:xfrm>
              <a:off x="3964873" y="2186768"/>
              <a:ext cx="654795" cy="369332"/>
            </a:xfrm>
            <a:prstGeom prst="rect">
              <a:avLst/>
            </a:prstGeom>
            <a:noFill/>
          </p:spPr>
          <p:txBody>
            <a:bodyPr wrap="none" rtlCol="0">
              <a:spAutoFit/>
            </a:bodyPr>
            <a:lstStyle/>
            <a:p>
              <a:r>
                <a:rPr lang="vi-VN" smtClean="0">
                  <a:solidFill>
                    <a:srgbClr val="0432FF"/>
                  </a:solidFill>
                </a:rPr>
                <a:t>false</a:t>
              </a:r>
              <a:endParaRPr lang="en-US">
                <a:solidFill>
                  <a:srgbClr val="0432FF"/>
                </a:solidFill>
              </a:endParaRPr>
            </a:p>
          </p:txBody>
        </p:sp>
        <p:sp>
          <p:nvSpPr>
            <p:cNvPr id="40" name="TextBox 39"/>
            <p:cNvSpPr txBox="1"/>
            <p:nvPr/>
          </p:nvSpPr>
          <p:spPr>
            <a:xfrm>
              <a:off x="6138386" y="2201024"/>
              <a:ext cx="654795" cy="369332"/>
            </a:xfrm>
            <a:prstGeom prst="rect">
              <a:avLst/>
            </a:prstGeom>
            <a:noFill/>
          </p:spPr>
          <p:txBody>
            <a:bodyPr wrap="none" rtlCol="0">
              <a:spAutoFit/>
            </a:bodyPr>
            <a:lstStyle/>
            <a:p>
              <a:r>
                <a:rPr lang="vi-VN" smtClean="0">
                  <a:solidFill>
                    <a:srgbClr val="0432FF"/>
                  </a:solidFill>
                </a:rPr>
                <a:t>false</a:t>
              </a:r>
              <a:endParaRPr lang="en-US">
                <a:solidFill>
                  <a:srgbClr val="0432FF"/>
                </a:solidFill>
              </a:endParaRPr>
            </a:p>
          </p:txBody>
        </p:sp>
        <p:sp>
          <p:nvSpPr>
            <p:cNvPr id="41" name="TextBox 40"/>
            <p:cNvSpPr txBox="1"/>
            <p:nvPr/>
          </p:nvSpPr>
          <p:spPr>
            <a:xfrm>
              <a:off x="8341005" y="2207341"/>
              <a:ext cx="654795" cy="369332"/>
            </a:xfrm>
            <a:prstGeom prst="rect">
              <a:avLst/>
            </a:prstGeom>
            <a:noFill/>
          </p:spPr>
          <p:txBody>
            <a:bodyPr wrap="none" rtlCol="0">
              <a:spAutoFit/>
            </a:bodyPr>
            <a:lstStyle/>
            <a:p>
              <a:r>
                <a:rPr lang="vi-VN" smtClean="0">
                  <a:solidFill>
                    <a:srgbClr val="0432FF"/>
                  </a:solidFill>
                </a:rPr>
                <a:t>false</a:t>
              </a:r>
              <a:endParaRPr lang="en-US">
                <a:solidFill>
                  <a:srgbClr val="0432FF"/>
                </a:solidFill>
              </a:endParaRPr>
            </a:p>
          </p:txBody>
        </p:sp>
        <p:sp>
          <p:nvSpPr>
            <p:cNvPr id="42" name="TextBox 41"/>
            <p:cNvSpPr txBox="1"/>
            <p:nvPr/>
          </p:nvSpPr>
          <p:spPr>
            <a:xfrm>
              <a:off x="284633" y="5459649"/>
              <a:ext cx="1376595" cy="369332"/>
            </a:xfrm>
            <a:prstGeom prst="rect">
              <a:avLst/>
            </a:prstGeom>
            <a:noFill/>
          </p:spPr>
          <p:txBody>
            <a:bodyPr wrap="none" rtlCol="0">
              <a:spAutoFit/>
            </a:bodyPr>
            <a:lstStyle/>
            <a:p>
              <a:r>
                <a:rPr lang="vi-VN" smtClean="0"/>
                <a:t>Đầu ra: loại</a:t>
              </a:r>
              <a:endParaRPr lang="en-US"/>
            </a:p>
          </p:txBody>
        </p:sp>
        <p:sp>
          <p:nvSpPr>
            <p:cNvPr id="43" name="Rectangle 42"/>
            <p:cNvSpPr/>
            <p:nvPr/>
          </p:nvSpPr>
          <p:spPr bwMode="auto">
            <a:xfrm>
              <a:off x="28653" y="1676400"/>
              <a:ext cx="9115347" cy="3567612"/>
            </a:xfrm>
            <a:prstGeom prst="rect">
              <a:avLst/>
            </a:prstGeom>
            <a:noFill/>
            <a:ln w="19050" cap="flat" cmpd="sng" algn="ctr">
              <a:solidFill>
                <a:schemeClr val="accent5">
                  <a:lumMod val="25000"/>
                </a:schemeClr>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grpSp>
      <p:sp>
        <p:nvSpPr>
          <p:cNvPr id="3" name="TextBox 2"/>
          <p:cNvSpPr txBox="1"/>
          <p:nvPr/>
        </p:nvSpPr>
        <p:spPr>
          <a:xfrm>
            <a:off x="2930052" y="1946464"/>
            <a:ext cx="3228769" cy="369332"/>
          </a:xfrm>
          <a:prstGeom prst="rect">
            <a:avLst/>
          </a:prstGeom>
          <a:noFill/>
        </p:spPr>
        <p:txBody>
          <a:bodyPr wrap="none" rtlCol="0">
            <a:spAutoFit/>
          </a:bodyPr>
          <a:lstStyle/>
          <a:p>
            <a:r>
              <a:rPr lang="en-US" smtClean="0">
                <a:solidFill>
                  <a:srgbClr val="0432FF"/>
                </a:solidFill>
              </a:rPr>
              <a:t>Đ</a:t>
            </a:r>
            <a:r>
              <a:rPr lang="vi-VN" smtClean="0">
                <a:solidFill>
                  <a:srgbClr val="0432FF"/>
                </a:solidFill>
              </a:rPr>
              <a:t>iểm không phải kiểu nguyên</a:t>
            </a:r>
            <a:endParaRPr lang="en-US">
              <a:solidFill>
                <a:srgbClr val="0432FF"/>
              </a:solidFill>
            </a:endParaRPr>
          </a:p>
        </p:txBody>
      </p:sp>
    </p:spTree>
    <p:extLst>
      <p:ext uri="{BB962C8B-B14F-4D97-AF65-F5344CB8AC3E}">
        <p14:creationId xmlns:p14="http://schemas.microsoft.com/office/powerpoint/2010/main" val="355029083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 </a:t>
            </a:r>
            <a:r>
              <a:rPr lang="en-US" dirty="0" err="1"/>
              <a:t>sánh</a:t>
            </a:r>
            <a:r>
              <a:rPr lang="en-US" dirty="0"/>
              <a:t> </a:t>
            </a:r>
            <a:r>
              <a:rPr lang="en-US" dirty="0">
                <a:solidFill>
                  <a:srgbClr val="0432FF"/>
                </a:solidFill>
                <a:latin typeface="Consolas" charset="0"/>
                <a:ea typeface="Consolas" charset="0"/>
                <a:cs typeface="Consolas" charset="0"/>
              </a:rPr>
              <a:t>if – else </a:t>
            </a:r>
            <a:r>
              <a:rPr lang="en-US" dirty="0" err="1"/>
              <a:t>với</a:t>
            </a:r>
            <a:r>
              <a:rPr lang="en-US" dirty="0"/>
              <a:t> </a:t>
            </a:r>
            <a:r>
              <a:rPr lang="en-US" dirty="0">
                <a:solidFill>
                  <a:srgbClr val="0432FF"/>
                </a:solidFill>
              </a:rPr>
              <a:t>switch</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577573232"/>
              </p:ext>
            </p:extLst>
          </p:nvPr>
        </p:nvGraphicFramePr>
        <p:xfrm>
          <a:off x="381000" y="2362200"/>
          <a:ext cx="2362200" cy="2435861"/>
        </p:xfrm>
        <a:graphic>
          <a:graphicData uri="http://schemas.openxmlformats.org/drawingml/2006/table">
            <a:tbl>
              <a:tblPr/>
              <a:tblGrid>
                <a:gridCol w="6858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tblGrid>
              <a:tr h="36576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FFFFF"/>
                          </a:solidFill>
                          <a:effectLst/>
                          <a:latin typeface="Arial" pitchFamily="34" charset="0"/>
                          <a:cs typeface="Arial" pitchFamily="34" charset="0"/>
                        </a:rPr>
                        <a:t>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FFFFF"/>
                          </a:solidFill>
                          <a:effectLst/>
                          <a:latin typeface="Arial" pitchFamily="34" charset="0"/>
                          <a:cs typeface="Arial" pitchFamily="34" charset="0"/>
                        </a:rPr>
                        <a:t>[9, 10]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5175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pitchFamily="34" charset="0"/>
                          <a:cs typeface="Arial" pitchFamily="34" charset="0"/>
                        </a:rPr>
                        <a:t>B</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pitchFamily="34" charset="0"/>
                          <a:cs typeface="Arial" pitchFamily="34" charset="0"/>
                        </a:rPr>
                        <a:t>[8, 9)</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extLst>
                  <a:ext uri="{0D108BD9-81ED-4DB2-BD59-A6C34878D82A}">
                    <a16:rowId xmlns:a16="http://schemas.microsoft.com/office/drawing/2014/main" val="10001"/>
                  </a:ext>
                </a:extLst>
              </a:tr>
              <a:tr h="5175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pitchFamily="34" charset="0"/>
                          <a:cs typeface="Arial" pitchFamily="34" charset="0"/>
                        </a:rPr>
                        <a:t>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pitchFamily="34" charset="0"/>
                          <a:cs typeface="Arial" pitchFamily="34" charset="0"/>
                        </a:rPr>
                        <a:t>[7, 8)</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extLst>
                  <a:ext uri="{0D108BD9-81ED-4DB2-BD59-A6C34878D82A}">
                    <a16:rowId xmlns:a16="http://schemas.microsoft.com/office/drawing/2014/main" val="10002"/>
                  </a:ext>
                </a:extLst>
              </a:tr>
              <a:tr h="5175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pitchFamily="34" charset="0"/>
                          <a:cs typeface="Arial" pitchFamily="34" charset="0"/>
                        </a:rPr>
                        <a:t>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pitchFamily="34" charset="0"/>
                          <a:cs typeface="Arial" pitchFamily="34" charset="0"/>
                        </a:rPr>
                        <a:t>[6, 7)</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extLst>
                  <a:ext uri="{0D108BD9-81ED-4DB2-BD59-A6C34878D82A}">
                    <a16:rowId xmlns:a16="http://schemas.microsoft.com/office/drawing/2014/main" val="10003"/>
                  </a:ext>
                </a:extLst>
              </a:tr>
              <a:tr h="5175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pitchFamily="34" charset="0"/>
                          <a:cs typeface="Arial" pitchFamily="34" charset="0"/>
                        </a:rPr>
                        <a:t>F</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pitchFamily="34" charset="0"/>
                          <a:cs typeface="Arial" pitchFamily="34" charset="0"/>
                        </a:rPr>
                        <a:t>[0, 6)</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extLst>
                  <a:ext uri="{0D108BD9-81ED-4DB2-BD59-A6C34878D82A}">
                    <a16:rowId xmlns:a16="http://schemas.microsoft.com/office/drawing/2014/main" val="10004"/>
                  </a:ext>
                </a:extLst>
              </a:tr>
            </a:tbl>
          </a:graphicData>
        </a:graphic>
      </p:graphicFrame>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752600"/>
            <a:ext cx="6077803"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9245581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smtClean="0"/>
              <a:t>So </a:t>
            </a:r>
            <a:r>
              <a:rPr lang="en-US" dirty="0" err="1" smtClean="0"/>
              <a:t>sánh</a:t>
            </a:r>
            <a:r>
              <a:rPr lang="en-US" dirty="0" smtClean="0"/>
              <a:t> </a:t>
            </a:r>
            <a:r>
              <a:rPr lang="en-US" dirty="0" smtClean="0">
                <a:solidFill>
                  <a:srgbClr val="0432FF"/>
                </a:solidFill>
                <a:latin typeface="Consolas" charset="0"/>
                <a:ea typeface="Consolas" charset="0"/>
                <a:cs typeface="Consolas" charset="0"/>
              </a:rPr>
              <a:t>if – else </a:t>
            </a:r>
            <a:r>
              <a:rPr lang="en-US" dirty="0" err="1" smtClean="0"/>
              <a:t>với</a:t>
            </a:r>
            <a:r>
              <a:rPr lang="en-US" dirty="0" smtClean="0"/>
              <a:t> </a:t>
            </a:r>
            <a:r>
              <a:rPr lang="en-US" dirty="0" smtClean="0">
                <a:solidFill>
                  <a:srgbClr val="0432FF"/>
                </a:solidFill>
              </a:rPr>
              <a:t>switch</a:t>
            </a:r>
          </a:p>
        </p:txBody>
      </p:sp>
      <p:sp>
        <p:nvSpPr>
          <p:cNvPr id="2" name="Content Placeholder 1"/>
          <p:cNvSpPr>
            <a:spLocks noGrp="1"/>
          </p:cNvSpPr>
          <p:nvPr>
            <p:ph idx="1"/>
          </p:nvPr>
        </p:nvSpPr>
        <p:spPr/>
        <p:txBody>
          <a:bodyPr/>
          <a:lstStyle/>
          <a:p>
            <a:r>
              <a:rPr lang="en-US" dirty="0" err="1" smtClean="0"/>
              <a:t>Câu</a:t>
            </a:r>
            <a:r>
              <a:rPr lang="en-US" dirty="0" smtClean="0"/>
              <a:t> </a:t>
            </a:r>
            <a:r>
              <a:rPr lang="en-US" dirty="0" err="1" smtClean="0"/>
              <a:t>lệnh</a:t>
            </a:r>
            <a:r>
              <a:rPr lang="en-US" dirty="0" smtClean="0"/>
              <a:t> switch </a:t>
            </a:r>
            <a:r>
              <a:rPr lang="en-US" dirty="0" err="1" smtClean="0"/>
              <a:t>có</a:t>
            </a:r>
            <a:r>
              <a:rPr lang="en-US" dirty="0" smtClean="0"/>
              <a:t> </a:t>
            </a:r>
            <a:r>
              <a:rPr lang="en-US" dirty="0" err="1" smtClean="0"/>
              <a:t>thể</a:t>
            </a:r>
            <a:r>
              <a:rPr lang="en-US" dirty="0" smtClean="0"/>
              <a:t> </a:t>
            </a:r>
            <a:r>
              <a:rPr lang="en-US" dirty="0" err="1" smtClean="0"/>
              <a:t>được</a:t>
            </a:r>
            <a:r>
              <a:rPr lang="en-US" dirty="0" smtClean="0"/>
              <a:t> </a:t>
            </a:r>
            <a:r>
              <a:rPr lang="en-US" dirty="0" err="1" smtClean="0"/>
              <a:t>biểu</a:t>
            </a:r>
            <a:r>
              <a:rPr lang="en-US" dirty="0" smtClean="0"/>
              <a:t> </a:t>
            </a:r>
            <a:r>
              <a:rPr lang="en-US" dirty="0" err="1" smtClean="0"/>
              <a:t>diễn</a:t>
            </a:r>
            <a:r>
              <a:rPr lang="en-US" dirty="0" smtClean="0"/>
              <a:t> </a:t>
            </a:r>
            <a:r>
              <a:rPr lang="en-US" dirty="0" err="1" smtClean="0"/>
              <a:t>lại</a:t>
            </a:r>
            <a:r>
              <a:rPr lang="en-US" dirty="0" smtClean="0"/>
              <a:t> </a:t>
            </a:r>
            <a:r>
              <a:rPr lang="en-US" dirty="0" err="1" smtClean="0"/>
              <a:t>bằng</a:t>
            </a:r>
            <a:r>
              <a:rPr lang="en-US" dirty="0" smtClean="0"/>
              <a:t> </a:t>
            </a:r>
            <a:r>
              <a:rPr lang="en-US" dirty="0" err="1" smtClean="0"/>
              <a:t>một</a:t>
            </a:r>
            <a:r>
              <a:rPr lang="en-US" dirty="0" smtClean="0"/>
              <a:t> </a:t>
            </a:r>
            <a:r>
              <a:rPr lang="en-US" dirty="0" err="1" smtClean="0"/>
              <a:t>trình</a:t>
            </a:r>
            <a:r>
              <a:rPr lang="en-US" dirty="0" smtClean="0"/>
              <a:t> </a:t>
            </a:r>
            <a:r>
              <a:rPr lang="en-US" dirty="0" err="1" smtClean="0"/>
              <a:t>tự</a:t>
            </a:r>
            <a:r>
              <a:rPr lang="en-US" dirty="0" smtClean="0"/>
              <a:t> </a:t>
            </a:r>
            <a:r>
              <a:rPr lang="en-US" dirty="0" err="1" smtClean="0"/>
              <a:t>các</a:t>
            </a:r>
            <a:r>
              <a:rPr lang="en-US" dirty="0" smtClean="0"/>
              <a:t> </a:t>
            </a:r>
            <a:r>
              <a:rPr lang="en-US" dirty="0" err="1" smtClean="0"/>
              <a:t>câu</a:t>
            </a:r>
            <a:r>
              <a:rPr lang="en-US" dirty="0" smtClean="0"/>
              <a:t> </a:t>
            </a:r>
            <a:r>
              <a:rPr lang="en-US" dirty="0" err="1" smtClean="0"/>
              <a:t>lệnh</a:t>
            </a:r>
            <a:r>
              <a:rPr lang="en-US" dirty="0" smtClean="0"/>
              <a:t> if-else</a:t>
            </a:r>
          </a:p>
          <a:p>
            <a:endParaRPr lang="en-US" dirty="0" smtClean="0"/>
          </a:p>
          <a:p>
            <a:r>
              <a:rPr lang="vi-VN" dirty="0" smtClean="0"/>
              <a:t>Một số trường hợp switch tường minh và dễ hiểu hơn.</a:t>
            </a:r>
          </a:p>
          <a:p>
            <a:endParaRPr lang="en-US" dirty="0"/>
          </a:p>
          <a:p>
            <a:r>
              <a:rPr lang="en-US" dirty="0" err="1" smtClean="0"/>
              <a:t>Tất</a:t>
            </a:r>
            <a:r>
              <a:rPr lang="en-US" dirty="0" smtClean="0"/>
              <a:t> </a:t>
            </a:r>
            <a:r>
              <a:rPr lang="en-US" dirty="0" err="1" smtClean="0"/>
              <a:t>cả</a:t>
            </a:r>
            <a:r>
              <a:rPr lang="en-US" dirty="0" smtClean="0"/>
              <a:t> </a:t>
            </a:r>
            <a:r>
              <a:rPr lang="en-US" dirty="0" err="1" smtClean="0"/>
              <a:t>các</a:t>
            </a:r>
            <a:r>
              <a:rPr lang="en-US" dirty="0" smtClean="0"/>
              <a:t> </a:t>
            </a:r>
            <a:r>
              <a:rPr lang="en-US" dirty="0" err="1" smtClean="0"/>
              <a:t>cấu</a:t>
            </a:r>
            <a:r>
              <a:rPr lang="en-US" dirty="0" smtClean="0"/>
              <a:t> </a:t>
            </a:r>
            <a:r>
              <a:rPr lang="en-US" dirty="0" err="1" smtClean="0"/>
              <a:t>trúc</a:t>
            </a:r>
            <a:r>
              <a:rPr lang="en-US" dirty="0" smtClean="0"/>
              <a:t> </a:t>
            </a:r>
            <a:r>
              <a:rPr lang="en-US" dirty="0" err="1" smtClean="0"/>
              <a:t>điều</a:t>
            </a:r>
            <a:r>
              <a:rPr lang="en-US" dirty="0" smtClean="0"/>
              <a:t> </a:t>
            </a:r>
            <a:r>
              <a:rPr lang="en-US" dirty="0" err="1" smtClean="0"/>
              <a:t>khiển</a:t>
            </a:r>
            <a:r>
              <a:rPr lang="en-US" dirty="0" smtClean="0"/>
              <a:t> </a:t>
            </a:r>
            <a:r>
              <a:rPr lang="en-US" dirty="0" err="1" smtClean="0"/>
              <a:t>có</a:t>
            </a:r>
            <a:r>
              <a:rPr lang="en-US" dirty="0" smtClean="0"/>
              <a:t> </a:t>
            </a:r>
            <a:r>
              <a:rPr lang="en-US" dirty="0" err="1" smtClean="0"/>
              <a:t>thể</a:t>
            </a:r>
            <a:r>
              <a:rPr lang="en-US" dirty="0" smtClean="0"/>
              <a:t> </a:t>
            </a:r>
            <a:r>
              <a:rPr lang="en-US" dirty="0" err="1" smtClean="0"/>
              <a:t>được</a:t>
            </a:r>
            <a:r>
              <a:rPr lang="en-US" dirty="0" smtClean="0"/>
              <a:t> </a:t>
            </a:r>
            <a:r>
              <a:rPr lang="en-US" dirty="0" err="1" smtClean="0"/>
              <a:t>biểu</a:t>
            </a:r>
            <a:r>
              <a:rPr lang="en-US" dirty="0" smtClean="0"/>
              <a:t> </a:t>
            </a:r>
            <a:r>
              <a:rPr lang="en-US" dirty="0" err="1" smtClean="0"/>
              <a:t>diễn</a:t>
            </a:r>
            <a:r>
              <a:rPr lang="en-US" dirty="0" smtClean="0"/>
              <a:t> </a:t>
            </a:r>
            <a:r>
              <a:rPr lang="en-US" dirty="0" err="1" smtClean="0"/>
              <a:t>lại</a:t>
            </a:r>
            <a:r>
              <a:rPr lang="en-US" dirty="0" smtClean="0"/>
              <a:t> </a:t>
            </a:r>
            <a:r>
              <a:rPr lang="en-US" dirty="0" err="1" smtClean="0"/>
              <a:t>bằng</a:t>
            </a:r>
            <a:r>
              <a:rPr lang="en-US" dirty="0" smtClean="0"/>
              <a:t> </a:t>
            </a:r>
            <a:r>
              <a:rPr lang="en-US" dirty="0" err="1" smtClean="0"/>
              <a:t>các</a:t>
            </a:r>
            <a:r>
              <a:rPr lang="en-US" dirty="0" smtClean="0"/>
              <a:t> </a:t>
            </a:r>
            <a:r>
              <a:rPr lang="en-US" dirty="0" err="1" smtClean="0"/>
              <a:t>câu</a:t>
            </a:r>
            <a:r>
              <a:rPr lang="en-US" dirty="0" smtClean="0"/>
              <a:t> </a:t>
            </a:r>
            <a:r>
              <a:rPr lang="en-US" dirty="0" err="1" smtClean="0"/>
              <a:t>lệnh</a:t>
            </a:r>
            <a:r>
              <a:rPr lang="en-US" dirty="0" smtClean="0"/>
              <a:t> if-else </a:t>
            </a:r>
            <a:r>
              <a:rPr lang="en-US" dirty="0" err="1" smtClean="0"/>
              <a:t>và</a:t>
            </a:r>
            <a:r>
              <a:rPr lang="en-US" dirty="0" smtClean="0"/>
              <a:t> </a:t>
            </a:r>
            <a:r>
              <a:rPr lang="en-US" dirty="0" err="1" smtClean="0"/>
              <a:t>các</a:t>
            </a:r>
            <a:r>
              <a:rPr lang="en-US" dirty="0" smtClean="0"/>
              <a:t> </a:t>
            </a:r>
            <a:r>
              <a:rPr lang="en-US" dirty="0" err="1" smtClean="0"/>
              <a:t>câu</a:t>
            </a:r>
            <a:r>
              <a:rPr lang="en-US" dirty="0" smtClean="0"/>
              <a:t> </a:t>
            </a:r>
            <a:r>
              <a:rPr lang="en-US" dirty="0" err="1" smtClean="0"/>
              <a:t>lệnh</a:t>
            </a:r>
            <a:r>
              <a:rPr lang="en-US" dirty="0" smtClean="0"/>
              <a:t> </a:t>
            </a:r>
            <a:r>
              <a:rPr lang="en-US" dirty="0" err="1" smtClean="0">
                <a:solidFill>
                  <a:srgbClr val="FF0000"/>
                </a:solidFill>
              </a:rPr>
              <a:t>goto</a:t>
            </a:r>
            <a:r>
              <a:rPr lang="en-US" dirty="0" smtClean="0"/>
              <a:t> (</a:t>
            </a:r>
            <a:r>
              <a:rPr lang="en-US" dirty="0" err="1" smtClean="0"/>
              <a:t>Với</a:t>
            </a:r>
            <a:r>
              <a:rPr lang="en-US" dirty="0" smtClean="0"/>
              <a:t> </a:t>
            </a:r>
            <a:r>
              <a:rPr lang="en-US" dirty="0" err="1" smtClean="0"/>
              <a:t>sự</a:t>
            </a:r>
            <a:r>
              <a:rPr lang="en-US" dirty="0" smtClean="0"/>
              <a:t> </a:t>
            </a:r>
            <a:r>
              <a:rPr lang="en-US" dirty="0" err="1" smtClean="0"/>
              <a:t>hỗ</a:t>
            </a:r>
            <a:r>
              <a:rPr lang="en-US" dirty="0" smtClean="0"/>
              <a:t> </a:t>
            </a:r>
            <a:r>
              <a:rPr lang="en-US" dirty="0" err="1" smtClean="0"/>
              <a:t>trợ</a:t>
            </a:r>
            <a:r>
              <a:rPr lang="en-US" dirty="0" smtClean="0"/>
              <a:t> </a:t>
            </a:r>
            <a:r>
              <a:rPr lang="en-US" dirty="0" err="1" smtClean="0"/>
              <a:t>của</a:t>
            </a:r>
            <a:r>
              <a:rPr lang="en-US" dirty="0" smtClean="0"/>
              <a:t> </a:t>
            </a:r>
            <a:r>
              <a:rPr lang="en-US" dirty="0" err="1" smtClean="0"/>
              <a:t>các</a:t>
            </a:r>
            <a:r>
              <a:rPr lang="en-US" dirty="0" smtClean="0"/>
              <a:t> </a:t>
            </a:r>
            <a:r>
              <a:rPr lang="en-US" dirty="0" err="1" smtClean="0"/>
              <a:t>nhãn</a:t>
            </a:r>
            <a:r>
              <a:rPr lang="en-US" dirty="0" smtClean="0"/>
              <a:t>)</a:t>
            </a:r>
            <a:endParaRPr lang="en-US" dirty="0"/>
          </a:p>
        </p:txBody>
      </p:sp>
    </p:spTree>
    <p:extLst>
      <p:ext uri="{BB962C8B-B14F-4D97-AF65-F5344CB8AC3E}">
        <p14:creationId xmlns:p14="http://schemas.microsoft.com/office/powerpoint/2010/main" val="19599670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Câu</a:t>
            </a:r>
            <a:r>
              <a:rPr lang="en-US" dirty="0"/>
              <a:t> </a:t>
            </a:r>
            <a:r>
              <a:rPr lang="en-US" dirty="0" err="1"/>
              <a:t>lệnh</a:t>
            </a:r>
            <a:r>
              <a:rPr lang="en-US" dirty="0"/>
              <a:t> </a:t>
            </a:r>
            <a:r>
              <a:rPr lang="en-US" dirty="0" err="1"/>
              <a:t>lựa</a:t>
            </a:r>
            <a:r>
              <a:rPr lang="en-US" dirty="0"/>
              <a:t> </a:t>
            </a:r>
            <a:r>
              <a:rPr lang="en-US" dirty="0" err="1"/>
              <a:t>chọn</a:t>
            </a:r>
            <a:r>
              <a:rPr lang="en-US" dirty="0"/>
              <a:t> </a:t>
            </a:r>
            <a:r>
              <a:rPr lang="en-US" dirty="0" err="1"/>
              <a:t>đơn</a:t>
            </a:r>
            <a:endParaRPr lang="en-US" dirty="0"/>
          </a:p>
        </p:txBody>
      </p:sp>
      <p:sp>
        <p:nvSpPr>
          <p:cNvPr id="3" name="Content Placeholder 2"/>
          <p:cNvSpPr>
            <a:spLocks noGrp="1"/>
          </p:cNvSpPr>
          <p:nvPr>
            <p:ph idx="1"/>
          </p:nvPr>
        </p:nvSpPr>
        <p:spPr>
          <a:xfrm>
            <a:off x="304800" y="3581400"/>
            <a:ext cx="8610600" cy="2438400"/>
          </a:xfrm>
        </p:spPr>
        <p:txBody>
          <a:bodyPr/>
          <a:lstStyle/>
          <a:p>
            <a:pPr eaLnBrk="1" hangingPunct="1"/>
            <a:r>
              <a:rPr lang="en-US" dirty="0" err="1" smtClean="0"/>
              <a:t>Biểu</a:t>
            </a:r>
            <a:r>
              <a:rPr lang="en-US" dirty="0" smtClean="0"/>
              <a:t> </a:t>
            </a:r>
            <a:r>
              <a:rPr lang="en-US" dirty="0" err="1" smtClean="0"/>
              <a:t>thức</a:t>
            </a:r>
            <a:r>
              <a:rPr lang="en-US" dirty="0" smtClean="0"/>
              <a:t> </a:t>
            </a:r>
            <a:r>
              <a:rPr lang="en-US" dirty="0" err="1" smtClean="0"/>
              <a:t>điều</a:t>
            </a:r>
            <a:r>
              <a:rPr lang="en-US" dirty="0" smtClean="0"/>
              <a:t> </a:t>
            </a:r>
            <a:r>
              <a:rPr lang="en-US" dirty="0" err="1"/>
              <a:t>kiện</a:t>
            </a:r>
            <a:r>
              <a:rPr lang="en-US" dirty="0"/>
              <a:t> </a:t>
            </a:r>
            <a:r>
              <a:rPr lang="en-US" dirty="0" err="1"/>
              <a:t>là</a:t>
            </a:r>
            <a:r>
              <a:rPr lang="en-US" dirty="0"/>
              <a:t> </a:t>
            </a:r>
            <a:r>
              <a:rPr lang="en-US" dirty="0" err="1"/>
              <a:t>biểu</a:t>
            </a:r>
            <a:r>
              <a:rPr lang="en-US" dirty="0"/>
              <a:t> </a:t>
            </a:r>
            <a:r>
              <a:rPr lang="en-US" dirty="0" err="1"/>
              <a:t>thức</a:t>
            </a:r>
            <a:r>
              <a:rPr lang="en-US" dirty="0"/>
              <a:t> </a:t>
            </a:r>
            <a:r>
              <a:rPr lang="en-US" dirty="0" err="1"/>
              <a:t>mang</a:t>
            </a:r>
            <a:r>
              <a:rPr lang="en-US" dirty="0"/>
              <a:t> </a:t>
            </a:r>
            <a:r>
              <a:rPr lang="en-US" dirty="0" err="1"/>
              <a:t>giá</a:t>
            </a:r>
            <a:r>
              <a:rPr lang="en-US" dirty="0"/>
              <a:t> </a:t>
            </a:r>
            <a:r>
              <a:rPr lang="en-US" dirty="0" err="1"/>
              <a:t>trị</a:t>
            </a:r>
            <a:r>
              <a:rPr lang="en-US" dirty="0"/>
              <a:t> </a:t>
            </a:r>
            <a:r>
              <a:rPr lang="en-US" b="1" i="1" dirty="0" err="1">
                <a:solidFill>
                  <a:srgbClr val="FF0000"/>
                </a:solidFill>
              </a:rPr>
              <a:t>đúng</a:t>
            </a:r>
            <a:r>
              <a:rPr lang="en-US" dirty="0"/>
              <a:t> </a:t>
            </a:r>
            <a:r>
              <a:rPr lang="en-US" dirty="0" err="1"/>
              <a:t>hoặc</a:t>
            </a:r>
            <a:r>
              <a:rPr lang="en-US" dirty="0"/>
              <a:t> </a:t>
            </a:r>
            <a:r>
              <a:rPr lang="en-US" b="1" i="1" dirty="0" err="1">
                <a:solidFill>
                  <a:srgbClr val="FF0000"/>
                </a:solidFill>
              </a:rPr>
              <a:t>sai</a:t>
            </a:r>
            <a:r>
              <a:rPr lang="en-US" b="1" i="1" dirty="0"/>
              <a:t>.</a:t>
            </a:r>
          </a:p>
          <a:p>
            <a:pPr eaLnBrk="1" hangingPunct="1"/>
            <a:r>
              <a:rPr lang="en-US" dirty="0" err="1"/>
              <a:t>Câu</a:t>
            </a:r>
            <a:r>
              <a:rPr lang="en-US" dirty="0"/>
              <a:t> </a:t>
            </a:r>
            <a:r>
              <a:rPr lang="en-US" dirty="0" err="1"/>
              <a:t>lệnh</a:t>
            </a:r>
            <a:r>
              <a:rPr lang="en-US" dirty="0"/>
              <a:t> </a:t>
            </a:r>
            <a:r>
              <a:rPr lang="en-US" b="1" i="1" dirty="0">
                <a:latin typeface="DejaVu Sans Mono"/>
                <a:ea typeface="DejaVu Sans Mono"/>
                <a:cs typeface="DejaVu Sans Mono"/>
              </a:rPr>
              <a:t>if </a:t>
            </a:r>
            <a:r>
              <a:rPr lang="en-US" dirty="0"/>
              <a:t> </a:t>
            </a:r>
            <a:r>
              <a:rPr lang="en-US" dirty="0" err="1" smtClean="0"/>
              <a:t>ra</a:t>
            </a:r>
            <a:r>
              <a:rPr lang="en-US" dirty="0" smtClean="0"/>
              <a:t> </a:t>
            </a:r>
            <a:r>
              <a:rPr lang="en-US" b="1" dirty="0" err="1">
                <a:solidFill>
                  <a:srgbClr val="FF0000"/>
                </a:solidFill>
              </a:rPr>
              <a:t>quyết</a:t>
            </a:r>
            <a:r>
              <a:rPr lang="en-US" b="1" dirty="0">
                <a:solidFill>
                  <a:srgbClr val="FF0000"/>
                </a:solidFill>
              </a:rPr>
              <a:t> </a:t>
            </a:r>
            <a:r>
              <a:rPr lang="en-US" b="1" dirty="0" err="1">
                <a:solidFill>
                  <a:srgbClr val="FF0000"/>
                </a:solidFill>
              </a:rPr>
              <a:t>định</a:t>
            </a:r>
            <a:r>
              <a:rPr lang="en-US" i="1" dirty="0">
                <a:solidFill>
                  <a:srgbClr val="FF0000"/>
                </a:solidFill>
              </a:rPr>
              <a:t> </a:t>
            </a:r>
            <a:r>
              <a:rPr lang="en-US" dirty="0" err="1"/>
              <a:t>dựa</a:t>
            </a:r>
            <a:r>
              <a:rPr lang="en-US" dirty="0"/>
              <a:t> </a:t>
            </a:r>
            <a:r>
              <a:rPr lang="en-US" dirty="0" err="1"/>
              <a:t>trên</a:t>
            </a:r>
            <a:r>
              <a:rPr lang="en-US" dirty="0"/>
              <a:t> </a:t>
            </a:r>
            <a:r>
              <a:rPr lang="en-US" dirty="0" err="1"/>
              <a:t>giá</a:t>
            </a:r>
            <a:r>
              <a:rPr lang="en-US" dirty="0"/>
              <a:t> </a:t>
            </a:r>
            <a:r>
              <a:rPr lang="en-US" dirty="0" err="1"/>
              <a:t>trị</a:t>
            </a:r>
            <a:r>
              <a:rPr lang="en-US" dirty="0"/>
              <a:t> </a:t>
            </a:r>
            <a:r>
              <a:rPr lang="en-US" dirty="0" err="1" smtClean="0"/>
              <a:t>của</a:t>
            </a:r>
            <a:r>
              <a:rPr lang="en-US" dirty="0" smtClean="0"/>
              <a:t> </a:t>
            </a:r>
            <a:r>
              <a:rPr lang="en-US" dirty="0" err="1" smtClean="0"/>
              <a:t>biểu</a:t>
            </a:r>
            <a:r>
              <a:rPr lang="en-US" dirty="0" smtClean="0"/>
              <a:t> </a:t>
            </a:r>
            <a:r>
              <a:rPr lang="en-US" dirty="0" err="1" smtClean="0"/>
              <a:t>thức</a:t>
            </a:r>
            <a:r>
              <a:rPr lang="en-US" dirty="0" smtClean="0"/>
              <a:t> </a:t>
            </a:r>
            <a:r>
              <a:rPr lang="en-US" dirty="0" err="1"/>
              <a:t>điều</a:t>
            </a:r>
            <a:r>
              <a:rPr lang="en-US" dirty="0"/>
              <a:t> </a:t>
            </a:r>
            <a:r>
              <a:rPr lang="en-US" dirty="0" err="1"/>
              <a:t>kiện</a:t>
            </a:r>
            <a:r>
              <a:rPr lang="en-US" dirty="0"/>
              <a:t>.</a:t>
            </a:r>
          </a:p>
          <a:p>
            <a:pPr eaLnBrk="1" hangingPunct="1"/>
            <a:r>
              <a:rPr lang="en-US" dirty="0" err="1"/>
              <a:t>Nếu</a:t>
            </a:r>
            <a:r>
              <a:rPr lang="en-US" dirty="0"/>
              <a:t> </a:t>
            </a:r>
            <a:r>
              <a:rPr lang="en-US" dirty="0" err="1" smtClean="0"/>
              <a:t>biểu</a:t>
            </a:r>
            <a:r>
              <a:rPr lang="en-US" dirty="0" smtClean="0"/>
              <a:t> </a:t>
            </a:r>
            <a:r>
              <a:rPr lang="en-US" dirty="0" err="1" smtClean="0"/>
              <a:t>thức</a:t>
            </a:r>
            <a:r>
              <a:rPr lang="en-US" dirty="0" smtClean="0"/>
              <a:t> </a:t>
            </a:r>
            <a:r>
              <a:rPr lang="en-US" dirty="0" err="1" smtClean="0"/>
              <a:t>điều</a:t>
            </a:r>
            <a:r>
              <a:rPr lang="en-US" dirty="0" smtClean="0"/>
              <a:t> </a:t>
            </a:r>
            <a:r>
              <a:rPr lang="en-US" dirty="0" err="1"/>
              <a:t>kiện</a:t>
            </a:r>
            <a:r>
              <a:rPr lang="en-US" dirty="0"/>
              <a:t> </a:t>
            </a:r>
            <a:r>
              <a:rPr lang="en-US" dirty="0" err="1" smtClean="0"/>
              <a:t>là</a:t>
            </a:r>
            <a:r>
              <a:rPr lang="en-US" dirty="0" smtClean="0"/>
              <a:t> </a:t>
            </a:r>
            <a:r>
              <a:rPr lang="en-US" dirty="0" err="1">
                <a:solidFill>
                  <a:srgbClr val="FF0000"/>
                </a:solidFill>
              </a:rPr>
              <a:t>đúng</a:t>
            </a:r>
            <a:r>
              <a:rPr lang="en-US" dirty="0"/>
              <a:t>, </a:t>
            </a:r>
            <a:r>
              <a:rPr lang="en-US" dirty="0" err="1"/>
              <a:t>thân</a:t>
            </a:r>
            <a:r>
              <a:rPr lang="en-US" dirty="0"/>
              <a:t> </a:t>
            </a:r>
            <a:r>
              <a:rPr lang="en-US" dirty="0" err="1"/>
              <a:t>câu</a:t>
            </a:r>
            <a:r>
              <a:rPr lang="en-US" dirty="0"/>
              <a:t> </a:t>
            </a:r>
            <a:r>
              <a:rPr lang="en-US" dirty="0" err="1"/>
              <a:t>lệnh</a:t>
            </a:r>
            <a:r>
              <a:rPr lang="en-US" dirty="0"/>
              <a:t> </a:t>
            </a:r>
            <a:r>
              <a:rPr lang="en-US" b="1" i="1" dirty="0">
                <a:latin typeface="DejaVu Sans Mono"/>
                <a:ea typeface="DejaVu Sans Mono"/>
                <a:cs typeface="DejaVu Sans Mono"/>
              </a:rPr>
              <a:t>if</a:t>
            </a:r>
            <a:r>
              <a:rPr lang="en-US" dirty="0"/>
              <a:t> </a:t>
            </a:r>
            <a:r>
              <a:rPr lang="en-US" dirty="0" err="1"/>
              <a:t>sẽ</a:t>
            </a:r>
            <a:r>
              <a:rPr lang="en-US" dirty="0"/>
              <a:t> </a:t>
            </a:r>
            <a:r>
              <a:rPr lang="en-US" dirty="0" err="1"/>
              <a:t>thực</a:t>
            </a:r>
            <a:r>
              <a:rPr lang="en-US" dirty="0"/>
              <a:t> </a:t>
            </a:r>
            <a:r>
              <a:rPr lang="en-US" dirty="0" err="1"/>
              <a:t>hiện</a:t>
            </a:r>
            <a:r>
              <a:rPr lang="en-US" dirty="0"/>
              <a:t>. </a:t>
            </a:r>
            <a:r>
              <a:rPr lang="en-US" dirty="0" err="1"/>
              <a:t>Nếu</a:t>
            </a:r>
            <a:r>
              <a:rPr lang="en-US" dirty="0"/>
              <a:t> </a:t>
            </a:r>
            <a:r>
              <a:rPr lang="en-US" dirty="0" err="1">
                <a:solidFill>
                  <a:srgbClr val="FF0000"/>
                </a:solidFill>
              </a:rPr>
              <a:t>sai</a:t>
            </a:r>
            <a:r>
              <a:rPr lang="en-US" dirty="0"/>
              <a:t>, </a:t>
            </a:r>
            <a:r>
              <a:rPr lang="en-US" dirty="0" err="1"/>
              <a:t>thì</a:t>
            </a:r>
            <a:r>
              <a:rPr lang="en-US" dirty="0"/>
              <a:t> </a:t>
            </a:r>
            <a:r>
              <a:rPr lang="en-US" dirty="0" err="1"/>
              <a:t>không</a:t>
            </a:r>
            <a:r>
              <a:rPr lang="en-US" dirty="0"/>
              <a:t> </a:t>
            </a:r>
            <a:r>
              <a:rPr lang="en-US" dirty="0" err="1"/>
              <a:t>thực</a:t>
            </a:r>
            <a:r>
              <a:rPr lang="en-US" dirty="0"/>
              <a:t> </a:t>
            </a:r>
            <a:r>
              <a:rPr lang="en-US" dirty="0" err="1"/>
              <a:t>hiện</a:t>
            </a:r>
            <a:r>
              <a:rPr lang="en-US" dirty="0"/>
              <a:t>.</a:t>
            </a:r>
          </a:p>
          <a:p>
            <a:endParaRPr lang="en-US" dirty="0"/>
          </a:p>
        </p:txBody>
      </p:sp>
      <p:grpSp>
        <p:nvGrpSpPr>
          <p:cNvPr id="20" name="Group 19"/>
          <p:cNvGrpSpPr/>
          <p:nvPr/>
        </p:nvGrpSpPr>
        <p:grpSpPr>
          <a:xfrm>
            <a:off x="2267458" y="1219200"/>
            <a:ext cx="3581400" cy="2410464"/>
            <a:chOff x="2267458" y="1587114"/>
            <a:chExt cx="3581400" cy="2410464"/>
          </a:xfrm>
        </p:grpSpPr>
        <p:sp>
          <p:nvSpPr>
            <p:cNvPr id="5" name="Rectangle 4"/>
            <p:cNvSpPr/>
            <p:nvPr/>
          </p:nvSpPr>
          <p:spPr bwMode="auto">
            <a:xfrm>
              <a:off x="2267458" y="1823789"/>
              <a:ext cx="3581400" cy="1916227"/>
            </a:xfrm>
            <a:prstGeom prst="rect">
              <a:avLst/>
            </a:prstGeom>
            <a:noFill/>
            <a:ln>
              <a:solidFill>
                <a:schemeClr val="accent2">
                  <a:lumMod val="75000"/>
                </a:schemeClr>
              </a:solidFill>
              <a:prstDash val="sysDash"/>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6" name="Diamond 5"/>
            <p:cNvSpPr/>
            <p:nvPr/>
          </p:nvSpPr>
          <p:spPr bwMode="auto">
            <a:xfrm>
              <a:off x="2755831" y="1942127"/>
              <a:ext cx="2279073" cy="631134"/>
            </a:xfrm>
            <a:prstGeom prst="diamond">
              <a:avLst/>
            </a:prstGeom>
            <a:solidFill>
              <a:srgbClr val="CCF7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0432FF"/>
                </a:solidFill>
                <a:effectLst/>
                <a:latin typeface="Tahoma" pitchFamily="34" charset="0"/>
              </a:endParaRPr>
            </a:p>
          </p:txBody>
        </p:sp>
        <p:cxnSp>
          <p:nvCxnSpPr>
            <p:cNvPr id="8" name="Straight Arrow Connector 7"/>
            <p:cNvCxnSpPr/>
            <p:nvPr/>
          </p:nvCxnSpPr>
          <p:spPr bwMode="auto">
            <a:xfrm>
              <a:off x="3895367" y="2573262"/>
              <a:ext cx="0" cy="310237"/>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9" name="TextBox 8"/>
            <p:cNvSpPr txBox="1"/>
            <p:nvPr/>
          </p:nvSpPr>
          <p:spPr>
            <a:xfrm>
              <a:off x="3921766" y="2596005"/>
              <a:ext cx="508484" cy="191189"/>
            </a:xfrm>
            <a:prstGeom prst="rect">
              <a:avLst/>
            </a:prstGeom>
            <a:noFill/>
          </p:spPr>
          <p:txBody>
            <a:bodyPr wrap="none" rtlCol="0">
              <a:spAutoFit/>
            </a:bodyPr>
            <a:lstStyle/>
            <a:p>
              <a:r>
                <a:rPr lang="en-US" dirty="0" smtClean="0">
                  <a:solidFill>
                    <a:srgbClr val="0432FF"/>
                  </a:solidFill>
                </a:rPr>
                <a:t>true</a:t>
              </a:r>
              <a:endParaRPr lang="en-US" dirty="0">
                <a:solidFill>
                  <a:srgbClr val="0432FF"/>
                </a:solidFill>
              </a:endParaRPr>
            </a:p>
          </p:txBody>
        </p:sp>
        <p:sp>
          <p:nvSpPr>
            <p:cNvPr id="10" name="TextBox 9"/>
            <p:cNvSpPr txBox="1"/>
            <p:nvPr/>
          </p:nvSpPr>
          <p:spPr>
            <a:xfrm>
              <a:off x="4934458" y="1986182"/>
              <a:ext cx="559552" cy="191189"/>
            </a:xfrm>
            <a:prstGeom prst="rect">
              <a:avLst/>
            </a:prstGeom>
            <a:noFill/>
          </p:spPr>
          <p:txBody>
            <a:bodyPr wrap="none" rtlCol="0">
              <a:spAutoFit/>
            </a:bodyPr>
            <a:lstStyle/>
            <a:p>
              <a:r>
                <a:rPr lang="en-US" dirty="0" smtClean="0">
                  <a:solidFill>
                    <a:srgbClr val="0432FF"/>
                  </a:solidFill>
                </a:rPr>
                <a:t>false</a:t>
              </a:r>
              <a:endParaRPr lang="en-US" dirty="0">
                <a:solidFill>
                  <a:srgbClr val="0432FF"/>
                </a:solidFill>
              </a:endParaRPr>
            </a:p>
          </p:txBody>
        </p:sp>
        <p:cxnSp>
          <p:nvCxnSpPr>
            <p:cNvPr id="11" name="Straight Arrow Connector 10"/>
            <p:cNvCxnSpPr/>
            <p:nvPr/>
          </p:nvCxnSpPr>
          <p:spPr bwMode="auto">
            <a:xfrm flipH="1">
              <a:off x="4058158" y="3543950"/>
              <a:ext cx="1407286"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2" name="Straight Connector 11"/>
            <p:cNvCxnSpPr/>
            <p:nvPr/>
          </p:nvCxnSpPr>
          <p:spPr bwMode="auto">
            <a:xfrm flipV="1">
              <a:off x="5033208" y="2256450"/>
              <a:ext cx="432236" cy="987"/>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3" name="Straight Connector 12"/>
            <p:cNvCxnSpPr/>
            <p:nvPr/>
          </p:nvCxnSpPr>
          <p:spPr bwMode="auto">
            <a:xfrm>
              <a:off x="5465444" y="2257695"/>
              <a:ext cx="0" cy="1286256"/>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4" name="Straight Arrow Connector 13"/>
            <p:cNvCxnSpPr/>
            <p:nvPr/>
          </p:nvCxnSpPr>
          <p:spPr bwMode="auto">
            <a:xfrm>
              <a:off x="3895367" y="1587114"/>
              <a:ext cx="0" cy="355013"/>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5" name="Straight Arrow Connector 14"/>
            <p:cNvCxnSpPr/>
            <p:nvPr/>
          </p:nvCxnSpPr>
          <p:spPr bwMode="auto">
            <a:xfrm>
              <a:off x="3921766" y="3277957"/>
              <a:ext cx="0" cy="206824"/>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6" name="Oval 15"/>
            <p:cNvSpPr/>
            <p:nvPr/>
          </p:nvSpPr>
          <p:spPr bwMode="auto">
            <a:xfrm>
              <a:off x="3797693" y="3465059"/>
              <a:ext cx="260465" cy="157784"/>
            </a:xfrm>
            <a:prstGeom prst="ellipse">
              <a:avLst/>
            </a:prstGeom>
            <a:solidFill>
              <a:srgbClr val="CCF7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cxnSp>
          <p:nvCxnSpPr>
            <p:cNvPr id="17" name="Straight Arrow Connector 16"/>
            <p:cNvCxnSpPr/>
            <p:nvPr/>
          </p:nvCxnSpPr>
          <p:spPr bwMode="auto">
            <a:xfrm>
              <a:off x="3936565" y="3622842"/>
              <a:ext cx="0" cy="374736"/>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8" name="TextBox 17"/>
            <p:cNvSpPr txBox="1"/>
            <p:nvPr/>
          </p:nvSpPr>
          <p:spPr>
            <a:xfrm>
              <a:off x="2754638" y="2100756"/>
              <a:ext cx="1948802" cy="369332"/>
            </a:xfrm>
            <a:prstGeom prst="rect">
              <a:avLst/>
            </a:prstGeom>
            <a:noFill/>
          </p:spPr>
          <p:txBody>
            <a:bodyPr wrap="none" rtlCol="0">
              <a:spAutoFit/>
            </a:bodyPr>
            <a:lstStyle/>
            <a:p>
              <a:pPr algn="ctr"/>
              <a:r>
                <a:rPr lang="en-US" dirty="0" smtClean="0">
                  <a:solidFill>
                    <a:srgbClr val="0432FF"/>
                  </a:solidFill>
                </a:rPr>
                <a:t>        grade &gt;= 5</a:t>
              </a:r>
              <a:endParaRPr lang="en-US" dirty="0">
                <a:solidFill>
                  <a:srgbClr val="0432FF"/>
                </a:solidFill>
              </a:endParaRPr>
            </a:p>
          </p:txBody>
        </p:sp>
        <p:sp>
          <p:nvSpPr>
            <p:cNvPr id="19" name="Parallelogram 18"/>
            <p:cNvSpPr/>
            <p:nvPr/>
          </p:nvSpPr>
          <p:spPr bwMode="auto">
            <a:xfrm>
              <a:off x="2895600" y="2883499"/>
              <a:ext cx="2137608" cy="394458"/>
            </a:xfrm>
            <a:prstGeom prst="parallelogram">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t>In “Passed”</a:t>
              </a:r>
              <a:endParaRPr kumimoji="0" lang="en-US" sz="1800" b="0" i="0" u="none" strike="noStrike" cap="none" normalizeH="0" baseline="0" dirty="0" smtClean="0">
                <a:ln>
                  <a:noFill/>
                </a:ln>
                <a:solidFill>
                  <a:schemeClr val="tx1"/>
                </a:solidFill>
                <a:effectLst/>
                <a:latin typeface="Tahoma" pitchFamily="34" charset="0"/>
              </a:endParaRPr>
            </a:p>
          </p:txBody>
        </p:sp>
      </p:grpSp>
    </p:spTree>
    <p:extLst>
      <p:ext uri="{BB962C8B-B14F-4D97-AF65-F5344CB8AC3E}">
        <p14:creationId xmlns:p14="http://schemas.microsoft.com/office/powerpoint/2010/main" val="95324051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err="1" smtClean="0"/>
              <a:t>Tổng</a:t>
            </a:r>
            <a:r>
              <a:rPr lang="en-US" dirty="0" smtClean="0"/>
              <a:t> </a:t>
            </a:r>
            <a:r>
              <a:rPr lang="en-US" dirty="0" err="1" smtClean="0"/>
              <a:t>kết</a:t>
            </a:r>
            <a:endParaRPr lang="en-US" dirty="0" smtClean="0"/>
          </a:p>
        </p:txBody>
      </p:sp>
      <p:sp>
        <p:nvSpPr>
          <p:cNvPr id="2" name="Content Placeholder 1"/>
          <p:cNvSpPr>
            <a:spLocks noGrp="1"/>
          </p:cNvSpPr>
          <p:nvPr>
            <p:ph idx="1"/>
          </p:nvPr>
        </p:nvSpPr>
        <p:spPr/>
        <p:txBody>
          <a:bodyPr/>
          <a:lstStyle/>
          <a:p>
            <a:r>
              <a:rPr lang="vi-VN" dirty="0" smtClean="0"/>
              <a:t>Vận dụng được nguyên tắc phân rã bài toán để giải quyết vấn đề</a:t>
            </a:r>
          </a:p>
          <a:p>
            <a:pPr lvl="1"/>
            <a:r>
              <a:rPr lang="vi-VN" dirty="0" smtClean="0"/>
              <a:t>Xem các ví dụ về Giải PTB2 và các ví dụ khác</a:t>
            </a:r>
          </a:p>
          <a:p>
            <a:pPr lvl="1"/>
            <a:endParaRPr lang="en-US" dirty="0" smtClean="0"/>
          </a:p>
          <a:p>
            <a:r>
              <a:rPr lang="en-US" dirty="0" err="1" smtClean="0"/>
              <a:t>Hiểu</a:t>
            </a:r>
            <a:r>
              <a:rPr lang="en-US" dirty="0" smtClean="0"/>
              <a:t> </a:t>
            </a:r>
            <a:r>
              <a:rPr lang="vi-VN" dirty="0" smtClean="0"/>
              <a:t>và vận dụng</a:t>
            </a:r>
            <a:r>
              <a:rPr lang="en-US" dirty="0" smtClean="0"/>
              <a:t> </a:t>
            </a:r>
            <a:r>
              <a:rPr lang="en-US" dirty="0" err="1" smtClean="0"/>
              <a:t>được</a:t>
            </a:r>
            <a:r>
              <a:rPr lang="en-US" dirty="0" smtClean="0"/>
              <a:t> </a:t>
            </a:r>
            <a:r>
              <a:rPr lang="en-US" dirty="0" err="1" smtClean="0"/>
              <a:t>các</a:t>
            </a:r>
            <a:r>
              <a:rPr lang="en-US" dirty="0" smtClean="0"/>
              <a:t> </a:t>
            </a:r>
            <a:r>
              <a:rPr lang="en-US" dirty="0" err="1" smtClean="0"/>
              <a:t>câu</a:t>
            </a:r>
            <a:r>
              <a:rPr lang="en-US" dirty="0" smtClean="0"/>
              <a:t> </a:t>
            </a:r>
            <a:r>
              <a:rPr lang="en-US" dirty="0" err="1" smtClean="0"/>
              <a:t>lệnh</a:t>
            </a:r>
            <a:r>
              <a:rPr lang="en-US" dirty="0" smtClean="0"/>
              <a:t> </a:t>
            </a:r>
            <a:r>
              <a:rPr lang="vi-VN" dirty="0" smtClean="0"/>
              <a:t>điều khiển của C</a:t>
            </a:r>
            <a:endParaRPr lang="en-US" dirty="0" smtClean="0"/>
          </a:p>
          <a:p>
            <a:pPr lvl="1"/>
            <a:r>
              <a:rPr lang="en-US" dirty="0" err="1" smtClean="0"/>
              <a:t>Nguyên</a:t>
            </a:r>
            <a:r>
              <a:rPr lang="en-US" dirty="0" smtClean="0"/>
              <a:t> </a:t>
            </a:r>
            <a:r>
              <a:rPr lang="en-US" dirty="0" err="1" smtClean="0"/>
              <a:t>lý</a:t>
            </a:r>
            <a:r>
              <a:rPr lang="en-US" dirty="0" smtClean="0"/>
              <a:t> </a:t>
            </a:r>
            <a:r>
              <a:rPr lang="en-US" dirty="0" err="1" smtClean="0"/>
              <a:t>của</a:t>
            </a:r>
            <a:r>
              <a:rPr lang="en-US" dirty="0" smtClean="0"/>
              <a:t> </a:t>
            </a:r>
            <a:r>
              <a:rPr lang="en-US" dirty="0" err="1" smtClean="0"/>
              <a:t>việc</a:t>
            </a:r>
            <a:r>
              <a:rPr lang="en-US" dirty="0" smtClean="0"/>
              <a:t> </a:t>
            </a:r>
            <a:r>
              <a:rPr lang="en-US" dirty="0" err="1" smtClean="0"/>
              <a:t>thực</a:t>
            </a:r>
            <a:r>
              <a:rPr lang="en-US" dirty="0" smtClean="0"/>
              <a:t> </a:t>
            </a:r>
            <a:r>
              <a:rPr lang="en-US" dirty="0" err="1" smtClean="0"/>
              <a:t>thi</a:t>
            </a:r>
            <a:r>
              <a:rPr lang="en-US" dirty="0" smtClean="0"/>
              <a:t> </a:t>
            </a:r>
            <a:r>
              <a:rPr lang="en-US" dirty="0" err="1" smtClean="0"/>
              <a:t>có</a:t>
            </a:r>
            <a:r>
              <a:rPr lang="en-US" dirty="0" smtClean="0"/>
              <a:t> </a:t>
            </a:r>
            <a:r>
              <a:rPr lang="en-US" dirty="0" err="1" smtClean="0"/>
              <a:t>điều</a:t>
            </a:r>
            <a:r>
              <a:rPr lang="en-US" dirty="0" smtClean="0"/>
              <a:t> </a:t>
            </a:r>
            <a:r>
              <a:rPr lang="en-US" dirty="0" err="1" smtClean="0"/>
              <a:t>kiện</a:t>
            </a:r>
            <a:endParaRPr lang="en-US" dirty="0"/>
          </a:p>
          <a:p>
            <a:pPr lvl="1"/>
            <a:r>
              <a:rPr lang="en-US" dirty="0" err="1" smtClean="0"/>
              <a:t>Câu</a:t>
            </a:r>
            <a:r>
              <a:rPr lang="en-US" dirty="0" smtClean="0"/>
              <a:t> </a:t>
            </a:r>
            <a:r>
              <a:rPr lang="en-US" dirty="0" err="1" smtClean="0"/>
              <a:t>lệnh</a:t>
            </a:r>
            <a:r>
              <a:rPr lang="en-US" dirty="0" smtClean="0"/>
              <a:t> if-else, </a:t>
            </a:r>
            <a:r>
              <a:rPr lang="en-US" dirty="0" err="1" smtClean="0"/>
              <a:t>câu</a:t>
            </a:r>
            <a:r>
              <a:rPr lang="en-US" dirty="0" smtClean="0"/>
              <a:t> </a:t>
            </a:r>
            <a:r>
              <a:rPr lang="en-US" dirty="0" err="1" smtClean="0"/>
              <a:t>lệnh</a:t>
            </a:r>
            <a:r>
              <a:rPr lang="en-US" dirty="0" smtClean="0"/>
              <a:t> </a:t>
            </a:r>
            <a:r>
              <a:rPr lang="en-US" dirty="0" err="1" smtClean="0"/>
              <a:t>điều</a:t>
            </a:r>
            <a:r>
              <a:rPr lang="en-US" dirty="0" smtClean="0"/>
              <a:t> </a:t>
            </a:r>
            <a:r>
              <a:rPr lang="en-US" dirty="0" err="1" smtClean="0"/>
              <a:t>kiện</a:t>
            </a:r>
            <a:r>
              <a:rPr lang="en-US" dirty="0" smtClean="0"/>
              <a:t> </a:t>
            </a:r>
            <a:r>
              <a:rPr lang="en-US" dirty="0" err="1" smtClean="0"/>
              <a:t>lồng</a:t>
            </a:r>
            <a:r>
              <a:rPr lang="en-US" dirty="0" smtClean="0"/>
              <a:t> </a:t>
            </a:r>
            <a:r>
              <a:rPr lang="en-US" dirty="0" err="1" smtClean="0"/>
              <a:t>nhau</a:t>
            </a:r>
            <a:endParaRPr lang="en-US" dirty="0" smtClean="0"/>
          </a:p>
          <a:p>
            <a:pPr lvl="1"/>
            <a:r>
              <a:rPr lang="en-US" dirty="0" err="1" smtClean="0"/>
              <a:t>Câu</a:t>
            </a:r>
            <a:r>
              <a:rPr lang="en-US" dirty="0" smtClean="0"/>
              <a:t> </a:t>
            </a:r>
            <a:r>
              <a:rPr lang="en-US" dirty="0" err="1" smtClean="0"/>
              <a:t>lệnh</a:t>
            </a:r>
            <a:r>
              <a:rPr lang="en-US" dirty="0" smtClean="0"/>
              <a:t> </a:t>
            </a:r>
            <a:r>
              <a:rPr lang="vi-VN" dirty="0" smtClean="0"/>
              <a:t>switch-case</a:t>
            </a:r>
          </a:p>
          <a:p>
            <a:pPr lvl="1"/>
            <a:endParaRPr lang="en-US" dirty="0" smtClean="0"/>
          </a:p>
        </p:txBody>
      </p:sp>
    </p:spTree>
    <p:extLst>
      <p:ext uri="{BB962C8B-B14F-4D97-AF65-F5344CB8AC3E}">
        <p14:creationId xmlns:p14="http://schemas.microsoft.com/office/powerpoint/2010/main" val="187512408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 val="73f988fe6df8ae7d8013c6fd66a1c042d9bb9d"/>
</p:tagLst>
</file>

<file path=ppt/theme/theme1.xml><?xml version="1.0" encoding="utf-8"?>
<a:theme xmlns:a="http://schemas.openxmlformats.org/drawingml/2006/main" name="15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15_Blend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4290</TotalTime>
  <Words>3427</Words>
  <Application>Microsoft Office PowerPoint</Application>
  <PresentationFormat>On-screen Show (4:3)</PresentationFormat>
  <Paragraphs>616</Paragraphs>
  <Slides>90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90</vt:i4>
      </vt:variant>
    </vt:vector>
  </HeadingPairs>
  <TitlesOfParts>
    <vt:vector size="97" baseType="lpstr">
      <vt:lpstr>DejaVu Sans Mono</vt:lpstr>
      <vt:lpstr>Arial</vt:lpstr>
      <vt:lpstr>Consolas</vt:lpstr>
      <vt:lpstr>Tahoma</vt:lpstr>
      <vt:lpstr>Times New Roman</vt:lpstr>
      <vt:lpstr>Wingdings</vt:lpstr>
      <vt:lpstr>15_Blends</vt:lpstr>
      <vt:lpstr>Chương 04 CẤU TRÚC LỰA CHỌN</vt:lpstr>
      <vt:lpstr>Nội dung</vt:lpstr>
      <vt:lpstr>Giới thiệu</vt:lpstr>
      <vt:lpstr>Giới thiệu</vt:lpstr>
      <vt:lpstr>Giới thiệu</vt:lpstr>
      <vt:lpstr>Câu lệnh lựa chọn đơn</vt:lpstr>
      <vt:lpstr>Câu lệnh lựa chọn đơn</vt:lpstr>
      <vt:lpstr>Câu lệnh lựa chọn đơn</vt:lpstr>
      <vt:lpstr>Câu lệnh lựa chọn đơn</vt:lpstr>
      <vt:lpstr>Câu lệnh lựa chọn đơn</vt:lpstr>
      <vt:lpstr>Câu lệnh lựa chọn đơn</vt:lpstr>
      <vt:lpstr>Câu lệnh lựa chọn đơn</vt:lpstr>
      <vt:lpstr>Câu lệnh lựa chọn đơn</vt:lpstr>
      <vt:lpstr>Câu lệnh lựa chọn kép</vt:lpstr>
      <vt:lpstr>Câu lệnh lựa chọn kép</vt:lpstr>
      <vt:lpstr>Câu lệnh lựa chọn kép</vt:lpstr>
      <vt:lpstr>Câu lệnh lựa chọn kép</vt:lpstr>
      <vt:lpstr>Câu lệnh lựa chọn kép</vt:lpstr>
      <vt:lpstr>Câu lệnh lựa chọn kép</vt:lpstr>
      <vt:lpstr>Câu lệnh lựa chọn kép</vt:lpstr>
      <vt:lpstr>Toán tử điều kiện</vt:lpstr>
      <vt:lpstr>Toán tử điều kiện</vt:lpstr>
      <vt:lpstr>Toán tử điều kiện</vt:lpstr>
      <vt:lpstr>Khối lệnh và tầm vực</vt:lpstr>
      <vt:lpstr>Khối lệnh và tầm vực của biến</vt:lpstr>
      <vt:lpstr>Khối lệnh và tầm vực của biến</vt:lpstr>
      <vt:lpstr>Khối lệnh và tầm vực của biến</vt:lpstr>
      <vt:lpstr>PowerPoint Presentation</vt:lpstr>
      <vt:lpstr>Khối lệnh và tầm vực của biến</vt:lpstr>
      <vt:lpstr>Câu lệnh đa lựa chọn</vt:lpstr>
      <vt:lpstr>Câu lệnh đa lựa chọn</vt:lpstr>
      <vt:lpstr>Câu lệnh đa lựa chọn</vt:lpstr>
      <vt:lpstr>Câu lệnh đa lựa chọn</vt:lpstr>
      <vt:lpstr>Câu lệnh đa lựa chọn</vt:lpstr>
      <vt:lpstr>Câu lệnh đa lựa chọn</vt:lpstr>
      <vt:lpstr>Câu lệnh đa lựa chọn</vt:lpstr>
      <vt:lpstr>Câu lệnh đa lựa chọn</vt:lpstr>
      <vt:lpstr>Câu lệnh đa lựa chọn</vt:lpstr>
      <vt:lpstr>Câu lệnh đa lựa chọn</vt:lpstr>
      <vt:lpstr>Toán tử logic</vt:lpstr>
      <vt:lpstr>Toán tử logic</vt:lpstr>
      <vt:lpstr>Toán tử logic</vt:lpstr>
      <vt:lpstr>Toán tử logic</vt:lpstr>
      <vt:lpstr>Toán tử logic</vt:lpstr>
      <vt:lpstr>Toán tử logic</vt:lpstr>
      <vt:lpstr>Toán tử logic</vt:lpstr>
      <vt:lpstr>Một số lưu ý</vt:lpstr>
      <vt:lpstr>Một số lưu ý</vt:lpstr>
      <vt:lpstr>Một số lưu ý</vt:lpstr>
      <vt:lpstr>Ví dụ</vt:lpstr>
      <vt:lpstr>Ví dụ</vt:lpstr>
      <vt:lpstr>Ví dụ</vt:lpstr>
      <vt:lpstr>Ví dụ</vt:lpstr>
      <vt:lpstr>Ví dụ</vt:lpstr>
      <vt:lpstr>Ví dụ</vt:lpstr>
      <vt:lpstr>Ví dụ</vt:lpstr>
      <vt:lpstr>Ví dụ</vt:lpstr>
      <vt:lpstr>Ví dụ</vt:lpstr>
      <vt:lpstr>Ví dụ</vt:lpstr>
      <vt:lpstr>Ví dụ</vt:lpstr>
      <vt:lpstr>Ví dụ</vt:lpstr>
      <vt:lpstr>Ví dụ</vt:lpstr>
      <vt:lpstr>Ví dụ</vt:lpstr>
      <vt:lpstr>Ví dụ</vt:lpstr>
      <vt:lpstr>Ví dụ</vt:lpstr>
      <vt:lpstr>Câu lệnh switch-case</vt:lpstr>
      <vt:lpstr>Câu lệnh switch-case</vt:lpstr>
      <vt:lpstr>Câu lệnh switch-case</vt:lpstr>
      <vt:lpstr>Câu lệnh switch-case</vt:lpstr>
      <vt:lpstr>Câu lệnh switch-case</vt:lpstr>
      <vt:lpstr>Câu lệnh switch-case</vt:lpstr>
      <vt:lpstr>Câu lệnh switch-case Ý tưởng</vt:lpstr>
      <vt:lpstr>Câu lệnh switch-case Cú pháp</vt:lpstr>
      <vt:lpstr>Câu lệnh switch-case Cú pháp</vt:lpstr>
      <vt:lpstr>Câu lệnh switch-case Cú pháp</vt:lpstr>
      <vt:lpstr>Câu lệnh switch-case Cú pháp</vt:lpstr>
      <vt:lpstr>Câu lệnh switch-case Cú pháp</vt:lpstr>
      <vt:lpstr>Câu lệnh switch-case</vt:lpstr>
      <vt:lpstr>Câu lệnh switch-case</vt:lpstr>
      <vt:lpstr>Câu lệnh switch-case</vt:lpstr>
      <vt:lpstr>Câu lệnh switch-case</vt:lpstr>
      <vt:lpstr>Câu lệnh switch-case</vt:lpstr>
      <vt:lpstr>Câu lệnh switch-case</vt:lpstr>
      <vt:lpstr>Câu lệnh switch-case</vt:lpstr>
      <vt:lpstr>Câu lệnh switch-case</vt:lpstr>
      <vt:lpstr>Câu lệnh switch-case</vt:lpstr>
      <vt:lpstr>So sánh if – else với switch-case</vt:lpstr>
      <vt:lpstr>So sánh if – else với switch</vt:lpstr>
      <vt:lpstr>So sánh if – else với switch</vt:lpstr>
      <vt:lpstr>Tổng kết</vt:lpstr>
    </vt:vector>
  </TitlesOfParts>
  <Company>Dai hoc Bach Khoa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Tran Quang</dc:creator>
  <cp:lastModifiedBy>Admin</cp:lastModifiedBy>
  <cp:revision>1030</cp:revision>
  <dcterms:created xsi:type="dcterms:W3CDTF">2010-12-08T09:26:28Z</dcterms:created>
  <dcterms:modified xsi:type="dcterms:W3CDTF">2022-01-25T03:52:00Z</dcterms:modified>
</cp:coreProperties>
</file>