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94"/>
  </p:notesMasterIdLst>
  <p:handoutMasterIdLst>
    <p:handoutMasterId r:id="rId95"/>
  </p:handout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324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54" r:id="rId33"/>
    <p:sldId id="355" r:id="rId34"/>
    <p:sldId id="356" r:id="rId35"/>
    <p:sldId id="357" r:id="rId36"/>
    <p:sldId id="358" r:id="rId37"/>
    <p:sldId id="301" r:id="rId38"/>
    <p:sldId id="302" r:id="rId39"/>
    <p:sldId id="303" r:id="rId40"/>
    <p:sldId id="304" r:id="rId41"/>
    <p:sldId id="361" r:id="rId42"/>
    <p:sldId id="362" r:id="rId43"/>
    <p:sldId id="363" r:id="rId44"/>
    <p:sldId id="364" r:id="rId45"/>
    <p:sldId id="334" r:id="rId46"/>
    <p:sldId id="335" r:id="rId47"/>
    <p:sldId id="336" r:id="rId48"/>
    <p:sldId id="337" r:id="rId49"/>
    <p:sldId id="338" r:id="rId50"/>
    <p:sldId id="341" r:id="rId51"/>
    <p:sldId id="339" r:id="rId52"/>
    <p:sldId id="340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13" r:id="rId82"/>
    <p:sldId id="314" r:id="rId83"/>
    <p:sldId id="315" r:id="rId84"/>
    <p:sldId id="316" r:id="rId85"/>
    <p:sldId id="317" r:id="rId86"/>
    <p:sldId id="318" r:id="rId87"/>
    <p:sldId id="319" r:id="rId88"/>
    <p:sldId id="320" r:id="rId89"/>
    <p:sldId id="321" r:id="rId90"/>
    <p:sldId id="359" r:id="rId91"/>
    <p:sldId id="322" r:id="rId92"/>
    <p:sldId id="360" r:id="rId93"/>
  </p:sldIdLst>
  <p:sldSz cx="9144000" cy="6858000" type="screen4x3"/>
  <p:notesSz cx="6858000" cy="9144000"/>
  <p:custDataLst>
    <p:tags r:id="rId9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94611" autoAdjust="0"/>
  </p:normalViewPr>
  <p:slideViewPr>
    <p:cSldViewPr>
      <p:cViewPr>
        <p:scale>
          <a:sx n="58" d="100"/>
          <a:sy n="58" d="100"/>
        </p:scale>
        <p:origin x="-1253" y="22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Khoa</a:t>
            </a:r>
            <a:endParaRPr lang="en-US" sz="11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Tâm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Thuật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Toán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</a:t>
            </a:r>
            <a:r>
              <a:rPr lang="en-US" sz="1100" b="1" dirty="0" smtClean="0">
                <a:solidFill>
                  <a:srgbClr val="199ACC"/>
                </a:solidFill>
              </a:rPr>
              <a:t>2016</a:t>
            </a:r>
            <a:endParaRPr lang="en-US" sz="1100" b="1" dirty="0">
              <a:solidFill>
                <a:srgbClr val="199ACC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 dirty="0" smtClean="0">
                <a:solidFill>
                  <a:schemeClr val="bg1"/>
                </a:solidFill>
              </a:rPr>
              <a:t>Lập trình C/C++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err="1" smtClean="0"/>
              <a:t>Ch</a:t>
            </a:r>
            <a:r>
              <a:rPr lang="vi-VN" sz="2800" dirty="0" smtClean="0"/>
              <a:t>ương 0</a:t>
            </a:r>
            <a:r>
              <a:rPr lang="en-US" sz="2800" dirty="0" smtClean="0"/>
              <a:t>9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en-US" dirty="0" smtClean="0"/>
              <a:t>LỚP VÀ ĐỐI TƯỢNG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Lê Thành Sách</a:t>
            </a:r>
            <a:endParaRPr lang="en-US" dirty="0"/>
          </a:p>
          <a:p>
            <a:r>
              <a:rPr lang="vi-VN" dirty="0" smtClean="0"/>
              <a:t>Trần Quang</a:t>
            </a:r>
          </a:p>
          <a:p>
            <a:endParaRPr lang="vi-V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6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biến</a:t>
            </a:r>
            <a:r>
              <a:rPr lang="en-US" dirty="0" smtClean="0"/>
              <a:t>):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hàm</a:t>
            </a:r>
            <a:r>
              <a:rPr lang="en-US" dirty="0" smtClean="0"/>
              <a:t>):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8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71674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85875"/>
            <a:ext cx="36480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57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76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37" y="4438650"/>
            <a:ext cx="31718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83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giấu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148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1164771"/>
            <a:ext cx="38385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71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6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7537"/>
            <a:ext cx="67913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9" y="4267200"/>
            <a:ext cx="44100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85800" y="3581400"/>
            <a:ext cx="990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2900" y="4267200"/>
            <a:ext cx="4686300" cy="167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4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143000"/>
            <a:ext cx="3886200" cy="27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1400"/>
            <a:ext cx="52673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80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68675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07570" y="3810000"/>
            <a:ext cx="5083629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5429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304800" y="4419600"/>
            <a:ext cx="5505450" cy="16573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1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590486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12028"/>
            <a:ext cx="6089001" cy="223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1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Nội dung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 smtClean="0"/>
          </a:p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giấu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lang="en-US" dirty="0" smtClean="0"/>
          </a:p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virtual</a:t>
            </a:r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bội</a:t>
            </a:r>
            <a:endParaRPr lang="en-US" dirty="0" smtClean="0"/>
          </a:p>
          <a:p>
            <a:endParaRPr lang="vi-VN" dirty="0" smtClean="0"/>
          </a:p>
          <a:p>
            <a:endParaRPr lang="vi-VN" dirty="0" smtClean="0"/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2580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25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~ ở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dọn</a:t>
            </a:r>
            <a:r>
              <a:rPr lang="en-US" dirty="0" smtClean="0"/>
              <a:t> </a:t>
            </a:r>
            <a:r>
              <a:rPr lang="en-US" dirty="0" err="1" smtClean="0"/>
              <a:t>dẹp</a:t>
            </a:r>
            <a:r>
              <a:rPr lang="en-US" dirty="0" smtClean="0"/>
              <a:t>,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1268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707571" y="4191000"/>
            <a:ext cx="157843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7" y="4915988"/>
            <a:ext cx="4417423" cy="11118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06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71600"/>
            <a:ext cx="60159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08145"/>
            <a:ext cx="55530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30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656306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800"/>
            <a:ext cx="582731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203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990600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(copy constructor)</a:t>
            </a:r>
          </a:p>
          <a:p>
            <a:pPr lvl="1"/>
            <a:r>
              <a:rPr lang="en-US" dirty="0" smtClean="0"/>
              <a:t>Sao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nông</a:t>
            </a:r>
            <a:r>
              <a:rPr lang="en-US" dirty="0" smtClean="0"/>
              <a:t> (shallow copy) 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trỏ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2294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2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61660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86100"/>
            <a:ext cx="530460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913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0600"/>
            <a:ext cx="85439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550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4" y="1219200"/>
            <a:ext cx="85248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61656"/>
            <a:ext cx="5721980" cy="210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09600" y="2133600"/>
            <a:ext cx="157843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4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6" y="1067616"/>
            <a:ext cx="85820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29000"/>
            <a:ext cx="537609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33400" y="2057400"/>
            <a:ext cx="157843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0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03810"/>
            <a:ext cx="8970671" cy="453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36467"/>
            <a:ext cx="34575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65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219200"/>
            <a:ext cx="85629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33400" y="2209800"/>
            <a:ext cx="157843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05051"/>
            <a:ext cx="537609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497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426676" cy="17282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3243943"/>
            <a:ext cx="85439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14800"/>
            <a:ext cx="42195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85652" y="4177937"/>
            <a:ext cx="157843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943601" y="1219201"/>
            <a:ext cx="2133600" cy="380999"/>
          </a:xfrm>
          <a:prstGeom prst="wedgeRectCallout">
            <a:avLst>
              <a:gd name="adj1" fmla="val -107820"/>
              <a:gd name="adj2" fmla="val 1838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Copy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constructor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3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380875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4181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510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8087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538265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235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431770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7623"/>
            <a:ext cx="42957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326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066800"/>
            <a:ext cx="744641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95400"/>
            <a:ext cx="39528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037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93" y="990600"/>
            <a:ext cx="863634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1814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09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371600"/>
          </a:xfrm>
        </p:spPr>
        <p:txBody>
          <a:bodyPr/>
          <a:lstStyle/>
          <a:p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" y="2590800"/>
            <a:ext cx="4248821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13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57200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28800"/>
            <a:ext cx="80010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02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3" y="1054826"/>
            <a:ext cx="388075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40290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5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143000"/>
            <a:ext cx="860060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7600"/>
            <a:ext cx="33623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89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6514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46" y="3810000"/>
            <a:ext cx="549859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094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friend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16611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87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friend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52600"/>
            <a:ext cx="766369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402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13" y="34834"/>
            <a:ext cx="8610600" cy="838200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friend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8937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592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friend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75057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66960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246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4" y="1066800"/>
            <a:ext cx="647483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27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8260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308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75" y="1752600"/>
            <a:ext cx="69681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6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84" y="966651"/>
            <a:ext cx="3430407" cy="330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85" y="4267200"/>
            <a:ext cx="3620016" cy="177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7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38970"/>
            <a:ext cx="6893855" cy="68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4257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01" y="4143375"/>
            <a:ext cx="34575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0736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 smtClean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, </a:t>
            </a:r>
            <a:r>
              <a:rPr lang="en-US" dirty="0" err="1" smtClean="0"/>
              <a:t>trừ</a:t>
            </a:r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friend</a:t>
            </a:r>
          </a:p>
          <a:p>
            <a:pPr lvl="1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56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0" y="1143000"/>
            <a:ext cx="7722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555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43000"/>
            <a:ext cx="818605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1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672737" cy="272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588" y="3048000"/>
            <a:ext cx="47529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097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07707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83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1295400"/>
            <a:ext cx="266281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9" y="4191000"/>
            <a:ext cx="391709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36" y="152400"/>
            <a:ext cx="5138147" cy="426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750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7" y="1295400"/>
            <a:ext cx="266281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3886200"/>
            <a:ext cx="432581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285750"/>
            <a:ext cx="4994073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9074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7" y="1600200"/>
            <a:ext cx="266281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83" y="914400"/>
            <a:ext cx="531692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402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76400"/>
            <a:ext cx="43931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89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70708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86200"/>
            <a:ext cx="47529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91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34257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37433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489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09600"/>
          </a:xfrm>
        </p:spPr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700088"/>
            <a:ext cx="7265567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14748"/>
            <a:ext cx="8222587" cy="348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5974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5400"/>
            <a:ext cx="486423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2388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949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90600"/>
            <a:ext cx="7790329" cy="1676400"/>
            <a:chOff x="381000" y="1371600"/>
            <a:chExt cx="7790329" cy="16764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71600"/>
              <a:ext cx="7790329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685800" y="2209800"/>
              <a:ext cx="7485529" cy="381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2691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77702"/>
            <a:ext cx="4838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2371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533400"/>
          </a:xfrm>
        </p:spPr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7790329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85800" y="1524000"/>
            <a:ext cx="7485529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438400"/>
            <a:ext cx="863681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580965" y="4191000"/>
            <a:ext cx="1667436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83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32" y="3200400"/>
            <a:ext cx="62388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3" y="1371600"/>
            <a:ext cx="527304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082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virtual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43000"/>
            <a:ext cx="545865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8625"/>
            <a:ext cx="40671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2743200"/>
            <a:ext cx="2771775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/con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 (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B.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fetchClassName</a:t>
            </a:r>
            <a:r>
              <a:rPr lang="en-US" dirty="0" smtClean="0"/>
              <a:t>()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virtual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6" y="1066800"/>
            <a:ext cx="609146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8" y="2714624"/>
            <a:ext cx="3148648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4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virtual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obj_a</a:t>
            </a:r>
            <a:r>
              <a:rPr lang="en-US" dirty="0" smtClean="0"/>
              <a:t>/</a:t>
            </a:r>
            <a:r>
              <a:rPr lang="en-US" dirty="0" err="1" smtClean="0"/>
              <a:t>ptr_a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fetchClassName</a:t>
            </a:r>
            <a:r>
              <a:rPr lang="en-US" dirty="0"/>
              <a:t>()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virtual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89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virtual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95400"/>
            <a:ext cx="596104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52724"/>
            <a:ext cx="2791607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09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virtual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67599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6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mầm</a:t>
            </a:r>
            <a:r>
              <a:rPr lang="en-US" dirty="0"/>
              <a:t> non:</a:t>
            </a:r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: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huynh</a:t>
            </a:r>
            <a:r>
              <a:rPr lang="en-US" dirty="0"/>
              <a:t> </a:t>
            </a:r>
            <a:r>
              <a:rPr lang="en-US" dirty="0" err="1"/>
              <a:t>v.v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vả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Chia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95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virtual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586590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1487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virtual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0"/>
            <a:ext cx="6712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23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https://www.geeksforgeeks.org/pure-virtual-functions-and-abstract-classes/</a:t>
            </a:r>
          </a:p>
        </p:txBody>
      </p:sp>
    </p:spTree>
    <p:extLst>
      <p:ext uri="{BB962C8B-B14F-4D97-AF65-F5344CB8AC3E}">
        <p14:creationId xmlns:p14="http://schemas.microsoft.com/office/powerpoint/2010/main" val="2476767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bội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Suzy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chuồng</a:t>
            </a:r>
            <a:r>
              <a:rPr lang="en-US" dirty="0" smtClean="0"/>
              <a:t> </a:t>
            </a:r>
            <a:r>
              <a:rPr lang="en-US" dirty="0" err="1" smtClean="0"/>
              <a:t>nuôi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con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kiểng</a:t>
            </a:r>
            <a:r>
              <a:rPr lang="en-US" dirty="0" smtClean="0"/>
              <a:t>. </a:t>
            </a:r>
            <a:r>
              <a:rPr lang="en-US" dirty="0" err="1" smtClean="0"/>
              <a:t>Chiếc</a:t>
            </a:r>
            <a:r>
              <a:rPr lang="en-US" dirty="0" smtClean="0"/>
              <a:t> </a:t>
            </a:r>
            <a:r>
              <a:rPr lang="en-US" dirty="0" err="1" smtClean="0"/>
              <a:t>chuồng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20 </a:t>
            </a:r>
            <a:r>
              <a:rPr lang="en-US" dirty="0" err="1" smtClean="0"/>
              <a:t>ngăn</a:t>
            </a:r>
            <a:r>
              <a:rPr lang="en-US" dirty="0" smtClean="0"/>
              <a:t>.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nhốt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con </a:t>
            </a:r>
            <a:r>
              <a:rPr lang="en-US" dirty="0" err="1" smtClean="0"/>
              <a:t>mèo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nhốt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con </a:t>
            </a:r>
            <a:r>
              <a:rPr lang="en-US" dirty="0" err="1" smtClean="0"/>
              <a:t>chó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4 </a:t>
            </a:r>
            <a:r>
              <a:rPr lang="en-US" dirty="0" err="1" smtClean="0"/>
              <a:t>lớp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Animal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Cat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Dog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Kennel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20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39640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096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609184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8999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57805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993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400753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064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15974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411128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5728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27231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52737"/>
            <a:ext cx="4559035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2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3716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tượng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Group 72"/>
          <p:cNvGraphicFramePr>
            <a:graphicFrameLocks/>
          </p:cNvGraphicFramePr>
          <p:nvPr/>
        </p:nvGraphicFramePr>
        <p:xfrm>
          <a:off x="2362200" y="2590800"/>
          <a:ext cx="4229100" cy="3200400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Đặc tính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Hành 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Nhân viên không phải đứng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Tuyển dụng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Số lượng nhân viên có học hàm học vị cao : ít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Tăng lương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Làm việc theo giờ hành chính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Chấm dứt hợp đồng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Ký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hợp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đồng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4134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5" y="1371600"/>
            <a:ext cx="651803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0294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586008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99" y="3810000"/>
            <a:ext cx="5181600" cy="223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985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4" y="891540"/>
            <a:ext cx="615587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583" y="2301240"/>
            <a:ext cx="4139646" cy="196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5283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15 con </a:t>
            </a:r>
            <a:r>
              <a:rPr lang="en-US" dirty="0" err="1"/>
              <a:t>chó</a:t>
            </a:r>
            <a:r>
              <a:rPr lang="en-US" dirty="0"/>
              <a:t>, 5 con </a:t>
            </a:r>
            <a:r>
              <a:rPr lang="en-US" dirty="0" err="1"/>
              <a:t>mèo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</a:t>
            </a:r>
          </a:p>
          <a:p>
            <a:pPr marL="0" indent="0">
              <a:buNone/>
              <a:defRPr/>
            </a:pPr>
            <a:r>
              <a:rPr lang="en-US" dirty="0"/>
              <a:t>	Kennel	K(15, 5);</a:t>
            </a:r>
          </a:p>
          <a:p>
            <a:pPr>
              <a:defRPr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MiniPig</a:t>
            </a:r>
            <a:endParaRPr lang="en-US" dirty="0"/>
          </a:p>
          <a:p>
            <a:pPr lvl="1"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MiniPig</a:t>
            </a:r>
            <a:endParaRPr lang="en-US" dirty="0"/>
          </a:p>
          <a:p>
            <a:pPr lvl="1">
              <a:defRPr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Kennel</a:t>
            </a:r>
          </a:p>
          <a:p>
            <a:pPr lvl="1">
              <a:defRPr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  <a:p>
            <a:pPr lvl="1">
              <a:defRPr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AcceptMiniPig</a:t>
            </a:r>
            <a:endParaRPr lang="en-US" dirty="0"/>
          </a:p>
          <a:p>
            <a:pPr lvl="1">
              <a:defRPr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ReleaseMiniPig</a:t>
            </a:r>
            <a:endParaRPr lang="en-US" dirty="0"/>
          </a:p>
          <a:p>
            <a:pPr lvl="1">
              <a:defRPr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ListAnimals</a:t>
            </a:r>
            <a:endParaRPr lang="en-US" dirty="0"/>
          </a:p>
          <a:p>
            <a:pPr>
              <a:defRPr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06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066800"/>
            <a:ext cx="710601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143000" y="2438400"/>
            <a:ext cx="5083629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3770811"/>
            <a:ext cx="6324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5116285"/>
            <a:ext cx="6324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388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800600" cy="394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5669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90600"/>
            <a:ext cx="469886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156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42975"/>
            <a:ext cx="4546929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89846"/>
            <a:ext cx="4569686" cy="350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5681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2526"/>
            <a:ext cx="6019800" cy="295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4308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04157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67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(Abstraction ):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(Encapsulation):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/>
              <a:t>thừa</a:t>
            </a:r>
            <a:r>
              <a:rPr lang="en-US" dirty="0"/>
              <a:t> (Inheritance):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bội</a:t>
            </a:r>
            <a:r>
              <a:rPr lang="en-US" dirty="0" smtClean="0"/>
              <a:t> </a:t>
            </a:r>
            <a:r>
              <a:rPr lang="en-US" dirty="0"/>
              <a:t>(Polymorphism):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con </a:t>
            </a:r>
            <a:r>
              <a:rPr lang="en-US" dirty="0" err="1"/>
              <a:t>bò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Chew(),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990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3609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3922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769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" y="3357154"/>
            <a:ext cx="4661263" cy="68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7252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bội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5495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227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1250</Words>
  <Application>Microsoft Office PowerPoint</Application>
  <PresentationFormat>On-screen Show (4:3)</PresentationFormat>
  <Paragraphs>182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15_Blends</vt:lpstr>
      <vt:lpstr>Chương 09 LỚP VÀ ĐỐI TƯỢNG</vt:lpstr>
      <vt:lpstr>Nội dung</vt:lpstr>
      <vt:lpstr>Ôn tập về cấu trúc</vt:lpstr>
      <vt:lpstr>Ôn tập về cấu trúc</vt:lpstr>
      <vt:lpstr>Ôn tập về cấu trúc</vt:lpstr>
      <vt:lpstr>Ôn tập về cấu trúc</vt:lpstr>
      <vt:lpstr>Khái niệm cơ bản</vt:lpstr>
      <vt:lpstr>Khái niệm cơ bản</vt:lpstr>
      <vt:lpstr>Khái niệm cơ bản</vt:lpstr>
      <vt:lpstr>Khái niệm cơ bản</vt:lpstr>
      <vt:lpstr>Khái niệm cơ bản</vt:lpstr>
      <vt:lpstr>Định nghĩa và sử dụng lớp</vt:lpstr>
      <vt:lpstr>Định nghĩa và sử dụng lớp</vt:lpstr>
      <vt:lpstr>Che giấu thông tin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Hàm khởi tạo và hàm hủy</vt:lpstr>
      <vt:lpstr>Biến tĩnh và phương thức tĩnh</vt:lpstr>
      <vt:lpstr>Biến tĩnh và phương thức tĩnh</vt:lpstr>
      <vt:lpstr>Biến tĩnh và phương thức tĩnh</vt:lpstr>
      <vt:lpstr>Biến tĩnh và phương thức tĩnh</vt:lpstr>
      <vt:lpstr>Biến tĩnh và phương thức tĩnh</vt:lpstr>
      <vt:lpstr>Quá tải toán tử</vt:lpstr>
      <vt:lpstr>Quá tải toán tử</vt:lpstr>
      <vt:lpstr>Quá tải toán tử</vt:lpstr>
      <vt:lpstr>Quá tải toán tử</vt:lpstr>
      <vt:lpstr>Hàm friend</vt:lpstr>
      <vt:lpstr>Hàm friend</vt:lpstr>
      <vt:lpstr>Hàm friend</vt:lpstr>
      <vt:lpstr>Hàm friend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Kế thừa</vt:lpstr>
      <vt:lpstr>Hàm virtual</vt:lpstr>
      <vt:lpstr>Hàm virtual</vt:lpstr>
      <vt:lpstr>Hàm virtual</vt:lpstr>
      <vt:lpstr>Hàm virtual</vt:lpstr>
      <vt:lpstr>Hàm virtual</vt:lpstr>
      <vt:lpstr>Hàm virtual</vt:lpstr>
      <vt:lpstr>Hàm virtual</vt:lpstr>
      <vt:lpstr>PowerPoint Presentation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  <vt:lpstr>Tương ứng bội</vt:lpstr>
    </vt:vector>
  </TitlesOfParts>
  <Company>Dai hoc Bach Khoa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Admin</cp:lastModifiedBy>
  <cp:revision>1042</cp:revision>
  <dcterms:created xsi:type="dcterms:W3CDTF">2010-12-08T09:26:28Z</dcterms:created>
  <dcterms:modified xsi:type="dcterms:W3CDTF">2018-04-11T12:58:10Z</dcterms:modified>
</cp:coreProperties>
</file>