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4"/>
  </p:notesMasterIdLst>
  <p:handoutMasterIdLst>
    <p:handoutMasterId r:id="rId25"/>
  </p:handoutMasterIdLst>
  <p:sldIdLst>
    <p:sldId id="257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9911" autoAdjust="0"/>
  </p:normalViewPr>
  <p:slideViewPr>
    <p:cSldViewPr snapToGrid="0">
      <p:cViewPr varScale="1">
        <p:scale>
          <a:sx n="89" d="100"/>
          <a:sy n="89" d="100"/>
        </p:scale>
        <p:origin x="1286" y="53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86" y="-44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CSE 504003</a:t>
            </a:r>
          </a:p>
          <a:p>
            <a:pPr lvl="1" eaLnBrk="1" latinLnBrk="0" hangingPunct="1"/>
            <a:r>
              <a:rPr lang="en-US" dirty="0" smtClean="0"/>
              <a:t>3 credits</a:t>
            </a:r>
          </a:p>
          <a:p>
            <a:pPr lvl="1" eaLnBrk="1" latinLnBrk="0" hangingPunct="1"/>
            <a:endParaRPr lang="en-US" dirty="0" smtClean="0"/>
          </a:p>
          <a:p>
            <a:pPr lvl="0" eaLnBrk="1" latinLnBrk="0" hangingPunct="1"/>
            <a:r>
              <a:rPr lang="en-US" dirty="0" smtClean="0"/>
              <a:t>Coordinator </a:t>
            </a:r>
          </a:p>
          <a:p>
            <a:pPr lvl="1"/>
            <a:r>
              <a:rPr lang="en-US" dirty="0" smtClean="0"/>
              <a:t>Pham Hoang </a:t>
            </a:r>
            <a:r>
              <a:rPr lang="en-US" dirty="0" err="1" smtClean="0"/>
              <a:t>Anh</a:t>
            </a:r>
            <a:endParaRPr lang="en-US" dirty="0" smtClean="0"/>
          </a:p>
          <a:p>
            <a:pPr lvl="1"/>
            <a:r>
              <a:rPr lang="en-US" dirty="0" smtClean="0"/>
              <a:t>Dept. Computer Engineering, Faculty of Computer Science and Engineering, HCMC Uni. Of Technology 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anhpham@cse.hcmut.edu.vn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Phone: (08)38647256 (Ext. 5843)</a:t>
            </a:r>
          </a:p>
          <a:p>
            <a:pPr lvl="1"/>
            <a:r>
              <a:rPr lang="en-US" dirty="0" smtClean="0"/>
              <a:t>Homepage: </a:t>
            </a:r>
            <a:r>
              <a:rPr lang="en-US" dirty="0" smtClean="0">
                <a:hlinkClick r:id="rId3"/>
              </a:rPr>
              <a:t>www.cse.hcmut.edu.vn/~anhpham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6778"/>
            <a:ext cx="5238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Electronic</a:t>
            </a:r>
            <a:r>
              <a:rPr lang="en-US" sz="1200" b="1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Circuit Component – </a:t>
            </a:r>
            <a:r>
              <a:rPr lang="en-US" sz="1200" b="1" baseline="0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Programming on Embedded Circuits</a:t>
            </a:r>
            <a:endParaRPr lang="en-US" sz="1200" b="1" i="1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5/11/2019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update.html#sdk-manager" TargetMode="External"/><Relationship Id="rId2" Type="http://schemas.openxmlformats.org/officeDocument/2006/relationships/hyperlink" Target="http://developer.android.com/things/training/first-device/create-studio-projec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en.wikipedia.org/wiki/Model_of_compu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Programming </a:t>
            </a:r>
            <a:r>
              <a:rPr lang="en-US" dirty="0" smtClean="0">
                <a:solidFill>
                  <a:srgbClr val="FFFF00"/>
                </a:solidFill>
              </a:rPr>
              <a:t>on Embedded Circuits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4005898"/>
            <a:ext cx="2635885" cy="263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micro controller platforms for Io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6756" r="27878" b="12889"/>
          <a:stretch/>
        </p:blipFill>
        <p:spPr bwMode="auto">
          <a:xfrm>
            <a:off x="3416188" y="4165892"/>
            <a:ext cx="2286000" cy="247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92" y="4307840"/>
            <a:ext cx="1460005" cy="146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Microchip IoT platfor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696" y="4307840"/>
            <a:ext cx="971884" cy="146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83517"/>
            <a:ext cx="9010221" cy="1581603"/>
          </a:xfrm>
        </p:spPr>
        <p:txBody>
          <a:bodyPr/>
          <a:lstStyle/>
          <a:p>
            <a:r>
              <a:rPr lang="en-US" dirty="0" smtClean="0"/>
              <a:t>Design a smart lock which accepts 4 digits as a secrete code. However, there is a time-out for each digit (e.g. </a:t>
            </a:r>
            <a:r>
              <a:rPr lang="en-US" dirty="0" err="1" smtClean="0"/>
              <a:t>T_out</a:t>
            </a:r>
            <a:r>
              <a:rPr lang="en-US" dirty="0" smtClean="0"/>
              <a:t> = 5s). After this period, the system is reset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6146" name="Picture 2" descr="Image result for secret code 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95" y="2923843"/>
            <a:ext cx="536257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4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means </a:t>
            </a:r>
            <a:r>
              <a:rPr lang="en-US" b="1" dirty="0" smtClean="0"/>
              <a:t>something that is attached </a:t>
            </a:r>
            <a:r>
              <a:rPr lang="en-US" dirty="0" smtClean="0"/>
              <a:t>to </a:t>
            </a:r>
            <a:r>
              <a:rPr lang="en-US" dirty="0"/>
              <a:t>another </a:t>
            </a:r>
            <a:r>
              <a:rPr lang="en-US" dirty="0" smtClean="0"/>
              <a:t>thing.</a:t>
            </a:r>
          </a:p>
          <a:p>
            <a:endParaRPr lang="en-US" dirty="0" smtClean="0"/>
          </a:p>
          <a:p>
            <a:r>
              <a:rPr lang="en-US" dirty="0"/>
              <a:t>“Any sort of device which includes a programmable computer but itself is not intended to be a general-purpose computer” [Marilyn </a:t>
            </a:r>
            <a:r>
              <a:rPr lang="en-US" dirty="0" smtClean="0"/>
              <a:t>Wolf]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Embedded </a:t>
            </a:r>
            <a:r>
              <a:rPr lang="en-US" dirty="0"/>
              <a:t>system has three </a:t>
            </a:r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Real Time Operating System (RTOS) </a:t>
            </a:r>
          </a:p>
          <a:p>
            <a:pPr lvl="1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Embedded Platform based on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8741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1639" y="4434840"/>
            <a:ext cx="2762544" cy="1249115"/>
          </a:xfrm>
        </p:spPr>
        <p:txBody>
          <a:bodyPr>
            <a:normAutofit/>
          </a:bodyPr>
          <a:lstStyle/>
          <a:p>
            <a:r>
              <a:rPr lang="en-US" dirty="0"/>
              <a:t>Small </a:t>
            </a:r>
            <a:r>
              <a:rPr lang="en-US" dirty="0" smtClean="0"/>
              <a:t>Scale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Embedded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750" t="42741" r="19250" b="35926"/>
          <a:stretch/>
        </p:blipFill>
        <p:spPr>
          <a:xfrm>
            <a:off x="3144774" y="1996439"/>
            <a:ext cx="30480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375" t="67333" r="20750" b="16222"/>
          <a:stretch/>
        </p:blipFill>
        <p:spPr>
          <a:xfrm>
            <a:off x="6406877" y="2333574"/>
            <a:ext cx="2171700" cy="1691640"/>
          </a:xfrm>
          <a:prstGeom prst="rect">
            <a:avLst/>
          </a:prstGeom>
        </p:spPr>
      </p:pic>
      <p:pic>
        <p:nvPicPr>
          <p:cNvPr id="8198" name="Picture 6" descr="Image result for atmega3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8" y="2529600"/>
            <a:ext cx="2926006" cy="15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144774" y="4434839"/>
            <a:ext cx="2675819" cy="12491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51" indent="-256026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6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58352" indent="-246882" algn="just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23521" indent="-219451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47" indent="-201163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53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0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17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2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Medium Scale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667565" y="4426012"/>
            <a:ext cx="3650324" cy="6333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51" indent="-256026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6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58352" indent="-246882" algn="just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23521" indent="-219451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47" indent="-201163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53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0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17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2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Sophisticated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4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</a:t>
            </a:r>
            <a:r>
              <a:rPr lang="en-US" dirty="0"/>
              <a:t>is the heart of the Embedded </a:t>
            </a:r>
            <a:r>
              <a:rPr lang="en-US" dirty="0" err="1" smtClean="0"/>
              <a:t>Syste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General Purpose processor (GPP) </a:t>
            </a:r>
            <a:endParaRPr lang="en-US" dirty="0" smtClean="0"/>
          </a:p>
          <a:p>
            <a:pPr lvl="1"/>
            <a:r>
              <a:rPr lang="en-US" dirty="0" smtClean="0"/>
              <a:t>Microprocessor </a:t>
            </a:r>
          </a:p>
          <a:p>
            <a:pPr lvl="1"/>
            <a:r>
              <a:rPr lang="en-US" dirty="0" smtClean="0"/>
              <a:t>Microcontroller </a:t>
            </a:r>
          </a:p>
          <a:p>
            <a:pPr lvl="1"/>
            <a:r>
              <a:rPr lang="en-US" dirty="0" smtClean="0"/>
              <a:t>Embedded </a:t>
            </a:r>
            <a:r>
              <a:rPr lang="en-US" dirty="0"/>
              <a:t>Processor </a:t>
            </a:r>
            <a:endParaRPr lang="en-US" dirty="0" smtClean="0"/>
          </a:p>
          <a:p>
            <a:pPr lvl="1"/>
            <a:r>
              <a:rPr lang="en-US" dirty="0" smtClean="0"/>
              <a:t>Digital Signal Processor</a:t>
            </a:r>
          </a:p>
          <a:p>
            <a:r>
              <a:rPr lang="en-US" dirty="0"/>
              <a:t>Application Specific System Processor (ASSP</a:t>
            </a:r>
            <a:r>
              <a:rPr lang="en-US" dirty="0" smtClean="0"/>
              <a:t>)</a:t>
            </a:r>
          </a:p>
          <a:p>
            <a:pPr marL="109725" indent="0">
              <a:buNone/>
            </a:pPr>
            <a:endParaRPr lang="en-US" dirty="0" smtClean="0"/>
          </a:p>
          <a:p>
            <a:r>
              <a:rPr lang="en-US" dirty="0"/>
              <a:t>Multi Processor System using GPPs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5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Connectivity and UI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powerful operating systems used in most of the embedded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Wireless </a:t>
            </a:r>
            <a:r>
              <a:rPr lang="en-US" dirty="0"/>
              <a:t>connectivity and graphics </a:t>
            </a:r>
            <a:r>
              <a:rPr lang="en-US" dirty="0" smtClean="0"/>
              <a:t>interface: </a:t>
            </a:r>
            <a:r>
              <a:rPr lang="en-US" b="1" dirty="0" smtClean="0"/>
              <a:t>Android OS</a:t>
            </a:r>
          </a:p>
          <a:p>
            <a:pPr lvl="1"/>
            <a:r>
              <a:rPr lang="en-US" dirty="0" smtClean="0"/>
              <a:t>Linux </a:t>
            </a:r>
            <a:r>
              <a:rPr lang="en-US" dirty="0"/>
              <a:t>comes with a complex flow and it might be difficult for a beginner to understand </a:t>
            </a:r>
            <a:r>
              <a:rPr lang="en-US" dirty="0" smtClean="0"/>
              <a:t>it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b="1" dirty="0"/>
              <a:t>Power </a:t>
            </a:r>
            <a:r>
              <a:rPr lang="en-US" b="1" dirty="0" smtClean="0"/>
              <a:t>management</a:t>
            </a:r>
          </a:p>
          <a:p>
            <a:pPr lvl="1"/>
            <a:r>
              <a:rPr lang="en-US" dirty="0"/>
              <a:t>Android and Linux supports effective power management compared to real time operating </a:t>
            </a:r>
            <a:r>
              <a:rPr lang="en-US" dirty="0" smtClean="0"/>
              <a:t>systems</a:t>
            </a:r>
          </a:p>
          <a:p>
            <a:pPr lvl="1"/>
            <a:endParaRPr lang="en-US" b="1" dirty="0"/>
          </a:p>
          <a:p>
            <a:r>
              <a:rPr lang="en-US" b="1" dirty="0"/>
              <a:t>Responsiveness</a:t>
            </a:r>
          </a:p>
          <a:p>
            <a:r>
              <a:rPr lang="en-US" b="1" dirty="0"/>
              <a:t>Cost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Operating System: Linux and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8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Operating System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126" t="22889" r="44749" b="54444"/>
          <a:stretch/>
        </p:blipFill>
        <p:spPr>
          <a:xfrm>
            <a:off x="194413" y="1851660"/>
            <a:ext cx="8698454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4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Boot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2752" y="1473457"/>
            <a:ext cx="6956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/system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 0771 system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/cache 0770 system cache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0500 root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/metadata 0770 root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service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yunos_preinstall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/system/bin/yunos_preinstall.sh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root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root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disabled   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oneshot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Resource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114" t="20444" r="35564" b="52222"/>
          <a:stretch/>
        </p:blipFill>
        <p:spPr>
          <a:xfrm>
            <a:off x="556260" y="4523362"/>
            <a:ext cx="1874521" cy="1880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250" t="29649" r="68798" b="52222"/>
          <a:stretch/>
        </p:blipFill>
        <p:spPr>
          <a:xfrm>
            <a:off x="396241" y="1475362"/>
            <a:ext cx="2156460" cy="1470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369" t="30682" r="53369" b="52222"/>
          <a:stretch/>
        </p:blipFill>
        <p:spPr>
          <a:xfrm>
            <a:off x="518161" y="2946022"/>
            <a:ext cx="1912620" cy="1386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250" t="37258" r="45417" b="7631"/>
          <a:stretch/>
        </p:blipFill>
        <p:spPr>
          <a:xfrm>
            <a:off x="2981607" y="2594291"/>
            <a:ext cx="6067144" cy="37367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60905" y="1777525"/>
            <a:ext cx="2838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IR Remote Data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0240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584959"/>
            <a:ext cx="2674191" cy="5135315"/>
          </a:xfrm>
        </p:spPr>
        <p:txBody>
          <a:bodyPr/>
          <a:lstStyle/>
          <a:p>
            <a:r>
              <a:rPr lang="en-US" dirty="0" smtClean="0"/>
              <a:t>System apps</a:t>
            </a:r>
          </a:p>
          <a:p>
            <a:r>
              <a:rPr lang="en-US" dirty="0" smtClean="0"/>
              <a:t>User apps</a:t>
            </a:r>
          </a:p>
          <a:p>
            <a:r>
              <a:rPr lang="en-US" dirty="0" smtClean="0"/>
              <a:t>Launcher apps</a:t>
            </a:r>
          </a:p>
          <a:p>
            <a:r>
              <a:rPr lang="en-US" dirty="0" smtClean="0"/>
              <a:t>Preinstall apps</a:t>
            </a:r>
          </a:p>
          <a:p>
            <a:r>
              <a:rPr lang="en-US" dirty="0" smtClean="0"/>
              <a:t>Libs</a:t>
            </a:r>
          </a:p>
          <a:p>
            <a:r>
              <a:rPr lang="en-US" dirty="0" err="1" smtClean="0"/>
              <a:t>KeyLayout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System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166" t="23778" r="53333" b="27778"/>
          <a:stretch/>
        </p:blipFill>
        <p:spPr>
          <a:xfrm>
            <a:off x="3139440" y="1510156"/>
            <a:ext cx="5577840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8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Port Android Things?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875" t="22222" r="21375" b="21111"/>
          <a:stretch/>
        </p:blipFill>
        <p:spPr>
          <a:xfrm>
            <a:off x="476801" y="1417320"/>
            <a:ext cx="8133678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6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779" y="1652186"/>
            <a:ext cx="5139261" cy="198930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Micro-Controller Unit </a:t>
            </a:r>
            <a:r>
              <a:rPr lang="en-US" dirty="0" smtClean="0"/>
              <a:t>(MCU) contains RAM, ROM and IO</a:t>
            </a:r>
          </a:p>
          <a:p>
            <a:r>
              <a:rPr lang="en-US" b="1" dirty="0" smtClean="0"/>
              <a:t>Micro-Processor Unit </a:t>
            </a:r>
            <a:r>
              <a:rPr lang="en-US" dirty="0" smtClean="0"/>
              <a:t>(MPU) only contains the CPU</a:t>
            </a:r>
          </a:p>
          <a:p>
            <a:r>
              <a:rPr lang="en-US" b="1" dirty="0" smtClean="0"/>
              <a:t>System on Chip</a:t>
            </a:r>
            <a:r>
              <a:rPr lang="en-US" dirty="0" smtClean="0"/>
              <a:t> (</a:t>
            </a:r>
            <a:r>
              <a:rPr lang="en-US" dirty="0" err="1" smtClean="0"/>
              <a:t>SoC</a:t>
            </a:r>
            <a:r>
              <a:rPr lang="en-US" dirty="0" smtClean="0"/>
              <a:t>) </a:t>
            </a:r>
            <a:r>
              <a:rPr lang="en-US" dirty="0"/>
              <a:t>refers to MCUs with a greater number of onboard peripherals and functionality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Micro-Controller Platform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167" t="25111" r="15166" b="47334"/>
          <a:stretch/>
        </p:blipFill>
        <p:spPr>
          <a:xfrm>
            <a:off x="5273040" y="1652186"/>
            <a:ext cx="3807489" cy="1989306"/>
          </a:xfrm>
          <a:prstGeom prst="rect">
            <a:avLst/>
          </a:prstGeom>
        </p:spPr>
      </p:pic>
      <p:pic>
        <p:nvPicPr>
          <p:cNvPr id="1026" name="Picture 2" descr="Image result for micro controller platforms for I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6756" r="27878" b="12889"/>
          <a:stretch/>
        </p:blipFill>
        <p:spPr bwMode="auto">
          <a:xfrm>
            <a:off x="629920" y="3952240"/>
            <a:ext cx="2286000" cy="247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7" y="3952240"/>
            <a:ext cx="2428240" cy="24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icrochip IoT platfor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087" y="3952240"/>
            <a:ext cx="1616410" cy="24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98392" y="6444239"/>
            <a:ext cx="1891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http://www.microchip.com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2632" y="6434549"/>
            <a:ext cx="1357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smtClean="0"/>
              <a:t>www.ti.com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986872" y="6471568"/>
            <a:ext cx="1511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  <a:r>
              <a:rPr lang="en-US" sz="1200" dirty="0" smtClean="0"/>
              <a:t>://theairboard.cc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0316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http://developer.android.com/things/training/first-device/create-studio-project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Prerequisites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Update your SDK tools to version 25.0.3 or higher</a:t>
            </a:r>
            <a:r>
              <a:rPr lang="en-US" dirty="0"/>
              <a:t> The updated SDK tools enable you to build and test apps for Things.</a:t>
            </a:r>
          </a:p>
          <a:p>
            <a:pPr lvl="1"/>
            <a:r>
              <a:rPr lang="en-US" dirty="0">
                <a:hlinkClick r:id="rId3"/>
              </a:rPr>
              <a:t>Update your SDK with Android 8.1 (Oreo), API 27 or higher</a:t>
            </a:r>
            <a:r>
              <a:rPr lang="en-US" dirty="0"/>
              <a:t> The updated platform version provides new APIs for Things apps.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Android Things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5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</a:t>
            </a:r>
            <a:r>
              <a:rPr lang="en-US" dirty="0" smtClean="0"/>
              <a:t>library</a:t>
            </a:r>
            <a:endParaRPr lang="en-US" sz="2000" dirty="0" smtClean="0">
              <a:latin typeface="Arial" panose="020B0604020202020204" pitchFamily="34" charset="0"/>
            </a:endParaRPr>
          </a:p>
          <a:p>
            <a:pPr marL="109725" indent="0"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109725" indent="0">
              <a:buNone/>
            </a:pPr>
            <a:endParaRPr lang="en-US" sz="2000" dirty="0" smtClean="0">
              <a:latin typeface="Arial" panose="020B0604020202020204" pitchFamily="34" charset="0"/>
            </a:endParaRPr>
          </a:p>
          <a:p>
            <a:pPr marL="109725" indent="0"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109725" indent="0"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r>
              <a:rPr lang="en-US" dirty="0" smtClean="0"/>
              <a:t>Home Activity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Android Things Project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4480" y="-365760"/>
            <a:ext cx="9144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dependencies {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...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compileOnly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'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com.google.android.things:androidthings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:+'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250" t="39481" r="39375" b="49916"/>
          <a:stretch/>
        </p:blipFill>
        <p:spPr>
          <a:xfrm>
            <a:off x="731519" y="1772103"/>
            <a:ext cx="7590123" cy="1356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7215" t="32444" r="25500" b="31688"/>
          <a:stretch/>
        </p:blipFill>
        <p:spPr>
          <a:xfrm>
            <a:off x="731519" y="3568700"/>
            <a:ext cx="7590123" cy="32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6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Language: Header and C++ Files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711" y="2371531"/>
            <a:ext cx="3226729" cy="397031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__LED_H_</a:t>
            </a:r>
          </a:p>
          <a:p>
            <a:r>
              <a:rPr lang="en-US" dirty="0" smtClean="0"/>
              <a:t>#define </a:t>
            </a:r>
            <a:r>
              <a:rPr lang="en-US" b="1" dirty="0" smtClean="0">
                <a:solidFill>
                  <a:srgbClr val="FF0000"/>
                </a:solidFill>
              </a:rPr>
              <a:t>__LED_H_</a:t>
            </a:r>
          </a:p>
          <a:p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system_lib.h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user_lib.h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UserFolder</a:t>
            </a:r>
            <a:r>
              <a:rPr lang="en-US" dirty="0" smtClean="0"/>
              <a:t>/</a:t>
            </a:r>
            <a:r>
              <a:rPr lang="en-US" dirty="0" err="1" smtClean="0"/>
              <a:t>lib.h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extern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T_on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extern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T_off</a:t>
            </a:r>
            <a:r>
              <a:rPr lang="en-US" b="1" dirty="0" smtClean="0"/>
              <a:t>;  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setOn</a:t>
            </a:r>
            <a:r>
              <a:rPr lang="en-US" dirty="0" smtClean="0"/>
              <a:t>(long duration);</a:t>
            </a:r>
          </a:p>
          <a:p>
            <a:r>
              <a:rPr lang="en-US" dirty="0"/>
              <a:t>v</a:t>
            </a:r>
            <a:r>
              <a:rPr lang="en-US" dirty="0" smtClean="0"/>
              <a:t>oid setoff(long duration);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9844" y="2233031"/>
            <a:ext cx="3226729" cy="42473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#include “</a:t>
            </a:r>
            <a:r>
              <a:rPr lang="en-US" dirty="0" err="1" smtClean="0"/>
              <a:t>led.h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T_on</a:t>
            </a:r>
            <a:r>
              <a:rPr lang="en-US" b="1" dirty="0"/>
              <a:t>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T_off</a:t>
            </a:r>
            <a:r>
              <a:rPr lang="en-US" b="1" dirty="0"/>
              <a:t>;  </a:t>
            </a:r>
            <a:endParaRPr lang="en-US" b="1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counter;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setOn</a:t>
            </a:r>
            <a:r>
              <a:rPr lang="en-US" dirty="0" smtClean="0"/>
              <a:t>(long duration){</a:t>
            </a:r>
          </a:p>
          <a:p>
            <a:r>
              <a:rPr lang="en-US" dirty="0"/>
              <a:t> </a:t>
            </a:r>
            <a:r>
              <a:rPr lang="en-US" dirty="0" smtClean="0"/>
              <a:t>    //TODO: set LED on here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setoff(long duration){</a:t>
            </a:r>
          </a:p>
          <a:p>
            <a:r>
              <a:rPr lang="en-US" dirty="0"/>
              <a:t> </a:t>
            </a:r>
            <a:r>
              <a:rPr lang="en-US" dirty="0" smtClean="0"/>
              <a:t>   //TODO: set LED off here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delay(long duration){</a:t>
            </a:r>
          </a:p>
          <a:p>
            <a:r>
              <a:rPr lang="en-US" dirty="0" smtClean="0"/>
              <a:t>   //TODO: set delay here</a:t>
            </a:r>
          </a:p>
          <a:p>
            <a:r>
              <a:rPr lang="en-US" dirty="0" smtClean="0"/>
              <a:t>}</a:t>
            </a:r>
          </a:p>
        </p:txBody>
      </p:sp>
      <p:pic>
        <p:nvPicPr>
          <p:cNvPr id="2050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" y="1300163"/>
            <a:ext cx="985837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068" y="118348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 flipV="1">
            <a:off x="2286000" y="3129280"/>
            <a:ext cx="2913844" cy="1544320"/>
          </a:xfrm>
          <a:prstGeom prst="bentConnector3">
            <a:avLst>
              <a:gd name="adj1" fmla="val 62204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987040" y="4084321"/>
            <a:ext cx="2212804" cy="1239519"/>
          </a:xfrm>
          <a:prstGeom prst="bentConnector3">
            <a:avLst>
              <a:gd name="adj1" fmla="val 6102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87040" y="4887965"/>
            <a:ext cx="2212804" cy="740677"/>
          </a:xfrm>
          <a:prstGeom prst="bentConnector3">
            <a:avLst>
              <a:gd name="adj1" fmla="val 7158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Language: Main File</a:t>
            </a:r>
            <a:endParaRPr lang="en-US" dirty="0"/>
          </a:p>
        </p:txBody>
      </p:sp>
      <p:pic>
        <p:nvPicPr>
          <p:cNvPr id="4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4" y="1633867"/>
            <a:ext cx="706189" cy="7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3779" y="1569721"/>
            <a:ext cx="822992" cy="1649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4" y="2360122"/>
            <a:ext cx="686398" cy="6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01" y="2458544"/>
            <a:ext cx="706189" cy="7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22936" y="2394398"/>
            <a:ext cx="822992" cy="1649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01" y="3184799"/>
            <a:ext cx="686398" cy="6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58" y="3486880"/>
            <a:ext cx="706189" cy="7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992093" y="3422734"/>
            <a:ext cx="822992" cy="1649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58" y="4213135"/>
            <a:ext cx="686398" cy="6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15" y="4311557"/>
            <a:ext cx="706189" cy="7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861250" y="4247411"/>
            <a:ext cx="822992" cy="1649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15" y="5037812"/>
            <a:ext cx="686398" cy="6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840815" y="1338985"/>
            <a:ext cx="2397616" cy="52840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11514" y="1478495"/>
            <a:ext cx="30935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“</a:t>
            </a:r>
            <a:r>
              <a:rPr lang="en-US" dirty="0" err="1" smtClean="0"/>
              <a:t>led.h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timer.h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gpio.h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button.h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oid main(){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initGPIO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initTimer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initButton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initLED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….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….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while(1){};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void </a:t>
            </a:r>
            <a:r>
              <a:rPr lang="en-US" b="1" dirty="0" err="1" smtClean="0">
                <a:solidFill>
                  <a:srgbClr val="FF0000"/>
                </a:solidFill>
              </a:rPr>
              <a:t>timer_isr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void </a:t>
            </a:r>
            <a:r>
              <a:rPr lang="en-US" b="1" dirty="0" err="1" smtClean="0">
                <a:solidFill>
                  <a:srgbClr val="FF0000"/>
                </a:solidFill>
              </a:rPr>
              <a:t>ext_isr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9798" y="326944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10597" y="406381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38258" y="505711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61250" y="5896766"/>
            <a:ext cx="97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6357857" y="5566672"/>
            <a:ext cx="2600465" cy="90249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System operations are implemented in </a:t>
            </a:r>
            <a:r>
              <a:rPr lang="en-US" b="1" dirty="0">
                <a:solidFill>
                  <a:srgbClr val="FF0000"/>
                </a:solidFill>
              </a:rPr>
              <a:t>interrupt </a:t>
            </a:r>
            <a:r>
              <a:rPr lang="en-US" b="1" dirty="0" smtClean="0">
                <a:solidFill>
                  <a:srgbClr val="FF0000"/>
                </a:solidFill>
              </a:rPr>
              <a:t>functions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6357856" y="1562658"/>
            <a:ext cx="2600465" cy="789669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51" indent="-256026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6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58352" indent="-246882" algn="just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23521" indent="-219451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47" indent="-201163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53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0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17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2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Modules/ Libraries are included</a:t>
            </a:r>
            <a:endParaRPr lang="en-US" dirty="0"/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6357855" y="3219075"/>
            <a:ext cx="2600465" cy="789669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51" indent="-256026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6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58352" indent="-246882" algn="just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23521" indent="-219451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47" indent="-201163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53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0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17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2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Modules/ Libraries are initiated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83517"/>
            <a:ext cx="9010221" cy="127167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Finite-State </a:t>
            </a:r>
            <a:r>
              <a:rPr lang="en-US" b="1" dirty="0"/>
              <a:t>M</a:t>
            </a:r>
            <a:r>
              <a:rPr lang="en-US" b="1" dirty="0" smtClean="0"/>
              <a:t>achine</a:t>
            </a:r>
            <a:r>
              <a:rPr lang="en-US" dirty="0"/>
              <a:t> (</a:t>
            </a:r>
            <a:r>
              <a:rPr lang="en-US" b="1" dirty="0"/>
              <a:t>FSM</a:t>
            </a:r>
            <a:r>
              <a:rPr lang="en-US" dirty="0"/>
              <a:t>) or </a:t>
            </a:r>
            <a:r>
              <a:rPr lang="en-US" b="1" dirty="0" smtClean="0"/>
              <a:t>Deterministic</a:t>
            </a:r>
            <a:r>
              <a:rPr lang="en-US" dirty="0" smtClean="0"/>
              <a:t> </a:t>
            </a:r>
            <a:r>
              <a:rPr lang="en-US" b="1" dirty="0" smtClean="0"/>
              <a:t>Finite Automata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b="1" dirty="0" smtClean="0"/>
              <a:t>DFA</a:t>
            </a:r>
            <a:r>
              <a:rPr lang="en-US" dirty="0" smtClean="0"/>
              <a:t>),</a:t>
            </a:r>
            <a:r>
              <a:rPr lang="en-US" dirty="0"/>
              <a:t> </a:t>
            </a:r>
            <a:r>
              <a:rPr lang="en-US" b="1" dirty="0"/>
              <a:t>finite automaton</a:t>
            </a:r>
            <a:r>
              <a:rPr lang="en-US" dirty="0"/>
              <a:t>, or simply a </a:t>
            </a:r>
            <a:r>
              <a:rPr lang="en-US" b="1" dirty="0"/>
              <a:t>state machine</a:t>
            </a:r>
            <a:r>
              <a:rPr lang="en-US" dirty="0"/>
              <a:t>, is a mathematical </a:t>
            </a:r>
            <a:r>
              <a:rPr lang="en-US" dirty="0">
                <a:hlinkClick r:id="rId2" tooltip="Model of computation"/>
              </a:rPr>
              <a:t>model </a:t>
            </a:r>
            <a:r>
              <a:rPr lang="en-US" dirty="0" smtClean="0">
                <a:hlinkClick r:id="rId2" tooltip="Model of computation"/>
              </a:rPr>
              <a:t>of </a:t>
            </a:r>
            <a:r>
              <a:rPr lang="en-US" dirty="0">
                <a:hlinkClick r:id="rId2" tooltip="Model of computation"/>
              </a:rPr>
              <a:t>computation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 (FSM)</a:t>
            </a:r>
            <a:endParaRPr lang="en-US" dirty="0"/>
          </a:p>
        </p:txBody>
      </p:sp>
      <p:pic>
        <p:nvPicPr>
          <p:cNvPr id="3074" name="Picture 2" descr="https://upload.wikimedia.org/wikipedia/commons/9/97/Torniqueterevolu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79" y="2752769"/>
            <a:ext cx="1307745" cy="19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54910" y="4219622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turnstile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76322"/>
              </p:ext>
            </p:extLst>
          </p:nvPr>
        </p:nvGraphicFramePr>
        <p:xfrm>
          <a:off x="648857" y="2654414"/>
          <a:ext cx="46375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839"/>
                <a:gridCol w="1032967"/>
                <a:gridCol w="2058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Unlocked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Unlocked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Unlocked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 descr="File:Turnstile state machine colored.sv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" t="12574" r="5657" b="12318"/>
          <a:stretch/>
        </p:blipFill>
        <p:spPr bwMode="auto">
          <a:xfrm>
            <a:off x="1956122" y="4938421"/>
            <a:ext cx="4919241" cy="181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07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83517"/>
            <a:ext cx="8353441" cy="5436758"/>
          </a:xfrm>
        </p:spPr>
        <p:txBody>
          <a:bodyPr>
            <a:normAutofit fontScale="92500" lnSpcReduction="20000"/>
          </a:bodyPr>
          <a:lstStyle/>
          <a:p>
            <a:pPr marL="109725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(1){</a:t>
            </a:r>
          </a:p>
          <a:p>
            <a:pPr marL="402326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witch(status){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LOCKED: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lock_turnstile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//operation in a state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if(Coin == true)  //transition condition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 = UNLOCKED; //next state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UNLOCKED: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unlock_turnstile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//operation in a state</a:t>
            </a:r>
            <a:endParaRPr lang="en-US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if(Push == true)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 condition</a:t>
            </a:r>
            <a:endParaRPr lang="en-US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LOCKED; //next state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LED turns on for </a:t>
            </a:r>
            <a:r>
              <a:rPr lang="en-US" b="1" dirty="0" err="1" smtClean="0"/>
              <a:t>T_on</a:t>
            </a:r>
            <a:r>
              <a:rPr lang="en-US" dirty="0" smtClean="0"/>
              <a:t> and then turns off for </a:t>
            </a:r>
            <a:r>
              <a:rPr lang="en-US" b="1" dirty="0" err="1" smtClean="0"/>
              <a:t>T_off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Design an DFA for this LED</a:t>
            </a:r>
          </a:p>
          <a:p>
            <a:pPr lvl="1"/>
            <a:r>
              <a:rPr lang="en-US" dirty="0" smtClean="0"/>
              <a:t>Implement the DFA in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HIGH)</a:t>
            </a:r>
            <a:r>
              <a:rPr lang="en-US" dirty="0" smtClean="0"/>
              <a:t>: turn on the LED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(13, LOW): </a:t>
            </a:r>
            <a:r>
              <a:rPr lang="en-US" dirty="0" smtClean="0"/>
              <a:t>turn off the LED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(duration): </a:t>
            </a:r>
            <a:r>
              <a:rPr lang="en-US" dirty="0" smtClean="0"/>
              <a:t>set a clock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 smtClean="0"/>
              <a:t>), when the clock is expired,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dirty="0" smtClean="0"/>
              <a:t>; duration is in </a:t>
            </a:r>
            <a:r>
              <a:rPr lang="en-US" dirty="0" err="1" smtClean="0"/>
              <a:t>mili</a:t>
            </a:r>
            <a:r>
              <a:rPr lang="en-US" dirty="0" smtClean="0"/>
              <a:t>-seconds.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3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4039293"/>
            <a:ext cx="9010221" cy="1934787"/>
          </a:xfrm>
        </p:spPr>
        <p:txBody>
          <a:bodyPr/>
          <a:lstStyle/>
          <a:p>
            <a:r>
              <a:rPr lang="en-US" dirty="0" smtClean="0"/>
              <a:t>INIT: Set pin 13 to OUTPUT mode, set timer</a:t>
            </a:r>
          </a:p>
          <a:p>
            <a:r>
              <a:rPr lang="en-US" dirty="0" smtClean="0"/>
              <a:t>LED_ON: Turn on the LED</a:t>
            </a:r>
          </a:p>
          <a:p>
            <a:r>
              <a:rPr lang="en-US" dirty="0" smtClean="0"/>
              <a:t>LED_OFF: Turn off the LED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3920" y="2031876"/>
            <a:ext cx="1280160" cy="1075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INIT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15880" y="2033208"/>
            <a:ext cx="2255520" cy="1075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LED_ON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286500" y="2094168"/>
            <a:ext cx="2255520" cy="1075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LED_OFF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6"/>
            <a:endCxn id="8" idx="2"/>
          </p:cNvCxnSpPr>
          <p:nvPr/>
        </p:nvCxnSpPr>
        <p:spPr>
          <a:xfrm>
            <a:off x="2164080" y="2569752"/>
            <a:ext cx="1251800" cy="1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0"/>
            <a:endCxn id="9" idx="0"/>
          </p:cNvCxnSpPr>
          <p:nvPr/>
        </p:nvCxnSpPr>
        <p:spPr>
          <a:xfrm rot="16200000" flipH="1">
            <a:off x="5948470" y="628378"/>
            <a:ext cx="60960" cy="2870620"/>
          </a:xfrm>
          <a:prstGeom prst="bentConnector3">
            <a:avLst>
              <a:gd name="adj1" fmla="val -8125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4"/>
            <a:endCxn id="8" idx="4"/>
          </p:cNvCxnSpPr>
          <p:nvPr/>
        </p:nvCxnSpPr>
        <p:spPr>
          <a:xfrm rot="5400000" flipH="1">
            <a:off x="5948470" y="1704129"/>
            <a:ext cx="60960" cy="2870620"/>
          </a:xfrm>
          <a:prstGeom prst="bentConnector3">
            <a:avLst>
              <a:gd name="adj1" fmla="val -7625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0850" y="1135963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imer_flag</a:t>
            </a:r>
            <a:r>
              <a:rPr lang="en-US" dirty="0" smtClean="0"/>
              <a:t> ==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5685" y="3236872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imer_flag</a:t>
            </a:r>
            <a:r>
              <a:rPr lang="en-US" dirty="0" smtClean="0"/>
              <a:t> ==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(</a:t>
            </a:r>
            <a:r>
              <a:rPr lang="en-US" dirty="0" err="1" smtClean="0"/>
              <a:t>Arduino</a:t>
            </a:r>
            <a:r>
              <a:rPr lang="en-US" dirty="0" smtClean="0"/>
              <a:t> Code)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529" y="1283517"/>
            <a:ext cx="4160091" cy="5436758"/>
          </a:xfrm>
        </p:spPr>
        <p:txBody>
          <a:bodyPr>
            <a:normAutofit fontScale="47500" lnSpcReduction="20000"/>
          </a:bodyPr>
          <a:lstStyle/>
          <a:p>
            <a:pPr marL="109725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loop()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2326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witch(status){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INIT: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OUTPUT);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 = LED_ON;</a:t>
            </a:r>
          </a:p>
          <a:p>
            <a:pPr marL="667495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HIGH);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LED_ON: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1){</a:t>
            </a:r>
          </a:p>
          <a:p>
            <a:pPr marL="402326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	status = LED_OFF;</a:t>
            </a: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T_off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LOW);</a:t>
            </a:r>
          </a:p>
          <a:p>
            <a:pPr marL="667495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LED_OFF: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1){</a:t>
            </a: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	status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LED_ON;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HIGH);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delay(10);</a:t>
            </a:r>
          </a:p>
          <a:p>
            <a:pPr marL="10972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63869" y="1421242"/>
            <a:ext cx="4160091" cy="54367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51" indent="-256026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6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58352" indent="-246882" algn="just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23521" indent="-219451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47" indent="-201163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53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0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17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2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timer_run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timer_counter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0)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timer_counter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counter_timer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=1;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(long duration){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timer_counter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duration;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689</Words>
  <Application>Microsoft Office PowerPoint</Application>
  <PresentationFormat>On-screen Show (4:3)</PresentationFormat>
  <Paragraphs>229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Georgia</vt:lpstr>
      <vt:lpstr>Impact</vt:lpstr>
      <vt:lpstr>Roboto Mono</vt:lpstr>
      <vt:lpstr>Tahoma</vt:lpstr>
      <vt:lpstr>Wingdings</vt:lpstr>
      <vt:lpstr>Wingdings 2</vt:lpstr>
      <vt:lpstr>Training presentation</vt:lpstr>
      <vt:lpstr>Programming on Embedded Circuits</vt:lpstr>
      <vt:lpstr>Micro-Controller Platform</vt:lpstr>
      <vt:lpstr>C Language: Header and C++ Files </vt:lpstr>
      <vt:lpstr>C Language: Main File</vt:lpstr>
      <vt:lpstr>Finite State Machine (FSM)</vt:lpstr>
      <vt:lpstr>Finite State Machine Programming</vt:lpstr>
      <vt:lpstr>Example 1</vt:lpstr>
      <vt:lpstr>Answer</vt:lpstr>
      <vt:lpstr>Answer (Arduino Code)</vt:lpstr>
      <vt:lpstr>Example 2</vt:lpstr>
      <vt:lpstr>Embedded Platform based on Operating System</vt:lpstr>
      <vt:lpstr>Classification of Embedded System</vt:lpstr>
      <vt:lpstr>Processor</vt:lpstr>
      <vt:lpstr>Operating System: Linux and Android</vt:lpstr>
      <vt:lpstr>Android Operating System Component</vt:lpstr>
      <vt:lpstr>Android Boot File</vt:lpstr>
      <vt:lpstr>Android Resource File</vt:lpstr>
      <vt:lpstr>Android System File</vt:lpstr>
      <vt:lpstr>How to Port Android Things?</vt:lpstr>
      <vt:lpstr>Create an Android Things Project</vt:lpstr>
      <vt:lpstr>Create an Android Things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2019-05-11T03:05:33Z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