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9144000"/>
  <p:notesSz cx="7102475" cy="10233025"/>
  <p:embeddedFontLst>
    <p:embeddedFont>
      <p:font typeface="Overlock"/>
      <p:regular r:id="rId45"/>
      <p:bold r:id="rId46"/>
      <p:italic r:id="rId47"/>
      <p:boldItalic r:id="rId48"/>
    </p:embeddedFont>
    <p:embeddedFont>
      <p:font typeface="Century Gothic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296">
          <p15:clr>
            <a:srgbClr val="A4A3A4"/>
          </p15:clr>
        </p15:guide>
        <p15:guide id="4" orient="horz" pos="4128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GoogleSlidesCustomDataVersion2">
      <go:slidesCustomData xmlns:go="http://customooxmlschemas.google.com/" r:id="rId53" roundtripDataSignature="AMtx7mjjlDbvnb0RfdofGJ7OKMKI7WYi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7296"/>
        <p:guide pos="4128" orient="horz"/>
        <p:guide pos="2880"/>
        <p:guide pos="54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Overlock-bold.fntdata"/><Relationship Id="rId45" Type="http://schemas.openxmlformats.org/officeDocument/2006/relationships/font" Target="fonts/Overlock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verlock-boldItalic.fntdata"/><Relationship Id="rId47" Type="http://schemas.openxmlformats.org/officeDocument/2006/relationships/font" Target="fonts/Overlock-italic.fntdata"/><Relationship Id="rId49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enturyGothic-italic.fntdata"/><Relationship Id="rId50" Type="http://schemas.openxmlformats.org/officeDocument/2006/relationships/font" Target="fonts/CenturyGothic-bold.fntdata"/><Relationship Id="rId53" Type="http://customschemas.google.com/relationships/presentationmetadata" Target="metadata"/><Relationship Id="rId52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7739" cy="51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092" y="0"/>
            <a:ext cx="3077739" cy="51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 txBox="1"/>
          <p:nvPr>
            <p:ph idx="12" type="sldNum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9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:notes"/>
          <p:cNvSpPr txBox="1"/>
          <p:nvPr>
            <p:ph idx="12" type="sldNum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anchorCtr="0" anchor="b" bIns="49525" lIns="99050" spcFirstLastPara="1" rIns="99050" wrap="square" tIns="49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2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3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5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7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9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9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0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1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2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3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4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5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6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6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7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7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8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9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9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anchorCtr="0" anchor="t" bIns="49525" lIns="99050" spcFirstLastPara="1" rIns="99050" wrap="square" tIns="49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249363" y="1279525"/>
            <a:ext cx="4603750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1"/>
          <p:cNvSpPr/>
          <p:nvPr/>
        </p:nvSpPr>
        <p:spPr>
          <a:xfrm flipH="1" rot="10800000">
            <a:off x="5410184" y="3810004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1"/>
          <p:cNvSpPr/>
          <p:nvPr/>
        </p:nvSpPr>
        <p:spPr>
          <a:xfrm flipH="1" rot="10800000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1"/>
          <p:cNvSpPr/>
          <p:nvPr/>
        </p:nvSpPr>
        <p:spPr>
          <a:xfrm flipH="1" rot="10800000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1"/>
          <p:cNvSpPr/>
          <p:nvPr/>
        </p:nvSpPr>
        <p:spPr>
          <a:xfrm flipH="1" rot="10800000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1"/>
          <p:cNvSpPr/>
          <p:nvPr/>
        </p:nvSpPr>
        <p:spPr>
          <a:xfrm flipH="1" rot="10800000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1"/>
          <p:cNvSpPr/>
          <p:nvPr/>
        </p:nvSpPr>
        <p:spPr>
          <a:xfrm>
            <a:off x="5410200" y="3962400"/>
            <a:ext cx="306324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1"/>
          <p:cNvSpPr/>
          <p:nvPr/>
        </p:nvSpPr>
        <p:spPr>
          <a:xfrm>
            <a:off x="7376507" y="4060983"/>
            <a:ext cx="16002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1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1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1"/>
          <p:cNvSpPr/>
          <p:nvPr/>
        </p:nvSpPr>
        <p:spPr>
          <a:xfrm flipH="1" rot="10800000">
            <a:off x="6414051" y="3643090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1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1"/>
          <p:cNvSpPr txBox="1"/>
          <p:nvPr>
            <p:ph idx="1" type="subTitle"/>
          </p:nvPr>
        </p:nvSpPr>
        <p:spPr>
          <a:xfrm>
            <a:off x="449495" y="3889662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1" name="Google Shape;41;p41"/>
          <p:cNvSpPr txBox="1"/>
          <p:nvPr>
            <p:ph type="ctrTitle"/>
          </p:nvPr>
        </p:nvSpPr>
        <p:spPr>
          <a:xfrm>
            <a:off x="426378" y="2401891"/>
            <a:ext cx="8458200" cy="10813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  <a:defRPr sz="44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0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0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0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50"/>
          <p:cNvSpPr txBox="1"/>
          <p:nvPr>
            <p:ph idx="1" type="body"/>
          </p:nvPr>
        </p:nvSpPr>
        <p:spPr>
          <a:xfrm rot="5400000">
            <a:off x="2409444" y="297180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50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1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1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1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51"/>
          <p:cNvSpPr txBox="1"/>
          <p:nvPr>
            <p:ph idx="1" type="body"/>
          </p:nvPr>
        </p:nvSpPr>
        <p:spPr>
          <a:xfrm rot="5400000">
            <a:off x="857250" y="742950"/>
            <a:ext cx="54483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3" name="Google Shape;103;p51"/>
          <p:cNvSpPr txBox="1"/>
          <p:nvPr>
            <p:ph type="title"/>
          </p:nvPr>
        </p:nvSpPr>
        <p:spPr>
          <a:xfrm rot="5400000">
            <a:off x="5010150" y="2914650"/>
            <a:ext cx="54483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2"/>
          <p:cNvSpPr txBox="1"/>
          <p:nvPr>
            <p:ph idx="1" type="body"/>
          </p:nvPr>
        </p:nvSpPr>
        <p:spPr>
          <a:xfrm>
            <a:off x="38529" y="1376737"/>
            <a:ext cx="9010221" cy="519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  <a:defRPr sz="26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indent="-368300" lvl="1" marL="914400" algn="just">
              <a:spcBef>
                <a:spcPts val="300"/>
              </a:spcBef>
              <a:spcAft>
                <a:spcPts val="0"/>
              </a:spcAft>
              <a:buSzPts val="2200"/>
              <a:buFont typeface="Noto Sans Symbols"/>
              <a:buChar char="▪"/>
              <a:defRPr sz="22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indent="-355600" lvl="2" marL="1371600" algn="l">
              <a:spcBef>
                <a:spcPts val="3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indent="-355600" lvl="4" marL="228600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  <a:defRPr>
                <a:solidFill>
                  <a:srgbClr val="002060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2"/>
          <p:cNvSpPr txBox="1"/>
          <p:nvPr/>
        </p:nvSpPr>
        <p:spPr>
          <a:xfrm>
            <a:off x="25687" y="19051"/>
            <a:ext cx="49503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CO2015 – EDC Spring 2017 - </a:t>
            </a:r>
            <a:r>
              <a:rPr b="1" i="0" lang="en-US" sz="1200" u="none" cap="none" strike="noStrike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Basic Electronic Circuit Components</a:t>
            </a:r>
            <a:endParaRPr b="1" i="0" sz="1200">
              <a:solidFill>
                <a:srgbClr val="FFC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42"/>
          <p:cNvSpPr txBox="1"/>
          <p:nvPr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4A7B2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1" sz="1200">
              <a:solidFill>
                <a:srgbClr val="4A7B2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3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3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3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43"/>
          <p:cNvSpPr txBox="1"/>
          <p:nvPr>
            <p:ph idx="1" type="body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2100"/>
              <a:buNone/>
              <a:defRPr b="0" sz="21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type="title"/>
          </p:nvPr>
        </p:nvSpPr>
        <p:spPr>
          <a:xfrm>
            <a:off x="722313" y="198120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300"/>
              <a:buFont typeface="Calibri"/>
              <a:buNone/>
              <a:defRPr b="1" sz="4300" cap="none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44"/>
          <p:cNvSpPr txBox="1"/>
          <p:nvPr>
            <p:ph idx="1" type="body"/>
          </p:nvPr>
        </p:nvSpPr>
        <p:spPr>
          <a:xfrm>
            <a:off x="4648200" y="2249428"/>
            <a:ext cx="4038600" cy="434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8" name="Google Shape;58;p44"/>
          <p:cNvSpPr txBox="1"/>
          <p:nvPr>
            <p:ph idx="2" type="body"/>
          </p:nvPr>
        </p:nvSpPr>
        <p:spPr>
          <a:xfrm>
            <a:off x="457200" y="2249428"/>
            <a:ext cx="4038600" cy="4341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9" name="Google Shape;59;p4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5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5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45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5"/>
          <p:cNvSpPr txBox="1"/>
          <p:nvPr>
            <p:ph idx="1" type="body"/>
          </p:nvPr>
        </p:nvSpPr>
        <p:spPr>
          <a:xfrm>
            <a:off x="4718306" y="2708519"/>
            <a:ext cx="404177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5" name="Google Shape;65;p45"/>
          <p:cNvSpPr txBox="1"/>
          <p:nvPr>
            <p:ph idx="2" type="body"/>
          </p:nvPr>
        </p:nvSpPr>
        <p:spPr>
          <a:xfrm>
            <a:off x="4721227" y="2244970"/>
            <a:ext cx="4041775" cy="457200"/>
          </a:xfrm>
          <a:prstGeom prst="rect">
            <a:avLst/>
          </a:prstGeom>
          <a:solidFill>
            <a:srgbClr val="9ED47A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6" name="Google Shape;66;p45"/>
          <p:cNvSpPr txBox="1"/>
          <p:nvPr>
            <p:ph idx="3" type="body"/>
          </p:nvPr>
        </p:nvSpPr>
        <p:spPr>
          <a:xfrm>
            <a:off x="381000" y="2708519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7" name="Google Shape;67;p45"/>
          <p:cNvSpPr txBox="1"/>
          <p:nvPr>
            <p:ph idx="4" type="body"/>
          </p:nvPr>
        </p:nvSpPr>
        <p:spPr>
          <a:xfrm>
            <a:off x="381000" y="2244970"/>
            <a:ext cx="4041648" cy="457200"/>
          </a:xfrm>
          <a:prstGeom prst="rect">
            <a:avLst/>
          </a:prstGeom>
          <a:solidFill>
            <a:srgbClr val="9ED47A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8" name="Google Shape;68;p45"/>
          <p:cNvSpPr txBox="1"/>
          <p:nvPr>
            <p:ph type="title"/>
          </p:nvPr>
        </p:nvSpPr>
        <p:spPr>
          <a:xfrm>
            <a:off x="381000" y="1143000"/>
            <a:ext cx="83820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b="0" i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6"/>
          <p:cNvSpPr txBox="1"/>
          <p:nvPr>
            <p:ph idx="10" type="dt"/>
          </p:nvPr>
        </p:nvSpPr>
        <p:spPr>
          <a:xfrm>
            <a:off x="6583680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6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46"/>
          <p:cNvSpPr txBox="1"/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7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8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8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48"/>
          <p:cNvSpPr txBox="1"/>
          <p:nvPr>
            <p:ph idx="1" type="body"/>
          </p:nvPr>
        </p:nvSpPr>
        <p:spPr>
          <a:xfrm>
            <a:off x="152400" y="776290"/>
            <a:ext cx="5102352" cy="5805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3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30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381000" lvl="2" marL="1371600" algn="l">
              <a:spcBef>
                <a:spcPts val="30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3" name="Google Shape;83;p48"/>
          <p:cNvSpPr txBox="1"/>
          <p:nvPr>
            <p:ph idx="2" type="body"/>
          </p:nvPr>
        </p:nvSpPr>
        <p:spPr>
          <a:xfrm>
            <a:off x="5353496" y="2010730"/>
            <a:ext cx="3383280" cy="458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4" name="Google Shape;84;p48"/>
          <p:cNvSpPr txBox="1"/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9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9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9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49"/>
          <p:cNvSpPr/>
          <p:nvPr>
            <p:ph idx="2" type="pic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4800000" dist="31750">
              <a:srgbClr val="000000">
                <a:alpha val="24705"/>
              </a:srgbClr>
            </a:outerShdw>
          </a:effectLst>
        </p:spPr>
      </p:sp>
      <p:sp>
        <p:nvSpPr>
          <p:cNvPr id="90" name="Google Shape;90;p49"/>
          <p:cNvSpPr txBox="1"/>
          <p:nvPr>
            <p:ph idx="1" type="body"/>
          </p:nvPr>
        </p:nvSpPr>
        <p:spPr>
          <a:xfrm>
            <a:off x="6088443" y="3274312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0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None/>
              <a:defRPr sz="13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1" name="Google Shape;91;p49"/>
          <p:cNvSpPr txBox="1"/>
          <p:nvPr>
            <p:ph type="title"/>
          </p:nvPr>
        </p:nvSpPr>
        <p:spPr>
          <a:xfrm rot="-5400000">
            <a:off x="3393019" y="3156579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40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40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40"/>
          <p:cNvSpPr/>
          <p:nvPr/>
        </p:nvSpPr>
        <p:spPr>
          <a:xfrm flipH="1" rot="10800000">
            <a:off x="5410184" y="36025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40"/>
          <p:cNvSpPr/>
          <p:nvPr/>
        </p:nvSpPr>
        <p:spPr>
          <a:xfrm flipH="1" rot="10800000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40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40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0"/>
          <p:cNvSpPr/>
          <p:nvPr/>
        </p:nvSpPr>
        <p:spPr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0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0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0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0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40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0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0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0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40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0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b="0" i="0" sz="4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5.jp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hyperlink" Target="https://learn.sparkfun.com/tutorials/resistors/example-applications#current-limit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Relationship Id="rId5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Relationship Id="rId5" Type="http://schemas.openxmlformats.org/officeDocument/2006/relationships/image" Target="../media/image24.png"/><Relationship Id="rId6" Type="http://schemas.openxmlformats.org/officeDocument/2006/relationships/image" Target="../media/image38.png"/><Relationship Id="rId7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Relationship Id="rId4" Type="http://schemas.openxmlformats.org/officeDocument/2006/relationships/image" Target="../media/image4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6.png"/><Relationship Id="rId4" Type="http://schemas.openxmlformats.org/officeDocument/2006/relationships/image" Target="../media/image44.png"/><Relationship Id="rId5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8.png"/><Relationship Id="rId4" Type="http://schemas.openxmlformats.org/officeDocument/2006/relationships/image" Target="../media/image53.png"/><Relationship Id="rId5" Type="http://schemas.openxmlformats.org/officeDocument/2006/relationships/image" Target="../media/image4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49.png"/><Relationship Id="rId6" Type="http://schemas.openxmlformats.org/officeDocument/2006/relationships/image" Target="../media/image39.png"/><Relationship Id="rId7" Type="http://schemas.openxmlformats.org/officeDocument/2006/relationships/image" Target="../media/image5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Relationship Id="rId4" Type="http://schemas.openxmlformats.org/officeDocument/2006/relationships/image" Target="../media/image51.png"/><Relationship Id="rId5" Type="http://schemas.openxmlformats.org/officeDocument/2006/relationships/image" Target="../media/image5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Relationship Id="rId4" Type="http://schemas.openxmlformats.org/officeDocument/2006/relationships/image" Target="../media/image4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8.gif"/><Relationship Id="rId5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ctrTitle"/>
          </p:nvPr>
        </p:nvSpPr>
        <p:spPr>
          <a:xfrm>
            <a:off x="184403" y="751116"/>
            <a:ext cx="8763654" cy="2046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Impact"/>
              <a:buNone/>
            </a:pPr>
            <a:r>
              <a:rPr lang="en-US"/>
              <a:t>CO2015</a:t>
            </a:r>
            <a:br>
              <a:rPr lang="en-US"/>
            </a:br>
            <a:br>
              <a:rPr lang="en-US">
                <a:solidFill>
                  <a:srgbClr val="FFFF00"/>
                </a:solidFill>
              </a:rPr>
            </a:br>
            <a:r>
              <a:rPr lang="en-US" sz="4900">
                <a:solidFill>
                  <a:srgbClr val="FFFF00"/>
                </a:solidFill>
              </a:rPr>
              <a:t>Introduction to Transistors and Appliactions</a:t>
            </a:r>
            <a:endParaRPr/>
          </a:p>
        </p:txBody>
      </p:sp>
      <p:pic>
        <p:nvPicPr>
          <p:cNvPr descr="https://encrypted-tbn1.gstatic.com/images?q=tbn:ANd9GcQTCPTlYf1b_ebHEim6KEnQJlEAFOsb3klDN9yEDZE8h00fzUSQCw" id="110" name="Google Shape;11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798" y="4067862"/>
            <a:ext cx="4969574" cy="27046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yenra.com/electronic-circuits/electronic-circuits.jpg" id="111" name="Google Shape;11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4348" y="4314546"/>
            <a:ext cx="3673929" cy="1405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"/>
          <p:cNvPicPr preferRelativeResize="0"/>
          <p:nvPr/>
        </p:nvPicPr>
        <p:blipFill rotWithShape="1">
          <a:blip r:embed="rId5">
            <a:alphaModFix/>
          </a:blip>
          <a:srcRect b="15690" l="3844" r="6226" t="16590"/>
          <a:stretch/>
        </p:blipFill>
        <p:spPr>
          <a:xfrm>
            <a:off x="6184871" y="6068254"/>
            <a:ext cx="2926471" cy="758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Applications I: Switches</a:t>
            </a:r>
            <a:endParaRPr/>
          </a:p>
        </p:txBody>
      </p:sp>
      <p:pic>
        <p:nvPicPr>
          <p:cNvPr descr="PNP switch example" id="180" name="Google Shape;1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527" y="1376737"/>
            <a:ext cx="5715000" cy="40767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229625" y="3977640"/>
            <a:ext cx="5357359" cy="2560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High side switch</a:t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PNP transistor: </a:t>
            </a: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Control signals are reversed</a:t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transistor without a resistor on the base is like an LED with no 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current-limiting resistor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Logic Gate - NOT</a:t>
            </a:r>
            <a:endParaRPr/>
          </a:p>
        </p:txBody>
      </p:sp>
      <p:pic>
        <p:nvPicPr>
          <p:cNvPr descr="BJT inverter circuit" id="187" name="Google Shape;18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8664" y="1740408"/>
            <a:ext cx="34099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Logic Gates</a:t>
            </a:r>
            <a:endParaRPr/>
          </a:p>
        </p:txBody>
      </p:sp>
      <p:pic>
        <p:nvPicPr>
          <p:cNvPr descr="BJT AND circuit" id="193" name="Google Shape;19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0773" y="1408176"/>
            <a:ext cx="3705733" cy="504181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2"/>
          <p:cNvSpPr/>
          <p:nvPr/>
        </p:nvSpPr>
        <p:spPr>
          <a:xfrm>
            <a:off x="5486400" y="4117848"/>
            <a:ext cx="1353312" cy="90525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F94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Logic Gate</a:t>
            </a:r>
            <a:endParaRPr/>
          </a:p>
        </p:txBody>
      </p:sp>
      <p:pic>
        <p:nvPicPr>
          <p:cNvPr descr="BJT OR circuit" id="200" name="Google Shape;2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119" y="1983359"/>
            <a:ext cx="3810000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3"/>
          <p:cNvSpPr/>
          <p:nvPr/>
        </p:nvSpPr>
        <p:spPr>
          <a:xfrm>
            <a:off x="5230368" y="3456432"/>
            <a:ext cx="1014984" cy="138988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F94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H-Bridge</a:t>
            </a:r>
            <a:endParaRPr/>
          </a:p>
        </p:txBody>
      </p:sp>
      <p:pic>
        <p:nvPicPr>
          <p:cNvPr descr="alt text" id="207" name="Google Shape;2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6140" y="1330452"/>
            <a:ext cx="571500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Oscillator</a:t>
            </a:r>
            <a:endParaRPr/>
          </a:p>
        </p:txBody>
      </p:sp>
      <p:pic>
        <p:nvPicPr>
          <p:cNvPr descr="Astable multivibrator" id="213" name="Google Shape;21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231" y="1368363"/>
            <a:ext cx="3871505" cy="52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5"/>
          <p:cNvSpPr txBox="1"/>
          <p:nvPr>
            <p:ph idx="1" type="body"/>
          </p:nvPr>
        </p:nvSpPr>
        <p:spPr>
          <a:xfrm>
            <a:off x="5129785" y="2732838"/>
            <a:ext cx="3918966" cy="2029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Q2 ON – Q1 OFF</a:t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V</a:t>
            </a:r>
            <a:r>
              <a:rPr baseline="-25000" lang="en-US"/>
              <a:t>BE</a:t>
            </a:r>
            <a:r>
              <a:rPr lang="en-US"/>
              <a:t> (Q2) = 0.7V</a:t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The voltage from V</a:t>
            </a:r>
            <a:r>
              <a:rPr baseline="-25000" lang="en-US"/>
              <a:t>CC</a:t>
            </a:r>
            <a:r>
              <a:rPr lang="en-US"/>
              <a:t> charges C1 to 4.3V</a:t>
            </a:r>
            <a:endParaRPr/>
          </a:p>
        </p:txBody>
      </p:sp>
      <p:sp>
        <p:nvSpPr>
          <p:cNvPr id="215" name="Google Shape;215;p15"/>
          <p:cNvSpPr txBox="1"/>
          <p:nvPr/>
        </p:nvSpPr>
        <p:spPr>
          <a:xfrm>
            <a:off x="3444240" y="5334000"/>
            <a:ext cx="79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0.7V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406182" y="4196080"/>
            <a:ext cx="79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4.3V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Oscillator</a:t>
            </a:r>
            <a:endParaRPr/>
          </a:p>
        </p:txBody>
      </p:sp>
      <p:pic>
        <p:nvPicPr>
          <p:cNvPr descr="Astable multivibrator" id="222" name="Google Shape;2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231" y="1368363"/>
            <a:ext cx="3871505" cy="52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6"/>
          <p:cNvSpPr txBox="1"/>
          <p:nvPr>
            <p:ph idx="1" type="body"/>
          </p:nvPr>
        </p:nvSpPr>
        <p:spPr>
          <a:xfrm>
            <a:off x="5129785" y="2732838"/>
            <a:ext cx="3918966" cy="2029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Positive of C2 is connected to GND (due to Q2 is ON)</a:t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VCC slowly charges C2 until 0.7V 🡪 Q1 ON</a:t>
            </a:r>
            <a:endParaRPr/>
          </a:p>
        </p:txBody>
      </p:sp>
      <p:sp>
        <p:nvSpPr>
          <p:cNvPr id="224" name="Google Shape;224;p16"/>
          <p:cNvSpPr txBox="1"/>
          <p:nvPr/>
        </p:nvSpPr>
        <p:spPr>
          <a:xfrm>
            <a:off x="4398601" y="4196080"/>
            <a:ext cx="518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0V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6"/>
          <p:cNvSpPr txBox="1"/>
          <p:nvPr/>
        </p:nvSpPr>
        <p:spPr>
          <a:xfrm rot="-5400000">
            <a:off x="2671862" y="3402382"/>
            <a:ext cx="79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0.7V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Oscillator</a:t>
            </a:r>
            <a:endParaRPr/>
          </a:p>
        </p:txBody>
      </p:sp>
      <p:pic>
        <p:nvPicPr>
          <p:cNvPr descr="Astable multivibrator" id="231" name="Google Shape;2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231" y="1368363"/>
            <a:ext cx="3871505" cy="527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7"/>
          <p:cNvSpPr txBox="1"/>
          <p:nvPr>
            <p:ph idx="1" type="body"/>
          </p:nvPr>
        </p:nvSpPr>
        <p:spPr>
          <a:xfrm>
            <a:off x="5129785" y="2732838"/>
            <a:ext cx="3918966" cy="2029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VC1 is currently 4.3V</a:t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Positive pin returns to 0V</a:t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Negative pin goes to minus 4.3V 🡪 Q2 OFF</a:t>
            </a:r>
            <a:endParaRPr/>
          </a:p>
        </p:txBody>
      </p:sp>
      <p:sp>
        <p:nvSpPr>
          <p:cNvPr id="233" name="Google Shape;233;p17"/>
          <p:cNvSpPr txBox="1"/>
          <p:nvPr/>
        </p:nvSpPr>
        <p:spPr>
          <a:xfrm>
            <a:off x="710521" y="4267200"/>
            <a:ext cx="518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0V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 txBox="1"/>
          <p:nvPr/>
        </p:nvSpPr>
        <p:spPr>
          <a:xfrm>
            <a:off x="3250982" y="5241342"/>
            <a:ext cx="79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-4.3V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Oscillator</a:t>
            </a:r>
            <a:endParaRPr/>
          </a:p>
        </p:txBody>
      </p:sp>
      <p:pic>
        <p:nvPicPr>
          <p:cNvPr descr="Astable multivibrator" id="240" name="Google Shape;24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191" y="1516016"/>
            <a:ext cx="3472650" cy="47354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lt text" id="241" name="Google Shape;24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5288" y="2780026"/>
            <a:ext cx="4406710" cy="852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/>
          <p:nvPr>
            <p:ph type="ctrTitle"/>
          </p:nvPr>
        </p:nvSpPr>
        <p:spPr>
          <a:xfrm>
            <a:off x="184403" y="1179576"/>
            <a:ext cx="8763654" cy="2097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7500"/>
              <a:buFont typeface="Impact"/>
              <a:buNone/>
            </a:pPr>
            <a:r>
              <a:rPr lang="en-US"/>
              <a:t>CO2015</a:t>
            </a:r>
            <a:br>
              <a:rPr lang="en-US"/>
            </a:br>
            <a:br>
              <a:rPr lang="en-US">
                <a:solidFill>
                  <a:srgbClr val="FFFF00"/>
                </a:solidFill>
              </a:rPr>
            </a:br>
            <a:r>
              <a:rPr lang="en-US" sz="5400">
                <a:solidFill>
                  <a:srgbClr val="FFFF00"/>
                </a:solidFill>
              </a:rPr>
              <a:t>Amplifier using</a:t>
            </a:r>
            <a:br>
              <a:rPr lang="en-US" sz="6000">
                <a:solidFill>
                  <a:srgbClr val="FFFF00"/>
                </a:solidFill>
              </a:rPr>
            </a:br>
            <a:r>
              <a:rPr lang="en-US" sz="5400">
                <a:solidFill>
                  <a:srgbClr val="FFFF00"/>
                </a:solidFill>
              </a:rPr>
              <a:t>Bipolar Junction Transistor</a:t>
            </a:r>
            <a:endParaRPr sz="3200"/>
          </a:p>
        </p:txBody>
      </p:sp>
      <p:pic>
        <p:nvPicPr>
          <p:cNvPr id="248" name="Google Shape;248;p19"/>
          <p:cNvPicPr preferRelativeResize="0"/>
          <p:nvPr/>
        </p:nvPicPr>
        <p:blipFill rotWithShape="1">
          <a:blip r:embed="rId3">
            <a:alphaModFix/>
          </a:blip>
          <a:srcRect b="15690" l="3844" r="6226" t="16590"/>
          <a:stretch/>
        </p:blipFill>
        <p:spPr>
          <a:xfrm>
            <a:off x="6184871" y="6068254"/>
            <a:ext cx="2926471" cy="758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3178" y="4236369"/>
            <a:ext cx="5471628" cy="259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5000" y="4201835"/>
            <a:ext cx="2508000" cy="1866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idx="1" type="body"/>
          </p:nvPr>
        </p:nvSpPr>
        <p:spPr>
          <a:xfrm>
            <a:off x="38529" y="1376738"/>
            <a:ext cx="9010221" cy="2093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Transistor is a semiconductor device used to:</a:t>
            </a:r>
            <a:endParaRPr/>
          </a:p>
          <a:p>
            <a:pPr indent="-342900" lvl="1" marL="754370" rtl="0" algn="just">
              <a:spcBef>
                <a:spcPts val="3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Amplifier signal</a:t>
            </a:r>
            <a:endParaRPr/>
          </a:p>
          <a:p>
            <a:pPr indent="-342900" lvl="1" marL="754370" rtl="0" algn="just">
              <a:spcBef>
                <a:spcPts val="3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Switch signal or electrical power</a:t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There are two types of basic transistor out there: Bi-Polar Junction (BJT) and Metal-Oxide Field-Effect (MOSFET)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What is Transistor?</a:t>
            </a:r>
            <a:endParaRPr/>
          </a:p>
        </p:txBody>
      </p:sp>
      <p:pic>
        <p:nvPicPr>
          <p:cNvPr descr="Related image" id="119" name="Google Shape;1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822" y="4242948"/>
            <a:ext cx="3412823" cy="23983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www.autodesk.com/products/eagle/blog/wp-content/uploads/2017/05/Field-Effect-Transistor-FET.jpg" id="120" name="Google Shape;120;p2"/>
          <p:cNvPicPr preferRelativeResize="0"/>
          <p:nvPr/>
        </p:nvPicPr>
        <p:blipFill rotWithShape="1">
          <a:blip r:embed="rId4">
            <a:alphaModFix/>
          </a:blip>
          <a:srcRect b="28972" l="4441" r="2836" t="3894"/>
          <a:stretch/>
        </p:blipFill>
        <p:spPr>
          <a:xfrm>
            <a:off x="4267200" y="4179498"/>
            <a:ext cx="4583723" cy="2461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Bipolar Junction Transistor</a:t>
            </a:r>
            <a:endParaRPr/>
          </a:p>
        </p:txBody>
      </p:sp>
      <p:pic>
        <p:nvPicPr>
          <p:cNvPr id="256" name="Google Shape;25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643" y="1273996"/>
            <a:ext cx="7040880" cy="2736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9982" y="4010588"/>
            <a:ext cx="6322724" cy="2822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0"/>
          <p:cNvPicPr preferRelativeResize="0"/>
          <p:nvPr/>
        </p:nvPicPr>
        <p:blipFill rotWithShape="1">
          <a:blip r:embed="rId5">
            <a:alphaModFix/>
          </a:blip>
          <a:srcRect b="5486" l="8289" r="49923" t="51207"/>
          <a:stretch/>
        </p:blipFill>
        <p:spPr>
          <a:xfrm>
            <a:off x="7807739" y="5752778"/>
            <a:ext cx="1196575" cy="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0"/>
          <p:cNvPicPr preferRelativeResize="0"/>
          <p:nvPr/>
        </p:nvPicPr>
        <p:blipFill rotWithShape="1">
          <a:blip r:embed="rId5">
            <a:alphaModFix/>
          </a:blip>
          <a:srcRect b="5486" l="50689" r="6441" t="51207"/>
          <a:stretch/>
        </p:blipFill>
        <p:spPr>
          <a:xfrm>
            <a:off x="7111" y="1415441"/>
            <a:ext cx="1227551" cy="914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0" name="Google Shape;260;p20"/>
          <p:cNvCxnSpPr>
            <a:endCxn id="257" idx="2"/>
          </p:cNvCxnSpPr>
          <p:nvPr/>
        </p:nvCxnSpPr>
        <p:spPr>
          <a:xfrm>
            <a:off x="4461344" y="1482132"/>
            <a:ext cx="0" cy="5351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BJT as Amplifier</a:t>
            </a:r>
            <a:endParaRPr/>
          </a:p>
        </p:txBody>
      </p:sp>
      <p:grpSp>
        <p:nvGrpSpPr>
          <p:cNvPr id="266" name="Google Shape;266;p21"/>
          <p:cNvGrpSpPr/>
          <p:nvPr/>
        </p:nvGrpSpPr>
        <p:grpSpPr>
          <a:xfrm>
            <a:off x="989751" y="4660232"/>
            <a:ext cx="7360920" cy="1643063"/>
            <a:chOff x="685800" y="4358640"/>
            <a:chExt cx="8092440" cy="2133600"/>
          </a:xfrm>
        </p:grpSpPr>
        <p:pic>
          <p:nvPicPr>
            <p:cNvPr id="267" name="Google Shape;267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5800" y="4849177"/>
              <a:ext cx="2952750" cy="1152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49040" y="4358640"/>
              <a:ext cx="2514600" cy="2133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63640" y="4358640"/>
              <a:ext cx="2514600" cy="2133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0" name="Google Shape;27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35241" y="1376737"/>
            <a:ext cx="4751493" cy="278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1684" y="2212848"/>
            <a:ext cx="2833974" cy="2109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Voltages in a BJT</a:t>
            </a:r>
            <a:endParaRPr/>
          </a:p>
        </p:txBody>
      </p:sp>
      <p:sp>
        <p:nvSpPr>
          <p:cNvPr id="277" name="Google Shape;277;p22"/>
          <p:cNvSpPr txBox="1"/>
          <p:nvPr>
            <p:ph idx="1" type="body"/>
          </p:nvPr>
        </p:nvSpPr>
        <p:spPr>
          <a:xfrm>
            <a:off x="38529" y="1480457"/>
            <a:ext cx="9010222" cy="2198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US" sz="3200"/>
              <a:t>V</a:t>
            </a:r>
            <a:r>
              <a:rPr baseline="-25000" lang="en-US" sz="3200"/>
              <a:t>CC</a:t>
            </a:r>
            <a:r>
              <a:rPr lang="en-US" sz="3200"/>
              <a:t> , V</a:t>
            </a:r>
            <a:r>
              <a:rPr baseline="-25000" lang="en-US" sz="3200"/>
              <a:t>BB</a:t>
            </a:r>
            <a:endParaRPr sz="3200"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US" sz="3200"/>
              <a:t>V</a:t>
            </a:r>
            <a:r>
              <a:rPr baseline="-25000" lang="en-US" sz="3200"/>
              <a:t>C</a:t>
            </a:r>
            <a:r>
              <a:rPr lang="en-US" sz="3200"/>
              <a:t> , V</a:t>
            </a:r>
            <a:r>
              <a:rPr baseline="-25000" lang="en-US" sz="3200"/>
              <a:t>B</a:t>
            </a:r>
            <a:r>
              <a:rPr lang="en-US" sz="3200"/>
              <a:t> , V</a:t>
            </a:r>
            <a:r>
              <a:rPr baseline="-25000" lang="en-US" sz="3200"/>
              <a:t>E</a:t>
            </a:r>
            <a:endParaRPr sz="3200"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r>
              <a:rPr lang="en-US" sz="3200"/>
              <a:t>V</a:t>
            </a:r>
            <a:r>
              <a:rPr baseline="-25000" lang="en-US" sz="3200"/>
              <a:t>BE</a:t>
            </a:r>
            <a:r>
              <a:rPr lang="en-US" sz="3200"/>
              <a:t> , V</a:t>
            </a:r>
            <a:r>
              <a:rPr baseline="-25000" lang="en-US" sz="3200"/>
              <a:t>CE</a:t>
            </a:r>
            <a:r>
              <a:rPr lang="en-US" sz="3200"/>
              <a:t> , V</a:t>
            </a:r>
            <a:r>
              <a:rPr baseline="-25000" lang="en-US" sz="3200"/>
              <a:t>CB</a:t>
            </a:r>
            <a:endParaRPr sz="3200"/>
          </a:p>
        </p:txBody>
      </p:sp>
      <p:pic>
        <p:nvPicPr>
          <p:cNvPr id="278" name="Google Shape;27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79" y="4232365"/>
            <a:ext cx="6306617" cy="2263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7168" y="4232365"/>
            <a:ext cx="2976832" cy="2308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Current and Voltage Analysis</a:t>
            </a:r>
            <a:endParaRPr/>
          </a:p>
        </p:txBody>
      </p:sp>
      <p:pic>
        <p:nvPicPr>
          <p:cNvPr id="285" name="Google Shape;2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4541" y="1400406"/>
            <a:ext cx="4569268" cy="333946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3"/>
          <p:cNvSpPr txBox="1"/>
          <p:nvPr>
            <p:ph idx="1" type="body"/>
          </p:nvPr>
        </p:nvSpPr>
        <p:spPr>
          <a:xfrm>
            <a:off x="38529" y="1278255"/>
            <a:ext cx="4531070" cy="4393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E-B: Forward Bias (like diode) </a:t>
            </a:r>
            <a:endParaRPr/>
          </a:p>
          <a:p>
            <a:pPr indent="-342900" lvl="1" marL="754370" rtl="0" algn="just">
              <a:spcBef>
                <a:spcPts val="3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V</a:t>
            </a:r>
            <a:r>
              <a:rPr baseline="-25000" lang="en-US"/>
              <a:t>BE</a:t>
            </a:r>
            <a:r>
              <a:rPr lang="en-US"/>
              <a:t> ≈ 0.7V</a:t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Base Circuit</a:t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Collector Circuit</a:t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287" name="Google Shape;28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4260" y="3070138"/>
            <a:ext cx="211455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9786" y="5306105"/>
            <a:ext cx="461962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Load Line Analysis</a:t>
            </a:r>
            <a:endParaRPr/>
          </a:p>
        </p:txBody>
      </p:sp>
      <p:pic>
        <p:nvPicPr>
          <p:cNvPr id="294" name="Google Shape;29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12265"/>
            <a:ext cx="4908868" cy="394573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4"/>
          <p:cNvSpPr txBox="1"/>
          <p:nvPr>
            <p:ph idx="1" type="body"/>
          </p:nvPr>
        </p:nvSpPr>
        <p:spPr>
          <a:xfrm>
            <a:off x="38529" y="1218824"/>
            <a:ext cx="9010222" cy="201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/>
              <a:t>DC &amp; X Axis: </a:t>
            </a:r>
            <a:r>
              <a:rPr b="1" lang="en-US" sz="2000"/>
              <a:t>V</a:t>
            </a:r>
            <a:r>
              <a:rPr b="1" baseline="-25000" lang="en-US" sz="2000"/>
              <a:t>CE </a:t>
            </a:r>
            <a:r>
              <a:rPr b="1" lang="en-US" sz="2000"/>
              <a:t>= V</a:t>
            </a:r>
            <a:r>
              <a:rPr b="1" baseline="-25000" lang="en-US" sz="2000"/>
              <a:t>CC</a:t>
            </a:r>
            <a:r>
              <a:rPr lang="en-US" sz="2000"/>
              <a:t> ⇒ </a:t>
            </a:r>
            <a:r>
              <a:rPr b="1" lang="en-US" sz="2000"/>
              <a:t>I</a:t>
            </a:r>
            <a:r>
              <a:rPr b="1" baseline="-25000" lang="en-US" sz="2000"/>
              <a:t>C</a:t>
            </a:r>
            <a:r>
              <a:rPr b="1" lang="en-US" sz="2000"/>
              <a:t> = 0 (Cut off)</a:t>
            </a:r>
            <a:endParaRPr b="1" sz="2000"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/>
              <a:t>DC &amp; Y Axis: </a:t>
            </a:r>
            <a:r>
              <a:rPr b="1" lang="en-US" sz="2000"/>
              <a:t>I</a:t>
            </a:r>
            <a:r>
              <a:rPr b="1" baseline="-25000" lang="en-US" sz="2000"/>
              <a:t>C</a:t>
            </a:r>
            <a:r>
              <a:rPr b="1" lang="en-US" sz="2000"/>
              <a:t> = V</a:t>
            </a:r>
            <a:r>
              <a:rPr b="1" baseline="-25000" lang="en-US" sz="2000"/>
              <a:t>CC</a:t>
            </a:r>
            <a:r>
              <a:rPr b="1" lang="en-US" sz="2000"/>
              <a:t>/R</a:t>
            </a:r>
            <a:r>
              <a:rPr b="1" baseline="-25000" lang="en-US" sz="2000"/>
              <a:t>C</a:t>
            </a:r>
            <a:r>
              <a:rPr lang="en-US" sz="2000"/>
              <a:t> ⇒ </a:t>
            </a:r>
            <a:r>
              <a:rPr b="1" lang="en-US" sz="2000"/>
              <a:t>V</a:t>
            </a:r>
            <a:r>
              <a:rPr b="1" baseline="-25000" lang="en-US" sz="2000"/>
              <a:t>CE</a:t>
            </a:r>
            <a:r>
              <a:rPr b="1" lang="en-US" sz="2000"/>
              <a:t> = 0</a:t>
            </a:r>
            <a:endParaRPr sz="2000"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000"/>
              <a:buFont typeface="Noto Sans Symbols"/>
              <a:buChar char="▪"/>
            </a:pPr>
            <a:r>
              <a:rPr lang="en-US" sz="2000"/>
              <a:t>DC &amp; Characteristic Line: </a:t>
            </a:r>
            <a:r>
              <a:rPr i="1" lang="en-US" sz="2000">
                <a:solidFill>
                  <a:srgbClr val="FF0066"/>
                </a:solidFill>
              </a:rPr>
              <a:t>Q-point</a:t>
            </a:r>
            <a:endParaRPr sz="2000"/>
          </a:p>
        </p:txBody>
      </p:sp>
      <p:pic>
        <p:nvPicPr>
          <p:cNvPr id="296" name="Google Shape;29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4717" y="2660534"/>
            <a:ext cx="2088832" cy="503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43640" y="3548743"/>
            <a:ext cx="4563836" cy="2406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"/>
          <p:cNvSpPr txBox="1"/>
          <p:nvPr>
            <p:ph idx="1" type="body"/>
          </p:nvPr>
        </p:nvSpPr>
        <p:spPr>
          <a:xfrm>
            <a:off x="38529" y="1376737"/>
            <a:ext cx="9010221" cy="519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909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03" name="Google Shape;303;p25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Voltage Division</a:t>
            </a:r>
            <a:endParaRPr/>
          </a:p>
        </p:txBody>
      </p:sp>
      <p:pic>
        <p:nvPicPr>
          <p:cNvPr id="304" name="Google Shape;30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" y="1507366"/>
            <a:ext cx="301752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720" y="4962772"/>
            <a:ext cx="2741613" cy="24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080" y="5461028"/>
            <a:ext cx="1924052" cy="614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84632" y="5461028"/>
            <a:ext cx="1485562" cy="621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44737" y="2177324"/>
            <a:ext cx="2994660" cy="3113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9779" y="2673531"/>
            <a:ext cx="4607719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6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Exercise 1</a:t>
            </a:r>
            <a:endParaRPr/>
          </a:p>
        </p:txBody>
      </p:sp>
      <p:sp>
        <p:nvSpPr>
          <p:cNvPr id="315" name="Google Shape;315;p26"/>
          <p:cNvSpPr txBox="1"/>
          <p:nvPr>
            <p:ph idx="1" type="body"/>
          </p:nvPr>
        </p:nvSpPr>
        <p:spPr>
          <a:xfrm>
            <a:off x="38529" y="1376737"/>
            <a:ext cx="9010221" cy="519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Determine </a:t>
            </a:r>
            <a:r>
              <a:rPr b="1" i="1" lang="en-US">
                <a:solidFill>
                  <a:srgbClr val="0070C0"/>
                </a:solidFill>
              </a:rPr>
              <a:t>I</a:t>
            </a:r>
            <a:r>
              <a:rPr b="1" baseline="-25000" i="1" lang="en-US">
                <a:solidFill>
                  <a:srgbClr val="0070C0"/>
                </a:solidFill>
              </a:rPr>
              <a:t>B</a:t>
            </a:r>
            <a:r>
              <a:rPr b="1" i="1" lang="en-US">
                <a:solidFill>
                  <a:srgbClr val="0070C0"/>
                </a:solidFill>
              </a:rPr>
              <a:t> ,I</a:t>
            </a:r>
            <a:r>
              <a:rPr b="1" baseline="-25000" i="1" lang="en-US">
                <a:solidFill>
                  <a:srgbClr val="0070C0"/>
                </a:solidFill>
              </a:rPr>
              <a:t>C</a:t>
            </a:r>
            <a:r>
              <a:rPr b="1" i="1" lang="en-US">
                <a:solidFill>
                  <a:srgbClr val="0070C0"/>
                </a:solidFill>
              </a:rPr>
              <a:t> ,I</a:t>
            </a:r>
            <a:r>
              <a:rPr b="1" baseline="-25000" i="1" lang="en-US">
                <a:solidFill>
                  <a:srgbClr val="0070C0"/>
                </a:solidFill>
              </a:rPr>
              <a:t>E</a:t>
            </a:r>
            <a:r>
              <a:rPr b="1" i="1" lang="en-US">
                <a:solidFill>
                  <a:srgbClr val="0070C0"/>
                </a:solidFill>
              </a:rPr>
              <a:t> ,V</a:t>
            </a:r>
            <a:r>
              <a:rPr b="1" baseline="-25000" i="1" lang="en-US">
                <a:solidFill>
                  <a:srgbClr val="0070C0"/>
                </a:solidFill>
              </a:rPr>
              <a:t>BE</a:t>
            </a:r>
            <a:r>
              <a:rPr b="1" i="1" lang="en-US">
                <a:solidFill>
                  <a:srgbClr val="0070C0"/>
                </a:solidFill>
              </a:rPr>
              <a:t> ,V</a:t>
            </a:r>
            <a:r>
              <a:rPr b="1" baseline="-25000" i="1" lang="en-US">
                <a:solidFill>
                  <a:srgbClr val="0070C0"/>
                </a:solidFill>
              </a:rPr>
              <a:t>CE</a:t>
            </a:r>
            <a:r>
              <a:rPr b="1" i="1" lang="en-US">
                <a:solidFill>
                  <a:srgbClr val="0070C0"/>
                </a:solidFill>
              </a:rPr>
              <a:t> </a:t>
            </a:r>
            <a:r>
              <a:rPr lang="en-US"/>
              <a:t>and </a:t>
            </a:r>
            <a:r>
              <a:rPr b="1" i="1" lang="en-US">
                <a:solidFill>
                  <a:srgbClr val="0070C0"/>
                </a:solidFill>
              </a:rPr>
              <a:t>V</a:t>
            </a:r>
            <a:r>
              <a:rPr b="1" baseline="-25000" i="1" lang="en-US">
                <a:solidFill>
                  <a:srgbClr val="0070C0"/>
                </a:solidFill>
              </a:rPr>
              <a:t>CB</a:t>
            </a:r>
            <a:r>
              <a:rPr lang="en-US"/>
              <a:t> for the given circuit when </a:t>
            </a:r>
            <a:r>
              <a:rPr b="1" i="1" lang="en-US"/>
              <a:t>β</a:t>
            </a:r>
            <a:r>
              <a:rPr b="1" baseline="-25000" i="1" lang="en-US"/>
              <a:t>DC</a:t>
            </a:r>
            <a:r>
              <a:rPr b="1" i="1" lang="en-US"/>
              <a:t> = 150</a:t>
            </a:r>
            <a:endParaRPr b="1" i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Solution 1</a:t>
            </a:r>
            <a:endParaRPr/>
          </a:p>
        </p:txBody>
      </p:sp>
      <p:pic>
        <p:nvPicPr>
          <p:cNvPr id="321" name="Google Shape;32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2033" y="1697107"/>
            <a:ext cx="4301967" cy="3201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012" y="1498106"/>
            <a:ext cx="500062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012" y="5321682"/>
            <a:ext cx="794385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Exercise 2</a:t>
            </a:r>
            <a:endParaRPr/>
          </a:p>
        </p:txBody>
      </p:sp>
      <p:sp>
        <p:nvSpPr>
          <p:cNvPr id="329" name="Google Shape;329;p28"/>
          <p:cNvSpPr txBox="1"/>
          <p:nvPr>
            <p:ph idx="1" type="body"/>
          </p:nvPr>
        </p:nvSpPr>
        <p:spPr>
          <a:xfrm>
            <a:off x="38529" y="4206643"/>
            <a:ext cx="8915946" cy="1715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Determine </a:t>
            </a:r>
            <a:r>
              <a:rPr b="1" i="1" lang="en-US">
                <a:solidFill>
                  <a:srgbClr val="0070C0"/>
                </a:solidFill>
              </a:rPr>
              <a:t>I</a:t>
            </a:r>
            <a:r>
              <a:rPr b="1" baseline="-25000" i="1" lang="en-US">
                <a:solidFill>
                  <a:srgbClr val="0070C0"/>
                </a:solidFill>
              </a:rPr>
              <a:t>B</a:t>
            </a:r>
            <a:r>
              <a:rPr b="1" i="1" lang="en-US">
                <a:solidFill>
                  <a:srgbClr val="0070C0"/>
                </a:solidFill>
              </a:rPr>
              <a:t> ,I</a:t>
            </a:r>
            <a:r>
              <a:rPr b="1" baseline="-25000" i="1" lang="en-US">
                <a:solidFill>
                  <a:srgbClr val="0070C0"/>
                </a:solidFill>
              </a:rPr>
              <a:t>C</a:t>
            </a:r>
            <a:r>
              <a:rPr b="1" i="1" lang="en-US">
                <a:solidFill>
                  <a:srgbClr val="0070C0"/>
                </a:solidFill>
              </a:rPr>
              <a:t> ,I</a:t>
            </a:r>
            <a:r>
              <a:rPr b="1" baseline="-25000" i="1" lang="en-US">
                <a:solidFill>
                  <a:srgbClr val="0070C0"/>
                </a:solidFill>
              </a:rPr>
              <a:t>E</a:t>
            </a:r>
            <a:r>
              <a:rPr b="1" i="1" lang="en-US">
                <a:solidFill>
                  <a:srgbClr val="0070C0"/>
                </a:solidFill>
              </a:rPr>
              <a:t> ,V</a:t>
            </a:r>
            <a:r>
              <a:rPr b="1" baseline="-25000" i="1" lang="en-US">
                <a:solidFill>
                  <a:srgbClr val="0070C0"/>
                </a:solidFill>
              </a:rPr>
              <a:t>BE</a:t>
            </a:r>
            <a:r>
              <a:rPr b="1" i="1" lang="en-US">
                <a:solidFill>
                  <a:srgbClr val="0070C0"/>
                </a:solidFill>
              </a:rPr>
              <a:t> ,V</a:t>
            </a:r>
            <a:r>
              <a:rPr b="1" baseline="-25000" i="1" lang="en-US">
                <a:solidFill>
                  <a:srgbClr val="0070C0"/>
                </a:solidFill>
              </a:rPr>
              <a:t>CE</a:t>
            </a:r>
            <a:r>
              <a:rPr b="1" i="1" lang="en-US">
                <a:solidFill>
                  <a:srgbClr val="0070C0"/>
                </a:solidFill>
              </a:rPr>
              <a:t> </a:t>
            </a:r>
            <a:r>
              <a:rPr lang="en-US"/>
              <a:t>and </a:t>
            </a:r>
            <a:r>
              <a:rPr b="1" i="1" lang="en-US">
                <a:solidFill>
                  <a:srgbClr val="0070C0"/>
                </a:solidFill>
              </a:rPr>
              <a:t>V</a:t>
            </a:r>
            <a:r>
              <a:rPr b="1" baseline="-25000" i="1" lang="en-US">
                <a:solidFill>
                  <a:srgbClr val="0070C0"/>
                </a:solidFill>
              </a:rPr>
              <a:t>CB</a:t>
            </a:r>
            <a:r>
              <a:rPr lang="en-US"/>
              <a:t> </a:t>
            </a:r>
            <a:endParaRPr/>
          </a:p>
        </p:txBody>
      </p:sp>
      <p:pic>
        <p:nvPicPr>
          <p:cNvPr id="330" name="Google Shape;33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7509" y="1038497"/>
            <a:ext cx="5271242" cy="3043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Solution 2</a:t>
            </a:r>
            <a:endParaRPr/>
          </a:p>
        </p:txBody>
      </p:sp>
      <p:sp>
        <p:nvSpPr>
          <p:cNvPr id="336" name="Google Shape;336;p29"/>
          <p:cNvSpPr txBox="1"/>
          <p:nvPr>
            <p:ph idx="1" type="body"/>
          </p:nvPr>
        </p:nvSpPr>
        <p:spPr>
          <a:xfrm>
            <a:off x="38529" y="1817914"/>
            <a:ext cx="9010222" cy="48086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Assume that the circuit is working linearly</a:t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337" name="Google Shape;33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1050" y="254001"/>
            <a:ext cx="455295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8312" y="4328747"/>
            <a:ext cx="57054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38529" y="5567490"/>
            <a:ext cx="9010221" cy="1007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Bi-polar Junction Transistor (BJT)</a:t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Collector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(C), 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Base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(B), and 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Emitter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(E)</a:t>
            </a:r>
            <a:endParaRPr/>
          </a:p>
        </p:txBody>
      </p:sp>
      <p:sp>
        <p:nvSpPr>
          <p:cNvPr id="126" name="Google Shape;126;p3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Transistor</a:t>
            </a:r>
            <a:endParaRPr/>
          </a:p>
        </p:txBody>
      </p:sp>
      <p:pic>
        <p:nvPicPr>
          <p:cNvPr descr="Image result for transistor application" id="127" name="Google Shape;127;p3"/>
          <p:cNvPicPr preferRelativeResize="0"/>
          <p:nvPr/>
        </p:nvPicPr>
        <p:blipFill rotWithShape="1">
          <a:blip r:embed="rId3">
            <a:alphaModFix/>
          </a:blip>
          <a:srcRect b="0" l="0" r="51687" t="0"/>
          <a:stretch/>
        </p:blipFill>
        <p:spPr>
          <a:xfrm>
            <a:off x="5154764" y="1403286"/>
            <a:ext cx="3027944" cy="22479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PN and PNP symbols" id="128" name="Google Shape;128;p3"/>
          <p:cNvPicPr preferRelativeResize="0"/>
          <p:nvPr/>
        </p:nvPicPr>
        <p:blipFill rotWithShape="1">
          <a:blip r:embed="rId4">
            <a:alphaModFix/>
          </a:blip>
          <a:srcRect b="0" l="55303" r="0" t="0"/>
          <a:stretch/>
        </p:blipFill>
        <p:spPr>
          <a:xfrm>
            <a:off x="5844740" y="3747359"/>
            <a:ext cx="1319960" cy="13190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PN and PNP symbols" id="129" name="Google Shape;129;p3"/>
          <p:cNvPicPr preferRelativeResize="0"/>
          <p:nvPr/>
        </p:nvPicPr>
        <p:blipFill rotWithShape="1">
          <a:blip r:embed="rId4">
            <a:alphaModFix/>
          </a:blip>
          <a:srcRect b="0" l="0" r="54068" t="0"/>
          <a:stretch/>
        </p:blipFill>
        <p:spPr>
          <a:xfrm>
            <a:off x="1303194" y="3747359"/>
            <a:ext cx="1366886" cy="13292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ransistor application" id="130" name="Google Shape;130;p3"/>
          <p:cNvPicPr preferRelativeResize="0"/>
          <p:nvPr/>
        </p:nvPicPr>
        <p:blipFill rotWithShape="1">
          <a:blip r:embed="rId3">
            <a:alphaModFix/>
          </a:blip>
          <a:srcRect b="0" l="50744" r="0" t="0"/>
          <a:stretch/>
        </p:blipFill>
        <p:spPr>
          <a:xfrm>
            <a:off x="443084" y="1403286"/>
            <a:ext cx="3087107" cy="224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 txBox="1"/>
          <p:nvPr>
            <p:ph idx="1" type="body"/>
          </p:nvPr>
        </p:nvSpPr>
        <p:spPr>
          <a:xfrm>
            <a:off x="38529" y="1376737"/>
            <a:ext cx="9010221" cy="519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I</a:t>
            </a:r>
            <a:r>
              <a:rPr baseline="-25000" lang="en-US"/>
              <a:t>C</a:t>
            </a:r>
            <a:r>
              <a:rPr lang="en-US"/>
              <a:t> = (V</a:t>
            </a:r>
            <a:r>
              <a:rPr baseline="-25000" lang="en-US"/>
              <a:t>CC</a:t>
            </a:r>
            <a:r>
              <a:rPr lang="en-US"/>
              <a:t> – V</a:t>
            </a:r>
            <a:r>
              <a:rPr baseline="-25000" lang="en-US"/>
              <a:t>CE</a:t>
            </a:r>
            <a:r>
              <a:rPr lang="en-US"/>
              <a:t>)   / R</a:t>
            </a:r>
            <a:r>
              <a:rPr baseline="-25000" lang="en-US"/>
              <a:t>C</a:t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Saturation Mode</a:t>
            </a:r>
            <a:endParaRPr/>
          </a:p>
        </p:txBody>
      </p:sp>
      <p:sp>
        <p:nvSpPr>
          <p:cNvPr id="344" name="Google Shape;344;p30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Solution 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897" y="1986752"/>
            <a:ext cx="7254554" cy="446783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1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Exercise 3</a:t>
            </a:r>
            <a:endParaRPr/>
          </a:p>
        </p:txBody>
      </p:sp>
      <p:sp>
        <p:nvSpPr>
          <p:cNvPr id="351" name="Google Shape;351;p31"/>
          <p:cNvSpPr txBox="1"/>
          <p:nvPr>
            <p:ph idx="1" type="body"/>
          </p:nvPr>
        </p:nvSpPr>
        <p:spPr>
          <a:xfrm>
            <a:off x="218757" y="1273996"/>
            <a:ext cx="827532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Determine β</a:t>
            </a:r>
            <a:r>
              <a:rPr baseline="-25000" lang="en-US"/>
              <a:t>DC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" y="1621777"/>
            <a:ext cx="8229600" cy="5093293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2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Exercise 4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33"/>
          <p:cNvPicPr preferRelativeResize="0"/>
          <p:nvPr/>
        </p:nvPicPr>
        <p:blipFill rotWithShape="1">
          <a:blip r:embed="rId3">
            <a:alphaModFix/>
          </a:blip>
          <a:srcRect b="55182" l="0" r="49000" t="0"/>
          <a:stretch/>
        </p:blipFill>
        <p:spPr>
          <a:xfrm>
            <a:off x="1152144" y="2554465"/>
            <a:ext cx="6967728" cy="3789599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3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Exercise 4</a:t>
            </a:r>
            <a:endParaRPr/>
          </a:p>
        </p:txBody>
      </p:sp>
      <p:sp>
        <p:nvSpPr>
          <p:cNvPr id="364" name="Google Shape;364;p33"/>
          <p:cNvSpPr txBox="1"/>
          <p:nvPr>
            <p:ph idx="1" type="body"/>
          </p:nvPr>
        </p:nvSpPr>
        <p:spPr>
          <a:xfrm>
            <a:off x="218757" y="1273996"/>
            <a:ext cx="827532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Explain why VC is 15V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4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t/>
            </a:r>
            <a:endParaRPr/>
          </a:p>
        </p:txBody>
      </p:sp>
      <p:pic>
        <p:nvPicPr>
          <p:cNvPr id="370" name="Google Shape;370;p34"/>
          <p:cNvPicPr preferRelativeResize="0"/>
          <p:nvPr/>
        </p:nvPicPr>
        <p:blipFill rotWithShape="1">
          <a:blip r:embed="rId3">
            <a:alphaModFix/>
          </a:blip>
          <a:srcRect b="55171" l="52811" r="0" t="0"/>
          <a:stretch/>
        </p:blipFill>
        <p:spPr>
          <a:xfrm>
            <a:off x="1140312" y="1621777"/>
            <a:ext cx="7820808" cy="4598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35"/>
          <p:cNvPicPr preferRelativeResize="0"/>
          <p:nvPr/>
        </p:nvPicPr>
        <p:blipFill rotWithShape="1">
          <a:blip r:embed="rId3">
            <a:alphaModFix/>
          </a:blip>
          <a:srcRect b="0" l="52287" r="0" t="51587"/>
          <a:stretch/>
        </p:blipFill>
        <p:spPr>
          <a:xfrm>
            <a:off x="742278" y="1553783"/>
            <a:ext cx="8218841" cy="5161288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5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Exercise 4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36"/>
          <p:cNvPicPr preferRelativeResize="0"/>
          <p:nvPr/>
        </p:nvPicPr>
        <p:blipFill rotWithShape="1">
          <a:blip r:embed="rId3">
            <a:alphaModFix/>
          </a:blip>
          <a:srcRect b="0" l="0" r="49020" t="50952"/>
          <a:stretch/>
        </p:blipFill>
        <p:spPr>
          <a:xfrm>
            <a:off x="585740" y="1624404"/>
            <a:ext cx="8369039" cy="4983089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6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Exercise 4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" y="1621777"/>
            <a:ext cx="8229600" cy="5093293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7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Exercise 4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Exercise 5</a:t>
            </a:r>
            <a:endParaRPr/>
          </a:p>
        </p:txBody>
      </p:sp>
      <p:pic>
        <p:nvPicPr>
          <p:cNvPr id="394" name="Google Shape;39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6325" y="1273996"/>
            <a:ext cx="6322603" cy="5246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 txBox="1"/>
          <p:nvPr>
            <p:ph idx="1" type="body"/>
          </p:nvPr>
        </p:nvSpPr>
        <p:spPr>
          <a:xfrm>
            <a:off x="38529" y="1376737"/>
            <a:ext cx="9010221" cy="5197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Multichoice + Written</a:t>
            </a:r>
            <a:endParaRPr/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Chapter 1: Basic Electronic Components</a:t>
            </a:r>
            <a:endParaRPr/>
          </a:p>
          <a:p>
            <a:pPr indent="-342900" lvl="1" marL="754370" rtl="0" algn="just">
              <a:spcBef>
                <a:spcPts val="3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Deterimine the resistor values (4-band colors, 5-band colors)</a:t>
            </a:r>
            <a:endParaRPr/>
          </a:p>
          <a:p>
            <a:pPr indent="-342900" lvl="1" marL="754370" rtl="0" algn="just">
              <a:spcBef>
                <a:spcPts val="3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LEDs connectors (Serial + Parallel)</a:t>
            </a:r>
            <a:endParaRPr/>
          </a:p>
          <a:p>
            <a:pPr indent="-203200" lvl="1" marL="754370" rtl="0" algn="just">
              <a:spcBef>
                <a:spcPts val="3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Chapter 2: Diode</a:t>
            </a:r>
            <a:endParaRPr/>
          </a:p>
          <a:p>
            <a:pPr indent="-342900" lvl="1" marL="754370" rtl="0" algn="just">
              <a:spcBef>
                <a:spcPts val="3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Diode Principles and Models</a:t>
            </a:r>
            <a:endParaRPr/>
          </a:p>
          <a:p>
            <a:pPr indent="-342900" lvl="1" marL="754370" rtl="0" algn="just">
              <a:spcBef>
                <a:spcPts val="3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Applications using Diodes</a:t>
            </a:r>
            <a:endParaRPr/>
          </a:p>
          <a:p>
            <a:pPr indent="-203200" lvl="1" marL="754370" rtl="0" algn="just">
              <a:spcBef>
                <a:spcPts val="3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Chapter 3: BJT (npn)</a:t>
            </a:r>
            <a:endParaRPr/>
          </a:p>
          <a:p>
            <a:pPr indent="-342900" lvl="1" marL="754370" rtl="0" algn="just">
              <a:spcBef>
                <a:spcPts val="3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Amplifier Coefficient, Applications</a:t>
            </a:r>
            <a:endParaRPr/>
          </a:p>
          <a:p>
            <a:pPr indent="-342900" lvl="1" marL="754370" rtl="0" algn="just">
              <a:spcBef>
                <a:spcPts val="3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Vbe = 0.7 (for default)</a:t>
            </a:r>
            <a:endParaRPr/>
          </a:p>
          <a:p>
            <a:pPr indent="-203200" lvl="1" marL="754370" rtl="0" algn="just">
              <a:spcBef>
                <a:spcPts val="3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400" name="Google Shape;400;p39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Midterm (45 mins – Closed Book)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38529" y="5392132"/>
            <a:ext cx="9010221" cy="1182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Checking transistors is similar to diodes</a:t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Pin order: ECB or BCE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Transistor = 2 Diodes</a:t>
            </a:r>
            <a:endParaRPr/>
          </a:p>
        </p:txBody>
      </p:sp>
      <p:pic>
        <p:nvPicPr>
          <p:cNvPr descr="Transistors as two diodes" id="137" name="Google Shape;1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563" y="1678341"/>
            <a:ext cx="6013420" cy="29265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4.bp.blogspot.com/-TV-X0XR9LQg/V7sE6XjNP8I/AAAAAAAAAPo/UklW5kYebYAeCsHRmSusreWoXl5S1RlewCLcB/s1600/c1815.gif" id="138" name="Google Shape;13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3548" y="2141002"/>
            <a:ext cx="176212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1.bp.blogspot.com/-dXFtntiAB9A/V7sFO6BHh6I/AAAAAAAAAPs/bFCk5nrUM0wO9sP5cNKbOSR4_rKiLzycwCLcB/s1600/bce.jpg" id="139" name="Google Shape;13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32064" y="4311468"/>
            <a:ext cx="1143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idx="1" type="body"/>
          </p:nvPr>
        </p:nvSpPr>
        <p:spPr>
          <a:xfrm>
            <a:off x="38529" y="1376737"/>
            <a:ext cx="9010221" cy="1061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From these measurements, determine what type of BJT this is (PNP or NPN)</a:t>
            </a:r>
            <a:endParaRPr/>
          </a:p>
        </p:txBody>
      </p:sp>
      <p:sp>
        <p:nvSpPr>
          <p:cNvPr id="145" name="Google Shape;145;p5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Exercise</a:t>
            </a:r>
            <a:endParaRPr/>
          </a:p>
        </p:txBody>
      </p:sp>
      <p:pic>
        <p:nvPicPr>
          <p:cNvPr descr="https://sub.allaboutcircuits.com/images/quiz/03745x01.png" id="146" name="Google Shape;1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092" y="2758219"/>
            <a:ext cx="7186251" cy="3279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>
            <p:ph idx="1" type="body"/>
          </p:nvPr>
        </p:nvSpPr>
        <p:spPr>
          <a:xfrm>
            <a:off x="38529" y="1376737"/>
            <a:ext cx="9010221" cy="909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/>
              <a:t>PNP transistor</a:t>
            </a:r>
            <a:endParaRPr/>
          </a:p>
        </p:txBody>
      </p:sp>
      <p:sp>
        <p:nvSpPr>
          <p:cNvPr id="152" name="Google Shape;152;p6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Answer</a:t>
            </a:r>
            <a:endParaRPr/>
          </a:p>
        </p:txBody>
      </p:sp>
      <p:pic>
        <p:nvPicPr>
          <p:cNvPr descr="https://sub.allaboutcircuits.com/images/quiz/03745x02.png" id="153" name="Google Shape;1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7231" y="1803643"/>
            <a:ext cx="1677377" cy="2360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idx="1" type="body"/>
          </p:nvPr>
        </p:nvSpPr>
        <p:spPr>
          <a:xfrm>
            <a:off x="38529" y="5340096"/>
            <a:ext cx="9010221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Saturation is the 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ON MODE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of a transistor</a:t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transistor in saturation mode acts like a short circuit between collector and emitter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Saturation Mode</a:t>
            </a:r>
            <a:endParaRPr/>
          </a:p>
        </p:txBody>
      </p:sp>
      <p:pic>
        <p:nvPicPr>
          <p:cNvPr descr="Saturation mode model" id="160" name="Google Shape;1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9007" y="1273996"/>
            <a:ext cx="34671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>
            <p:ph idx="1" type="body"/>
          </p:nvPr>
        </p:nvSpPr>
        <p:spPr>
          <a:xfrm>
            <a:off x="38529" y="4800600"/>
            <a:ext cx="9010221" cy="1773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l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Cutoff mode is the opposite of saturation</a:t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There is no collector current, and therefore no emitter current </a:t>
            </a:r>
            <a:endParaRPr/>
          </a:p>
          <a:p>
            <a:pPr indent="-2560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It almost looks like an open circuit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Cut-Off Mode </a:t>
            </a:r>
            <a:endParaRPr/>
          </a:p>
        </p:txBody>
      </p:sp>
      <p:pic>
        <p:nvPicPr>
          <p:cNvPr descr="Cutoff mode model" id="167" name="Google Shape;1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6520" y="923544"/>
            <a:ext cx="2153892" cy="3300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idx="1" type="body"/>
          </p:nvPr>
        </p:nvSpPr>
        <p:spPr>
          <a:xfrm>
            <a:off x="133780" y="1552384"/>
            <a:ext cx="4712668" cy="4729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26" lvl="0" marL="365751" rtl="0" algn="just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When the voltage at the base is greater than 0.6V, the transistor starts saturating   🡪 </a:t>
            </a: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short circuit 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0926" lvl="0" marL="365751" rtl="0" algn="l">
              <a:spcBef>
                <a:spcPts val="30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56026" lvl="0" marL="365751" rtl="0" algn="just">
              <a:spcBef>
                <a:spcPts val="300"/>
              </a:spcBef>
              <a:spcAft>
                <a:spcPts val="0"/>
              </a:spcAft>
              <a:buSzPts val="2600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When the voltage at the base is less than 0.6V the transistor is in cutoff mode 🡪 </a:t>
            </a:r>
            <a:r>
              <a:rPr b="1"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open circuit</a:t>
            </a:r>
            <a:endParaRPr/>
          </a:p>
          <a:p>
            <a:pPr indent="-90926" lvl="0" marL="365751" rtl="0" algn="just"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6026" lvl="0" marL="365751" rtl="0" algn="just">
              <a:spcBef>
                <a:spcPts val="300"/>
              </a:spcBef>
              <a:spcAft>
                <a:spcPts val="0"/>
              </a:spcAft>
              <a:buSzPts val="2600"/>
              <a:buChar char="▪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Low-side switch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 txBox="1"/>
          <p:nvPr>
            <p:ph type="title"/>
          </p:nvPr>
        </p:nvSpPr>
        <p:spPr>
          <a:xfrm>
            <a:off x="38529" y="475179"/>
            <a:ext cx="9010222" cy="798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Impact"/>
              <a:buNone/>
            </a:pPr>
            <a:r>
              <a:rPr lang="en-US"/>
              <a:t>Applications I: Switches</a:t>
            </a:r>
            <a:endParaRPr/>
          </a:p>
        </p:txBody>
      </p:sp>
      <p:pic>
        <p:nvPicPr>
          <p:cNvPr descr="NPN switch to control an LED" id="174" name="Google Shape;1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7615" y="1963864"/>
            <a:ext cx="3810000" cy="369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aining presentation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2014-07-29T03:47:45Z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