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0"/>
  </p:notesMasterIdLst>
  <p:handoutMasterIdLst>
    <p:handoutMasterId r:id="rId21"/>
  </p:handoutMasterIdLst>
  <p:sldIdLst>
    <p:sldId id="257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15" r:id="rId19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6" autoAdjust="0"/>
    <p:restoredTop sz="73002" autoAdjust="0"/>
  </p:normalViewPr>
  <p:slideViewPr>
    <p:cSldViewPr snapToGrid="0">
      <p:cViewPr varScale="1">
        <p:scale>
          <a:sx n="65" d="100"/>
          <a:sy n="65" d="100"/>
        </p:scale>
        <p:origin x="1896" y="38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VS</a:t>
            </a:r>
            <a:r>
              <a:rPr lang="en-US" baseline="0" dirty="0" smtClean="0"/>
              <a:t> = 0.7 + id *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3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5V</a:t>
            </a:r>
            <a:r>
              <a:rPr lang="en-US" baseline="0" dirty="0" smtClean="0"/>
              <a:t> = I1 * 230 + 0.68  -&gt; I1 -&gt; r = 0.68/I1</a:t>
            </a:r>
          </a:p>
          <a:p>
            <a:r>
              <a:rPr lang="en-US" baseline="0" dirty="0" smtClean="0"/>
              <a:t>5V = I2 * 150 + 0.69 -&gt; I2 -&gt; r = 0.69/I2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1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= 9 – 0.7-0.7/ 1k = 7.6mA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en-US" dirty="0" err="1" smtClean="0"/>
              <a:t>Vd</a:t>
            </a:r>
            <a:r>
              <a:rPr lang="en-US" dirty="0" smtClean="0"/>
              <a:t> = 7V</a:t>
            </a:r>
            <a:r>
              <a:rPr lang="en-US" baseline="0" dirty="0" smtClean="0"/>
              <a:t> -&gt; not consistent with assumption</a:t>
            </a:r>
          </a:p>
          <a:p>
            <a:pPr marL="228600" indent="-228600">
              <a:buAutoNum type="alphaLcPeriod"/>
            </a:pPr>
            <a:r>
              <a:rPr lang="en-US" baseline="0" dirty="0" smtClean="0"/>
              <a:t>VD2 = -3V -&gt;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9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D1 and D2 are off is not valid as their voltages are positive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9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  <a:p>
            <a:pPr lvl="3" eaLnBrk="1" latinLnBrk="0" hangingPunct="1"/>
            <a:r>
              <a:rPr lang="en-US" dirty="0" smtClean="0"/>
              <a:t>Level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950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DC Spring 2017 -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Basic Electronic</a:t>
            </a:r>
            <a:r>
              <a:rPr lang="en-US" sz="1200" b="1" i="0" baseline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 Circuit Components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5"/>
            <a:ext cx="8763654" cy="272653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4800" dirty="0">
                <a:solidFill>
                  <a:srgbClr val="FFFF00"/>
                </a:solidFill>
              </a:rPr>
              <a:t>Exercise </a:t>
            </a:r>
            <a:r>
              <a:rPr lang="en-US" sz="4800" dirty="0" smtClean="0">
                <a:solidFill>
                  <a:srgbClr val="FFFF00"/>
                </a:solidFill>
              </a:rPr>
              <a:t>on Diode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210" t="-18107" r="-750" b="18107"/>
          <a:stretch/>
        </p:blipFill>
        <p:spPr>
          <a:xfrm>
            <a:off x="716653" y="3663716"/>
            <a:ext cx="7699153" cy="2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5171376"/>
            <a:ext cx="9010221" cy="2391156"/>
          </a:xfrm>
        </p:spPr>
        <p:txBody>
          <a:bodyPr/>
          <a:lstStyle/>
          <a:p>
            <a:r>
              <a:rPr lang="en-US" dirty="0" smtClean="0"/>
              <a:t>Determine the dropdown voltage of the diode and its internal resistance with V</a:t>
            </a:r>
            <a:r>
              <a:rPr lang="en-US" baseline="-25000" dirty="0" smtClean="0"/>
              <a:t>CC</a:t>
            </a:r>
            <a:r>
              <a:rPr lang="en-US" dirty="0" smtClean="0"/>
              <a:t> = 12V, R = 220 Ohm and I = 51.63mA51.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10800000">
            <a:off x="6175720" y="2680400"/>
            <a:ext cx="790374" cy="1448278"/>
            <a:chOff x="2286" y="846"/>
            <a:chExt cx="1128" cy="2247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14" name="Picture 13" descr="resi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427979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2438399" y="4830448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50122" y="1953573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50122" y="1957346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50122" y="3382170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52952" y="3162762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84130" y="3382169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562000" y="306242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562000" y="195357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40860" y="2994592"/>
            <a:ext cx="70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17487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8529" y="5130800"/>
            <a:ext cx="9010221" cy="1443736"/>
          </a:xfrm>
        </p:spPr>
        <p:txBody>
          <a:bodyPr/>
          <a:lstStyle/>
          <a:p>
            <a:r>
              <a:rPr lang="en-US" dirty="0" smtClean="0"/>
              <a:t>The voltage supply is 9V, the dropdown voltage of each diode is 0.7V. Determine the current in the circuit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10800000">
            <a:off x="5906090" y="1775684"/>
            <a:ext cx="790374" cy="1448278"/>
            <a:chOff x="2286" y="846"/>
            <a:chExt cx="1128" cy="2247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 rot="10800000">
            <a:off x="5897884" y="3180834"/>
            <a:ext cx="790374" cy="1448278"/>
            <a:chOff x="2286" y="846"/>
            <a:chExt cx="1128" cy="2247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14" name="Picture 13" descr="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9" y="1226643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543639" y="866790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1K</a:t>
            </a:r>
            <a:endParaRPr lang="en-US" sz="3600" dirty="0"/>
          </a:p>
        </p:txBody>
      </p:sp>
      <p:cxnSp>
        <p:nvCxnSpPr>
          <p:cNvPr id="17" name="Straight Connector 16"/>
          <p:cNvCxnSpPr>
            <a:endCxn id="11" idx="1"/>
          </p:cNvCxnSpPr>
          <p:nvPr/>
        </p:nvCxnSpPr>
        <p:spPr>
          <a:xfrm>
            <a:off x="2168769" y="4629112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80492" y="1752237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80492" y="1756010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180492" y="3180834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83322" y="2961426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4500" y="3180833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636094"/>
          </a:xfrm>
        </p:spPr>
        <p:txBody>
          <a:bodyPr/>
          <a:lstStyle/>
          <a:p>
            <a:r>
              <a:rPr lang="en-US" dirty="0" smtClean="0"/>
              <a:t>Analyze the circuit using ideal diode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095" t="25777" r="31938" b="60667"/>
          <a:stretch/>
        </p:blipFill>
        <p:spPr>
          <a:xfrm>
            <a:off x="1748812" y="2452468"/>
            <a:ext cx="4985577" cy="21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D1 is OFF and D2 is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 that D1 is ON and D2 is OFF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438" t="25111" r="21125" b="60889"/>
          <a:stretch/>
        </p:blipFill>
        <p:spPr>
          <a:xfrm>
            <a:off x="1525333" y="1859280"/>
            <a:ext cx="5170956" cy="19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3625" t="45112" r="25947" b="41111"/>
          <a:stretch/>
        </p:blipFill>
        <p:spPr>
          <a:xfrm>
            <a:off x="1525333" y="4572579"/>
            <a:ext cx="4795128" cy="17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1192843"/>
          </a:xfrm>
        </p:spPr>
        <p:txBody>
          <a:bodyPr/>
          <a:lstStyle/>
          <a:p>
            <a:r>
              <a:rPr lang="en-US" dirty="0" smtClean="0"/>
              <a:t>Explain that D1 and D2 are off is not a valid assumption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0625" t="38000" r="27375" b="44222"/>
          <a:stretch/>
        </p:blipFill>
        <p:spPr>
          <a:xfrm>
            <a:off x="838200" y="2672321"/>
            <a:ext cx="7339006" cy="30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273866"/>
          </a:xfrm>
        </p:spPr>
        <p:txBody>
          <a:bodyPr/>
          <a:lstStyle/>
          <a:p>
            <a:r>
              <a:rPr lang="en-US" dirty="0" smtClean="0"/>
              <a:t>Show that D1 and D2 are on is not valid also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084" t="32371" r="11750" b="48115"/>
          <a:stretch/>
        </p:blipFill>
        <p:spPr>
          <a:xfrm>
            <a:off x="1516380" y="2013670"/>
            <a:ext cx="6507468" cy="319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7250" t="37111" r="9812" b="44000"/>
          <a:stretch/>
        </p:blipFill>
        <p:spPr>
          <a:xfrm>
            <a:off x="1017141" y="1959796"/>
            <a:ext cx="8031610" cy="329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29/03/2019 – From 8g30 – 303B4</a:t>
            </a:r>
            <a:endParaRPr lang="en-US" dirty="0" smtClean="0"/>
          </a:p>
          <a:p>
            <a:r>
              <a:rPr lang="vi-VN" dirty="0" smtClean="0"/>
              <a:t>Multichoice + Written</a:t>
            </a:r>
          </a:p>
          <a:p>
            <a:endParaRPr lang="vi-VN" dirty="0"/>
          </a:p>
          <a:p>
            <a:r>
              <a:rPr lang="vi-VN" dirty="0" smtClean="0"/>
              <a:t>Chapter 1: Basic Electronic Components</a:t>
            </a:r>
          </a:p>
          <a:p>
            <a:pPr lvl="1"/>
            <a:r>
              <a:rPr lang="vi-VN" dirty="0" smtClean="0"/>
              <a:t>Deterimine the resistor values (4-band colors, 5-band colors)</a:t>
            </a:r>
          </a:p>
          <a:p>
            <a:pPr lvl="1"/>
            <a:r>
              <a:rPr lang="en-US" dirty="0" smtClean="0"/>
              <a:t>LEDs connectors (Serial + Parallel)</a:t>
            </a:r>
            <a:endParaRPr lang="vi-VN" dirty="0" smtClean="0"/>
          </a:p>
          <a:p>
            <a:pPr lvl="1"/>
            <a:endParaRPr lang="vi-VN" dirty="0" smtClean="0"/>
          </a:p>
          <a:p>
            <a:r>
              <a:rPr lang="vi-VN" dirty="0" smtClean="0"/>
              <a:t>Chapter 2: Diode</a:t>
            </a:r>
          </a:p>
          <a:p>
            <a:pPr lvl="1"/>
            <a:r>
              <a:rPr lang="en-US" dirty="0" smtClean="0"/>
              <a:t>Diode Principles and Models</a:t>
            </a:r>
            <a:endParaRPr lang="vi-VN" dirty="0" smtClean="0"/>
          </a:p>
          <a:p>
            <a:pPr lvl="1"/>
            <a:r>
              <a:rPr lang="en-US" dirty="0" smtClean="0"/>
              <a:t>Applications using Diodes</a:t>
            </a:r>
          </a:p>
          <a:p>
            <a:pPr lvl="1"/>
            <a:endParaRPr lang="vi-VN" dirty="0" smtClean="0"/>
          </a:p>
          <a:p>
            <a:r>
              <a:rPr lang="vi-VN" dirty="0" smtClean="0"/>
              <a:t>Chapter 3: BJT (npn)</a:t>
            </a:r>
          </a:p>
          <a:p>
            <a:pPr lvl="1"/>
            <a:r>
              <a:rPr lang="vi-VN" dirty="0" smtClean="0"/>
              <a:t>Amplifier Coefficient</a:t>
            </a:r>
            <a:r>
              <a:rPr lang="en-US" dirty="0" smtClean="0"/>
              <a:t>, Applications</a:t>
            </a:r>
          </a:p>
          <a:p>
            <a:pPr lvl="1"/>
            <a:r>
              <a:rPr lang="en-US" dirty="0" smtClean="0"/>
              <a:t>Cutoff, Saturation and Amplifier modes</a:t>
            </a:r>
            <a:endParaRPr lang="vi-VN" dirty="0" smtClean="0"/>
          </a:p>
          <a:p>
            <a:pPr lvl="1"/>
            <a:r>
              <a:rPr lang="vi-VN" dirty="0" smtClean="0"/>
              <a:t>Vbe = 0.7 (for default)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Midterm (</a:t>
            </a:r>
            <a:r>
              <a:rPr lang="en-US" dirty="0" smtClean="0"/>
              <a:t>60</a:t>
            </a:r>
            <a:r>
              <a:rPr lang="vi-VN" dirty="0" smtClean="0"/>
              <a:t> mins </a:t>
            </a:r>
            <a:r>
              <a:rPr lang="mr-IN" dirty="0" smtClean="0"/>
              <a:t>–</a:t>
            </a:r>
            <a:r>
              <a:rPr lang="vi-VN" dirty="0" smtClean="0"/>
              <a:t> Closed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Equivalent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9" y="2231572"/>
            <a:ext cx="7813292" cy="27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Maiandra GD" panose="020E0502030308020204" pitchFamily="34" charset="0"/>
              </a:rPr>
              <a:t>Works as a switch</a:t>
            </a:r>
            <a:endParaRPr lang="vi-VN" sz="2400" dirty="0"/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Forward bias (switch is close)</a:t>
            </a:r>
            <a:endParaRPr lang="vi-VN" sz="2000" dirty="0"/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Reverse bias (switch is open</a:t>
            </a:r>
            <a:r>
              <a:rPr lang="en-US" sz="2000" dirty="0">
                <a:latin typeface="Maiandra GD" panose="020E0502030308020204" pitchFamily="34" charset="0"/>
              </a:rPr>
              <a:t>)</a:t>
            </a:r>
            <a:endParaRPr lang="vi-VN" sz="2000" dirty="0"/>
          </a:p>
          <a:p>
            <a:pPr algn="just"/>
            <a:r>
              <a:rPr lang="en-US" sz="2400" dirty="0" smtClean="0">
                <a:latin typeface="Maiandra GD" panose="020E0502030308020204" pitchFamily="34" charset="0"/>
              </a:rPr>
              <a:t>Threshold </a:t>
            </a:r>
            <a:r>
              <a:rPr lang="en-US" sz="2400" dirty="0">
                <a:latin typeface="Maiandra GD" panose="020E0502030308020204" pitchFamily="34" charset="0"/>
              </a:rPr>
              <a:t>battery </a:t>
            </a:r>
            <a:r>
              <a:rPr lang="en-US" sz="2400" dirty="0" smtClean="0">
                <a:latin typeface="Maiandra GD" panose="020E0502030308020204" pitchFamily="34" charset="0"/>
              </a:rPr>
              <a:t>voltage and internal resistance are ignored. </a:t>
            </a:r>
          </a:p>
          <a:p>
            <a:pPr marL="109725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Ideal Diode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61" r="31429" b="10953"/>
          <a:stretch/>
        </p:blipFill>
        <p:spPr bwMode="auto">
          <a:xfrm>
            <a:off x="754158" y="3363973"/>
            <a:ext cx="7578962" cy="197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45297" y="5851244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5411" y="5851244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1" y="5688248"/>
            <a:ext cx="1152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299560"/>
            <a:ext cx="9010221" cy="127497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Constants</a:t>
            </a:r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Silicon Diode: 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= </a:t>
            </a:r>
            <a:r>
              <a:rPr lang="en-US" sz="2000" dirty="0" smtClean="0">
                <a:latin typeface="Maiandra GD" panose="020E0502030308020204" pitchFamily="34" charset="0"/>
              </a:rPr>
              <a:t>0.7V (V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= 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BIAS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if </a:t>
            </a:r>
            <a:r>
              <a:rPr lang="en-US" sz="2000" dirty="0" smtClean="0">
                <a:latin typeface="Maiandra GD" panose="020E0502030308020204" pitchFamily="34" charset="0"/>
              </a:rPr>
              <a:t>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BIAS</a:t>
            </a:r>
            <a:r>
              <a:rPr lang="en-US" sz="2000" dirty="0" smtClean="0">
                <a:latin typeface="Maiandra GD" panose="020E0502030308020204" pitchFamily="34" charset="0"/>
              </a:rPr>
              <a:t> &lt; 0.7V)</a:t>
            </a:r>
          </a:p>
          <a:p>
            <a:pPr lvl="1"/>
            <a:r>
              <a:rPr lang="en-US" sz="2000" dirty="0" smtClean="0">
                <a:latin typeface="Maiandra GD" panose="020E0502030308020204" pitchFamily="34" charset="0"/>
              </a:rPr>
              <a:t>Germanium </a:t>
            </a:r>
            <a:r>
              <a:rPr lang="en-US" sz="2000" dirty="0">
                <a:latin typeface="Maiandra GD" panose="020E0502030308020204" pitchFamily="34" charset="0"/>
              </a:rPr>
              <a:t>Diode: </a:t>
            </a:r>
            <a:r>
              <a:rPr lang="en-US" sz="2000" dirty="0" smtClean="0">
                <a:latin typeface="Maiandra GD" panose="020E0502030308020204" pitchFamily="34" charset="0"/>
              </a:rPr>
              <a:t>V</a:t>
            </a:r>
            <a:r>
              <a:rPr lang="en-US" sz="2000" baseline="-25000" dirty="0" smtClean="0">
                <a:latin typeface="Maiandra GD" panose="020E0502030308020204" pitchFamily="34" charset="0"/>
              </a:rPr>
              <a:t>F</a:t>
            </a:r>
            <a:r>
              <a:rPr lang="en-US" sz="2000" dirty="0" smtClean="0">
                <a:latin typeface="Maiandra GD" panose="020E0502030308020204" pitchFamily="34" charset="0"/>
              </a:rPr>
              <a:t> </a:t>
            </a:r>
            <a:r>
              <a:rPr lang="en-US" sz="2000" dirty="0">
                <a:latin typeface="Maiandra GD" panose="020E0502030308020204" pitchFamily="34" charset="0"/>
              </a:rPr>
              <a:t>= </a:t>
            </a:r>
            <a:r>
              <a:rPr lang="en-US" sz="2000" dirty="0" smtClean="0">
                <a:latin typeface="Maiandra GD" panose="020E0502030308020204" pitchFamily="34" charset="0"/>
              </a:rPr>
              <a:t>0.3V </a:t>
            </a:r>
            <a:r>
              <a:rPr lang="en-US" sz="2000" dirty="0">
                <a:latin typeface="Maiandra GD" panose="020E0502030308020204" pitchFamily="34" charset="0"/>
              </a:rPr>
              <a:t>(V</a:t>
            </a:r>
            <a:r>
              <a:rPr lang="en-US" sz="2000" baseline="-25000" dirty="0">
                <a:latin typeface="Maiandra GD" panose="020E0502030308020204" pitchFamily="34" charset="0"/>
              </a:rPr>
              <a:t>F</a:t>
            </a:r>
            <a:r>
              <a:rPr lang="en-US" sz="2000" dirty="0">
                <a:latin typeface="Maiandra GD" panose="020E0502030308020204" pitchFamily="34" charset="0"/>
              </a:rPr>
              <a:t> = V</a:t>
            </a:r>
            <a:r>
              <a:rPr lang="en-US" sz="2000" baseline="-25000" dirty="0">
                <a:latin typeface="Maiandra GD" panose="020E0502030308020204" pitchFamily="34" charset="0"/>
              </a:rPr>
              <a:t>BIAS</a:t>
            </a:r>
            <a:r>
              <a:rPr lang="en-US" sz="2000" dirty="0">
                <a:latin typeface="Maiandra GD" panose="020E0502030308020204" pitchFamily="34" charset="0"/>
              </a:rPr>
              <a:t> if V</a:t>
            </a:r>
            <a:r>
              <a:rPr lang="en-US" sz="2000" baseline="-25000" dirty="0">
                <a:latin typeface="Maiandra GD" panose="020E0502030308020204" pitchFamily="34" charset="0"/>
              </a:rPr>
              <a:t>BIAS</a:t>
            </a:r>
            <a:r>
              <a:rPr lang="en-US" sz="2000" dirty="0">
                <a:latin typeface="Maiandra GD" panose="020E0502030308020204" pitchFamily="34" charset="0"/>
              </a:rPr>
              <a:t> &lt; </a:t>
            </a:r>
            <a:r>
              <a:rPr lang="en-US" sz="2000" dirty="0" smtClean="0">
                <a:latin typeface="Maiandra GD" panose="020E0502030308020204" pitchFamily="34" charset="0"/>
              </a:rPr>
              <a:t>0.3V</a:t>
            </a:r>
            <a:r>
              <a:rPr lang="en-US" sz="2000" dirty="0">
                <a:latin typeface="Maiandra GD" panose="020E0502030308020204" pitchFamily="34" charset="0"/>
              </a:rPr>
              <a:t>)</a:t>
            </a:r>
          </a:p>
          <a:p>
            <a:pPr marL="411470" lvl="1" indent="0">
              <a:buNone/>
            </a:pPr>
            <a:endParaRPr lang="en-US" sz="2000" dirty="0">
              <a:latin typeface="Maiandra GD" panose="020E0502030308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Diode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3" r="29108" b="16647"/>
          <a:stretch/>
        </p:blipFill>
        <p:spPr bwMode="auto">
          <a:xfrm>
            <a:off x="446413" y="2223036"/>
            <a:ext cx="8194452" cy="251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" y="1384836"/>
            <a:ext cx="1571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14669" y="4832757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5411" y="4832757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</p:spTree>
    <p:extLst>
      <p:ext uri="{BB962C8B-B14F-4D97-AF65-F5344CB8AC3E}">
        <p14:creationId xmlns:p14="http://schemas.microsoft.com/office/powerpoint/2010/main" val="40214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746171"/>
            <a:ext cx="9010221" cy="18283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Diode Model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" t="25658" r="37651" b="15845"/>
          <a:stretch/>
        </p:blipFill>
        <p:spPr bwMode="auto">
          <a:xfrm>
            <a:off x="424542" y="2658257"/>
            <a:ext cx="8055429" cy="28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14669" y="5583871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Forward bias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5411" y="5583871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Reverse </a:t>
            </a:r>
            <a:r>
              <a:rPr lang="en-US" b="1" dirty="0">
                <a:solidFill>
                  <a:srgbClr val="0000FF"/>
                </a:solidFill>
                <a:latin typeface="Bookman Old Style" panose="02050604050505020204" pitchFamily="18" charset="0"/>
              </a:rPr>
              <a:t>bias 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98" y="1724208"/>
            <a:ext cx="1771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89" y="1705757"/>
            <a:ext cx="186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8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aiandra GD" panose="020E0502030308020204" pitchFamily="34" charset="0"/>
              </a:rPr>
              <a:t>Given circuit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Forward bias voltage </a:t>
            </a:r>
            <a:r>
              <a:rPr lang="en-US" dirty="0">
                <a:latin typeface="Maiandra GD" panose="020E0502030308020204" pitchFamily="34" charset="0"/>
              </a:rPr>
              <a:t>V</a:t>
            </a:r>
            <a:r>
              <a:rPr lang="en-US" baseline="-25000" dirty="0">
                <a:latin typeface="Maiandra GD" panose="020E0502030308020204" pitchFamily="34" charset="0"/>
              </a:rPr>
              <a:t>F </a:t>
            </a:r>
            <a:r>
              <a:rPr lang="en-US" dirty="0">
                <a:latin typeface="Maiandra GD" panose="020E0502030308020204" pitchFamily="34" charset="0"/>
              </a:rPr>
              <a:t>= </a:t>
            </a:r>
            <a:r>
              <a:rPr lang="en-US" dirty="0" smtClean="0">
                <a:latin typeface="Maiandra GD" panose="020E0502030308020204" pitchFamily="34" charset="0"/>
              </a:rPr>
              <a:t>0.7V </a:t>
            </a:r>
            <a:endParaRPr lang="en-US" dirty="0"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Internal resistance </a:t>
            </a:r>
            <a:endParaRPr lang="en-US" dirty="0">
              <a:latin typeface="Maiandra GD" panose="020E0502030308020204" pitchFamily="34" charset="0"/>
            </a:endParaRPr>
          </a:p>
          <a:p>
            <a:pPr marL="411470" lvl="1" indent="0">
              <a:buNone/>
            </a:pP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dirty="0" smtClean="0">
                <a:latin typeface="Maiandra GD" panose="020E0502030308020204" pitchFamily="34" charset="0"/>
              </a:rPr>
              <a:t>Determine 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V</a:t>
            </a:r>
            <a:r>
              <a:rPr lang="en-US" b="1" baseline="-25000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F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Maiandra GD" panose="020E0502030308020204" pitchFamily="34" charset="0"/>
              </a:rPr>
              <a:t>I</a:t>
            </a:r>
            <a:r>
              <a:rPr lang="en-US" b="1" baseline="-25000" dirty="0">
                <a:solidFill>
                  <a:srgbClr val="0070C0"/>
                </a:solidFill>
                <a:latin typeface="Maiandra GD" panose="020E0502030308020204" pitchFamily="34" charset="0"/>
              </a:rPr>
              <a:t>F</a:t>
            </a:r>
            <a:r>
              <a:rPr lang="en-US" dirty="0">
                <a:latin typeface="Maiandra GD" panose="020E0502030308020204" pitchFamily="34" charset="0"/>
              </a:rPr>
              <a:t> </a:t>
            </a:r>
            <a:r>
              <a:rPr lang="en-US" dirty="0" smtClean="0">
                <a:latin typeface="Maiandra GD" panose="020E0502030308020204" pitchFamily="34" charset="0"/>
              </a:rPr>
              <a:t>and 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V</a:t>
            </a:r>
            <a:r>
              <a:rPr lang="en-US" b="1" baseline="-25000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RLIMIT</a:t>
            </a:r>
            <a:r>
              <a:rPr lang="en-US" b="1" dirty="0" smtClean="0">
                <a:solidFill>
                  <a:srgbClr val="0070C0"/>
                </a:solidFill>
                <a:latin typeface="Maiandra GD" panose="020E0502030308020204" pitchFamily="34" charset="0"/>
              </a:rPr>
              <a:t> </a:t>
            </a:r>
            <a:r>
              <a:rPr lang="en-US" dirty="0" smtClean="0">
                <a:latin typeface="Maiandra GD" panose="020E0502030308020204" pitchFamily="34" charset="0"/>
              </a:rPr>
              <a:t>for three diode models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Ideal diode model</a:t>
            </a:r>
          </a:p>
          <a:p>
            <a:pPr lvl="1"/>
            <a:r>
              <a:rPr lang="en-US" dirty="0">
                <a:latin typeface="Maiandra GD" panose="020E0502030308020204" pitchFamily="34" charset="0"/>
              </a:rPr>
              <a:t>P</a:t>
            </a:r>
            <a:r>
              <a:rPr lang="en-US" dirty="0" smtClean="0">
                <a:latin typeface="Maiandra GD" panose="020E0502030308020204" pitchFamily="34" charset="0"/>
              </a:rPr>
              <a:t>ractical diode model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Complete diode model</a:t>
            </a:r>
            <a:endParaRPr lang="en-US" dirty="0">
              <a:latin typeface="Maiandra GD" panose="020E0502030308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2"/>
          <a:stretch/>
        </p:blipFill>
        <p:spPr bwMode="auto">
          <a:xfrm>
            <a:off x="4890644" y="3975636"/>
            <a:ext cx="353078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12" y="2251522"/>
            <a:ext cx="1023915" cy="34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Ideal diode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Practical diode model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Complete diode model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3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29" y="1168117"/>
            <a:ext cx="3886200" cy="143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029" y="2967415"/>
            <a:ext cx="4099560" cy="15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0" y="5161057"/>
            <a:ext cx="6279696" cy="165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1530586"/>
          </a:xfrm>
        </p:spPr>
        <p:txBody>
          <a:bodyPr/>
          <a:lstStyle/>
          <a:p>
            <a:r>
              <a:rPr lang="en-US" dirty="0" smtClean="0"/>
              <a:t>Analyze the circuit by using the diode practical model. 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S</a:t>
            </a:r>
            <a:r>
              <a:rPr lang="en-US" dirty="0" smtClean="0"/>
              <a:t> = 5V and the 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</a:t>
            </a:r>
            <a:r>
              <a:rPr lang="en-US" dirty="0" smtClean="0"/>
              <a:t>) in the circuit is 1mA. </a:t>
            </a:r>
          </a:p>
          <a:p>
            <a:r>
              <a:rPr lang="en-US" dirty="0" smtClean="0"/>
              <a:t>What is the value of R</a:t>
            </a:r>
            <a:r>
              <a:rPr lang="en-US" baseline="-25000" dirty="0" smtClean="0"/>
              <a:t>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 descr="http://www.johnloomis.org/ece201L/lab6/diod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92" y="3761294"/>
            <a:ext cx="5462801" cy="26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5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8529" y="4826000"/>
            <a:ext cx="9010221" cy="1748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R = 230 Ohm, V = 0.68V</a:t>
            </a:r>
          </a:p>
          <a:p>
            <a:r>
              <a:rPr lang="en-US" dirty="0" smtClean="0"/>
              <a:t>When R = 150 Ohm, V = 0.69V</a:t>
            </a:r>
          </a:p>
          <a:p>
            <a:r>
              <a:rPr lang="en-US" dirty="0" smtClean="0"/>
              <a:t>Determine the internal resistance of the diode.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r>
              <a:rPr lang="en-US" dirty="0" smtClean="0"/>
              <a:t> = 5V for both cases</a:t>
            </a: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 rot="10800000">
            <a:off x="6175720" y="2680400"/>
            <a:ext cx="790374" cy="1448278"/>
            <a:chOff x="2286" y="846"/>
            <a:chExt cx="1128" cy="2247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 flipV="1">
              <a:off x="2850" y="846"/>
              <a:ext cx="1" cy="2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6" y="1408"/>
              <a:ext cx="1128" cy="1123"/>
            </a:xfrm>
            <a:custGeom>
              <a:avLst/>
              <a:gdLst>
                <a:gd name="T0" fmla="*/ 0 w 1128"/>
                <a:gd name="T1" fmla="*/ 1123 h 1123"/>
                <a:gd name="T2" fmla="*/ 1128 w 1128"/>
                <a:gd name="T3" fmla="*/ 1123 h 1123"/>
                <a:gd name="T4" fmla="*/ 564 w 1128"/>
                <a:gd name="T5" fmla="*/ 0 h 1123"/>
                <a:gd name="T6" fmla="*/ 0 w 1128"/>
                <a:gd name="T7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8" h="1123">
                  <a:moveTo>
                    <a:pt x="0" y="1123"/>
                  </a:moveTo>
                  <a:lnTo>
                    <a:pt x="1128" y="1123"/>
                  </a:lnTo>
                  <a:lnTo>
                    <a:pt x="564" y="0"/>
                  </a:lnTo>
                  <a:lnTo>
                    <a:pt x="0" y="1123"/>
                  </a:lnTo>
                  <a:close/>
                </a:path>
              </a:pathLst>
            </a:custGeom>
            <a:solidFill>
              <a:schemeClr val="tx1"/>
            </a:solidFill>
            <a:ln w="238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286" y="1408"/>
              <a:ext cx="11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2438399" y="4830448"/>
            <a:ext cx="41236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50122" y="1953573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50122" y="1957346"/>
            <a:ext cx="0" cy="1205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50122" y="3382170"/>
            <a:ext cx="0" cy="14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52952" y="3162762"/>
            <a:ext cx="15943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4130" y="3382169"/>
            <a:ext cx="84582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562000" y="306242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562000" y="1953573"/>
            <a:ext cx="0" cy="1768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0860" y="2994592"/>
            <a:ext cx="70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endParaRPr lang="en-US" sz="3200" baseline="-25000" dirty="0"/>
          </a:p>
        </p:txBody>
      </p:sp>
      <p:pic>
        <p:nvPicPr>
          <p:cNvPr id="22" name="Picture 21" descr="resis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427979"/>
            <a:ext cx="4357454" cy="13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447</Words>
  <Application>Microsoft Office PowerPoint</Application>
  <PresentationFormat>On-screen Show (4:3)</PresentationFormat>
  <Paragraphs>99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Georgia</vt:lpstr>
      <vt:lpstr>Impact</vt:lpstr>
      <vt:lpstr>Maiandra GD</vt:lpstr>
      <vt:lpstr>Mangal</vt:lpstr>
      <vt:lpstr>Tahoma</vt:lpstr>
      <vt:lpstr>Times New Roman</vt:lpstr>
      <vt:lpstr>Wingdings</vt:lpstr>
      <vt:lpstr>Wingdings 2</vt:lpstr>
      <vt:lpstr>Training presentation</vt:lpstr>
      <vt:lpstr>CO2015  Exercise on Diode</vt:lpstr>
      <vt:lpstr>Diode Equivalent Circuit</vt:lpstr>
      <vt:lpstr>Ideal Diode Model</vt:lpstr>
      <vt:lpstr>Practical Diode Model</vt:lpstr>
      <vt:lpstr>Complete Diode Model</vt:lpstr>
      <vt:lpstr>Exercise 3</vt:lpstr>
      <vt:lpstr>Solution 3</vt:lpstr>
      <vt:lpstr>Exercise</vt:lpstr>
      <vt:lpstr>Exercise</vt:lpstr>
      <vt:lpstr>Exercise</vt:lpstr>
      <vt:lpstr>Exercise</vt:lpstr>
      <vt:lpstr>Exercise</vt:lpstr>
      <vt:lpstr>Answer</vt:lpstr>
      <vt:lpstr>Exercise </vt:lpstr>
      <vt:lpstr>Exercise</vt:lpstr>
      <vt:lpstr>Answer</vt:lpstr>
      <vt:lpstr>Midterm (60 mins – Closed Book)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2019-03-22T03:13:51Z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