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45"/>
  </p:notesMasterIdLst>
  <p:handoutMasterIdLst>
    <p:handoutMasterId r:id="rId46"/>
  </p:handoutMasterIdLst>
  <p:sldIdLst>
    <p:sldId id="257" r:id="rId3"/>
    <p:sldId id="287" r:id="rId4"/>
    <p:sldId id="288" r:id="rId5"/>
    <p:sldId id="297" r:id="rId6"/>
    <p:sldId id="296" r:id="rId7"/>
    <p:sldId id="298" r:id="rId8"/>
    <p:sldId id="299" r:id="rId9"/>
    <p:sldId id="320" r:id="rId10"/>
    <p:sldId id="300" r:id="rId11"/>
    <p:sldId id="301" r:id="rId12"/>
    <p:sldId id="321" r:id="rId13"/>
    <p:sldId id="328" r:id="rId14"/>
    <p:sldId id="329" r:id="rId15"/>
    <p:sldId id="326" r:id="rId16"/>
    <p:sldId id="327" r:id="rId17"/>
    <p:sldId id="330" r:id="rId18"/>
    <p:sldId id="331" r:id="rId19"/>
    <p:sldId id="332" r:id="rId20"/>
    <p:sldId id="322" r:id="rId21"/>
    <p:sldId id="323" r:id="rId22"/>
    <p:sldId id="324" r:id="rId23"/>
    <p:sldId id="325" r:id="rId24"/>
    <p:sldId id="303" r:id="rId25"/>
    <p:sldId id="304" r:id="rId26"/>
    <p:sldId id="305" r:id="rId27"/>
    <p:sldId id="274" r:id="rId28"/>
    <p:sldId id="276" r:id="rId29"/>
    <p:sldId id="306" r:id="rId30"/>
    <p:sldId id="308" r:id="rId31"/>
    <p:sldId id="309" r:id="rId32"/>
    <p:sldId id="310" r:id="rId33"/>
    <p:sldId id="311" r:id="rId34"/>
    <p:sldId id="312" r:id="rId35"/>
    <p:sldId id="319" r:id="rId36"/>
    <p:sldId id="313" r:id="rId37"/>
    <p:sldId id="282" r:id="rId38"/>
    <p:sldId id="283" r:id="rId39"/>
    <p:sldId id="284" r:id="rId40"/>
    <p:sldId id="285" r:id="rId41"/>
    <p:sldId id="286" r:id="rId42"/>
    <p:sldId id="333" r:id="rId43"/>
    <p:sldId id="294" r:id="rId4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4455" autoAdjust="0"/>
  </p:normalViewPr>
  <p:slideViewPr>
    <p:cSldViewPr snapToGrid="0">
      <p:cViewPr varScale="1">
        <p:scale>
          <a:sx n="61" d="100"/>
          <a:sy n="61" d="100"/>
        </p:scale>
        <p:origin x="2102" y="48"/>
      </p:cViewPr>
      <p:guideLst>
        <p:guide orient="horz" pos="2160"/>
        <p:guide pos="3840"/>
        <p:guide pos="7296"/>
        <p:guide orient="horz" pos="4128"/>
        <p:guide pos="2880"/>
        <p:guide pos="5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34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68796EA6-6F25-4F19-87BA-7ADCC16DAEFF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47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0 341 12,'2'0'23,"-4"-3"-3,6 5-4,-7-6-2,8 7-3,-7-10-1,8 10-3,-5-8-1,4 5-1,-3-4-2,5 3 1,-4-5-1,6 2 0,-3-4 0,3 1-1,-1-1 1,3 0-1,0-4-1,3 2 1,0-2-1,0 3 0,2-1 0,-1 2 0,-1 1 0,-1 2-1,-2 2 1,-1 4-1,0 1 1,-2 3-1,0 2 1,-2 3-1,0 3 0,1 3 0,-2 3 0,-1-1 0,0 4 0,-3 0 0,0 1-1,-2 0 1,0-2 0,-2 1 0,-1-6 0,2 8 0,-3-12 0,3 2-1,2-3 1,0 1-1,3-2 1,1-3-1,1 1 1,0-6-1,2 6 1,1-4 0,1-3 0,-1-6 0,2-4 0,-1 0 1,-2-6-1,5-1 1,1-8-1,-2-5 1,0-3-1,2-4 1,-3-4 0,3-5-1,-4 4-1,0-4 1,-4 4 0,-4 8-1,-1 1 1,-3 7-1,0 5 1,-2 6-1,1 4 1,0 1 1,2 4-1,0 0 0,1 1 0,1 2 0,1-1 0,1 3 0,-1-1 0,4 0 1,0 2-1,5-1 0,1 0 0,5 0 0,2 0 0,3-1 0,3 1 1,3 2-1,1-4 0,1 2 1,-1 1-2,-3-1-1,1 6-5,-14-3-20,2 3-11,-9 0 1,-1 8-1</inkml:trace>
  <inkml:trace contextRef="#ctx0" brushRef="#br0" timeOffset="2">633 530 8,'0'0'31,"3"2"-2,-7-8-8,10 11-4,-11-13-4,10 15-2,-7-15-3,3 13-2,-2-6-2,1 6 0,-3-3-2,1 6 1,-3-1-2,-1 6 1,0-2-1,0 3 0,-2 4-1,3 3 0,-1-1 0,2 0 0,3-2 0,1-1 0,2-1-1,2 0 1,1-4 0,4-4 0,1-6 0,3 0 0,1-2 0,2-7 1,1 1-1,1-4 0,1-2 0,0-2 1,-1-1-1,1 0 1,-4-5 0,0 2 0,-1-1 0,-4 2 2,-1-5-1,-4 2 0,-3 2 0,-2 6 0,-5-2-1,-2 5 0,-7-2 1,-1 5-1,-3 2-1,-3 8-1,-4-3 0,-1 1-2,3 10-3,-10-14-14,11 21-19,0-6-1,8 7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50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2-2 21,'2'1'33,"-1"1"-2,-6-5-11,12 6-5,-10-8-4,8 10-3,-5-6-2,5 2-1,-2-2-2,6 5 0,3-5-1,5 5-1,3-4 0,4 0 0,2-2-1,0 1 0,-1 0-1,-2-4-2,2 10-8,-13-7-19,1 4-7,-5-2 2,-2 4-1</inkml:trace>
  <inkml:trace contextRef="#ctx0" brushRef="#br0" timeOffset="1">48 201 21,'-2'3'31,"-3"-3"-7,10 6-5,-10-11-5,10 9-3,-7-7-2,8 6-2,-4-8-2,4 7 0,0-3-2,4 2 0,0-2-1,8 1 0,2-1 0,5-2-1,4 3-1,3-4-3,8 7-14,-7-9-18,1 6-2,-6-4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52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32 967 8,'0'-1'9,"-1"2"-1,2-2 2,-2 0-2,3 3 1,-6-4 0,7 4-1,-7-2 0,5 5 1,-3-6-3,3 6-1,-2-5-1,2 4-1,-1 0 0,0 2-2,0-2 0,0 2-1,0 0 0,-1 1 0,-2 2 0,1-1 0,-2 1 0,1-2-1,-1-2 1,1-1 0,0 1-1,0-1 1,2-4 0,0 1 0,2-2 0,-2 0 1,1 1 0,1-3 0,-2 0 1,2 0 0,-2-3 0,3 0 1,-3-4 0,5 0 0,-5-5 0,5 2 0,-4-11 1,3-2-1,-1-4 0,3 1 0,-3-1 0,3-3 0,-1-1-1,3 1 0,-2 3 1,1 5-2,1-1 1,-2 5-1,0-9 0,1 10 0,-1-4 0,2-7-1,-1 6 1,2 1-1,-1-3 1,2 1-1,0 5 0,0-1 1,0 0-1,0 8 1,-3-2-1,2 2 2,-3 2-2,2 0 0,-1 4 1,-1-2-1,-1 6 0,1-5 0,1 3 0,1 2 1,-3-5-1,-1 6 0,1-1 0,0 2 0,0-2 0,-2 4 0,2 1 0,-1 1 1,1 0-1,1-1 0,0-1 0,3 2 0,-2-1 0,0 3 0,1-3 0,0 8 0,0-3 0,-1-2 1,1 3-1,-2-2 0,-2-1 0,-1 3 0,-1 14 0,0-13 1,-2 10-1,1 8 0,0-3 0,0 12 0,0 0 0,1-6 0,2-5 0,-1 4 0,2-2-1,-3-5 1,2 5-1,0-11 1,-1 4-1,1-1 1,1 1 0,-2-3-1,1 4 1,-1-5-1,1-3 1,-2-2-2,2 4 2,-3 1-1,0-5 0,0 1 1,-2-4-1,2 7 1,0 3 0,-1 1-1,0-3 0,-2 1 1,2 0-1,0 0 1,1 1 0,-2-6-1,2-2 1,-1 1 0,1 1 0,1-5 0,-2 2-1,1 1 1,0-3 0,-1 2 0,0-2 0,-1-1 1,1 0-1,0 2 0,1-2-1,-3-3 0,3 3-1,-2-5-2,3 3-2,-4-11-5,7 8-9,-5-7-17,2 0 3,0-3-1</inkml:trace>
  <inkml:trace contextRef="#ctx0" brushRef="#br0" timeOffset="1">27 813 4,'-7'1'27,"2"-1"-7,5 6-5,-6-6-2,8 6 0,-7-9-2,9 5-1,-8-4-2,8 1-2,-5-4-2,3 8 0,-2-5-1,3 4 0,-2-1 0,3 0-1,0-3 0,4 0 0,-2 1 0,3-2 0,1 0-1,2-4 1,-1 3-1,2 1 0,2-1 0,0 1 0,1 1 0,0 2 0,1-4 0,1 4 0,-2-4 0,0 2 0,-2 3-1,-4-1 0,0-1-2,-6-3-3,6 9-10,-7-8-21,1 6-1,-4-6 0</inkml:trace>
  <inkml:trace contextRef="#ctx0" brushRef="#br0" timeOffset="2">529 1107 6,'0'1'25,"1"-3"-6,1 4-4,-4-8-3,6 10 0,-6-5-2,5 3-2,-6-3-2,5 5-1,-6-4-1,4 5-1,-4-3-1,3 2 0,-3 1-1,1 2 0,1-1 0,-1 2-1,-1 1 0,2 0-1,-1 2 1,2 0 0,1 1-1,0-1 1,1 1-1,2-1 0,2-2 0,0 0 1,3-2-1,-1-2 0,1-2 2,1 0-1,-3-2 0,1 1 0,-2-4 0,1 0 0,1-3 2,0 0-2,0-3 0,2-1 0,1-3 0,0 0 1,1-2-1,0 0 2,-2-2-1,0 1 0,-3 0 1,0 2 1,-3-1-1,-2 3 1,-2-3-1,-2 5 0,-3-1-1,-2 3 1,-2 1-1,0 0 0,-2 2 0,2 0-1,-1 3 1,0-1-1,1 4 0,0-1 1,1 2-1,0 0 1,1 3-1,0 2 0,-1 1-1,0 2 1,2 0-1,3 1-2,1 4 2,-1-4-2,3 3 1,1-4-1,3 2 1,0-2 0,2-2 0,0-3 2,2 0-1,3-3 1,1-1-1,-2-2 1,1-3 0,1-1 0,-1-3 0,1-2 1,2 0-1,-3-3 0,-2 0 0,3-2 2,-2-2-2,3 0 1,-2-6 0,-1 3 1,-4-5-1,0-9 1,-1 0 1,-1 1-1,-3-6 1,1 6-1,-4 0 0,1 4 0,-2-1 0,1 13 0,0-3 0,0 5-1,-1 7 0,3-5-1,-2 8 1,2-2 0,0 0-1,0-3 2,-1 6-2,2 1 1,0 0-1,-1 4 1,2-6-1,-2 4 1,1 4-1,0 3 0,3 0 1,-3-6-1,1 1 0,-2 1 0,-1 2 0,2 4 0,0-1 1,0 8-1,2 0 0,-1 1 0,1 1-1,3-1 1,-2 9 0,-2 4-1,3 0 1,-1-5-1,1 0 1,-2 4-1,1 1 0,-3 3 1,1-13-2,4-1 0,-1-2 1,-2 0-1,1 1 1,-3-4-1,1 2 2,-1-1-2,0-2 2,1-2 1,1 0-1,-2 0 0,1-5 0,2 2 1,-2-4-2,1-2 0,1 1 1,-2-2 0,-1-1-1,3 1 1,-3-1-2,0-2 2,1 0-1,-3-3-3,8 8-11,-10-11-22,3 3 0,-4-6 0</inkml:trace>
  <inkml:trace contextRef="#ctx0" brushRef="#br0" timeOffset="3">1579 81 17,'0'6'16,"3"-3"-2,-7-7-2,8 9-1,-8-5 0,8 6-1,-9-7-1,7 5-1,-4-8-2,4 8 0,-5-4-1,3 4-2,-4-2 0,2 5-1,0-2 0,-2 0 0,-2-1-1,-1 4 0,1-2 0,1 2 0,-3 4-1,2 1 1,-2 1 0,3 4 0,-1 2-1,1 2 1,-2 4-1,-1-1 1,1 3-1,-1 1 0,-1 8 0,0-7 1,0 10-1,0-4 0,2 0 0,-1 7 0,2-10 0,1 1 0,-1-8 0,1 5 0,3-4 0,-1 1 0,2-4 0,1-7 0,1 13 0,1 1 0,0 2 0,1-1 0,2-5-1,-1 2 1,-1 4 0,1 3 0,1-9-1,0-3 0,2 0 0,-1 0 0,1-2 1,2-3 0,-1-3-1,1 2 0,0-3 3,2 1-1,-4-2 0,2-2 0,-2 1 0,-2-1 0,-2-2 0,1-3 0,-1-3-1,-2 0 0,0-1 1,1-2-2,-1 0-1,-2-3-3,6 8-12,-8-9-18,1 2-2,-1-5 1</inkml:trace>
  <inkml:trace contextRef="#ctx0" brushRef="#br0" timeOffset="4">1826 747 9,'1'2'22,"0"-3"-5,-3 0-5,4 1-2,-3-1-2,4 3 0,-6-4-2,6 3 0,-5-7 0,5 8-1,-3-7-1,2 0 1,-2-7-2,6 6 1,-4-7-1,3 7 0,0-3 0,2-1 0,-1-3-1,2 6 1,1-2-1,0 2 0,0-3 0,1-4-1,0-3 1,0 6-1,0 2 0,-1 0 0,0-4-1,0 3 1,-1 5-1,-3 5 1,0 0-1,-2 0 0,-1-1 0,0 1 0,0 7 1,-2-3-1,0 3 0,0-5 0,0 8 1,0 3-1,0-4 0,0 6 1,0-3-1,0 3-1,0 4 1,0 2-1,0 0 0,0-7 0,0 9-1,0-6 1,0 3 0,0-2 0,0-4 1,0 1-1,0-6 0,0 1 1,0-5 0,-1 8 0,6 1-1,0-2 1,0 2-1,3-3 1,-1 1-1,2 2 1,2-3-1,0-8 1,-1-5-1,1-3 1,1-7 0,1-5 0,1-1 1,0-6-1,-1-3 1,1-3 0,-3-2 0,4-1 1,-5-4-1,-3-3 1,0 3-1,-3-1 1,-4-1-1,-3 8 1,-3-3-1,-5 9 0,-1 8 0,-1 5-1,0-3 1,3 8-1,1-3 0,3 8 1,3 2-1,2-7 0,3 5 0,3-3 0,-1-2 0,1 4 0,-1 1 1,3 2-1,0-2 0,2 0 0,0 2 0,5 2 1,4 9-1,4-7 0,5 4 1,-1-8-1,1-3 0,-1 8 0,-2-10-1,-4 1-2,2 0-7,-3-6-27,-3 6 0,-6-3 0,4 2 0</inkml:trace>
  <inkml:trace contextRef="#ctx0" brushRef="#br0" timeOffset="5">2469 1044 7,'2'-3'27,"0"1"-4,-3-5-7,5 7-2,-6-6-4,6 7-2,-6-7-1,4 3-2,-4-1 0,4 4-1,-4-5-1,6 7 1,-4-5-1,0 4 0,0-2 0,0 1 0,0-1 0,1 2-1,-2 0 0,2 3-1,-1 0 1,0 2-1,0 5 0,-3 6-1,-1 3 0,-2 5-1,0 3 1,-4 1-2,-3 2 1,5-2 0,0-2 0,6-6 1,-1-3-1,3-4-1,4-2 1,-1-7-1,4 0 1,-5-5-3,4 5-4,-11-10-18,7 2-10,-5-3 2,1-2-1</inkml:trace>
  <inkml:trace contextRef="#ctx0" brushRef="#br0" timeOffset="6">2229 1166 10,'2'1'24,"-6"-6"-4,9 8-5,-10-9-3,9 9 1,-8-7-2,8 5-2,-8-3-2,8 4 0,-6-3-2,4 2 0,-4-1-1,6 2 0,-1-4-2,4 5 0,4-3 1,1 3-3,5-3 0,5 0 2,4-3 0,5 3-2,1-3 3,1 2-2,-1-1 0,-4 2 1,-2-2-2,-3 2 0,-4 2-2,-6-7-4,6 7-20,-11-8-12,0 1 2,-2-8-2</inkml:trace>
  <inkml:trace contextRef="#ctx0" brushRef="#br0" timeOffset="7">2837 762 4,'-1'0'20,"1"3"-1,-3-6-2,3 5-2,-4-4 0,10 9-3,-9-11-1,8 4-3,-13 0-1,14 4-1,-8-9-2,7 10 0,-11-9-2,1 3 0,-1 2 0,8 3-1,4-4 1,-2 3-1,1 0 0,2-4 0,6 2 1,3-2-1,2 1 1,-3 1-1,2-1 0,3-5 0,-2 4-1,1 3-2,2 5-7,-5-11-27,0 4-1,-5-7 0,2 5 1</inkml:trace>
  <inkml:trace contextRef="#ctx0" brushRef="#br0" timeOffset="8">3422 623 1,'1'-6'29,"0"-2"-3,6 12-7,-8-10-4,8 11-4,-4-11-3,7 0-2,-5-5-1,5 7-2,-2-5 1,4 0-1,-4-2-1,5 1 1,-4 7-1,1 4 0,-3 1 0,0 8-1,0-2 0,-2 3 0,0 7-2,-2 7 1,-1 1-1,-1 3 0,2 0 0,-2-4-1,2 3 0,-1-2 1,0-4-1,-1-7 0,3-3 1,1 4-1,1 0 0,2-4 1,-3-1 0,1-11 1,7 0 0,0-2 1,0 2 0,2-7 1,-1-6-1,0-2 2,1-6-1,3 6 0,-5-8 0,-1-4-1,-5-10 1,1 3-1,-2-13 1,1 1-1,-7-8 0,-4 0 1,-5 4-1,1 4 0,-2 9 0,-3-1-1,-1 16 1,0 7 0,-1 7-1,10 8 1,-2 4-1,3-4 1,2 3-1,2-6 1,-5 6-1,9-6 1,8 1 0,-3 3 0,5-4 0,6 7 0,1-4 0,5 8 0,10-11 0,-2 8-1,-1-3 0,2-4-1,-3 4-3,-11-11-9,9 9-23,-11-12-2,-4 16 1</inkml:trace>
  <inkml:trace contextRef="#ctx0" brushRef="#br0" timeOffset="9">3896 1030 4,'1'1'33,"1"-4"-1,5 7-7,-8-10-7,10 7-4,-9-5-3,7 4-2,-4-2-2,8 3-1,-2-2-2,4 3-1,-3 0 1,5-1-3,3 0 0,2-1-2,4 3-2,-5-8-6,-1 3-27,1-7-2,5 3-1,-1-5 1</inkml:trace>
  <inkml:trace contextRef="#ctx0" brushRef="#br0" timeOffset="10">4572-1 10,'-2'1'24,"3"5"-3,-6-8-2,9 11-2,-9-11-3,7 5-2,-4-5-3,3 3-3,-4-3 0,3 5-2,-1-6 0,2 5-1,-2-4 0,2 7 0,-2-4-1,2 5 0,-1-3 0,2 2-1,-2 5 1,1-5-1,2 7 0,0 1 0,3 3-1,0 3 1,4 5 1,2 1-2,3 10 1,2 6-1,-2 6 0,3 2 0,1 3 0,-1 4 0,-3 0 0,-1 8 0,-2-1 0,-5 2 0,0 0-1,-5-2-1,-6 0 1,-3-2-1,-5 2 0,-6-6-1,-2-1 1,-7-2 1,-2-1 0,-4 2 0,-3-2 1,1 0 0,3-5 0,3-3 0,1-5-1,5-9-3,11-1-7,0-18-24,9-6-2,-1-8 2</inkml:trace>
  <inkml:trace contextRef="#ctx0" brushRef="#br0" timeOffset="11">5619 520 13,'-3'-2'22,"3"7"-2,-5-4-2,10 3-2,-10-7-3,8 6-2,-6-4-2,5 9-2,-4-6-1,7 0-1,-5-3-1,0 12-1,-2-2-1,4 7 0,-1-1 0,3 3-1,-4 6 0,0 5 0,-3 4-1,2-5 0,2 2 0,-5-5-1,3 10-1,-4-2 0,2-3-1,-2-4 0,7 1-3,-9-10-4,8 8-6,-1-5-20,-3-11 3,-2-4-1</inkml:trace>
  <inkml:trace contextRef="#ctx0" brushRef="#br0" timeOffset="12">5387 816 4,'-1'-2'31,"1"2"-1,2 4-8,-5-6-8,6 7-4,-4-6-2,2 1-2,-3 0-2,3 1 0,-1-2 0,0 1-1,-1-2 0,1 1-1,-1 0-1,1 3 0,0-2 0,0-2 0,0-1 0,0 6-1,0-3 1,0 1-1,0-2 1,-2 2-1,2-1 1,0 3-1,-1 0 0,1 0 0,-1-2 0,1 2 0,0-2 0,0-1 0,0 1 1,0 2-1,0-4 0,0-2 0,4 2 1,-1 1-1,2 0 1,4 0 0,5-4-1,3 3 1,6 1 0,4 1 0,3-5 0,9 2 0,2-2 0,-2 2 0,-2 2 0,0-2 0,-7 2-1,-2-1 0,-4 2-1,-10-2-1,4 6-8,-8-12-27,0 6-1,-7-4 1,2-1 0</inkml:trace>
  <inkml:trace contextRef="#ctx0" brushRef="#br0" timeOffset="13">392 1649 18,'-1'-3'19,"1"1"-4,-3-2-3,3 1-1,-1-3-1,1 4-3,-4-4 0,4 15 0,-4-19-1,4 12 0,-6-2-1,6-3 1,-7-3-1,10 6 0,-8-2-1,5-4-1,-4 6 0,4 7 0,0-18-1,0 16 1,0-4-1,1 7 0,-1-10 0,5 9 0,-5-7-1,7 0 0,-2 6 0,4 3 2,1-1-3,0-8 1,7 10 0,1-5 0,6 12 0,4-3-1,5 11 1,8 3-1,3 3 1,3 4-1,0 6 1,2-3-1,-4 2 0,-1-1 0,-6-6 1,-5-6-1,-7-3 0,-4-4-1,-6-9 1,-3 3-1,-3-5 0,-3-4 0,-4-1-1,-1-2 0,-2 0-2,-2-5-1,4 8-2,-9-12-4,10 5-7,-12-13-9,5 4-10,-1-5 2</inkml:trace>
  <inkml:trace contextRef="#ctx0" brushRef="#br0" timeOffset="14">947 1877 11,'-2'-14'29,"2"6"-5,-7-9-3,10 16-4,-9-12-4,9 11-2,-6-10-2,5 9-1,-4-3-2,2 4 0,-6-3-2,5 5 0,-1-4 0,0 4 0,0-1-2,2 2 1,-1-1-2,1 3 1,0-5-1,1 0 0,3 0 0,-3 4 0,1 2 0,1 1-1,1 2 0,4 3 1,2 11-1,4 2 0,-1 7 0,2 2 0,3-1 1,0 4-1,1 0 0,-3-1 0,0-7 0,-2 4 0,-3-15 0,-1 1 0,-2 2 0,-2-9 0,0 1 1,-5-3-1,-2 0 1,-2-8-1,-2 5 1,-3-8-1,-2 1 0,-4-1 1,-4-7-1,-4 4 0,-4-6 1,-6 5-1,-5 0 0,0 6 0,-3 0 0,4-1 0,3 6 0,8-3 0,4 5-1,8-4 0,8 2-2,3-5-1,17 4-7,0-6-28,3 3 0,-2-3-1,5 8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67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127 919 1,'-3'3'27,"0"-1"-7,4 7-4,-6-6-3,8 9-1,-8-5-3,3 5-2,-3-1-3,2 4 0,-6 13-3,0 5 1,-3 2-2,-1 0 1,1 0-1,-2-6 0,3 3-1,1-3 1,3-15-1,3-6 0,1-4 0,2-4 0,1-3 0,0-1 1,-1-2 1,2-3 0,0-4 2,3-4 0,0-13 1,5-1 0,-3-13 0,8-9 1,-2-8-1,6 0 0,-2-9-1,2-2 0,-1 2-1,2 2 1,-3 3-1,2 14-1,-1 2 0,-2 7 0,-1 9 0,0 9 0,-2 7-1,-2 7 0,-1 6 0,0 2 1,-3 2-1,2 1 0,1 3 1,3-1-1,-4 9 0,7 1 1,-1 1-1,0 6 0,0 5 1,0 10-1,-3 4 0,-5 8 0,2 2-1,-7 5 1,-4 8 0,-2-1-1,-4-3 0,-3-9 0,1 6 0,0-3 0,1-2-1,-1-9 1,4-8-1,-2-5 0,6-3 0,-2 0-1,4-11-1,-5-12-6,7 4-8,-5-10-18,2-1 2,-1-6 0</inkml:trace>
  <inkml:trace contextRef="#ctx0" brushRef="#br0" timeOffset="1">85 943 0,'-3'3'32,"-1"-3"1,2 4 2,-4-8-16,11 8-7,-6-7-4,6 9-3,0-7 0,8 2-2,2-2 0,7 1 0,5-5-1,2 5 0,3-5-1,-4-3 0,5 1-3,-6-1-1,2 8-10,-7-9-23,-4 7-1,-7-2 0,3 4 1</inkml:trace>
  <inkml:trace contextRef="#ctx0" brushRef="#br0" timeOffset="2">664 1040 27,'0'0'31,"-1"0"-2,5 4-12,-8-11-6,7 7-2,-7-1-3,5 1-1,-5-1 0,1-1-2,-4 1 1,1 0-2,-4-2 0,2 1-1,-4 1 1,1 2-1,1 0 0,-2 0-1,0 2 1,3-2-1,-2 0 0,2 17 1,1 5-1,0 2-1,-1 2 1,4 2 0,1 3-1,3 0 1,5 1-1,3-15 0,7-7 1,2-7-2,5-3 0,2-6-5,13 2-10,-9-10-18,3-1 0,-4-4-1</inkml:trace>
  <inkml:trace contextRef="#ctx0" brushRef="#br0" timeOffset="3">820 1122 12,'-2'-1'30,"2"1"2,-6-4-11,12 14-7,-12-11-3,12 2-3,-12-3-3,8 1 0,-4 1-2,4 2-1,-2 1-1,-2 2 0,0 2 0,-2 7-1,-1 3 0,-3 2 0,-1 0-1,-1 1 1,1-1-1,0-1 0,4-3 0,0-3-1,4-6 1,2-5 1,4-1-1,-2-6 1,3 0-1,1-3 1,0-3 1,2 0 1,0-4 0,1 0 0,-2-3 1,5 4-1,-3-3 2,4 3-1,-3-1 0,1 2 0,-3-2-1,2 1 1,-2 3-2,1 0 1,-1 4-1,-1-2 0,1 3-1,-1 16 1,-3 12-2,0 3 0,2 1 0,-3 3-2,-2 0 2,-1 2-1,0 0 0,-1-16 0,3-7 1,-3 0-1,1-7 1,0 0 0,2-3 0,1-2 0,-2 0 1,3-4-1,0-2 1,4-3 0,0 1 1,1-4 0,2 2 0,1 1 1,-1-9-1,2 2 1,-1 2-1,-1 3 1,-2 3-1,0 1-1,0 2 1,-2 9 0,-2 12-1,-1 7 0,2 1 0,-5 6-1,2 3-1,-3 4 0,2 1-2,-6-9-1,3 4-9,-2-11-22,-1-2-1,1-8 1</inkml:trace>
  <inkml:trace contextRef="#ctx0" brushRef="#br0" timeOffset="4">1950 311 9,'0'0'14,"3"1"-2,-3-6-2,4 6 0,-4-2-2,3 5-1,-3-5 0,2 4 1,-2-8-2,4 8 0,-4-6-1,1 6-1,-1-6 0,2 6 1,-2-1-1,2-3-1,-2 0 1,1 2-1,-1 0 0,0-1 0,0-1-1,0-1 1,0-1-1,0 8 0,-1-1-1,1-3 1,-2 2-1,2-1-1,-2 2 1,1 5 0,-1-5 0,0 3-1,-3 1 1,1 10 0,-3-4-1,1 5 0,-2-3 0,-1 2 1,1 2-2,-1 3 1,0 7 0,1-9 0,0 2 0,1 7 0,0 1 0,0 8 0,0 2 0,0-4 0,0 1 0,0 0 1,-1 4-1,0-5 0,2 1 0,1-12 0,0 9 0,1-1 0,0 0 0,0 2 0,2-3 0,-1-1 0,2 3 0,0 1-1,1-5 1,0-1-1,2-2 1,1 1-1,1 3 0,1-3 0,-2 0 2,3 4 0,-1-1 0,1-1 0,3 0 0,1-1 0,3-3 1,1 0-1,1-3 0,2-3-1,-1-4 0,0-3 1,-2-1-1,-3-3 1,-2-3-1,-4 1 0,0-4 1,-3 6-1,-1-7 0,-1-3-2,0 3-4,-6-12-15,6 3-15,-2-8-1,2 1 0</inkml:trace>
  <inkml:trace contextRef="#ctx0" brushRef="#br0" timeOffset="5">2342 409 1,'2'-8'28,"1"0"-4,3 12-5,-7-8-3,10 6-4,-10-10-2,8 9-2,-7-3-2,3 3-2,-3-2-1,4 2 0,-3-2-2,2 7 0,-1 2 0,2 2 0,0 6-1,2 6 1,-2-2 0,0 12 0,-2 2-1,0 1 1,3 0-1,-1-2 0,1-2 0,0-1 0,4 3 0,1-15 0,3-1 0,-1-5 0,1-3 0,1 1 1,0-5-1,0-6 1,0-5 0,0 4 0,-1-5-1,0-6 1,0-6 1,-2-4-2,-2-7 1,0 2 0,-3-8-1,1-7 1,-3-4-1,-2 5 1,-2-2-1,-4 4 0,0 1 1,-2 6-1,-3 5 0,0 4 1,-4 7-1,3 2 0,1 6 0,3 0 0,-2 11 0,4-7 1,1 5-1,3 0 0,0-3 1,2 7-1,1-7 1,3 5 0,3-10 0,4 8 0,5-3 0,2-2 0,4 5 0,3-10 0,0 6-1,1 2 1,-6-3 0,1 0-1,-4 0-2,-5 3-2,0 2-8,-13 4-20,-1 6-6,-4-7 2,4 12-1</inkml:trace>
  <inkml:trace contextRef="#ctx0" brushRef="#br0" timeOffset="6">2879 771 11,'1'-11'29,"0"-3"-5,7 11-6,-8-10-2,6 7-3,-7-7-2,9 10-2,-8-9-2,4 10-2,-3-1-1,0 3-1,-1-7 0,3 7-1,-3 0 0,0 4 0,-1 6 0,1-5-1,0 4-1,-2 8 1,1 8 0,-2 2-1,0 8 0,0 2 0,-1-3-1,2 3 1,0-2-2,0-10 0,2-2-2,-3-7-3,8-7-9,-3-2-20,0-6 0,-2-2 0</inkml:trace>
  <inkml:trace contextRef="#ctx0" brushRef="#br0" timeOffset="7">2732 934 8,'-4'3'30,"2"-2"1,6 6-10,-8-11-7,9 8-3,-8-7-2,7 8-3,-3-7 0,5 3-2,-3 0 0,4-1 0,-1-2-1,2 3-1,-1-1 1,1-3-1,-1-1 0,-2 3 0,5-3-1,3 3 0,-1 1 0,4 1-1,-1 2 1,4-1-2,3-2-2,-2-8-5,8 5-17,-5-3-11,5-6-2,-2-3 2</inkml:trace>
  <inkml:trace contextRef="#ctx0" brushRef="#br0" timeOffset="8">3526 411 2,'2'-1'27,"-1"-2"-2,-2-2-8,8 7-5,-9-9-1,7 6-3,-6-4-1,5 5 0,-4-5-2,2 2 0,-3-6-1,4 6-1,-5-4 0,4 6 0,-2 0-1,0 1 0,0-3-1,-2 3 0,2 1 0,2 3 0,-2 0 0,0 2 0,0 0-1,-2 9 1,1 8 0,1 2-1,0 14 1,-1 7-1,0 2 0,1 2 0,0 1-2,0-8 1,0 0-1,0-5 0,1-14-1,-2-11 0,2 1-1,-4-8-1,5 6-5,-9-14-5,6 1-18,-2-7 1,1 5 0</inkml:trace>
  <inkml:trace contextRef="#ctx0" brushRef="#br0" timeOffset="9">3341 650 9,'-4'4'29,"0"-8"0,-2 3-10,9 10-7,-4-12-2,8 8-2,-5-13-1,6 12-1,-4-10-1,6 6-1,-1-5 0,5 7-1,0-2 0,2 4-1,5 3 0,2-9 1,1 4-2,1 0 1,0-3 0,2-2-1,-1-2-2,-3 1-1,0 8-8,-7-13-26,-1 4-1,-6 0 1,0 3 0</inkml:trace>
  <inkml:trace contextRef="#ctx0" brushRef="#br0" timeOffset="10">3996 585 5,'7'-16'31,"0"-2"0,-2 1-7,13 16-10,-9-10-4,8 11-3,-6-10-3,3 12-1,-1-1 0,-1 6-1,-2-5-1,0 7 1,-1 1-1,-1 0 0,-2 7-1,0-1 1,-1 12-1,-1 2 0,-1-1 0,-1-3 0,1 2 0,1 3 0,-2-7 0,2 0-1,2-9 1,2-3-1,4-1 1,0-6 0,2-1 0,0-8 0,0-1 0,2-2 0,-1-9 1,0-3 0,-3-5 0,2-6 1,-4-6 0,0-6 0,-2-10 1,-3-1-1,-5-3 0,-4 3 0,-7-1 0,-2 9 0,-6 0-1,-2 13 1,-2 8-2,2 8 1,0 6 0,7 2-1,4 6 1,4 0-1,2 0 0,8 3 0,3-4 1,7 3 0,6-1-1,3 5 2,6-1-1,2-3 0,4 5 0,1-3 0,1 3-1,-5-1-1,-2 0 0,-7-8-5,0 12-5,-9-7-25,2 7-3,-9-8 2,0 6-1</inkml:trace>
  <inkml:trace contextRef="#ctx0" brushRef="#br0" timeOffset="11">4541 891 25,'-4'3'33,"3"-5"2,-4-1-14,7 14-5,-6-8-6,7 3-3,-6-6-1,9 3-2,0-3 0,5 3-1,3-6-1,6-1 0,0-3 0,2 2-1,2 3-2,-6-10-6,3 6-29,-3-4-1,-1 6-2,-6-5 1</inkml:trace>
  <inkml:trace contextRef="#ctx0" brushRef="#br0" timeOffset="12">2695 1353 3,'-4'0'25,"2"3"-3,-3-7-6,9 8-2,-8-8-2,8 7-3,-8-7 0,6 8 0,-3-7-2,4 6-2,-5-5-2,5 4 0,-2-2 0,4 1 0,0-1-2,2 0-1,2 0 0,1 1 2,1-1-1,1 0 0,-1 0 0,-2 0-2,7 0 2,0-1 0,3 0 1,0-1-2,3 0 2,2 2-2,3-4 1,4 3-1,-5-2 1,3 3-2,0-1 1,-1 1 1,0 0-1,0 0 1,-2 1-2,2-1 2,-2 0-1,1 0 1,0 0 0,0 2-2,0-2 2,1 1-1,1-1 1,-2 1 0,0 2-2,-1-2 2,1 0-2,-1-1 2,-1-1-2,3 0 0,0-2 1,0 1 0,0-2 1,0 1-1,1 1 0,-1-1 0,0 2 0,-3 0 1,2 1-1,0-2 0,1 2 0,2 0-1,4 2 2,3-2-1,3 0 1,2 0-1,3 0 0,2-2 0,4 0 1,0 0 0,-2-1 0,-1 0-1,-1-2 1,1 3-1,-1 0 1,0 1-1,-1 1 0,4 1 0,1-1 1,4 2-1,-3-1 0,1-1 3,1 1-3,-4-2 1,-4 0-1,-7-3 0,-6 1-1,-10 1-2,-2 2-4,-19-7-24,3 6-5,-10-3-4,-1 2 3</inkml:trace>
  <inkml:trace contextRef="#ctx0" brushRef="#br0" timeOffset="13">3652 1654 28,'-4'0'30,"0"-3"-9,13 8-6,-10-10-3,12 7-1,-8-8-1,12 6-3,-6-7-1,5 4-1,2-3-1,3 3-1,-2-1-1,5 1 0,-3 3-1,-1 2 1,-5 0-1,-2 6 0,-5 1-1,-5 3 1,-5 7-1,-6 2-1,-6 8 1,-1-4-1,-4 1 0,-2-3 0,2 2 0,-1-3 0,-2-5 0,3 0 1,5-8 0,0 5 0,5-2 0,6 2 1,-2-4-1,9-1 0,5-1 1,5 2 0,2-3 0,5 0 0,3-2 0,3-1 1,8 0-1,3-2 1,1 5-1,6-5 0,-3 1 1,-2-4-1,-5-1 0,-6 1-2,-6-3-3,-15-6-6,-1 1-27,-10-2-1,0 3 0,-4-5 1</inkml:trace>
  <inkml:trace contextRef="#ctx0" brushRef="#br0" timeOffset="14">5421 4 27,'0'2'28,"-4"-6"-8,9 8-1,-7-8-6,6 8 0,-9-10-3,8 11-1,-5-8-3,4 6 0,-3-3-2,0 5 0,-4-5-2,5 4 1,-2 0-2,2-1 1,-1 3-1,1 0 1,0 0-1,4 2 1,2 3-2,0 6 1,0 2 0,4 2 0,2 5-1,4-2 1,2 6-1,2 6 1,0 5-1,1 11 1,3 2-1,-1 15 0,-3-2 0,0 14 0,-3 2 0,-1-1 0,-3-7-1,-3 3 1,-6 6-1,-7-8 0,-2 8 0,-6-6 1,-5 6 0,-4 0-1,-3 6 1,-4-9-1,-2-10 1,2-6 0,0-5 1,-4-8-2,-1-5 1,0-6-1,2-10 1,4 0 0,-1-5 0,5 0 0,2-10 0,3 0 0,10-6 0,1-1 0,0 0 0,-2-7 0,8 3-2,-3-10-1,3 10-1,-2-7-4,6 7-10,-9-12-19,5 4-1,0-8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82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57 369 21,'0'3'22,"-3"-3"-4,8 8-2,-10-12-1,10 8-3,-10-8-1,7 9-1,-7-8-3,4 6-1,-4-7-1,1 2-1,0-2-1,3-4-1,-2-5 0,4 0 0,2-10-1,5-1 0,1-5 1,6-1-1,2-10-1,3 6 1,2-4 0,1 2-1,0 10 0,-4 2 1,-2 6-1,-3 5 0,-5 11 1,-3 8-1,-3 9 0,-2 6 1,-1 5-1,1-1 0,-1 6 0,3 6 0,1 7 0,2-5 0,4 0-1,3-2 0,1-4 0,2-5 1,3-3-1,0-13 0,1-6 1,2-4-1,-1-7 1,-2-6 0,0-5 0,-5 2 0,3-8 0,-2 2 0,1 0 0,-4-6 0,0 2 1,-3 8-1,-3 2 1,3 1 0,-8 4 0,-2 7 0,-5 2-1,-2 2 1,-1 10-1,-2-3 1,-6 3-1,-2 5 1,-4-2-1,-5 6 0,-6-2 0,-5 5 2,-7-5-2,-4 3 0,-2-2 0,2-5 0,4 1 1,7-8-1,5 1 0,10-5 1,7-1-1,10-3 0,7-2-1,4-1-5,10 3-30,2-4-1,7 1 0,2-2-1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240" units="in"/>
          <inkml:channel name="Y" type="integer" max="15980" units="in"/>
          <inkml:channel name="F" type="integer" max="255" units="dev"/>
        </inkml:traceFormat>
        <inkml:channelProperties>
          <inkml:channelProperty channel="X" name="resolution" value="2574.54541" units="1/in"/>
          <inkml:channelProperty channel="Y" name="resolution" value="2582.41748" units="1/in"/>
          <inkml:channelProperty channel="F" name="resolution" value="INF" units="1/dev"/>
        </inkml:channelProperties>
      </inkml:inkSource>
      <inkml:timestamp xml:id="ts0" timeString="2018-04-11T17:10:24.883"/>
    </inkml:context>
    <inkml:brush xml:id="br0">
      <inkml:brushProperty name="width" value="0.05292" units="cm"/>
      <inkml:brushProperty name="height" value="0.05292" units="cm"/>
      <inkml:brushProperty name="color" value="#000066"/>
      <inkml:brushProperty name="fitToCurve" value="1"/>
    </inkml:brush>
  </inkml:definitions>
  <inkml:trace contextRef="#ctx0" brushRef="#br0">18 28 8,'-5'-3'29,"5"6"-9,-7-9-3,9 9 0,-11-10-3,12 9-1,-7-9-5,8 8 0,-5-6-3,3 4-2,-2-3-1,1 2 1,-1 1 0,3 1-1,-4-1 1,2 2-1,-1-1 0,1 1 0,-1 1 1,0 0-1,0 2-1,3 5 2,-1 0-2,2 5 0,4 2-1,2 7 1,2 1 0,5 8 0,5 1-1,6-5 0,4 5 1,5-3-1,6 2 0,1 2 0,0-4 0,-2-8 0,-3-3 0,-8 4 0,-3-5 0,-12-9-1,-9 2 0,-5-7 0,-4 4-1,-7-8-2,0 6 0,-5-6-1,2 4-2,-4 0-4,14 0-8,-3-7-17,2 1-1,2-2 3</inkml:trace>
  <inkml:trace contextRef="#ctx0" brushRef="#br0" timeOffset="1">503 272 9,'-4'0'32,"3"-2"1,-6-2-6,12 12-9,-10-13-6,8 11-2,-4-12-4,4 11 0,-3-10-1,3 8 0,-2-6-1,1 3 0,-2 0-1,2 0-1,-2 6 0,1-6-1,1 0 1,0 2-1,1-1 0,-1 4 0,2 0 0,1-1 0,2 1-1,0 6 1,5 7-1,-1 2 0,2 3 0,0-1 0,2-3 0,1 11 1,-5-8-1,3 6 0,-6-10 0,6 1 1,-1-5-1,1-7 0,-5 8 0,1-12 0,-1 3 0,-5-8 1,2 4-1,-9-3 0,-3 1 0,-2 3 0,-2-6 0,-4 3 0,-4 0 0,-1-1 0,-5-7 0,-3 4 0,-4-4 0,-3-3-1,-6 8 1,2-3 0,-3 0 0,3 5 0,6 3-1,4-4 0,10 4-1,6 0-2,19 3-6,3-14-29,11 8 0,-1-11-1,6 8 1</inkml:trace>
  <inkml:trace contextRef="#ctx0" brushRef="#br0" timeOffset="2">729 928 8,'-1'-5'31,"-1"3"0,4 8-2,-6-12-15,9 12-4,-6-6-2,3 6-2,-4-2-1,3 3-1,-4-2 0,2 6-1,-1 1-1,-1 0-1,1 2 0,2 1-1,3-1 0,4 2 1,4-4 0,6 0 0,3-4-1,5-2 2,3-3-1,2-3 0,-2-4 0,1-1 0,-1-3 1,1-3 0,-3 0-1,0-1 0,-4-3 1,-1 0-1,-5-6 1,-3 2-1,-8 0 0,-9 4 0,-7-3 0,-8 1 0,-8 6-1,-6 0 1,-7 11-1,-6 1-1,0 9-2,-3-2-4,12 11-31,0 1 0,14 6-2,4-6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C39C172E-A8B5-46F6-B05C-DFA3E2E0F207}" type="datetimeFigureOut">
              <a:rPr lang="en-US" smtClean="0"/>
              <a:t>12/25/2024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output is the amplifier of the difference between V+ and V-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4" y="381000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2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2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2" y="3675531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49495" y="3889662"/>
            <a:ext cx="4953000" cy="1752600"/>
          </a:xfrm>
        </p:spPr>
        <p:txBody>
          <a:bodyPr/>
          <a:lstStyle>
            <a:lvl1pPr marL="64006" indent="0" algn="l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6378" y="2401891"/>
            <a:ext cx="8458200" cy="1081307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483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483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529" y="1376737"/>
            <a:ext cx="9010221" cy="5197799"/>
          </a:xfrm>
        </p:spPr>
        <p:txBody>
          <a:bodyPr>
            <a:normAutofit/>
          </a:bodyPr>
          <a:lstStyle>
            <a:lvl1pPr marL="365751" indent="-256026">
              <a:buFont typeface="Wingdings" panose="05000000000000000000" pitchFamily="2" charset="2"/>
              <a:buChar char="§"/>
              <a:defRPr sz="26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1pPr>
            <a:lvl2pPr marL="754370" indent="-342900" algn="just"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2pPr>
            <a:lvl3pPr marL="989820" indent="-285750">
              <a:buFont typeface="Arial" panose="020B0604020202020204" pitchFamily="34" charset="0"/>
              <a:buChar char="•"/>
              <a:defRPr sz="2200" baseline="0">
                <a:solidFill>
                  <a:schemeClr val="tx1"/>
                </a:solidFill>
                <a:latin typeface="Maiandra GD" charset="0"/>
                <a:ea typeface="Maiandra GD" charset="0"/>
                <a:cs typeface="Maiandra GD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General Information</a:t>
            </a:r>
          </a:p>
          <a:p>
            <a:pPr lvl="1" eaLnBrk="1" latinLnBrk="0" hangingPunct="1"/>
            <a:r>
              <a:rPr lang="en-US" dirty="0"/>
              <a:t>Level 2</a:t>
            </a:r>
          </a:p>
          <a:p>
            <a:pPr lvl="2" eaLnBrk="1" latinLnBrk="0" hangingPunct="1"/>
            <a:r>
              <a:rPr lang="en-US" dirty="0"/>
              <a:t>Level 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29" y="475179"/>
            <a:ext cx="9010222" cy="798817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25687" y="19051"/>
            <a:ext cx="467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>
                <a:solidFill>
                  <a:schemeClr val="bg1"/>
                </a:solidFill>
                <a:latin typeface="Century Gothic" panose="020B0502020202020204" pitchFamily="34" charset="0"/>
              </a:rPr>
              <a:t>CO2015</a:t>
            </a:r>
            <a:r>
              <a:rPr lang="en-US" sz="1200" b="1" i="0" baseline="0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1200" b="1" i="0" dirty="0">
                <a:solidFill>
                  <a:schemeClr val="bg1"/>
                </a:solidFill>
                <a:latin typeface="Century Gothic" panose="020B0502020202020204" pitchFamily="34" charset="0"/>
              </a:rPr>
              <a:t>– EDC </a:t>
            </a:r>
            <a:r>
              <a:rPr lang="vi-VN" sz="1200" b="1" i="0" dirty="0">
                <a:solidFill>
                  <a:schemeClr val="bg1"/>
                </a:solidFill>
                <a:latin typeface="Century Gothic" panose="020B0502020202020204" pitchFamily="34" charset="0"/>
              </a:rPr>
              <a:t>Spring </a:t>
            </a:r>
            <a:r>
              <a:rPr lang="en-US" sz="1200" b="1" i="0" dirty="0">
                <a:solidFill>
                  <a:schemeClr val="bg1"/>
                </a:solidFill>
                <a:latin typeface="Century Gothic" panose="020B0502020202020204" pitchFamily="34" charset="0"/>
              </a:rPr>
              <a:t>2017 – </a:t>
            </a:r>
            <a:r>
              <a:rPr lang="en-US" sz="1200" b="1" i="0" dirty="0">
                <a:solidFill>
                  <a:srgbClr val="FFC000"/>
                </a:solidFill>
                <a:latin typeface="Century Gothic" panose="020B0502020202020204" pitchFamily="34" charset="0"/>
              </a:rPr>
              <a:t>Operational Amplifier (Op-Amp)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810625" y="659130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40262010-AD51-4252-9881-6947E88E89FD}" type="slidenum">
              <a:rPr lang="en-US" sz="1200" b="1" smtClean="0">
                <a:solidFill>
                  <a:schemeClr val="accent2">
                    <a:lumMod val="75000"/>
                  </a:schemeClr>
                </a:solidFill>
                <a:latin typeface="Century Gothic" pitchFamily="34" charset="0"/>
              </a:rPr>
              <a:pPr algn="ctr"/>
              <a:t>‹#›</a:t>
            </a:fld>
            <a:endParaRPr lang="en-US" sz="1200" b="1" dirty="0">
              <a:solidFill>
                <a:schemeClr val="accent2">
                  <a:lumMod val="75000"/>
                </a:schemeClr>
              </a:solidFill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19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4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8"/>
            <a:ext cx="40386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6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7" y="2244970"/>
            <a:ext cx="4041775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19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90"/>
            <a:ext cx="5102352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30"/>
            <a:ext cx="338328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2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2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0" name="Rectangle 29"/>
          <p:cNvSpPr/>
          <p:nvPr/>
        </p:nvSpPr>
        <p:spPr>
          <a:xfrm>
            <a:off x="2" y="308280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4" y="36025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2" y="440116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12/25/2024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51" indent="-256026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52" indent="-246882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21" indent="-219451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47" indent="-201163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53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0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75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17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24" indent="-18287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6.em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customXml" Target="../ink/ink4.xml"/><Relationship Id="rId1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403" y="751116"/>
            <a:ext cx="8763654" cy="25254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CO2015</a:t>
            </a:r>
            <a:br>
              <a:rPr lang="en-US" dirty="0"/>
            </a:br>
            <a:br>
              <a:rPr lang="en-US" dirty="0">
                <a:solidFill>
                  <a:srgbClr val="FFFF00"/>
                </a:solidFill>
              </a:rPr>
            </a:br>
            <a:r>
              <a:rPr lang="en-US" sz="5400" dirty="0">
                <a:solidFill>
                  <a:srgbClr val="FFFF00"/>
                </a:solidFill>
              </a:rPr>
              <a:t>Operational Amplifier (</a:t>
            </a:r>
            <a:r>
              <a:rPr lang="en-US" sz="5400" dirty="0"/>
              <a:t>Op-Amp</a:t>
            </a:r>
            <a:r>
              <a:rPr lang="en-US" sz="5400" dirty="0">
                <a:solidFill>
                  <a:srgbClr val="FFFF00"/>
                </a:solidFill>
              </a:rPr>
              <a:t>)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844" t="16590" r="6227" b="15691"/>
          <a:stretch/>
        </p:blipFill>
        <p:spPr>
          <a:xfrm>
            <a:off x="6184871" y="6068254"/>
            <a:ext cx="2926471" cy="758716"/>
          </a:xfrm>
          <a:prstGeom prst="rect">
            <a:avLst/>
          </a:prstGeom>
        </p:spPr>
      </p:pic>
      <p:pic>
        <p:nvPicPr>
          <p:cNvPr id="1026" name="Picture 2" descr="Image result for opa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2" y="4076661"/>
            <a:ext cx="5558329" cy="260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14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 order to control the gain of an op-amp it must have feedback. This feedback is a </a:t>
            </a:r>
            <a:r>
              <a:rPr lang="en-US" sz="2400" b="1" dirty="0">
                <a:solidFill>
                  <a:srgbClr val="0000FF"/>
                </a:solidFill>
              </a:rPr>
              <a:t>negative feedback</a:t>
            </a:r>
            <a:r>
              <a:rPr lang="en-US" sz="2400" dirty="0"/>
              <a:t>. A </a:t>
            </a:r>
            <a:r>
              <a:rPr lang="en-US" sz="2400" b="1" dirty="0">
                <a:solidFill>
                  <a:srgbClr val="0000FF"/>
                </a:solidFill>
              </a:rPr>
              <a:t>negative feedback </a:t>
            </a:r>
            <a:r>
              <a:rPr lang="en-US" sz="2400" dirty="0"/>
              <a:t>reduces the gain and improves many characteristics of the op-amp.</a:t>
            </a:r>
          </a:p>
          <a:p>
            <a:pPr algn="just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Negative Feedback Circuits (Close Loop)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4753" y="3703320"/>
            <a:ext cx="4183776" cy="234065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49" y="3220323"/>
            <a:ext cx="5197602" cy="3306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07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Feedback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" y="1549323"/>
            <a:ext cx="4965268" cy="2858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797" y="1149918"/>
            <a:ext cx="24479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43" y="2188879"/>
            <a:ext cx="2872927" cy="66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395" y="2993581"/>
            <a:ext cx="3368421" cy="72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307" y="3668120"/>
            <a:ext cx="3683377" cy="594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722" y="4433832"/>
            <a:ext cx="2461765" cy="109055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40" y="5756427"/>
            <a:ext cx="3915661" cy="104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69" y="4682735"/>
            <a:ext cx="3171825" cy="131445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2" y="1264218"/>
            <a:ext cx="161925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47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9" y="1300123"/>
            <a:ext cx="8953522" cy="5419654"/>
          </a:xfrm>
        </p:spPr>
        <p:txBody>
          <a:bodyPr>
            <a:normAutofit/>
          </a:bodyPr>
          <a:lstStyle/>
          <a:p>
            <a:r>
              <a:rPr lang="en-US" sz="2000" dirty="0"/>
              <a:t>Characteristics of an Op-Amp is given in the following table. The power supply is ±15V.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Determine V</a:t>
            </a:r>
            <a:r>
              <a:rPr lang="en-US" sz="2000" baseline="-25000" dirty="0"/>
              <a:t>o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5195" y="2267923"/>
          <a:ext cx="813816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Voltage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±12V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±13.5V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Voltage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±11V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±12.5V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current of shorted-circuit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±12mA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±20mA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106" y="4343400"/>
            <a:ext cx="381593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468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</a:t>
            </a:r>
            <a:r>
              <a:rPr lang="en-US" dirty="0">
                <a:solidFill>
                  <a:srgbClr val="0000FF"/>
                </a:solidFill>
              </a:rPr>
              <a:t>Solution</a:t>
            </a:r>
            <a:endParaRPr lang="en-AU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778" y="2509859"/>
            <a:ext cx="4971723" cy="236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00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9" y="1300123"/>
            <a:ext cx="8953522" cy="5419654"/>
          </a:xfrm>
        </p:spPr>
        <p:txBody>
          <a:bodyPr>
            <a:normAutofit/>
          </a:bodyPr>
          <a:lstStyle/>
          <a:p>
            <a:r>
              <a:rPr lang="en-US" sz="2000" dirty="0"/>
              <a:t>Characteristics of an Op-Amp is given in the following table. The power supply is ±15V.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Determine V</a:t>
            </a:r>
            <a:r>
              <a:rPr lang="en-US" sz="2000" baseline="-25000" dirty="0"/>
              <a:t>o</a:t>
            </a:r>
            <a:r>
              <a:rPr lang="en-US" sz="2000" dirty="0"/>
              <a:t> when V</a:t>
            </a:r>
            <a:r>
              <a:rPr lang="en-US" sz="2000" baseline="-25000" dirty="0"/>
              <a:t>in</a:t>
            </a:r>
            <a:r>
              <a:rPr lang="en-US" sz="2000" dirty="0"/>
              <a:t>=</a:t>
            </a:r>
            <a:r>
              <a:rPr lang="en-US" sz="2000" dirty="0">
                <a:sym typeface="Symbol" panose="05050102010706020507" pitchFamily="18" charset="2"/>
              </a:rPr>
              <a:t>6V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5195" y="2267923"/>
          <a:ext cx="813816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Voltage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±12V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±13.5V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Voltage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±11V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±12.5V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current of shorted-circuit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±12mA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±20mA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4253524"/>
            <a:ext cx="3749040" cy="249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677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</a:t>
            </a:r>
            <a:r>
              <a:rPr lang="en-US" dirty="0">
                <a:solidFill>
                  <a:srgbClr val="0000FF"/>
                </a:solidFill>
              </a:rPr>
              <a:t>Solution</a:t>
            </a:r>
            <a:endParaRPr lang="en-AU" dirty="0">
              <a:solidFill>
                <a:srgbClr val="0000FF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087" y="2027672"/>
            <a:ext cx="3749040" cy="249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273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output gain of the circuit if R1 = 100(Ohm) and </a:t>
            </a:r>
            <a:r>
              <a:rPr lang="en-US" dirty="0" err="1"/>
              <a:t>Rf</a:t>
            </a:r>
            <a:r>
              <a:rPr lang="en-US" dirty="0"/>
              <a:t> = 1(</a:t>
            </a:r>
            <a:r>
              <a:rPr lang="en-US" dirty="0" err="1"/>
              <a:t>KOhm</a:t>
            </a:r>
            <a:r>
              <a:rPr lang="en-US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pic>
        <p:nvPicPr>
          <p:cNvPr id="13314" name="Picture 2" descr="https://www.indiabix.com/_files/images/electronic-devices-and-circuit-theory/mcq10_014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304" y="2249125"/>
            <a:ext cx="4207318" cy="420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82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78488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given figure. A dc input signal of –50 mV is applied. You would measure ________ from the inverting input to ground.</a:t>
            </a:r>
          </a:p>
          <a:p>
            <a:pPr lvl="1"/>
            <a:r>
              <a:rPr lang="en-US" dirty="0"/>
              <a:t>50mV</a:t>
            </a:r>
          </a:p>
          <a:p>
            <a:pPr lvl="1"/>
            <a:r>
              <a:rPr lang="en-US" dirty="0"/>
              <a:t>1.05V</a:t>
            </a:r>
          </a:p>
          <a:p>
            <a:pPr lvl="1"/>
            <a:r>
              <a:rPr lang="en-US" dirty="0"/>
              <a:t>-1.05V</a:t>
            </a:r>
          </a:p>
          <a:p>
            <a:pPr lvl="1"/>
            <a:r>
              <a:rPr lang="en-US" dirty="0"/>
              <a:t>-50mV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https://www.indiabix.com/_files/images/electronic-devices-and-circuit-theory/mcq12_1001_1b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03" y="2939970"/>
            <a:ext cx="3713601" cy="296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21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1776916"/>
            <a:ext cx="7211001" cy="497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273996"/>
            <a:ext cx="9010222" cy="502920"/>
          </a:xfrm>
        </p:spPr>
        <p:txBody>
          <a:bodyPr>
            <a:noAutofit/>
          </a:bodyPr>
          <a:lstStyle/>
          <a:p>
            <a:r>
              <a:rPr lang="en-US" sz="1800" dirty="0"/>
              <a:t>Compute the output voltage in the following circuits using </a:t>
            </a:r>
            <a:r>
              <a:rPr lang="en-US" sz="1800" b="1" dirty="0"/>
              <a:t>ideal op-amp</a:t>
            </a:r>
            <a:endParaRPr lang="en-AU" sz="1800" b="1" dirty="0"/>
          </a:p>
        </p:txBody>
      </p:sp>
    </p:spTree>
    <p:extLst>
      <p:ext uri="{BB962C8B-B14F-4D97-AF65-F5344CB8AC3E}">
        <p14:creationId xmlns:p14="http://schemas.microsoft.com/office/powerpoint/2010/main" val="373881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</a:t>
            </a:r>
          </a:p>
          <a:p>
            <a:endParaRPr lang="en-US" dirty="0"/>
          </a:p>
          <a:p>
            <a:r>
              <a:rPr lang="en-US" dirty="0"/>
              <a:t>Feedback Circuit</a:t>
            </a:r>
          </a:p>
          <a:p>
            <a:endParaRPr lang="en-US" dirty="0"/>
          </a:p>
          <a:p>
            <a:r>
              <a:rPr lang="en-US" dirty="0"/>
              <a:t>Characteristics</a:t>
            </a:r>
          </a:p>
          <a:p>
            <a:endParaRPr lang="en-US" dirty="0"/>
          </a:p>
          <a:p>
            <a:r>
              <a:rPr lang="en-US" dirty="0"/>
              <a:t>Practical Applications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pic>
        <p:nvPicPr>
          <p:cNvPr id="2050" name="Picture 2" descr="Image result for op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888" y="4039432"/>
            <a:ext cx="474345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707" y="1273996"/>
            <a:ext cx="2999105" cy="2024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74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Solution</a:t>
            </a:r>
            <a:r>
              <a:rPr lang="en-US" dirty="0"/>
              <a:t> </a:t>
            </a: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438" y="1273996"/>
            <a:ext cx="8412480" cy="5516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225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29" y="1300123"/>
            <a:ext cx="8953522" cy="5419654"/>
          </a:xfrm>
        </p:spPr>
        <p:txBody>
          <a:bodyPr>
            <a:normAutofit/>
          </a:bodyPr>
          <a:lstStyle/>
          <a:p>
            <a:r>
              <a:rPr lang="en-US" sz="2000" dirty="0"/>
              <a:t>Characteristics of an Op-Amp is given in the following table. The power supply is ±15V.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Determine V</a:t>
            </a:r>
            <a:r>
              <a:rPr lang="en-US" sz="2000" baseline="-25000" dirty="0"/>
              <a:t>X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5195" y="2267923"/>
          <a:ext cx="813816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Parameter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Minimum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Typical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Maximum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Output Voltage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±12V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±13.5V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Input Voltage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±11V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±12.5V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Output</a:t>
                      </a:r>
                      <a:r>
                        <a:rPr lang="en-US" baseline="0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 current of shorted-circuit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±12mA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Maiandra GD" charset="0"/>
                          <a:ea typeface="Maiandra GD" charset="0"/>
                          <a:cs typeface="Maiandra GD" charset="0"/>
                        </a:rPr>
                        <a:t>±20mA</a:t>
                      </a:r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>
                        <a:latin typeface="Maiandra GD" charset="0"/>
                        <a:ea typeface="Maiandra GD" charset="0"/>
                        <a:cs typeface="Maiandra GD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212" y="4609832"/>
            <a:ext cx="4394532" cy="194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4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Solution</a:t>
            </a:r>
            <a:r>
              <a:rPr lang="en-US" dirty="0"/>
              <a:t>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05" y="1670552"/>
            <a:ext cx="6562710" cy="428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6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IC LM358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Datasheet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365987"/>
            <a:ext cx="3840480" cy="2592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190" y="1933977"/>
            <a:ext cx="4480560" cy="345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07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509823"/>
            <a:ext cx="9010221" cy="5064713"/>
          </a:xfrm>
        </p:spPr>
        <p:txBody>
          <a:bodyPr>
            <a:normAutofit/>
          </a:bodyPr>
          <a:lstStyle/>
          <a:p>
            <a:r>
              <a:rPr lang="en-US" sz="2400" dirty="0"/>
              <a:t>Maximum power supply: ±22V</a:t>
            </a:r>
          </a:p>
          <a:p>
            <a:r>
              <a:rPr lang="en-US" sz="2400" dirty="0"/>
              <a:t>Maximum input voltage: ±15V </a:t>
            </a:r>
          </a:p>
          <a:p>
            <a:r>
              <a:rPr lang="en-US" sz="2400" dirty="0"/>
              <a:t>Maximum differential input voltage: ±30V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Datasheet (</a:t>
            </a:r>
            <a:r>
              <a:rPr lang="en-US" dirty="0">
                <a:solidFill>
                  <a:srgbClr val="0000FF"/>
                </a:solidFill>
              </a:rPr>
              <a:t>IC LM358</a:t>
            </a:r>
            <a:r>
              <a:rPr lang="en-US" dirty="0"/>
              <a:t>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1" y="3048553"/>
            <a:ext cx="8959438" cy="324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6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IC 741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Datasheet</a:t>
            </a:r>
          </a:p>
        </p:txBody>
      </p:sp>
      <p:pic>
        <p:nvPicPr>
          <p:cNvPr id="4100" name="Picture 4" descr="Image result for op amp ch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56" y="2456398"/>
            <a:ext cx="5467350" cy="303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op amp chi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045" y="3067493"/>
            <a:ext cx="18288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97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Op-Amp Datasheet (</a:t>
            </a:r>
            <a:r>
              <a:rPr lang="en-US" dirty="0">
                <a:sym typeface="Symbol" panose="05050102010706020507" pitchFamily="18" charset="2"/>
              </a:rPr>
              <a:t>A741)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3246120"/>
            <a:ext cx="8229600" cy="3246120"/>
          </a:xfrm>
        </p:spPr>
        <p:txBody>
          <a:bodyPr/>
          <a:lstStyle/>
          <a:p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3 </a:t>
            </a:r>
            <a:r>
              <a:rPr lang="en-US" dirty="0" err="1"/>
              <a:t>đến</a:t>
            </a:r>
            <a:r>
              <a:rPr lang="en-US" dirty="0"/>
              <a:t> 30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nếu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nguồn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đôi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là</a:t>
            </a:r>
            <a:r>
              <a:rPr lang="en-US" dirty="0">
                <a:sym typeface="Wingdings" panose="05000000000000000000" pitchFamily="2" charset="2"/>
              </a:rPr>
              <a:t> ±15V</a:t>
            </a:r>
          </a:p>
          <a:p>
            <a:r>
              <a:rPr lang="en-US" dirty="0" err="1">
                <a:sym typeface="Wingdings" panose="05000000000000000000" pitchFamily="2" charset="2"/>
              </a:rPr>
              <a:t>Điện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thế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ngõ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vào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từ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Vcc</a:t>
            </a:r>
            <a:r>
              <a:rPr lang="en-US" dirty="0">
                <a:sym typeface="Wingdings" panose="05000000000000000000" pitchFamily="2" charset="2"/>
              </a:rPr>
              <a:t>-) – 0.3 </a:t>
            </a:r>
            <a:r>
              <a:rPr lang="en-US" dirty="0" err="1">
                <a:sym typeface="Wingdings" panose="05000000000000000000" pitchFamily="2" charset="2"/>
              </a:rPr>
              <a:t>đến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Vcc</a:t>
            </a:r>
            <a:r>
              <a:rPr lang="en-US" dirty="0">
                <a:sym typeface="Wingdings" panose="05000000000000000000" pitchFamily="2" charset="2"/>
              </a:rPr>
              <a:t>+) – 1.5</a:t>
            </a:r>
          </a:p>
          <a:p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1" y="1284629"/>
            <a:ext cx="9006839" cy="374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34361" y="5086990"/>
            <a:ext cx="8825023" cy="1657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Maiandra GD" charset="0"/>
                <a:ea typeface="Maiandra GD" charset="0"/>
                <a:cs typeface="Maiandra GD" charset="0"/>
              </a:rPr>
              <a:t>A</a:t>
            </a:r>
            <a:r>
              <a:rPr lang="en-US" sz="2000" kern="0" baseline="-25000" dirty="0">
                <a:latin typeface="Maiandra GD" charset="0"/>
                <a:ea typeface="Maiandra GD" charset="0"/>
                <a:cs typeface="Maiandra GD" charset="0"/>
              </a:rPr>
              <a:t>VD</a:t>
            </a:r>
            <a:r>
              <a:rPr lang="en-US" sz="2000" kern="0" dirty="0">
                <a:latin typeface="Maiandra GD" charset="0"/>
                <a:ea typeface="Maiandra GD" charset="0"/>
                <a:cs typeface="Maiandra GD" charset="0"/>
              </a:rPr>
              <a:t> – Large-signal differential voltage amplification</a:t>
            </a:r>
          </a:p>
          <a:p>
            <a:pPr lvl="1"/>
            <a:r>
              <a:rPr lang="en-US" sz="1800" kern="0" dirty="0">
                <a:latin typeface="Maiandra GD" charset="0"/>
                <a:ea typeface="Maiandra GD" charset="0"/>
                <a:cs typeface="Maiandra GD" charset="0"/>
              </a:rPr>
              <a:t>200V/mV = 200.000</a:t>
            </a:r>
          </a:p>
          <a:p>
            <a:r>
              <a:rPr lang="en-US" sz="2000" kern="0" dirty="0" err="1">
                <a:latin typeface="Maiandra GD" charset="0"/>
                <a:ea typeface="Maiandra GD" charset="0"/>
                <a:cs typeface="Maiandra GD" charset="0"/>
              </a:rPr>
              <a:t>r</a:t>
            </a:r>
            <a:r>
              <a:rPr lang="en-US" sz="2000" kern="0" baseline="-25000" dirty="0" err="1">
                <a:latin typeface="Maiandra GD" charset="0"/>
                <a:ea typeface="Maiandra GD" charset="0"/>
                <a:cs typeface="Maiandra GD" charset="0"/>
              </a:rPr>
              <a:t>i</a:t>
            </a:r>
            <a:r>
              <a:rPr lang="en-US" sz="2000" kern="0" dirty="0">
                <a:latin typeface="Maiandra GD" charset="0"/>
                <a:ea typeface="Maiandra GD" charset="0"/>
                <a:cs typeface="Maiandra GD" charset="0"/>
              </a:rPr>
              <a:t> – input resistance: 2M</a:t>
            </a:r>
            <a:r>
              <a:rPr lang="en-US" sz="2000" kern="0" dirty="0">
                <a:latin typeface="Maiandra GD" charset="0"/>
                <a:ea typeface="Maiandra GD" charset="0"/>
                <a:cs typeface="Maiandra GD" charset="0"/>
                <a:sym typeface="Symbol" panose="05050102010706020507" pitchFamily="18" charset="2"/>
              </a:rPr>
              <a:t></a:t>
            </a:r>
            <a:endParaRPr lang="en-US" sz="2000" kern="0" dirty="0">
              <a:latin typeface="Maiandra GD" charset="0"/>
              <a:ea typeface="Maiandra GD" charset="0"/>
              <a:cs typeface="Maiandra GD" charset="0"/>
            </a:endParaRPr>
          </a:p>
          <a:p>
            <a:r>
              <a:rPr lang="en-US" sz="2000" kern="0" dirty="0" err="1">
                <a:latin typeface="Maiandra GD" charset="0"/>
                <a:ea typeface="Maiandra GD" charset="0"/>
                <a:cs typeface="Maiandra GD" charset="0"/>
              </a:rPr>
              <a:t>r</a:t>
            </a:r>
            <a:r>
              <a:rPr lang="en-US" sz="2000" kern="0" baseline="-25000" dirty="0" err="1">
                <a:latin typeface="Maiandra GD" charset="0"/>
                <a:ea typeface="Maiandra GD" charset="0"/>
                <a:cs typeface="Maiandra GD" charset="0"/>
              </a:rPr>
              <a:t>o</a:t>
            </a:r>
            <a:r>
              <a:rPr lang="en-US" sz="2000" kern="0" dirty="0">
                <a:latin typeface="Maiandra GD" charset="0"/>
                <a:ea typeface="Maiandra GD" charset="0"/>
                <a:cs typeface="Maiandra GD" charset="0"/>
              </a:rPr>
              <a:t> – output resistance: 75</a:t>
            </a:r>
            <a:r>
              <a:rPr lang="en-US" sz="2000" kern="0" dirty="0">
                <a:latin typeface="Maiandra GD" charset="0"/>
                <a:ea typeface="Maiandra GD" charset="0"/>
                <a:cs typeface="Maiandra GD" charset="0"/>
                <a:sym typeface="Symbol" panose="05050102010706020507" pitchFamily="18" charset="2"/>
              </a:rPr>
              <a:t></a:t>
            </a:r>
            <a:endParaRPr lang="en-US" sz="2000" kern="0" dirty="0">
              <a:latin typeface="Maiandra GD" charset="0"/>
              <a:ea typeface="Maiandra GD" charset="0"/>
              <a:cs typeface="Maiandra G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9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Voltage Threshold</a:t>
            </a:r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20" y="1642730"/>
            <a:ext cx="6928422" cy="4875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7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Unity Follower</a:t>
            </a:r>
          </a:p>
          <a:p>
            <a:endParaRPr lang="en-US" dirty="0"/>
          </a:p>
          <a:p>
            <a:r>
              <a:rPr lang="en-US" dirty="0"/>
              <a:t>Summing Amplifier</a:t>
            </a:r>
          </a:p>
          <a:p>
            <a:endParaRPr lang="en-US" dirty="0"/>
          </a:p>
          <a:p>
            <a:r>
              <a:rPr lang="en-US" dirty="0"/>
              <a:t>Integrator</a:t>
            </a:r>
          </a:p>
          <a:p>
            <a:endParaRPr lang="en-US" dirty="0"/>
          </a:p>
          <a:p>
            <a:r>
              <a:rPr lang="en-US" dirty="0"/>
              <a:t>Differentiator</a:t>
            </a:r>
          </a:p>
          <a:p>
            <a:endParaRPr lang="en-US" dirty="0"/>
          </a:p>
          <a:p>
            <a:r>
              <a:rPr lang="en-US" dirty="0"/>
              <a:t>Comparator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Op-Amp Circuits</a:t>
            </a:r>
          </a:p>
        </p:txBody>
      </p:sp>
    </p:spTree>
    <p:extLst>
      <p:ext uri="{BB962C8B-B14F-4D97-AF65-F5344CB8AC3E}">
        <p14:creationId xmlns:p14="http://schemas.microsoft.com/office/powerpoint/2010/main" val="26309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Summing Amplifier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7" y="1816350"/>
            <a:ext cx="8824085" cy="3436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3827721"/>
            <a:ext cx="9010221" cy="2746815"/>
          </a:xfrm>
        </p:spPr>
        <p:txBody>
          <a:bodyPr/>
          <a:lstStyle/>
          <a:p>
            <a:r>
              <a:rPr lang="en-US" dirty="0"/>
              <a:t>Op-Amp = </a:t>
            </a:r>
            <a:r>
              <a:rPr lang="en-US" b="1" dirty="0">
                <a:solidFill>
                  <a:srgbClr val="FF0000"/>
                </a:solidFill>
              </a:rPr>
              <a:t>Op</a:t>
            </a:r>
            <a:r>
              <a:rPr lang="en-US" dirty="0"/>
              <a:t>erational </a:t>
            </a:r>
            <a:r>
              <a:rPr lang="en-US" b="1" dirty="0">
                <a:solidFill>
                  <a:srgbClr val="FF0000"/>
                </a:solidFill>
              </a:rPr>
              <a:t>Amp</a:t>
            </a:r>
            <a:r>
              <a:rPr lang="en-US" dirty="0"/>
              <a:t>lifier</a:t>
            </a:r>
          </a:p>
          <a:p>
            <a:r>
              <a:rPr lang="en-US" dirty="0"/>
              <a:t>An Op-Amp consist</a:t>
            </a:r>
          </a:p>
          <a:p>
            <a:pPr lvl="1"/>
            <a:r>
              <a:rPr lang="en-US" dirty="0"/>
              <a:t>Inverting input</a:t>
            </a:r>
          </a:p>
          <a:p>
            <a:pPr lvl="1"/>
            <a:r>
              <a:rPr lang="en-US" dirty="0"/>
              <a:t>Noninverting input</a:t>
            </a:r>
          </a:p>
          <a:p>
            <a:pPr lvl="1"/>
            <a:r>
              <a:rPr lang="en-US" dirty="0"/>
              <a:t>Output  </a:t>
            </a:r>
          </a:p>
          <a:p>
            <a:r>
              <a:rPr lang="en-US" b="1" i="1" u="sng" dirty="0"/>
              <a:t>Two power supply pins </a:t>
            </a:r>
            <a:r>
              <a:rPr lang="en-US" b="1" u="sng" dirty="0"/>
              <a:t>(V+ and V-)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Op-Amp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63" y="1376737"/>
            <a:ext cx="7374255" cy="226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152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39" y="1519756"/>
            <a:ext cx="8922921" cy="441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9" y="1943312"/>
            <a:ext cx="8978412" cy="336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6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30" y="1376737"/>
            <a:ext cx="4982190" cy="5197799"/>
          </a:xfrm>
        </p:spPr>
        <p:txBody>
          <a:bodyPr>
            <a:normAutofit/>
          </a:bodyPr>
          <a:lstStyle/>
          <a:p>
            <a:r>
              <a:rPr lang="en-US" sz="2400" dirty="0" err="1"/>
              <a:t>V</a:t>
            </a:r>
            <a:r>
              <a:rPr lang="en-US" sz="2400" baseline="-25000" dirty="0" err="1"/>
              <a:t>out</a:t>
            </a:r>
            <a:r>
              <a:rPr lang="en-US" sz="2400" dirty="0"/>
              <a:t> = +</a:t>
            </a:r>
            <a:r>
              <a:rPr lang="en-US" sz="2400" dirty="0" err="1"/>
              <a:t>V</a:t>
            </a:r>
            <a:r>
              <a:rPr lang="en-US" sz="2400" baseline="-25000" dirty="0" err="1"/>
              <a:t>out</a:t>
            </a:r>
            <a:r>
              <a:rPr lang="en-US" sz="2400" baseline="-25000" dirty="0"/>
              <a:t>(max)</a:t>
            </a:r>
            <a:r>
              <a:rPr lang="en-US" sz="2400" dirty="0"/>
              <a:t> when V+ &gt; V-</a:t>
            </a:r>
          </a:p>
          <a:p>
            <a:pPr lvl="1"/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&gt; V</a:t>
            </a:r>
            <a:r>
              <a:rPr lang="en-US" sz="2000" baseline="-25000" dirty="0"/>
              <a:t>REF</a:t>
            </a:r>
            <a:endParaRPr lang="en-US" sz="2000" dirty="0"/>
          </a:p>
          <a:p>
            <a:r>
              <a:rPr lang="en-US" sz="2400" dirty="0" err="1"/>
              <a:t>V</a:t>
            </a:r>
            <a:r>
              <a:rPr lang="en-US" sz="2400" baseline="-25000" dirty="0" err="1"/>
              <a:t>out</a:t>
            </a:r>
            <a:r>
              <a:rPr lang="en-US" sz="2400" dirty="0"/>
              <a:t> = -</a:t>
            </a:r>
            <a:r>
              <a:rPr lang="en-US" sz="2400" dirty="0" err="1"/>
              <a:t>V</a:t>
            </a:r>
            <a:r>
              <a:rPr lang="en-US" sz="2400" baseline="-25000" dirty="0" err="1"/>
              <a:t>out</a:t>
            </a:r>
            <a:r>
              <a:rPr lang="en-US" sz="2400" baseline="-25000" dirty="0"/>
              <a:t>(max)</a:t>
            </a:r>
            <a:r>
              <a:rPr lang="en-US" sz="2400" dirty="0"/>
              <a:t> when V+ &lt; V-</a:t>
            </a:r>
          </a:p>
          <a:p>
            <a:pPr lvl="1"/>
            <a:r>
              <a:rPr lang="en-US" sz="2000" dirty="0"/>
              <a:t>V</a:t>
            </a:r>
            <a:r>
              <a:rPr lang="en-US" sz="2000" baseline="-25000" dirty="0"/>
              <a:t>in</a:t>
            </a:r>
            <a:r>
              <a:rPr lang="en-US" sz="2000" dirty="0"/>
              <a:t> &lt; V</a:t>
            </a:r>
            <a:r>
              <a:rPr lang="en-US" sz="2000" baseline="-25000" dirty="0"/>
              <a:t>REF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3779008"/>
            <a:ext cx="8724626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24" y="704467"/>
            <a:ext cx="392842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18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Unexpected pulses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Comparator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56" y="2451317"/>
            <a:ext cx="6232893" cy="40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02" y="1130095"/>
            <a:ext cx="2419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959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529" y="4774446"/>
                <a:ext cx="9010221" cy="1800090"/>
              </a:xfrm>
            </p:spPr>
            <p:txBody>
              <a:bodyPr/>
              <a:lstStyle/>
              <a:p>
                <a:r>
                  <a:rPr lang="en-US" dirty="0"/>
                  <a:t>Hysteresis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+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out</m:t>
                        </m:r>
                        <m:r>
                          <a:rPr lang="vi-VN" i="1" smtClean="0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max</m:t>
                        </m:r>
                        <m:r>
                          <a:rPr lang="vi-VN" i="1" smtClean="0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smtClean="0">
                            <a:latin typeface="Cambria Math" charset="0"/>
                          </a:rPr>
                          <m:t>−</m:t>
                        </m:r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out</m:t>
                        </m:r>
                        <m:r>
                          <a:rPr lang="vi-VN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max</m:t>
                        </m:r>
                        <m:r>
                          <a:rPr lang="vi-V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if V</a:t>
                </a:r>
                <a:r>
                  <a:rPr lang="en-US" baseline="-25000" dirty="0"/>
                  <a:t>in</a:t>
                </a:r>
                <a:r>
                  <a:rPr lang="en-US" dirty="0"/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UTP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threshold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−</m:t>
                        </m:r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out</m:t>
                        </m:r>
                        <m:r>
                          <a:rPr lang="vi-VN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max</m:t>
                        </m:r>
                        <m:r>
                          <a:rPr lang="vi-V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+</m:t>
                        </m:r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out</m:t>
                        </m:r>
                        <m:r>
                          <a:rPr lang="vi-VN" i="1"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max</m:t>
                        </m:r>
                        <m:r>
                          <a:rPr lang="vi-VN" i="1"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 if V</a:t>
                </a:r>
                <a:r>
                  <a:rPr lang="en-US" baseline="-25000" dirty="0"/>
                  <a:t>in</a:t>
                </a:r>
                <a:r>
                  <a:rPr lang="en-US" dirty="0"/>
                  <a:t>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i="1" smtClean="0">
                            <a:latin typeface="Cambria Math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vi-VN" i="1">
                            <a:latin typeface="Cambria Math" charset="0"/>
                          </a:rPr>
                          <m:t>TP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threshold</a:t>
                </a:r>
                <a:endParaRPr lang="en-AU" dirty="0">
                  <a:solidFill>
                    <a:srgbClr val="0070C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29" y="4774446"/>
                <a:ext cx="9010221" cy="1800090"/>
              </a:xfrm>
              <a:blipFill rotWithShape="0">
                <a:blip r:embed="rId2"/>
                <a:stretch>
                  <a:fillRect t="-3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Noiseless Comparator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" y="1408156"/>
            <a:ext cx="29241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2074907"/>
            <a:ext cx="3895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95" y="2204293"/>
            <a:ext cx="2809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60" y="2843737"/>
            <a:ext cx="2838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670893"/>
            <a:ext cx="2228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0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967023"/>
            <a:ext cx="9010221" cy="4607513"/>
          </a:xfrm>
        </p:spPr>
        <p:txBody>
          <a:bodyPr/>
          <a:lstStyle/>
          <a:p>
            <a:r>
              <a:rPr lang="en-US" dirty="0"/>
              <a:t>Hysteresis</a:t>
            </a:r>
          </a:p>
          <a:p>
            <a:pPr lvl="1"/>
            <a:r>
              <a:rPr lang="en-US" dirty="0"/>
              <a:t>0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1 if V</a:t>
            </a:r>
            <a:r>
              <a:rPr lang="en-US" baseline="-25000" dirty="0"/>
              <a:t>in</a:t>
            </a:r>
            <a:r>
              <a:rPr lang="en-US" dirty="0"/>
              <a:t> is greater than </a:t>
            </a:r>
            <a:r>
              <a:rPr lang="el-GR" dirty="0">
                <a:solidFill>
                  <a:srgbClr val="FF0000"/>
                </a:solidFill>
              </a:rPr>
              <a:t>β</a:t>
            </a:r>
            <a:r>
              <a:rPr lang="en-US" dirty="0">
                <a:solidFill>
                  <a:srgbClr val="FF0000"/>
                </a:solidFill>
              </a:rPr>
              <a:t> threshold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 0</a:t>
            </a:r>
            <a:r>
              <a:rPr lang="en-US" dirty="0"/>
              <a:t> if V</a:t>
            </a:r>
            <a:r>
              <a:rPr lang="en-US" baseline="-25000" dirty="0"/>
              <a:t>in</a:t>
            </a:r>
            <a:r>
              <a:rPr lang="en-US" dirty="0"/>
              <a:t> is smaller than </a:t>
            </a:r>
            <a:r>
              <a:rPr lang="el-GR" dirty="0">
                <a:solidFill>
                  <a:srgbClr val="0070C0"/>
                </a:solidFill>
              </a:rPr>
              <a:t>α</a:t>
            </a:r>
            <a:r>
              <a:rPr lang="en-US" dirty="0">
                <a:solidFill>
                  <a:srgbClr val="0070C0"/>
                </a:solidFill>
              </a:rPr>
              <a:t> threshold</a:t>
            </a:r>
            <a:endParaRPr lang="en-AU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Noiseless Comparator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9" y="3474946"/>
            <a:ext cx="292417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3025" y="4141697"/>
            <a:ext cx="389572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95" y="4271083"/>
            <a:ext cx="28098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60" y="4910527"/>
            <a:ext cx="28384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s://upload.wikimedia.org/wikipedia/en/thumb/5/5e/Preisach_Relay.svg/523px-Preisach_Relay.sv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672827"/>
            <a:ext cx="3657600" cy="17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3737683"/>
            <a:ext cx="22288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38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(1)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Protection Circuit using Op-Amp Comparator </a:t>
            </a:r>
            <a:endParaRPr lang="en-A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339" y="2072285"/>
            <a:ext cx="63246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81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(2)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29" y="1194709"/>
            <a:ext cx="3337560" cy="5577840"/>
          </a:xfrm>
        </p:spPr>
        <p:txBody>
          <a:bodyPr/>
          <a:lstStyle/>
          <a:p>
            <a:r>
              <a:rPr lang="en-US" dirty="0"/>
              <a:t>Analog to Digital Conversion</a:t>
            </a:r>
            <a:endParaRPr lang="en-A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975" y="654680"/>
            <a:ext cx="5026706" cy="611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962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555</a:t>
            </a:r>
            <a:endParaRPr lang="en-A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18" y="1264003"/>
            <a:ext cx="6642417" cy="543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8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IC555 – Clock Pulse Generator</a:t>
            </a:r>
            <a:endParaRPr lang="en-AU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76785"/>
            <a:ext cx="8458200" cy="4933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3054639"/>
            <a:ext cx="2103120" cy="653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3965083"/>
            <a:ext cx="2148840" cy="378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633" y="1217639"/>
            <a:ext cx="3127057" cy="1112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30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Op-Amps have a very high gain. They can be connected open-loop or close-loop.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Open-loop</a:t>
            </a:r>
            <a:r>
              <a:rPr lang="en-US" dirty="0"/>
              <a:t> refers a configuration where there is no feedback from output back to the input. In the open-loop configuration, the gain can exceed </a:t>
            </a:r>
            <a:r>
              <a:rPr lang="en-US" b="1" dirty="0">
                <a:solidFill>
                  <a:srgbClr val="FF0000"/>
                </a:solidFill>
              </a:rPr>
              <a:t>10</a:t>
            </a:r>
            <a:r>
              <a:rPr lang="en-US" b="1" baseline="30000" dirty="0">
                <a:solidFill>
                  <a:srgbClr val="FF0000"/>
                </a:solidFill>
              </a:rPr>
              <a:t>5</a:t>
            </a:r>
            <a:r>
              <a:rPr lang="en-US" dirty="0"/>
              <a:t>.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Closed-loop</a:t>
            </a:r>
            <a:r>
              <a:rPr lang="en-US" dirty="0"/>
              <a:t> configuration reduces the gain. In order to control the gain of an op-amp it must have feedback. This feedback is a </a:t>
            </a:r>
            <a:r>
              <a:rPr lang="en-US" b="1" dirty="0">
                <a:solidFill>
                  <a:srgbClr val="0000FF"/>
                </a:solidFill>
              </a:rPr>
              <a:t>negative feedback</a:t>
            </a:r>
            <a:r>
              <a:rPr lang="en-US" dirty="0"/>
              <a:t>. A </a:t>
            </a:r>
            <a:r>
              <a:rPr lang="en-US" b="1" dirty="0">
                <a:solidFill>
                  <a:srgbClr val="0000FF"/>
                </a:solidFill>
              </a:rPr>
              <a:t>negative feedback </a:t>
            </a:r>
            <a:r>
              <a:rPr lang="en-US" dirty="0"/>
              <a:t>reduces the gain and improves many characteristics of the op-amp.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Gain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272" y="4954678"/>
            <a:ext cx="3311328" cy="186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3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IC555 – Delay Circuit</a:t>
            </a:r>
            <a:endParaRPr lang="en-AU" dirty="0"/>
          </a:p>
        </p:txBody>
      </p:sp>
      <p:pic>
        <p:nvPicPr>
          <p:cNvPr id="16386" name="Picture 2" descr="monostable 555 t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05" y="1371849"/>
            <a:ext cx="7039470" cy="517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2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the input voltage if the final output is 10.08 V</a:t>
            </a:r>
          </a:p>
          <a:p>
            <a:pPr lvl="1"/>
            <a:r>
              <a:rPr lang="en-US" sz="2400" b="1" i="1" u="sng" dirty="0"/>
              <a:t>0.168V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 descr="https://www.indiabix.com/_files/images/electronic-devices-and-circuit-theory/mcq11_0080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783" y="2164947"/>
            <a:ext cx="4643055" cy="3999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1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74" y="4372160"/>
            <a:ext cx="4971723" cy="2364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3: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A </a:t>
            </a:r>
            <a:r>
              <a:rPr lang="en-US" dirty="0" err="1"/>
              <a:t>và</a:t>
            </a:r>
            <a:r>
              <a:rPr lang="en-US" dirty="0"/>
              <a:t> C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5095" y="4349301"/>
            <a:ext cx="3295242" cy="24098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Vo = Av(2-3) = - (</a:t>
            </a:r>
            <a:r>
              <a:rPr lang="en-US" dirty="0" err="1"/>
              <a:t>âm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Av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Vo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xén</a:t>
            </a:r>
            <a:r>
              <a:rPr lang="en-US" dirty="0"/>
              <a:t> ở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 = V-(sat) = -13.5V</a:t>
            </a:r>
            <a:endParaRPr lang="en-AU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2" y="1273996"/>
            <a:ext cx="47720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0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8529" y="1743740"/>
                <a:ext cx="9010221" cy="483079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0033CC"/>
                    </a:solidFill>
                  </a:rPr>
                  <a:t>Practical Model</a:t>
                </a:r>
              </a:p>
              <a:p>
                <a:pPr lvl="1"/>
                <a:r>
                  <a:rPr lang="en-US" dirty="0"/>
                  <a:t>Z</a:t>
                </a:r>
                <a:r>
                  <a:rPr lang="en-US" baseline="-25000" dirty="0"/>
                  <a:t>in</a:t>
                </a:r>
                <a:r>
                  <a:rPr lang="en-US" dirty="0"/>
                  <a:t> is very large</a:t>
                </a:r>
              </a:p>
              <a:p>
                <a:pPr lvl="1"/>
                <a:r>
                  <a:rPr lang="en-US" dirty="0" err="1"/>
                  <a:t>Z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is small</a:t>
                </a:r>
              </a:p>
              <a:p>
                <a:pPr lvl="1"/>
                <a:r>
                  <a:rPr lang="en-US" dirty="0"/>
                  <a:t>The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in </a:t>
                </a:r>
                <a:r>
                  <a:rPr lang="en-US" b="1" dirty="0"/>
                  <a:t>open-loop</a:t>
                </a:r>
                <a:r>
                  <a:rPr lang="en-US" dirty="0"/>
                  <a:t> configuration is very high.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>
                    <a:solidFill>
                      <a:srgbClr val="0033CC"/>
                    </a:solidFill>
                  </a:rPr>
                  <a:t>Ideal Model </a:t>
                </a:r>
                <a:r>
                  <a:rPr lang="en-US" dirty="0"/>
                  <a:t>(used for analysis)</a:t>
                </a:r>
              </a:p>
              <a:p>
                <a:pPr lvl="1"/>
                <a:r>
                  <a:rPr lang="en-US" kern="0" dirty="0"/>
                  <a:t>Z</a:t>
                </a:r>
                <a:r>
                  <a:rPr lang="en-US" kern="0" baseline="-25000" dirty="0"/>
                  <a:t>in</a:t>
                </a:r>
                <a:r>
                  <a:rPr lang="en-US" kern="0" dirty="0"/>
                  <a:t> = ∞ </a:t>
                </a:r>
                <a:r>
                  <a:rPr lang="en-US" kern="0" dirty="0">
                    <a:sym typeface="Symbol" panose="05050102010706020507" pitchFamily="18" charset="2"/>
                  </a:rPr>
                  <a:t> </a:t>
                </a:r>
                <a:r>
                  <a:rPr lang="en-US" kern="0" dirty="0" err="1">
                    <a:sym typeface="Wingdings" panose="05000000000000000000" pitchFamily="2" charset="2"/>
                  </a:rPr>
                  <a:t>I</a:t>
                </a:r>
                <a:r>
                  <a:rPr lang="en-US" kern="0" baseline="-25000" dirty="0" err="1">
                    <a:sym typeface="Wingdings" panose="05000000000000000000" pitchFamily="2" charset="2"/>
                  </a:rPr>
                  <a:t>in</a:t>
                </a:r>
                <a:r>
                  <a:rPr lang="en-US" kern="0" baseline="-25000" dirty="0">
                    <a:sym typeface="Wingdings" panose="05000000000000000000" pitchFamily="2" charset="2"/>
                  </a:rPr>
                  <a:t>+</a:t>
                </a:r>
                <a:r>
                  <a:rPr lang="en-US" kern="0" dirty="0">
                    <a:sym typeface="Wingdings" panose="05000000000000000000" pitchFamily="2" charset="2"/>
                  </a:rPr>
                  <a:t> = </a:t>
                </a:r>
                <a:r>
                  <a:rPr lang="en-US" kern="0" dirty="0" err="1">
                    <a:sym typeface="Wingdings" panose="05000000000000000000" pitchFamily="2" charset="2"/>
                  </a:rPr>
                  <a:t>I</a:t>
                </a:r>
                <a:r>
                  <a:rPr lang="en-US" kern="0" baseline="-25000" dirty="0" err="1">
                    <a:sym typeface="Wingdings" panose="05000000000000000000" pitchFamily="2" charset="2"/>
                  </a:rPr>
                  <a:t>in</a:t>
                </a:r>
                <a:r>
                  <a:rPr lang="en-US" kern="0" baseline="-25000" dirty="0">
                    <a:sym typeface="Wingdings" panose="05000000000000000000" pitchFamily="2" charset="2"/>
                  </a:rPr>
                  <a:t>-</a:t>
                </a:r>
                <a:r>
                  <a:rPr lang="en-US" kern="0" dirty="0">
                    <a:sym typeface="Wingdings" panose="05000000000000000000" pitchFamily="2" charset="2"/>
                  </a:rPr>
                  <a:t> = 0; V</a:t>
                </a:r>
                <a:r>
                  <a:rPr lang="en-US" kern="0" baseline="-25000" dirty="0">
                    <a:sym typeface="Wingdings" panose="05000000000000000000" pitchFamily="2" charset="2"/>
                  </a:rPr>
                  <a:t>in+</a:t>
                </a:r>
                <a:r>
                  <a:rPr lang="en-US" kern="0" dirty="0">
                    <a:sym typeface="Wingdings" panose="05000000000000000000" pitchFamily="2" charset="2"/>
                  </a:rPr>
                  <a:t> = V</a:t>
                </a:r>
                <a:r>
                  <a:rPr lang="en-US" kern="0" baseline="-25000" dirty="0">
                    <a:sym typeface="Wingdings" panose="05000000000000000000" pitchFamily="2" charset="2"/>
                  </a:rPr>
                  <a:t>in-</a:t>
                </a:r>
                <a:endParaRPr lang="en-US" kern="0" dirty="0"/>
              </a:p>
              <a:p>
                <a:pPr lvl="1"/>
                <a:r>
                  <a:rPr lang="en-US" kern="0" dirty="0" err="1"/>
                  <a:t>Z</a:t>
                </a:r>
                <a:r>
                  <a:rPr lang="en-US" kern="0" baseline="-25000" dirty="0" err="1"/>
                  <a:t>out</a:t>
                </a:r>
                <a:r>
                  <a:rPr lang="en-US" kern="0" dirty="0"/>
                  <a:t> = 0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open-loop gain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29" y="1743740"/>
                <a:ext cx="9010221" cy="4830796"/>
              </a:xfrm>
              <a:blipFill rotWithShape="0">
                <a:blip r:embed="rId2"/>
                <a:stretch>
                  <a:fillRect t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11" y="3500017"/>
            <a:ext cx="340614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Op-Amp Models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50" y="699622"/>
            <a:ext cx="3317801" cy="222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213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amplitude of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r>
              <a:rPr lang="en-US" dirty="0"/>
              <a:t> is </a:t>
            </a:r>
            <a:r>
              <a:rPr lang="en-US" dirty="0" err="1"/>
              <a:t>higer</a:t>
            </a:r>
            <a:r>
              <a:rPr lang="en-US" dirty="0"/>
              <a:t> than amplitude of V</a:t>
            </a:r>
            <a:r>
              <a:rPr lang="en-US" baseline="-25000" dirty="0"/>
              <a:t>in</a:t>
            </a:r>
            <a:r>
              <a:rPr lang="en-US" dirty="0"/>
              <a:t>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Op-Amp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56" y="1917704"/>
            <a:ext cx="4321683" cy="260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785" y="3757041"/>
            <a:ext cx="4686965" cy="2817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413886" y="219755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53715" y="3387709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Inversed phase</a:t>
            </a:r>
          </a:p>
        </p:txBody>
      </p:sp>
    </p:spTree>
    <p:extLst>
      <p:ext uri="{BB962C8B-B14F-4D97-AF65-F5344CB8AC3E}">
        <p14:creationId xmlns:p14="http://schemas.microsoft.com/office/powerpoint/2010/main" val="143474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1376737"/>
            <a:ext cx="5554197" cy="5197799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u="sng" dirty="0"/>
              <a:t>differential signal </a:t>
            </a:r>
            <a:r>
              <a:rPr lang="en-US" dirty="0"/>
              <a:t>of 2 inputs is amplified.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When 2 inputs use common signal, the output is zero.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Op-Amp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40" y="2265798"/>
            <a:ext cx="7772400" cy="217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726" y="4139087"/>
            <a:ext cx="3350836" cy="24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68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29" y="5321808"/>
            <a:ext cx="9010221" cy="1252728"/>
          </a:xfrm>
        </p:spPr>
        <p:txBody>
          <a:bodyPr/>
          <a:lstStyle/>
          <a:p>
            <a:r>
              <a:rPr lang="en-US" dirty="0" err="1"/>
              <a:t>A</a:t>
            </a:r>
            <a:r>
              <a:rPr lang="en-US" baseline="-25000" dirty="0" err="1"/>
              <a:t>cm</a:t>
            </a:r>
            <a:r>
              <a:rPr lang="en-US" dirty="0"/>
              <a:t>: Common Amplifier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Op-Amp Models</a:t>
            </a:r>
          </a:p>
        </p:txBody>
      </p:sp>
      <p:pic>
        <p:nvPicPr>
          <p:cNvPr id="4" name="Picture 2" descr="ideal operational amplifi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760" y="1423382"/>
            <a:ext cx="6066245" cy="28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819593" y="4218335"/>
            <a:ext cx="5291137" cy="954087"/>
            <a:chOff x="1636713" y="5492433"/>
            <a:chExt cx="5291137" cy="95408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636713" y="5733733"/>
                <a:ext cx="301625" cy="273050"/>
              </p14:xfrm>
            </p:contentPart>
          </mc:Choice>
          <mc:Fallback xmlns="">
            <p:pic>
              <p:nvPicPr>
                <p:cNvPr id="5" name="Ink 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29866" y="5722221"/>
                  <a:ext cx="320724" cy="2960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151063" y="5833745"/>
                <a:ext cx="123825" cy="76200"/>
              </p14:xfrm>
            </p:contentPart>
          </mc:Choice>
          <mc:Fallback xmlns="">
            <p:pic>
              <p:nvPicPr>
                <p:cNvPr id="6" name="Ink 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42784" y="5823321"/>
                  <a:ext cx="136064" cy="96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2514600" y="5557520"/>
                <a:ext cx="2105025" cy="793750"/>
              </p14:xfrm>
            </p:contentPart>
          </mc:Choice>
          <mc:Fallback xmlns="">
            <p:pic>
              <p:nvPicPr>
                <p:cNvPr id="7" name="Ink 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505600" y="5551037"/>
                  <a:ext cx="2117986" cy="8131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1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876800" y="5492433"/>
                <a:ext cx="2051050" cy="754062"/>
              </p14:xfrm>
            </p:contentPart>
          </mc:Choice>
          <mc:Fallback xmlns="">
            <p:pic>
              <p:nvPicPr>
                <p:cNvPr id="8" name="Ink 1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68159" y="5482710"/>
                  <a:ext cx="2071931" cy="774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1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3051175" y="6279833"/>
                <a:ext cx="201613" cy="166687"/>
              </p14:xfrm>
            </p:contentPart>
          </mc:Choice>
          <mc:Fallback xmlns="">
            <p:pic>
              <p:nvPicPr>
                <p:cNvPr id="9" name="Ink 1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039315" y="6268313"/>
                  <a:ext cx="224973" cy="1900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64125" y="6051233"/>
                <a:ext cx="396875" cy="390525"/>
              </p14:xfrm>
            </p:contentPart>
          </mc:Choice>
          <mc:Fallback xmlns="">
            <p:pic>
              <p:nvPicPr>
                <p:cNvPr id="10" name="Ink 1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54770" y="6040075"/>
                  <a:ext cx="418464" cy="41320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861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For the circuits without feedback (i.e. no connection between output and input), </a:t>
            </a:r>
            <a:r>
              <a:rPr lang="en-US" dirty="0">
                <a:solidFill>
                  <a:srgbClr val="0000FF"/>
                </a:solidFill>
              </a:rPr>
              <a:t>the open-loop gain is very large</a:t>
            </a:r>
            <a:r>
              <a:rPr lang="en-US" dirty="0"/>
              <a:t> (&gt;10</a:t>
            </a:r>
            <a:r>
              <a:rPr lang="en-US" baseline="30000" dirty="0"/>
              <a:t>5</a:t>
            </a:r>
            <a:r>
              <a:rPr lang="en-US" dirty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output voltage will easily reach the </a:t>
            </a:r>
            <a:r>
              <a:rPr lang="en-US" b="1" dirty="0">
                <a:solidFill>
                  <a:srgbClr val="0033CC"/>
                </a:solidFill>
              </a:rPr>
              <a:t>saturation</a:t>
            </a:r>
            <a:r>
              <a:rPr lang="en-US" dirty="0"/>
              <a:t> and the amplitude will be trimmed.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 Feedback Circuits (Open Loop)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789" y="3975636"/>
            <a:ext cx="2388961" cy="245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96" y="4363696"/>
            <a:ext cx="6041072" cy="169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009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" id="{9308F140-5CDC-477D-BC4D-9C1906451284}" vid="{11C5112C-663B-4E6D-9D3D-2361F8FA32D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D44557-C150-4AA7-97B1-62E8021520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presentation</Template>
  <TotalTime>0</TotalTime>
  <Words>838</Words>
  <Application>Microsoft Office PowerPoint</Application>
  <PresentationFormat>On-screen Show (4:3)</PresentationFormat>
  <Paragraphs>198</Paragraphs>
  <Slides>42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Arial Rounded MT Bold</vt:lpstr>
      <vt:lpstr>Calibri</vt:lpstr>
      <vt:lpstr>Cambria Math</vt:lpstr>
      <vt:lpstr>Century Gothic</vt:lpstr>
      <vt:lpstr>Georgia</vt:lpstr>
      <vt:lpstr>Impact</vt:lpstr>
      <vt:lpstr>Maiandra GD</vt:lpstr>
      <vt:lpstr>Symbol</vt:lpstr>
      <vt:lpstr>Wingdings</vt:lpstr>
      <vt:lpstr>Wingdings 2</vt:lpstr>
      <vt:lpstr>Training presentation</vt:lpstr>
      <vt:lpstr>CO2015  Operational Amplifier (Op-Amp)</vt:lpstr>
      <vt:lpstr>Contents</vt:lpstr>
      <vt:lpstr>Basic Op-Amp</vt:lpstr>
      <vt:lpstr>Op-Amp Gain</vt:lpstr>
      <vt:lpstr>Op-Amp Models</vt:lpstr>
      <vt:lpstr>Operation of Op-Amp</vt:lpstr>
      <vt:lpstr>Operation of Op-Amp (cont)</vt:lpstr>
      <vt:lpstr>Real Op-Amp Models</vt:lpstr>
      <vt:lpstr>Non Feedback Circuits (Open Loop)</vt:lpstr>
      <vt:lpstr>Negative Feedback Circuits (Close Loop) </vt:lpstr>
      <vt:lpstr>Negative Feedback</vt:lpstr>
      <vt:lpstr>Exercise 1</vt:lpstr>
      <vt:lpstr>Exercise 1 - Solution</vt:lpstr>
      <vt:lpstr>Exercise 2</vt:lpstr>
      <vt:lpstr>Exercise 2 - Solution</vt:lpstr>
      <vt:lpstr>Exercise</vt:lpstr>
      <vt:lpstr>Answer</vt:lpstr>
      <vt:lpstr>PowerPoint Presentation</vt:lpstr>
      <vt:lpstr>Exercise </vt:lpstr>
      <vt:lpstr>Solution </vt:lpstr>
      <vt:lpstr>Exercise</vt:lpstr>
      <vt:lpstr>Solution </vt:lpstr>
      <vt:lpstr>Op-Amp Datasheet</vt:lpstr>
      <vt:lpstr>Op-Amp Datasheet (IC LM358)</vt:lpstr>
      <vt:lpstr>Op-Amp Datasheet</vt:lpstr>
      <vt:lpstr>Op-Amp Datasheet (A741)</vt:lpstr>
      <vt:lpstr>Output Voltage Threshold</vt:lpstr>
      <vt:lpstr>Practical Op-Amp Circuits</vt:lpstr>
      <vt:lpstr>Summing Amplifier</vt:lpstr>
      <vt:lpstr>Integrator</vt:lpstr>
      <vt:lpstr>Differentiator</vt:lpstr>
      <vt:lpstr>Comparator</vt:lpstr>
      <vt:lpstr>Noisy Comparator</vt:lpstr>
      <vt:lpstr>Noiseless Comparator</vt:lpstr>
      <vt:lpstr>Noiseless Comparator</vt:lpstr>
      <vt:lpstr>Application (1)</vt:lpstr>
      <vt:lpstr>Application (2)</vt:lpstr>
      <vt:lpstr>IC 555</vt:lpstr>
      <vt:lpstr>IC555 – Clock Pulse Generator</vt:lpstr>
      <vt:lpstr>IC555 – Delay Circuit</vt:lpstr>
      <vt:lpstr>PowerPoint Presentation</vt:lpstr>
      <vt:lpstr>Bài 3: Đáp án câu A và 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lastPrinted>2017-05-18T00:04:06Z</cp:lastPrinted>
  <dcterms:created xsi:type="dcterms:W3CDTF">2014-07-29T03:47:45Z</dcterms:created>
  <dcterms:modified xsi:type="dcterms:W3CDTF">2024-12-24T17:06:58Z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TC034606049991</vt:lpwstr>
  </property>
</Properties>
</file>