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45"/>
  </p:notesMasterIdLst>
  <p:handoutMasterIdLst>
    <p:handoutMasterId r:id="rId46"/>
  </p:handoutMasterIdLst>
  <p:sldIdLst>
    <p:sldId id="375" r:id="rId3"/>
    <p:sldId id="376" r:id="rId4"/>
    <p:sldId id="377" r:id="rId5"/>
    <p:sldId id="378" r:id="rId6"/>
    <p:sldId id="382" r:id="rId7"/>
    <p:sldId id="383" r:id="rId8"/>
    <p:sldId id="380" r:id="rId9"/>
    <p:sldId id="379" r:id="rId10"/>
    <p:sldId id="381" r:id="rId11"/>
    <p:sldId id="257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84" r:id="rId29"/>
    <p:sldId id="385" r:id="rId30"/>
    <p:sldId id="373" r:id="rId31"/>
    <p:sldId id="374" r:id="rId32"/>
    <p:sldId id="345" r:id="rId33"/>
    <p:sldId id="346" r:id="rId34"/>
    <p:sldId id="353" r:id="rId35"/>
    <p:sldId id="354" r:id="rId36"/>
    <p:sldId id="363" r:id="rId37"/>
    <p:sldId id="364" r:id="rId38"/>
    <p:sldId id="362" r:id="rId39"/>
    <p:sldId id="357" r:id="rId40"/>
    <p:sldId id="358" r:id="rId41"/>
    <p:sldId id="359" r:id="rId42"/>
    <p:sldId id="360" r:id="rId43"/>
    <p:sldId id="361" r:id="rId4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082" autoAdjust="0"/>
    <p:restoredTop sz="82262" autoAdjust="0"/>
  </p:normalViewPr>
  <p:slideViewPr>
    <p:cSldViewPr snapToGrid="0">
      <p:cViewPr varScale="1">
        <p:scale>
          <a:sx n="73" d="100"/>
          <a:sy n="73" d="100"/>
        </p:scale>
        <p:origin x="1157" y="43"/>
      </p:cViewPr>
      <p:guideLst>
        <p:guide orient="horz" pos="2160"/>
        <p:guide pos="3840"/>
        <p:guide pos="7296"/>
        <p:guide orient="horz" pos="4128"/>
        <p:guide pos="2880"/>
        <p:guide pos="547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34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68796EA6-6F25-4F19-87BA-7ADCC16DAEFF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C39C172E-A8B5-46F6-B05C-DFA3E2E0F207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7"/>
            <a:ext cx="5852160" cy="3780473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12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VS = RS</a:t>
            </a:r>
            <a:r>
              <a:rPr lang="en-US" baseline="0" dirty="0" smtClean="0"/>
              <a:t> * ID = 6V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4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75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21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95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374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</a:t>
            </a:r>
            <a:r>
              <a:rPr lang="en-US" baseline="0" dirty="0" smtClean="0"/>
              <a:t> and Emitter is opened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38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49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10=4.7*10^3*Ic+0.2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2.085 ma.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2.085/200 = 10.425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21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-9.2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55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20V = 2k * ID + VDS + 1K*ID</a:t>
            </a:r>
          </a:p>
          <a:p>
            <a:r>
              <a:rPr lang="en-US" dirty="0" smtClean="0"/>
              <a:t>VDS</a:t>
            </a:r>
            <a:r>
              <a:rPr lang="en-US" baseline="0" dirty="0" smtClean="0"/>
              <a:t> = 20 – (2 + 1)*6 = 2V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195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4" y="3810004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2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2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" y="3675531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49495" y="3889662"/>
            <a:ext cx="4953000" cy="1752600"/>
          </a:xfrm>
        </p:spPr>
        <p:txBody>
          <a:bodyPr/>
          <a:lstStyle>
            <a:lvl1pPr marL="64006" indent="0" algn="l"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6378" y="2401891"/>
            <a:ext cx="8458200" cy="1081307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529" y="1376737"/>
            <a:ext cx="9010221" cy="5197799"/>
          </a:xfrm>
        </p:spPr>
        <p:txBody>
          <a:bodyPr>
            <a:normAutofit/>
          </a:bodyPr>
          <a:lstStyle>
            <a:lvl1pPr marL="365751" indent="-256026">
              <a:buFont typeface="Wingdings" panose="05000000000000000000" pitchFamily="2" charset="2"/>
              <a:buChar char="§"/>
              <a:defRPr sz="2600" baseline="0">
                <a:solidFill>
                  <a:schemeClr val="tx1"/>
                </a:solidFill>
                <a:latin typeface="Maiandra GD" charset="0"/>
                <a:ea typeface="Maiandra GD" charset="0"/>
                <a:cs typeface="Maiandra GD" charset="0"/>
              </a:defRPr>
            </a:lvl1pPr>
            <a:lvl2pPr marL="754370" indent="-342900" algn="just">
              <a:buFont typeface="Wingdings" panose="05000000000000000000" pitchFamily="2" charset="2"/>
              <a:buChar char="§"/>
              <a:defRPr sz="2200" baseline="0">
                <a:solidFill>
                  <a:schemeClr val="tx1"/>
                </a:solidFill>
                <a:latin typeface="Maiandra GD" charset="0"/>
                <a:ea typeface="Maiandra GD" charset="0"/>
                <a:cs typeface="Maiandra GD" charset="0"/>
              </a:defRPr>
            </a:lvl2pPr>
            <a:lvl3pPr marL="989820" indent="-285750">
              <a:buFont typeface="Arial" panose="020B0604020202020204" pitchFamily="34" charset="0"/>
              <a:buChar char="•"/>
              <a:defRPr sz="2000" baseline="0">
                <a:solidFill>
                  <a:schemeClr val="tx1"/>
                </a:solidFill>
                <a:latin typeface="Maiandra GD" charset="0"/>
                <a:ea typeface="Maiandra GD" charset="0"/>
                <a:cs typeface="Maiandra GD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General Information</a:t>
            </a:r>
          </a:p>
          <a:p>
            <a:pPr lvl="1" eaLnBrk="1" latinLnBrk="0" hangingPunct="1"/>
            <a:r>
              <a:rPr lang="en-US" dirty="0" smtClean="0"/>
              <a:t>Level 2</a:t>
            </a:r>
          </a:p>
          <a:p>
            <a:pPr lvl="2" eaLnBrk="1" latinLnBrk="0" hangingPunct="1"/>
            <a:r>
              <a:rPr lang="en-US" dirty="0" smtClean="0"/>
              <a:t>Level 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29" y="475179"/>
            <a:ext cx="9010222" cy="798817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5687" y="19051"/>
            <a:ext cx="4413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Electronic</a:t>
            </a:r>
            <a:r>
              <a:rPr lang="en-US" sz="1200" b="1" i="0" baseline="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Circuit Component</a:t>
            </a:r>
            <a:r>
              <a:rPr lang="en-US" sz="1200" b="1" i="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– </a:t>
            </a:r>
            <a:r>
              <a:rPr lang="en-US" sz="1200" b="1" i="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Applications And Circuits</a:t>
            </a:r>
          </a:p>
          <a:p>
            <a:endParaRPr lang="en-US" sz="1200" b="1" i="0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810625" y="6591300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40262010-AD51-4252-9881-6947E88E89FD}" type="slidenum">
              <a:rPr lang="en-US" sz="1200" b="1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pPr algn="ctr"/>
              <a:t>‹#›</a:t>
            </a:fld>
            <a:endParaRPr lang="en-US" sz="1200" b="1" dirty="0">
              <a:solidFill>
                <a:schemeClr val="accent2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19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4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6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7" y="2244970"/>
            <a:ext cx="4041775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90"/>
            <a:ext cx="5102352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30"/>
            <a:ext cx="338328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2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6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22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2" y="308280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4" y="36025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2" y="440116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51" indent="-256026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52" indent="-246882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21" indent="-219451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47" indent="-201163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53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0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75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17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2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403" y="751116"/>
            <a:ext cx="8763654" cy="252548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CO2015</a:t>
            </a:r>
            <a:br>
              <a:rPr lang="en-US" dirty="0" smtClean="0"/>
            </a:b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sz="5400" dirty="0" smtClean="0">
                <a:solidFill>
                  <a:srgbClr val="FFFF00"/>
                </a:solidFill>
              </a:rPr>
              <a:t>Exercise – BJT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844" t="16590" r="6227" b="15691"/>
          <a:stretch/>
        </p:blipFill>
        <p:spPr>
          <a:xfrm>
            <a:off x="6184871" y="6068254"/>
            <a:ext cx="2926471" cy="75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56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403" y="751116"/>
            <a:ext cx="8763654" cy="252548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CO2015</a:t>
            </a:r>
            <a:br>
              <a:rPr lang="en-US" dirty="0" smtClean="0"/>
            </a:b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sz="5400" dirty="0" smtClean="0">
                <a:solidFill>
                  <a:srgbClr val="FFFF00"/>
                </a:solidFill>
              </a:rPr>
              <a:t>Exercise – FET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844" t="16590" r="6227" b="15691"/>
          <a:stretch/>
        </p:blipFill>
        <p:spPr>
          <a:xfrm>
            <a:off x="6184871" y="6068254"/>
            <a:ext cx="2926471" cy="75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387128"/>
            <a:ext cx="8572500" cy="5197799"/>
          </a:xfrm>
        </p:spPr>
        <p:txBody>
          <a:bodyPr/>
          <a:lstStyle/>
          <a:p>
            <a:r>
              <a:rPr lang="en-US" dirty="0"/>
              <a:t>Refer </a:t>
            </a:r>
            <a:r>
              <a:rPr lang="en-US" dirty="0" smtClean="0"/>
              <a:t>to the given figure. </a:t>
            </a:r>
            <a:r>
              <a:rPr lang="en-US" dirty="0"/>
              <a:t>Calculate the value of V</a:t>
            </a:r>
            <a:r>
              <a:rPr lang="en-US" baseline="-25000" dirty="0"/>
              <a:t>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s://www.indiabix.com/_files/images/electronic-devices-and-circuit-theory/mcq7_1018_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065" y="2148351"/>
            <a:ext cx="2831381" cy="367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20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2V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88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1376737"/>
            <a:ext cx="8731397" cy="5197799"/>
          </a:xfrm>
        </p:spPr>
        <p:txBody>
          <a:bodyPr/>
          <a:lstStyle/>
          <a:p>
            <a:r>
              <a:rPr lang="en-US" dirty="0"/>
              <a:t>Refer to figure shown below. Determine the value of V</a:t>
            </a:r>
            <a:r>
              <a:rPr lang="en-US" baseline="-25000" dirty="0"/>
              <a:t>S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ttps://www.indiabix.com/_files/images/electronic-devices-and-circuit-theory/mcq7_1018_1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63" y="2538412"/>
            <a:ext cx="2749839" cy="356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48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6V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2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self-biased n-channel JFET has a V</a:t>
            </a:r>
            <a:r>
              <a:rPr lang="en-US" baseline="-25000" dirty="0"/>
              <a:t>D</a:t>
            </a:r>
            <a:r>
              <a:rPr lang="en-US" dirty="0"/>
              <a:t> = 6 V. V</a:t>
            </a:r>
            <a:r>
              <a:rPr lang="en-US" baseline="-25000" dirty="0"/>
              <a:t>GS</a:t>
            </a:r>
            <a:r>
              <a:rPr lang="en-US" dirty="0"/>
              <a:t> = –3 V. Find the value of V</a:t>
            </a:r>
            <a:r>
              <a:rPr lang="en-US" baseline="-25000" dirty="0"/>
              <a:t>DS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-3V</a:t>
            </a:r>
          </a:p>
          <a:p>
            <a:pPr lvl="1"/>
            <a:r>
              <a:rPr lang="en-US" dirty="0" smtClean="0"/>
              <a:t>-6V</a:t>
            </a:r>
          </a:p>
          <a:p>
            <a:pPr lvl="1"/>
            <a:r>
              <a:rPr lang="en-US" dirty="0" smtClean="0"/>
              <a:t>3V</a:t>
            </a:r>
          </a:p>
          <a:p>
            <a:pPr lvl="1"/>
            <a:r>
              <a:rPr lang="en-US" dirty="0" smtClean="0"/>
              <a:t>6V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9427" y="2542156"/>
            <a:ext cx="3804923" cy="33801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4439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3V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28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1376737"/>
            <a:ext cx="6912989" cy="5197799"/>
          </a:xfrm>
        </p:spPr>
        <p:txBody>
          <a:bodyPr/>
          <a:lstStyle/>
          <a:p>
            <a:r>
              <a:rPr lang="en-US" dirty="0"/>
              <a:t>Refer to the given figure. I</a:t>
            </a:r>
            <a:r>
              <a:rPr lang="en-US" baseline="-25000" dirty="0"/>
              <a:t>D</a:t>
            </a:r>
            <a:r>
              <a:rPr lang="en-US" dirty="0"/>
              <a:t> = 6 mA. Calculate the value of </a:t>
            </a:r>
            <a:r>
              <a:rPr lang="en-US" dirty="0" smtClean="0"/>
              <a:t>V</a:t>
            </a:r>
            <a:r>
              <a:rPr lang="en-US" baseline="-25000" dirty="0" smtClean="0"/>
              <a:t>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ttps://www.indiabix.com/_files/images/electronic-devices-and-circuit-theory/mcq7_1013_1c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1848572"/>
            <a:ext cx="2436380" cy="430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82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-9V</a:t>
            </a:r>
          </a:p>
          <a:p>
            <a:endParaRPr lang="en-US" dirty="0" smtClean="0"/>
          </a:p>
          <a:p>
            <a:r>
              <a:rPr lang="en-US" dirty="0"/>
              <a:t>In general </a:t>
            </a:r>
            <a:r>
              <a:rPr lang="en-US" dirty="0" smtClean="0"/>
              <a:t>V</a:t>
            </a:r>
            <a:r>
              <a:rPr lang="en-US" baseline="-25000" dirty="0" smtClean="0"/>
              <a:t>DS</a:t>
            </a:r>
            <a:r>
              <a:rPr lang="en-US" dirty="0" smtClean="0"/>
              <a:t>= V</a:t>
            </a:r>
            <a:r>
              <a:rPr lang="en-US" baseline="-25000" dirty="0" smtClean="0"/>
              <a:t>DD</a:t>
            </a:r>
            <a:r>
              <a:rPr lang="en-US" dirty="0" smtClean="0"/>
              <a:t>-</a:t>
            </a:r>
            <a:r>
              <a:rPr lang="en-US" dirty="0"/>
              <a:t>(</a:t>
            </a:r>
            <a:r>
              <a:rPr lang="en-US" dirty="0" smtClean="0"/>
              <a:t>I</a:t>
            </a:r>
            <a:r>
              <a:rPr lang="en-US" baseline="-25000" dirty="0" smtClean="0"/>
              <a:t>D</a:t>
            </a:r>
            <a:r>
              <a:rPr lang="en-US" dirty="0" smtClean="0"/>
              <a:t>*R</a:t>
            </a:r>
            <a:r>
              <a:rPr lang="en-US" baseline="-25000" dirty="0" smtClean="0"/>
              <a:t>D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But in figure direction of FET transistor is out of drain so, Id becomes negative 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9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the given figure. I</a:t>
            </a:r>
            <a:r>
              <a:rPr lang="en-US" baseline="-25000" dirty="0"/>
              <a:t>D</a:t>
            </a:r>
            <a:r>
              <a:rPr lang="en-US" dirty="0"/>
              <a:t> = 6 mA. Calculate the value of V</a:t>
            </a:r>
            <a:r>
              <a:rPr lang="en-US" baseline="-25000" dirty="0"/>
              <a:t>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https://www.indiabix.com/_files/images/electronic-devices-and-circuit-theory/mcq7_1013_1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336" y="2635827"/>
            <a:ext cx="1782619" cy="346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60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transistor is used as a switch, it is stable in which two distinct regions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saturation and </a:t>
            </a:r>
            <a:r>
              <a:rPr lang="en-US" dirty="0" smtClean="0"/>
              <a:t>active</a:t>
            </a:r>
          </a:p>
          <a:p>
            <a:pPr lvl="1"/>
            <a:r>
              <a:rPr lang="en-US" dirty="0"/>
              <a:t>active and </a:t>
            </a:r>
            <a:r>
              <a:rPr lang="en-US" dirty="0" smtClean="0"/>
              <a:t>cutoff</a:t>
            </a:r>
          </a:p>
          <a:p>
            <a:pPr lvl="1"/>
            <a:r>
              <a:rPr lang="en-US" dirty="0"/>
              <a:t>saturation and </a:t>
            </a:r>
            <a:r>
              <a:rPr lang="en-US" dirty="0" smtClean="0"/>
              <a:t>cutoff</a:t>
            </a:r>
          </a:p>
          <a:p>
            <a:pPr lvl="1"/>
            <a:r>
              <a:rPr lang="en-US" dirty="0"/>
              <a:t>none of the above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3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6V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7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figure given below. Determine the value of </a:t>
            </a:r>
            <a:r>
              <a:rPr lang="en-US" dirty="0" smtClean="0"/>
              <a:t>V</a:t>
            </a:r>
            <a:r>
              <a:rPr lang="en-US" baseline="-25000" dirty="0" smtClean="0"/>
              <a:t>GS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https://www.indiabix.com/_files/images/electronic-devices-and-circuit-theory/mcq7_1018_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078" y="2578792"/>
            <a:ext cx="2882554" cy="374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83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-6V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8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figure show below. Calculate the value of V</a:t>
            </a:r>
            <a:r>
              <a:rPr lang="en-US" baseline="-25000" dirty="0"/>
              <a:t>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https://www.indiabix.com/_files/images/electronic-devices-and-circuit-theory/mcq7_1018_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137" y="2586158"/>
            <a:ext cx="2877555" cy="373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18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8V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JFET, the value of V</a:t>
            </a:r>
            <a:r>
              <a:rPr lang="en-US" baseline="-25000" dirty="0"/>
              <a:t>DS</a:t>
            </a:r>
            <a:r>
              <a:rPr lang="en-US" dirty="0"/>
              <a:t> at which I</a:t>
            </a:r>
            <a:r>
              <a:rPr lang="en-US" baseline="-25000" dirty="0"/>
              <a:t>D</a:t>
            </a:r>
            <a:r>
              <a:rPr lang="en-US" dirty="0"/>
              <a:t> becomes essentially constant is </a:t>
            </a:r>
            <a:r>
              <a:rPr lang="en-US" dirty="0" smtClean="0"/>
              <a:t>the</a:t>
            </a:r>
          </a:p>
          <a:p>
            <a:pPr lvl="1"/>
            <a:r>
              <a:rPr lang="en-US" dirty="0"/>
              <a:t>pinch-off voltage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cutoff voltage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breakdown voltage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ohmic</a:t>
            </a:r>
            <a:r>
              <a:rPr lang="en-US" dirty="0"/>
              <a:t> voltage.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1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5201392"/>
            <a:ext cx="9010221" cy="13731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A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305" y="1609080"/>
            <a:ext cx="4705943" cy="3257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7269" y="2117025"/>
            <a:ext cx="3342727" cy="1783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2161309" y="2346154"/>
            <a:ext cx="213756" cy="26641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14945" y="3237694"/>
            <a:ext cx="213756" cy="26641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99309" y="3984454"/>
            <a:ext cx="213756" cy="26641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9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 of V</a:t>
            </a:r>
            <a:r>
              <a:rPr lang="en-US" baseline="-25000" dirty="0"/>
              <a:t>GS</a:t>
            </a:r>
            <a:r>
              <a:rPr lang="en-US" dirty="0"/>
              <a:t> that makes I</a:t>
            </a:r>
            <a:r>
              <a:rPr lang="en-US" baseline="-25000" dirty="0"/>
              <a:t>D</a:t>
            </a:r>
            <a:r>
              <a:rPr lang="en-US" dirty="0"/>
              <a:t> approximately zero is </a:t>
            </a:r>
            <a:r>
              <a:rPr lang="en-US" dirty="0" smtClean="0"/>
              <a:t>the</a:t>
            </a:r>
          </a:p>
          <a:p>
            <a:pPr lvl="1"/>
            <a:r>
              <a:rPr lang="en-US" dirty="0" smtClean="0"/>
              <a:t>Pinch-off voltage</a:t>
            </a:r>
          </a:p>
          <a:p>
            <a:pPr lvl="1"/>
            <a:r>
              <a:rPr lang="en-US" dirty="0" smtClean="0"/>
              <a:t>Cut-off voltage</a:t>
            </a:r>
          </a:p>
          <a:p>
            <a:pPr lvl="1"/>
            <a:r>
              <a:rPr lang="en-US" dirty="0" smtClean="0"/>
              <a:t>Breakdown voltage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4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8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________ has a physical channel between the drain and source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DFET</a:t>
            </a:r>
          </a:p>
          <a:p>
            <a:pPr lvl="1"/>
            <a:r>
              <a:rPr lang="en-US" dirty="0" smtClean="0"/>
              <a:t>EFET</a:t>
            </a:r>
          </a:p>
          <a:p>
            <a:pPr lvl="1"/>
            <a:r>
              <a:rPr lang="en-US" dirty="0" smtClean="0"/>
              <a:t>VFET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8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silicon transistor, when a base-emitter junction is forward-biased, it has a nominal voltage drop </a:t>
            </a:r>
            <a:r>
              <a:rPr lang="en-US" dirty="0" smtClean="0"/>
              <a:t>of</a:t>
            </a:r>
          </a:p>
          <a:p>
            <a:pPr lvl="1"/>
            <a:r>
              <a:rPr lang="en-US" dirty="0" smtClean="0"/>
              <a:t>0.7</a:t>
            </a:r>
          </a:p>
          <a:p>
            <a:pPr lvl="1"/>
            <a:r>
              <a:rPr lang="en-US" dirty="0" smtClean="0"/>
              <a:t>0.3</a:t>
            </a:r>
          </a:p>
          <a:p>
            <a:pPr lvl="1"/>
            <a:r>
              <a:rPr lang="en-US" dirty="0" smtClean="0"/>
              <a:t>0.2</a:t>
            </a:r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9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5070764"/>
            <a:ext cx="9010221" cy="15037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A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280" y="1532601"/>
            <a:ext cx="7586941" cy="2540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065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type(s) of gate-to-source voltage(s) can a depletion MOSFET (D-MOSFET) operate with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Zero</a:t>
            </a:r>
          </a:p>
          <a:p>
            <a:pPr lvl="1"/>
            <a:r>
              <a:rPr lang="en-US" dirty="0" smtClean="0"/>
              <a:t>Positive</a:t>
            </a:r>
          </a:p>
          <a:p>
            <a:pPr lvl="1"/>
            <a:r>
              <a:rPr lang="en-US" dirty="0" smtClean="0"/>
              <a:t>Negative</a:t>
            </a:r>
          </a:p>
          <a:p>
            <a:pPr lvl="1"/>
            <a:r>
              <a:rPr lang="en-US" dirty="0" smtClean="0"/>
              <a:t>All of them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2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Midpoint bias for a D-MOSFET is I</a:t>
            </a:r>
            <a:r>
              <a:rPr lang="en-US" baseline="-25000" dirty="0"/>
              <a:t>D</a:t>
            </a:r>
            <a:r>
              <a:rPr lang="en-US" dirty="0"/>
              <a:t> = ________, obtained by setting V</a:t>
            </a:r>
            <a:r>
              <a:rPr lang="en-US" baseline="-25000" dirty="0"/>
              <a:t>GS</a:t>
            </a:r>
            <a:r>
              <a:rPr lang="en-US" dirty="0"/>
              <a:t> = </a:t>
            </a:r>
            <a:r>
              <a:rPr lang="en-US" dirty="0" smtClean="0"/>
              <a:t>0</a:t>
            </a:r>
          </a:p>
          <a:p>
            <a:pPr lvl="1"/>
            <a:r>
              <a:rPr lang="en-US" dirty="0"/>
              <a:t>I</a:t>
            </a:r>
            <a:r>
              <a:rPr lang="en-US" baseline="-25000" dirty="0"/>
              <a:t>DSS</a:t>
            </a:r>
            <a:r>
              <a:rPr lang="en-US" dirty="0"/>
              <a:t> / </a:t>
            </a:r>
            <a:r>
              <a:rPr lang="en-US" dirty="0" smtClean="0"/>
              <a:t>2</a:t>
            </a:r>
          </a:p>
          <a:p>
            <a:pPr lvl="1"/>
            <a:r>
              <a:rPr lang="en-US" dirty="0"/>
              <a:t>I</a:t>
            </a:r>
            <a:r>
              <a:rPr lang="en-US" baseline="-25000" dirty="0"/>
              <a:t>DSS</a:t>
            </a:r>
            <a:r>
              <a:rPr lang="en-US" dirty="0"/>
              <a:t> / </a:t>
            </a:r>
            <a:r>
              <a:rPr lang="en-US" dirty="0" smtClean="0"/>
              <a:t>3.4</a:t>
            </a:r>
          </a:p>
          <a:p>
            <a:pPr lvl="1"/>
            <a:r>
              <a:rPr lang="en-US" dirty="0"/>
              <a:t>I</a:t>
            </a:r>
            <a:r>
              <a:rPr lang="en-US" baseline="-25000" dirty="0"/>
              <a:t>DSS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4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D-FET p channel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https://www.indiabix.com/_files/images/electronic-devices-and-circuit-theory/mcq7_1007_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953" y="2320203"/>
            <a:ext cx="4720286" cy="188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02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6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9" y="1273996"/>
            <a:ext cx="8229600" cy="1051560"/>
          </a:xfrm>
        </p:spPr>
        <p:txBody>
          <a:bodyPr/>
          <a:lstStyle/>
          <a:p>
            <a:r>
              <a:rPr lang="en-US" dirty="0" smtClean="0"/>
              <a:t>Determine V</a:t>
            </a:r>
            <a:r>
              <a:rPr lang="en-US" baseline="-25000" dirty="0" smtClean="0"/>
              <a:t>GS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and I</a:t>
            </a:r>
            <a:r>
              <a:rPr lang="en-US" baseline="-25000" dirty="0" smtClean="0"/>
              <a:t>D</a:t>
            </a:r>
            <a:endParaRPr lang="en-A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0" y="1895469"/>
            <a:ext cx="7223760" cy="4388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2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733" y="3322694"/>
            <a:ext cx="3834634" cy="353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1376737"/>
            <a:ext cx="6128355" cy="5197799"/>
          </a:xfrm>
        </p:spPr>
        <p:txBody>
          <a:bodyPr/>
          <a:lstStyle/>
          <a:p>
            <a:r>
              <a:rPr lang="en-US" dirty="0" smtClean="0"/>
              <a:t>Determine the Load line</a:t>
            </a:r>
          </a:p>
          <a:p>
            <a:pPr lvl="1"/>
            <a:r>
              <a:rPr lang="en-US" dirty="0" smtClean="0"/>
              <a:t>I</a:t>
            </a:r>
            <a:r>
              <a:rPr lang="en-US" baseline="-25000" dirty="0" smtClean="0"/>
              <a:t>D</a:t>
            </a:r>
            <a:r>
              <a:rPr lang="en-US" dirty="0" smtClean="0"/>
              <a:t> = 0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ym typeface="Wingdings" panose="05000000000000000000" pitchFamily="2" charset="2"/>
              </a:rPr>
              <a:t>I</a:t>
            </a:r>
            <a:r>
              <a:rPr lang="en-US" baseline="-25000" dirty="0">
                <a:sym typeface="Wingdings" panose="05000000000000000000" pitchFamily="2" charset="2"/>
              </a:rPr>
              <a:t>D</a:t>
            </a:r>
            <a:r>
              <a:rPr lang="en-US" dirty="0">
                <a:sym typeface="Wingdings" panose="05000000000000000000" pitchFamily="2" charset="2"/>
              </a:rPr>
              <a:t> = I</a:t>
            </a:r>
            <a:r>
              <a:rPr lang="en-US" baseline="-25000" dirty="0">
                <a:sym typeface="Wingdings" panose="05000000000000000000" pitchFamily="2" charset="2"/>
              </a:rPr>
              <a:t>DSS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Q is the intersection point of the load line &amp; transfer curve.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I</a:t>
            </a:r>
            <a:r>
              <a:rPr lang="en-US" baseline="-25000" dirty="0" smtClean="0"/>
              <a:t>D</a:t>
            </a:r>
            <a:r>
              <a:rPr lang="en-US" dirty="0" smtClean="0"/>
              <a:t> = 5.07 mA</a:t>
            </a:r>
          </a:p>
          <a:p>
            <a:pPr lvl="2"/>
            <a:r>
              <a:rPr lang="en-US" dirty="0" smtClean="0"/>
              <a:t>V</a:t>
            </a:r>
            <a:r>
              <a:rPr lang="en-US" baseline="-25000" dirty="0" smtClean="0"/>
              <a:t>GS</a:t>
            </a:r>
            <a:r>
              <a:rPr lang="en-US" dirty="0" smtClean="0"/>
              <a:t> = -</a:t>
            </a:r>
            <a:r>
              <a:rPr lang="vi-VN" dirty="0" smtClean="0"/>
              <a:t>2.3</a:t>
            </a:r>
            <a:r>
              <a:rPr lang="en-US" dirty="0" smtClean="0"/>
              <a:t>V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777" y="2127037"/>
            <a:ext cx="3499485" cy="39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86" r="72569"/>
          <a:stretch/>
        </p:blipFill>
        <p:spPr bwMode="auto">
          <a:xfrm>
            <a:off x="7396510" y="701748"/>
            <a:ext cx="1652240" cy="2518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777" y="3116785"/>
            <a:ext cx="4596766" cy="301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r="25935"/>
          <a:stretch/>
        </p:blipFill>
        <p:spPr>
          <a:xfrm>
            <a:off x="24020" y="5629942"/>
            <a:ext cx="5245214" cy="108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8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</a:t>
            </a:r>
            <a:r>
              <a:rPr lang="en-US" dirty="0"/>
              <a:t>V</a:t>
            </a:r>
            <a:r>
              <a:rPr lang="en-US" baseline="-25000" dirty="0"/>
              <a:t>GS</a:t>
            </a:r>
            <a:r>
              <a:rPr lang="en-US" dirty="0"/>
              <a:t> </a:t>
            </a:r>
            <a:r>
              <a:rPr lang="en-US" smtClean="0"/>
              <a:t>and I</a:t>
            </a:r>
            <a:r>
              <a:rPr lang="en-US" baseline="-25000" smtClean="0"/>
              <a:t>D</a:t>
            </a:r>
            <a:r>
              <a:rPr lang="en-US" smtClean="0"/>
              <a:t> </a:t>
            </a:r>
            <a:r>
              <a:rPr lang="en-US" dirty="0" smtClean="0"/>
              <a:t>for the given JFET, where</a:t>
            </a:r>
            <a:endParaRPr lang="en-US" dirty="0"/>
          </a:p>
          <a:p>
            <a:pPr lvl="1"/>
            <a:r>
              <a:rPr lang="en-US" dirty="0"/>
              <a:t>I</a:t>
            </a:r>
            <a:r>
              <a:rPr lang="en-US" baseline="-25000" dirty="0"/>
              <a:t>DSS</a:t>
            </a:r>
            <a:r>
              <a:rPr lang="en-US" dirty="0"/>
              <a:t> = 5mA </a:t>
            </a:r>
            <a:r>
              <a:rPr lang="en-US" dirty="0" smtClean="0"/>
              <a:t>and </a:t>
            </a:r>
            <a:r>
              <a:rPr lang="en-US" dirty="0"/>
              <a:t>V</a:t>
            </a:r>
            <a:r>
              <a:rPr lang="en-US" baseline="-25000" dirty="0"/>
              <a:t>GS(off)</a:t>
            </a:r>
            <a:r>
              <a:rPr lang="en-US" dirty="0"/>
              <a:t> = -4V</a:t>
            </a:r>
            <a:endParaRPr lang="en-AU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2447925"/>
            <a:ext cx="649605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403" y="751116"/>
            <a:ext cx="8763654" cy="252548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CO2015</a:t>
            </a:r>
            <a:br>
              <a:rPr lang="en-US" dirty="0" smtClean="0"/>
            </a:b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sz="5400" dirty="0" smtClean="0">
                <a:solidFill>
                  <a:srgbClr val="FFFF00"/>
                </a:solidFill>
              </a:rPr>
              <a:t>Exercise – Op Amp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844" t="16590" r="6227" b="15691"/>
          <a:stretch/>
        </p:blipFill>
        <p:spPr>
          <a:xfrm>
            <a:off x="6184871" y="6068254"/>
            <a:ext cx="2926471" cy="75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4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the output gain of the circuit if R1 = 100(Ohm) and </a:t>
            </a:r>
            <a:r>
              <a:rPr lang="en-US" dirty="0" err="1" smtClean="0"/>
              <a:t>Rf</a:t>
            </a:r>
            <a:r>
              <a:rPr lang="en-US" dirty="0" smtClean="0"/>
              <a:t> = 1(</a:t>
            </a:r>
            <a:r>
              <a:rPr lang="en-US" dirty="0" err="1" smtClean="0"/>
              <a:t>KOhm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https://www.indiabix.com/_files/images/electronic-devices-and-circuit-theory/mcq10_0140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304" y="2249125"/>
            <a:ext cx="4207318" cy="420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83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certain BJT has I</a:t>
            </a:r>
            <a:r>
              <a:rPr lang="en-US" baseline="-25000" dirty="0" smtClean="0"/>
              <a:t>B</a:t>
            </a:r>
            <a:r>
              <a:rPr lang="en-US" dirty="0" smtClean="0"/>
              <a:t> = 167uA, I</a:t>
            </a:r>
            <a:r>
              <a:rPr lang="en-US" baseline="-25000" dirty="0" smtClean="0"/>
              <a:t>C</a:t>
            </a:r>
            <a:r>
              <a:rPr lang="en-US" dirty="0" smtClean="0"/>
              <a:t> = 15mA, the amplifier DC factor is:</a:t>
            </a:r>
          </a:p>
          <a:p>
            <a:pPr lvl="1"/>
            <a:r>
              <a:rPr lang="en-US" dirty="0" smtClean="0"/>
              <a:t>15</a:t>
            </a:r>
          </a:p>
          <a:p>
            <a:pPr lvl="1"/>
            <a:r>
              <a:rPr lang="en-US" dirty="0" smtClean="0"/>
              <a:t>167</a:t>
            </a:r>
          </a:p>
          <a:p>
            <a:pPr lvl="1"/>
            <a:r>
              <a:rPr lang="en-US" dirty="0" smtClean="0"/>
              <a:t>90</a:t>
            </a:r>
          </a:p>
          <a:p>
            <a:pPr lvl="1"/>
            <a:r>
              <a:rPr lang="en-US" dirty="0" smtClean="0"/>
              <a:t>All are not correct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5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5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the given figure. A dc input signal of –50 mV is applied. You would measure ________ from the inverting input to </a:t>
            </a:r>
            <a:r>
              <a:rPr lang="en-US" dirty="0" smtClean="0"/>
              <a:t>ground.</a:t>
            </a:r>
          </a:p>
          <a:p>
            <a:pPr lvl="1"/>
            <a:r>
              <a:rPr lang="en-US" dirty="0" smtClean="0"/>
              <a:t>50mV</a:t>
            </a:r>
          </a:p>
          <a:p>
            <a:pPr lvl="1"/>
            <a:r>
              <a:rPr lang="en-US" dirty="0" smtClean="0"/>
              <a:t>1.05V</a:t>
            </a:r>
          </a:p>
          <a:p>
            <a:pPr lvl="1"/>
            <a:r>
              <a:rPr lang="en-US" dirty="0" smtClean="0"/>
              <a:t>-1.05V</a:t>
            </a:r>
          </a:p>
          <a:p>
            <a:pPr lvl="1"/>
            <a:r>
              <a:rPr lang="en-US" dirty="0" smtClean="0"/>
              <a:t>-50mV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https://www.indiabix.com/_files/images/electronic-devices-and-circuit-theory/mcq12_1001_1b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203" y="2939970"/>
            <a:ext cx="3713601" cy="296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47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</a:t>
            </a:r>
            <a:r>
              <a:rPr lang="en-US" dirty="0"/>
              <a:t>the input voltage if the final output is 10.08 </a:t>
            </a:r>
            <a:r>
              <a:rPr lang="en-US" dirty="0" smtClean="0"/>
              <a:t>V</a:t>
            </a:r>
          </a:p>
          <a:p>
            <a:pPr lvl="1"/>
            <a:r>
              <a:rPr lang="en-US" sz="2400" b="1" i="1" u="sng" dirty="0" smtClean="0"/>
              <a:t>0.168V</a:t>
            </a:r>
            <a:endParaRPr lang="en-US" sz="2400" b="1" i="1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https://www.indiabix.com/_files/images/electronic-devices-and-circuit-theory/mcq11_0080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783" y="2164947"/>
            <a:ext cx="4643055" cy="399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85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the given figure. The most probable cause of trouble, if any, from these voltage measurements 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ttps://www.indiabix.com/_files/images/electronic-devices-and-circuit-theory/mcq5_1015_1d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373" y="2443883"/>
            <a:ext cx="4279034" cy="383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35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the given figure. The most probable cause of trouble, if any, from these voltage measurements 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ttps://www.indiabix.com/_files/images/electronic-devices-and-circuit-theory/mcq5_1015_1b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116" y="2523979"/>
            <a:ext cx="4059917" cy="368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12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this figure. If V</a:t>
            </a:r>
            <a:r>
              <a:rPr lang="en-US" baseline="-25000" dirty="0"/>
              <a:t>CE</a:t>
            </a:r>
            <a:r>
              <a:rPr lang="en-US" dirty="0"/>
              <a:t> = 0.2 V, I</a:t>
            </a:r>
            <a:r>
              <a:rPr lang="en-US" baseline="-25000" dirty="0"/>
              <a:t>C(sat)</a:t>
            </a:r>
            <a:r>
              <a:rPr lang="en-US" dirty="0"/>
              <a:t> 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s://www.indiabix.com/_files/images/electronic-devices-and-circuit-theory/mcq4_1015_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519" y="2651397"/>
            <a:ext cx="3990108" cy="365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37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this figure. Determine the minimum value of I</a:t>
            </a:r>
            <a:r>
              <a:rPr lang="en-US" baseline="-25000" dirty="0"/>
              <a:t>B</a:t>
            </a:r>
            <a:r>
              <a:rPr lang="en-US" dirty="0"/>
              <a:t> that will produce </a:t>
            </a:r>
            <a:r>
              <a:rPr lang="en-US" dirty="0" smtClean="0"/>
              <a:t>saturation (V</a:t>
            </a:r>
            <a:r>
              <a:rPr lang="en-US" baseline="-25000" dirty="0" smtClean="0"/>
              <a:t>CE</a:t>
            </a:r>
            <a:r>
              <a:rPr lang="en-US" dirty="0" smtClean="0"/>
              <a:t>(sat) = 0.2V).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www.indiabix.com/_files/images/electronic-devices-and-circuit-theory/mcq4_1015_1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519" y="2651397"/>
            <a:ext cx="3990108" cy="365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81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this figure. The value of V</a:t>
            </a:r>
            <a:r>
              <a:rPr lang="en-US" baseline="-25000" dirty="0"/>
              <a:t>BC</a:t>
            </a:r>
            <a:r>
              <a:rPr lang="en-US" dirty="0"/>
              <a:t> 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s://www.indiabix.com/_files/images/electronic-devices-and-circuit-theory/mcq4_1012_1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243" y="2590367"/>
            <a:ext cx="4984363" cy="320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8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497</Words>
  <Application>Microsoft Office PowerPoint</Application>
  <PresentationFormat>On-screen Show (4:3)</PresentationFormat>
  <Paragraphs>127</Paragraphs>
  <Slides>42</Slides>
  <Notes>12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Arial Rounded MT Bold</vt:lpstr>
      <vt:lpstr>Calibri</vt:lpstr>
      <vt:lpstr>Century Gothic</vt:lpstr>
      <vt:lpstr>Georgia</vt:lpstr>
      <vt:lpstr>Impact</vt:lpstr>
      <vt:lpstr>Maiandra GD</vt:lpstr>
      <vt:lpstr>Wingdings</vt:lpstr>
      <vt:lpstr>Wingdings 2</vt:lpstr>
      <vt:lpstr>Training presentation</vt:lpstr>
      <vt:lpstr>CO2015  Exercise – BJT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CO2015  Exercise – FET</vt:lpstr>
      <vt:lpstr>PowerPoint Presentation</vt:lpstr>
      <vt:lpstr>Answer</vt:lpstr>
      <vt:lpstr>PowerPoint Presentation</vt:lpstr>
      <vt:lpstr>Answer</vt:lpstr>
      <vt:lpstr>PowerPoint Presentation</vt:lpstr>
      <vt:lpstr>Answer</vt:lpstr>
      <vt:lpstr>PowerPoint Presentation</vt:lpstr>
      <vt:lpstr>PowerPoint Presentation</vt:lpstr>
      <vt:lpstr>PowerPoint Presentation</vt:lpstr>
      <vt:lpstr>Answer</vt:lpstr>
      <vt:lpstr>PowerPoint Presentation</vt:lpstr>
      <vt:lpstr>Answer</vt:lpstr>
      <vt:lpstr>PowerPoint Presentation</vt:lpstr>
      <vt:lpstr>Answer</vt:lpstr>
      <vt:lpstr>PowerPoint Presentation</vt:lpstr>
      <vt:lpstr>Answer: A</vt:lpstr>
      <vt:lpstr>PowerPoint Presentation</vt:lpstr>
      <vt:lpstr>Answer  </vt:lpstr>
      <vt:lpstr>PowerPoint Presentation</vt:lpstr>
      <vt:lpstr>Answer: A</vt:lpstr>
      <vt:lpstr>PowerPoint Presentation</vt:lpstr>
      <vt:lpstr>PowerPoint Presentation</vt:lpstr>
      <vt:lpstr>PowerPoint Presentation</vt:lpstr>
      <vt:lpstr>Answer </vt:lpstr>
      <vt:lpstr>PowerPoint Presentation</vt:lpstr>
      <vt:lpstr>Answer</vt:lpstr>
      <vt:lpstr>PowerPoint Presentation</vt:lpstr>
      <vt:lpstr>CO2015  Exercise – Op Amp</vt:lpstr>
      <vt:lpstr>PowerPoint Presentation</vt:lpstr>
      <vt:lpstr>Answer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2014-07-29T03:47:45Z</dcterms:created>
  <dcterms:modified xsi:type="dcterms:W3CDTF">2019-05-17T01:12:25Z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