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80"/>
  </p:notesMasterIdLst>
  <p:handoutMasterIdLst>
    <p:handoutMasterId r:id="rId81"/>
  </p:handoutMasterIdLst>
  <p:sldIdLst>
    <p:sldId id="256" r:id="rId2"/>
    <p:sldId id="268" r:id="rId3"/>
    <p:sldId id="305" r:id="rId4"/>
    <p:sldId id="303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306" r:id="rId18"/>
    <p:sldId id="307" r:id="rId19"/>
    <p:sldId id="308" r:id="rId20"/>
    <p:sldId id="309" r:id="rId21"/>
    <p:sldId id="310" r:id="rId22"/>
    <p:sldId id="324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281" r:id="rId31"/>
    <p:sldId id="283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302" r:id="rId40"/>
    <p:sldId id="300" r:id="rId41"/>
    <p:sldId id="301" r:id="rId42"/>
    <p:sldId id="311" r:id="rId43"/>
    <p:sldId id="312" r:id="rId44"/>
    <p:sldId id="313" r:id="rId45"/>
    <p:sldId id="314" r:id="rId46"/>
    <p:sldId id="315" r:id="rId47"/>
    <p:sldId id="316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17" r:id="rId57"/>
    <p:sldId id="318" r:id="rId58"/>
    <p:sldId id="319" r:id="rId59"/>
    <p:sldId id="320" r:id="rId60"/>
    <p:sldId id="321" r:id="rId61"/>
    <p:sldId id="322" r:id="rId62"/>
    <p:sldId id="298" r:id="rId63"/>
    <p:sldId id="299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</p:sldIdLst>
  <p:sldSz cx="9144000" cy="6858000" type="screen4x3"/>
  <p:notesSz cx="6858000" cy="9144000"/>
  <p:custDataLst>
    <p:tags r:id="rId8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AFF"/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 autoAdjust="0"/>
    <p:restoredTop sz="94643" autoAdjust="0"/>
  </p:normalViewPr>
  <p:slideViewPr>
    <p:cSldViewPr>
      <p:cViewPr>
        <p:scale>
          <a:sx n="58" d="100"/>
          <a:sy n="58" d="100"/>
        </p:scale>
        <p:origin x="-1152" y="22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</a:t>
            </a:r>
            <a:r>
              <a:rPr lang="en-US" sz="1100" b="1" dirty="0" smtClean="0">
                <a:solidFill>
                  <a:srgbClr val="199ACC"/>
                </a:solidFill>
              </a:rPr>
              <a:t>2016</a:t>
            </a:r>
            <a:endParaRPr lang="en-US" sz="1100" b="1" dirty="0">
              <a:solidFill>
                <a:srgbClr val="199ACC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 smtClean="0">
                <a:solidFill>
                  <a:schemeClr val="bg1"/>
                </a:solidFill>
              </a:rPr>
              <a:t>Lập trình C/C++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warthmore.edu/~newhall/unixhelp/c_codestyle.html" TargetMode="External"/><Relationship Id="rId2" Type="http://schemas.openxmlformats.org/officeDocument/2006/relationships/hyperlink" Target="http://users.ece.cmu.edu/~eno/coding/CCodingStandar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_standard_library/c_function_fscanf.ht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 smtClean="0"/>
              <a:t>Ch</a:t>
            </a:r>
            <a:r>
              <a:rPr lang="vi-VN" sz="2800" dirty="0" smtClean="0"/>
              <a:t>ương 02</a:t>
            </a: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CẤU TRÚC VÀ CÁC THÀNH PHẦN CHƯƠNG TRÌNH C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Lê Thành Sách</a:t>
            </a:r>
            <a:endParaRPr lang="en-US" dirty="0"/>
          </a:p>
          <a:p>
            <a:r>
              <a:rPr lang="vi-VN" dirty="0" smtClean="0"/>
              <a:t>Trần Quang</a:t>
            </a:r>
          </a:p>
          <a:p>
            <a:endParaRPr 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nhằm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vi-VN" dirty="0" smtClean="0"/>
              <a:t>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http://users.ece.cmu.edu/~eno/coding/CCodingStandard.html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http://www.cs.swarthmore.edu/~newhall/unixhelp/c_codestyle.html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gợi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(verb),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(i.e.,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914400" lvl="2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	</a:t>
            </a:r>
            <a:r>
              <a:rPr lang="en-US" dirty="0" err="1">
                <a:solidFill>
                  <a:srgbClr val="00B050"/>
                </a:solidFill>
              </a:rPr>
              <a:t>check_for_errors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914400" lvl="2" indent="0">
              <a:buNone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:	</a:t>
            </a:r>
            <a:r>
              <a:rPr lang="en-US" dirty="0" err="1">
                <a:solidFill>
                  <a:srgbClr val="00B050"/>
                </a:solidFill>
              </a:rPr>
              <a:t>error_checking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hay </a:t>
            </a:r>
            <a:r>
              <a:rPr lang="en-US" dirty="0" err="1">
                <a:solidFill>
                  <a:srgbClr val="00B050"/>
                </a:solidFill>
              </a:rPr>
              <a:t>dump_data_to_file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914400" lvl="2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gợi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(verb),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(i.e.,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“suffix” hay “prefix”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2"/>
            <a:r>
              <a:rPr lang="en-US" dirty="0"/>
              <a:t>Prefixes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is	</a:t>
            </a:r>
            <a:r>
              <a:rPr lang="en-US" dirty="0"/>
              <a:t>	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	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3"/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	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3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gợi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2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(noun)</a:t>
            </a:r>
          </a:p>
          <a:p>
            <a:pPr lvl="2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2"/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, “_”</a:t>
            </a:r>
          </a:p>
          <a:p>
            <a:pPr lvl="2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914400" lvl="2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unit32	</a:t>
            </a:r>
            <a:r>
              <a:rPr lang="en-US" dirty="0" err="1">
                <a:solidFill>
                  <a:srgbClr val="00B050"/>
                </a:solidFill>
              </a:rPr>
              <a:t>timeout_msec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Time	</a:t>
            </a:r>
            <a:r>
              <a:rPr lang="en-US" dirty="0" err="1" smtClean="0">
                <a:solidFill>
                  <a:srgbClr val="00B050"/>
                </a:solidFill>
              </a:rPr>
              <a:t>time_of_error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gợi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2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(noun)</a:t>
            </a:r>
          </a:p>
          <a:p>
            <a:pPr lvl="2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2"/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, “_”</a:t>
            </a:r>
          </a:p>
          <a:p>
            <a:pPr lvl="2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/>
              <a:t>kiểu</a:t>
            </a:r>
            <a:r>
              <a:rPr lang="en-US" dirty="0"/>
              <a:t> pointer</a:t>
            </a:r>
          </a:p>
          <a:p>
            <a:pPr lvl="2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*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2"/>
            <a:r>
              <a:rPr lang="en-US" dirty="0"/>
              <a:t>Suffix </a:t>
            </a:r>
            <a:r>
              <a:rPr lang="en-US" dirty="0" err="1"/>
              <a:t>với</a:t>
            </a:r>
            <a:r>
              <a:rPr lang="en-US" dirty="0"/>
              <a:t> “</a:t>
            </a:r>
            <a:r>
              <a:rPr lang="en-US" dirty="0" err="1"/>
              <a:t>ptr</a:t>
            </a:r>
            <a:r>
              <a:rPr lang="en-US" dirty="0"/>
              <a:t>”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914400" lvl="2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char	*name;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Student	*</a:t>
            </a:r>
            <a:r>
              <a:rPr lang="en-US" dirty="0" err="1">
                <a:solidFill>
                  <a:srgbClr val="00B050"/>
                </a:solidFill>
              </a:rPr>
              <a:t>student_ptr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gợi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 lvl="2"/>
            <a:r>
              <a:rPr lang="en-US" dirty="0"/>
              <a:t>Prefix </a:t>
            </a:r>
            <a:r>
              <a:rPr lang="en-US" dirty="0" err="1"/>
              <a:t>với</a:t>
            </a:r>
            <a:r>
              <a:rPr lang="en-US" dirty="0"/>
              <a:t> “g_”,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</a:t>
            </a:r>
          </a:p>
          <a:p>
            <a:pPr marL="914400" lvl="2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Logger	</a:t>
            </a:r>
            <a:r>
              <a:rPr lang="en-US" dirty="0" err="1">
                <a:solidFill>
                  <a:srgbClr val="00B050"/>
                </a:solidFill>
              </a:rPr>
              <a:t>g_logger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Logger	</a:t>
            </a:r>
            <a:r>
              <a:rPr lang="en-US" dirty="0" err="1">
                <a:solidFill>
                  <a:srgbClr val="00B050"/>
                </a:solidFill>
              </a:rPr>
              <a:t>g_logger_ptr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pPr marL="914400" lvl="2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const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A_GLOBAL_CONSTANT = 5;</a:t>
            </a:r>
            <a:endParaRPr lang="en-US" dirty="0"/>
          </a:p>
          <a:p>
            <a:pPr marL="914400" lvl="2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luyện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đến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cuối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chương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học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4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990600"/>
          </a:xfrm>
        </p:spPr>
        <p:txBody>
          <a:bodyPr/>
          <a:lstStyle/>
          <a:p>
            <a:pPr defTabSz="463550" eaLnBrk="1" hangingPunct="1">
              <a:buNone/>
            </a:pP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"Ho Chi Minh city University of Technology"</a:t>
            </a:r>
            <a:r>
              <a:rPr lang="en-US" dirty="0">
                <a:solidFill>
                  <a:srgbClr val="000000"/>
                </a:solidFill>
              </a:rPr>
              <a:t>); </a:t>
            </a:r>
          </a:p>
          <a:p>
            <a:pPr defTabSz="463550" eaLnBrk="1" hangingPunct="1">
              <a:buNone/>
            </a:pP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"Programming Fundamentals"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38400"/>
            <a:ext cx="80454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21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990600"/>
          </a:xfrm>
        </p:spPr>
        <p:txBody>
          <a:bodyPr/>
          <a:lstStyle/>
          <a:p>
            <a:pPr defTabSz="463550" eaLnBrk="1" hangingPunct="1">
              <a:buNone/>
            </a:pP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"Ho Chi Minh city University of Technology\n"</a:t>
            </a:r>
            <a:r>
              <a:rPr lang="en-US" dirty="0">
                <a:solidFill>
                  <a:srgbClr val="000000"/>
                </a:solidFill>
              </a:rPr>
              <a:t>); </a:t>
            </a:r>
          </a:p>
          <a:p>
            <a:pPr defTabSz="463550" eaLnBrk="1" hangingPunct="1">
              <a:buNone/>
            </a:pP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"Programming Fundamentals"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8472"/>
            <a:ext cx="7391400" cy="279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11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̣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endParaRPr lang="en-US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/>
              <a:t>\n (newline)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/>
              <a:t>\t (tab</a:t>
            </a:r>
            <a:r>
              <a:rPr lang="en-US" sz="2400" dirty="0" smtClean="0"/>
              <a:t>)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/>
              <a:t>\b (backspace)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/>
              <a:t>\r (carriage return)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b="1" dirty="0" smtClean="0">
                <a:latin typeface="DejaVu Sans Mono"/>
                <a:ea typeface="DejaVu Sans Mono"/>
                <a:cs typeface="DejaVu Sans Mono"/>
              </a:rPr>
              <a:t>\\</a:t>
            </a:r>
            <a:r>
              <a:rPr lang="en-US" sz="2400" b="1" dirty="0" smtClean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\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endParaRPr lang="en-US" sz="2400" b="1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b="1" dirty="0" smtClean="0">
                <a:latin typeface="DejaVu Sans Mono"/>
                <a:ea typeface="DejaVu Sans Mono"/>
                <a:cs typeface="DejaVu Sans Mono"/>
              </a:rPr>
              <a:t>\"</a:t>
            </a:r>
            <a:r>
              <a:rPr lang="en-US" sz="2400" b="1" dirty="0" smtClean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/>
              <a:t>kép</a:t>
            </a:r>
            <a:r>
              <a:rPr lang="en-US" sz="2400" dirty="0"/>
              <a:t> </a:t>
            </a:r>
            <a:r>
              <a:rPr lang="en-US" sz="2400" b="1" dirty="0">
                <a:latin typeface="DejaVu Sans Mono"/>
                <a:ea typeface="DejaVu Sans Mono"/>
                <a:cs typeface="DejaVu Sans Mono"/>
              </a:rPr>
              <a:t>"</a:t>
            </a:r>
            <a:r>
              <a:rPr lang="en-US" sz="2400" b="1" dirty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/>
              <a:t>chuỗi</a:t>
            </a:r>
            <a:endParaRPr lang="en-US" sz="2400" b="1" dirty="0"/>
          </a:p>
          <a:p>
            <a:pPr lvl="1" eaLnBrk="1" hangingPunct="1">
              <a:buFont typeface="Wingdings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smtClean="0"/>
              <a:t>Macro</a:t>
            </a:r>
            <a:endParaRPr lang="en-US" dirty="0" smtClean="0"/>
          </a:p>
          <a:p>
            <a:r>
              <a:rPr lang="en-US" dirty="0" smtClean="0"/>
              <a:t>Quiz 2</a:t>
            </a:r>
            <a:endParaRPr lang="en-US" dirty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 err="1"/>
              <a:t>printf</a:t>
            </a:r>
            <a:r>
              <a:rPr lang="en-US" dirty="0"/>
              <a:t>("\"Hello\</a:t>
            </a:r>
            <a:r>
              <a:rPr lang="en-US" dirty="0" err="1"/>
              <a:t>nWorld</a:t>
            </a:r>
            <a:r>
              <a:rPr lang="en-US" dirty="0"/>
              <a:t>!\"" );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marL="514350" indent="-514350" eaLnBrk="1" hangingPunct="1">
              <a:buFont typeface="Wingdings" pitchFamily="2" charset="2"/>
              <a:buAutoNum type="alphaUcPeriod"/>
              <a:defRPr/>
            </a:pPr>
            <a:r>
              <a:rPr lang="en-US" dirty="0"/>
              <a:t>"\"Hello\</a:t>
            </a:r>
            <a:r>
              <a:rPr lang="en-US" dirty="0" err="1"/>
              <a:t>nWorld</a:t>
            </a:r>
            <a:r>
              <a:rPr lang="en-US" dirty="0"/>
              <a:t>!\"" </a:t>
            </a:r>
          </a:p>
          <a:p>
            <a:pPr marL="514350" indent="-514350" eaLnBrk="1" hangingPunct="1">
              <a:buFont typeface="Wingdings" pitchFamily="2" charset="2"/>
              <a:buAutoNum type="alphaUcPeriod"/>
              <a:defRPr/>
            </a:pPr>
            <a:r>
              <a:rPr lang="en-US" dirty="0"/>
              <a:t>"Hello World!“</a:t>
            </a:r>
          </a:p>
          <a:p>
            <a:pPr marL="514350" indent="-514350" eaLnBrk="1" hangingPunct="1">
              <a:buFont typeface="Wingdings" pitchFamily="2" charset="2"/>
              <a:buAutoNum type="alphaUcPeriod"/>
              <a:defRPr/>
            </a:pPr>
            <a:r>
              <a:rPr lang="en-US" dirty="0"/>
              <a:t>"Hello</a:t>
            </a:r>
          </a:p>
          <a:p>
            <a:pPr marL="514350" indent="-514350" eaLnBrk="1" hangingPunct="1">
              <a:buNone/>
              <a:defRPr/>
            </a:pPr>
            <a:r>
              <a:rPr lang="en-US" dirty="0"/>
              <a:t>      World!"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8410575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</a:t>
            </a:r>
            <a:r>
              <a:rPr lang="en-US" sz="2400" dirty="0" err="1" smtClean="0"/>
              <a:t>Toan</a:t>
            </a:r>
            <a:r>
              <a:rPr lang="en-US" sz="2400" dirty="0" smtClean="0"/>
              <a:t>    7.5     </a:t>
            </a:r>
            <a:r>
              <a:rPr lang="en-US" sz="2400" dirty="0" err="1" smtClean="0"/>
              <a:t>Kha</a:t>
            </a:r>
            <a:r>
              <a:rPr lang="en-US" sz="2400" dirty="0" smtClean="0"/>
              <a:t>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"Ly        5.0    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binh</a:t>
            </a:r>
            <a:r>
              <a:rPr lang="en-US" sz="2400" dirty="0" smtClean="0"/>
              <a:t>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</a:t>
            </a:r>
            <a:r>
              <a:rPr lang="en-US" sz="2400" dirty="0" err="1" smtClean="0"/>
              <a:t>Hoa</a:t>
            </a:r>
            <a:r>
              <a:rPr lang="en-US" sz="2400" dirty="0" smtClean="0"/>
              <a:t>     3.0     </a:t>
            </a:r>
            <a:r>
              <a:rPr lang="en-US" sz="2400" dirty="0" err="1" smtClean="0"/>
              <a:t>Yeu</a:t>
            </a:r>
            <a:r>
              <a:rPr lang="en-US" sz="2400" dirty="0" smtClean="0"/>
              <a:t>\n" );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</a:t>
            </a:r>
            <a:r>
              <a:rPr lang="en-US" sz="2400" dirty="0" err="1" smtClean="0"/>
              <a:t>Toan</a:t>
            </a:r>
            <a:r>
              <a:rPr lang="en-US" sz="2400" dirty="0" smtClean="0"/>
              <a:t>\t7.5\</a:t>
            </a:r>
            <a:r>
              <a:rPr lang="en-US" sz="2400" dirty="0" err="1" smtClean="0"/>
              <a:t>tKha</a:t>
            </a:r>
            <a:r>
              <a:rPr lang="en-US" sz="2400" dirty="0" smtClean="0"/>
              <a:t>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"Ly\t5.0\</a:t>
            </a:r>
            <a:r>
              <a:rPr lang="en-US" sz="2400" dirty="0" err="1" smtClean="0"/>
              <a:t>tTrung</a:t>
            </a:r>
            <a:r>
              <a:rPr lang="en-US" sz="2400" dirty="0" smtClean="0"/>
              <a:t> </a:t>
            </a:r>
            <a:r>
              <a:rPr lang="en-US" sz="2400" dirty="0" err="1" smtClean="0"/>
              <a:t>binh</a:t>
            </a:r>
            <a:r>
              <a:rPr lang="en-US" sz="2400" dirty="0" smtClean="0"/>
              <a:t>\n"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 "</a:t>
            </a:r>
            <a:r>
              <a:rPr lang="en-US" sz="2400" dirty="0" err="1" smtClean="0"/>
              <a:t>Hoa</a:t>
            </a:r>
            <a:r>
              <a:rPr lang="en-US" sz="2400" dirty="0" smtClean="0"/>
              <a:t>\t3.0\</a:t>
            </a:r>
            <a:r>
              <a:rPr lang="en-US" sz="2400" dirty="0" err="1" smtClean="0"/>
              <a:t>tYeu</a:t>
            </a:r>
            <a:r>
              <a:rPr lang="en-US" sz="2400" dirty="0" smtClean="0"/>
              <a:t>\n" );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322513"/>
            <a:ext cx="43148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3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81326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6960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83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ASCII:</a:t>
            </a:r>
          </a:p>
          <a:p>
            <a:pPr lvl="1"/>
            <a:r>
              <a:rPr lang="en-US" dirty="0" smtClean="0"/>
              <a:t>Control Characters (</a:t>
            </a:r>
            <a:r>
              <a:rPr lang="en-US" dirty="0" err="1" smtClean="0"/>
              <a:t>Mã</a:t>
            </a:r>
            <a:r>
              <a:rPr lang="en-US" dirty="0" smtClean="0"/>
              <a:t> 0 ~ 31, 127)</a:t>
            </a:r>
          </a:p>
          <a:p>
            <a:pPr lvl="1"/>
            <a:r>
              <a:rPr lang="en-US" dirty="0" smtClean="0"/>
              <a:t>Printable Characters (</a:t>
            </a:r>
            <a:r>
              <a:rPr lang="en-US" dirty="0" err="1" smtClean="0"/>
              <a:t>Mã</a:t>
            </a:r>
            <a:r>
              <a:rPr lang="en-US" dirty="0" smtClean="0"/>
              <a:t> 32 ~ 126)</a:t>
            </a:r>
          </a:p>
          <a:p>
            <a:pPr lvl="1"/>
            <a:r>
              <a:rPr lang="en-US" dirty="0" smtClean="0"/>
              <a:t>Extended Characters (</a:t>
            </a:r>
            <a:r>
              <a:rPr lang="en-US" dirty="0" err="1" smtClean="0"/>
              <a:t>Mã</a:t>
            </a:r>
            <a:r>
              <a:rPr lang="en-US" dirty="0" smtClean="0"/>
              <a:t> 128 ~ 255)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8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533400"/>
          </a:xfrm>
        </p:spPr>
        <p:txBody>
          <a:bodyPr/>
          <a:lstStyle/>
          <a:p>
            <a:r>
              <a:rPr lang="en-US" dirty="0" smtClean="0"/>
              <a:t>Control Characters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641738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562961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9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Printable Character 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600200"/>
            <a:ext cx="60772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63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038600" cy="609600"/>
          </a:xfrm>
        </p:spPr>
        <p:txBody>
          <a:bodyPr/>
          <a:lstStyle/>
          <a:p>
            <a:r>
              <a:rPr lang="en-US" dirty="0" smtClean="0"/>
              <a:t>Extended Characters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48287"/>
            <a:ext cx="7177088" cy="40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329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characters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360197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97" y="3019424"/>
            <a:ext cx="538390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395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7170" name="Picture 2" descr="Kết quả hình ảnh cho ascii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74506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93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8196" name="Picture 4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5800"/>
            <a:ext cx="530516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7738"/>
            <a:ext cx="497430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90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pic>
        <p:nvPicPr>
          <p:cNvPr id="4" name="Picture 8" descr="steve-jobs-3g-i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4400"/>
            <a:ext cx="1938338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1143000" y="1854200"/>
            <a:ext cx="2438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4" descr="050111-putin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89325"/>
            <a:ext cx="24765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4343400" y="18542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7" descr="40350_Nam_computer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454400"/>
            <a:ext cx="24574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5562600" y="1701800"/>
            <a:ext cx="19812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66800" y="2387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33800" y="2387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Học tiếng Nga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5000" y="23876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Học ngôn ngữ lập trình</a:t>
            </a:r>
          </a:p>
        </p:txBody>
      </p:sp>
    </p:spTree>
    <p:extLst>
      <p:ext uri="{BB962C8B-B14F-4D97-AF65-F5344CB8AC3E}">
        <p14:creationId xmlns:p14="http://schemas.microsoft.com/office/powerpoint/2010/main" val="3050444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”,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15, -20, 40,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“%d” </a:t>
            </a:r>
            <a:r>
              <a:rPr lang="en-US" dirty="0" err="1"/>
              <a:t>hoặc</a:t>
            </a:r>
            <a:r>
              <a:rPr lang="en-US" dirty="0"/>
              <a:t> “%</a:t>
            </a:r>
            <a:r>
              <a:rPr lang="en-US" dirty="0" err="1"/>
              <a:t>i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luật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nguyên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màn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4863" y="914400"/>
            <a:ext cx="430053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printf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printf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printf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system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3839313"/>
            <a:ext cx="3904163" cy="1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199" y="1971448"/>
            <a:ext cx="6172201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system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9" y="1295400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Rèn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luyện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phong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cách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lập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trình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5241697"/>
            <a:ext cx="3172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25000"/>
                  </a:schemeClr>
                </a:solidFill>
              </a:rPr>
              <a:t>Sử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25000"/>
                  </a:schemeClr>
                </a:solidFill>
              </a:rPr>
              <a:t>dụng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 TAB </a:t>
            </a:r>
            <a:r>
              <a:rPr lang="en-US" sz="1600" b="1" dirty="0" err="1" smtClean="0">
                <a:solidFill>
                  <a:schemeClr val="accent5">
                    <a:lumMod val="25000"/>
                  </a:schemeClr>
                </a:solidFill>
              </a:rPr>
              <a:t>để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25000"/>
                  </a:schemeClr>
                </a:solidFill>
              </a:rPr>
              <a:t>canh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25000"/>
                  </a:schemeClr>
                </a:solidFill>
              </a:rPr>
              <a:t>lề</a:t>
            </a:r>
            <a:r>
              <a:rPr lang="en-US" sz="1600" b="1" dirty="0" smtClean="0">
                <a:solidFill>
                  <a:schemeClr val="accent5">
                    <a:lumMod val="25000"/>
                  </a:schemeClr>
                </a:solidFill>
              </a:rPr>
              <a:t> code</a:t>
            </a:r>
          </a:p>
          <a:p>
            <a:r>
              <a:rPr lang="en-US" sz="2400" dirty="0" err="1" smtClean="0">
                <a:solidFill>
                  <a:srgbClr val="C00000"/>
                </a:solidFill>
              </a:rPr>
              <a:t>Nên</a:t>
            </a:r>
            <a:r>
              <a:rPr lang="en-US" sz="2400" dirty="0" smtClean="0">
                <a:solidFill>
                  <a:srgbClr val="C00000"/>
                </a:solidFill>
              </a:rPr>
              <a:t>!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28687" y="5005951"/>
            <a:ext cx="52149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14467" y="3177354"/>
            <a:ext cx="0" cy="206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8687" y="2951431"/>
            <a:ext cx="0" cy="229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1167853"/>
            <a:ext cx="4176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Rèn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luyện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phong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cách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lập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trình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821416"/>
            <a:ext cx="3633789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21416"/>
            <a:ext cx="3633789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	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printf(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</a:p>
          <a:p>
            <a:pPr>
              <a:tabLst>
                <a:tab pos="514350" algn="l"/>
              </a:tabLst>
            </a:pP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4683738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Không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nên</a:t>
            </a:r>
            <a:r>
              <a:rPr lang="en-US" sz="2400" dirty="0" smtClean="0">
                <a:solidFill>
                  <a:srgbClr val="C00000"/>
                </a:solidFill>
              </a:rPr>
              <a:t>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lvl="1"/>
            <a:r>
              <a:rPr lang="en-US" dirty="0"/>
              <a:t>\n (newline)</a:t>
            </a:r>
          </a:p>
          <a:p>
            <a:pPr lvl="1"/>
            <a:r>
              <a:rPr lang="en-US" dirty="0"/>
              <a:t>\t (tab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\b (backspace)</a:t>
            </a:r>
          </a:p>
          <a:p>
            <a:pPr lvl="1"/>
            <a:r>
              <a:rPr lang="en-US" dirty="0"/>
              <a:t>\r (carriage return)</a:t>
            </a:r>
          </a:p>
          <a:p>
            <a:pPr lvl="1"/>
            <a:r>
              <a:rPr lang="en-US" dirty="0"/>
              <a:t>\n (newline)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4863" y="1173997"/>
            <a:ext cx="430053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"%05d\n"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123);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51435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system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3" y="4098910"/>
            <a:ext cx="3904163" cy="19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363693"/>
            <a:ext cx="6786562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smtClean="0">
                <a:latin typeface="Consolas" panose="020B0609020204030204" pitchFamily="49" charset="0"/>
              </a:rPr>
              <a:t>printf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"|%5d|\t%5d|\t%5d|\n"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123, 456, 7890);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"|%5d|\t%5d|\t%5d|\n"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12, 345, 6789);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51435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89" y="4572459"/>
            <a:ext cx="4925196" cy="13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float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float: 15.5f</a:t>
            </a:r>
          </a:p>
          <a:p>
            <a:pPr marL="914400" lvl="2" indent="0">
              <a:buNone/>
            </a:pPr>
            <a:r>
              <a:rPr lang="en-US" dirty="0"/>
              <a:t>double: 15.5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148166"/>
            <a:ext cx="455230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smtClean="0">
                <a:latin typeface="Consolas" panose="020B0609020204030204" pitchFamily="49" charset="0"/>
              </a:rPr>
              <a:t>printf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"%10.2f\n"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"%010.2f\n"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321913"/>
            <a:ext cx="4552307" cy="1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“%f”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Cách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để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chỉ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ra</a:t>
            </a:r>
            <a:r>
              <a:rPr lang="en-US" dirty="0">
                <a:solidFill>
                  <a:srgbClr val="C00000"/>
                </a:solidFill>
              </a:rPr>
              <a:t> 3 </a:t>
            </a:r>
            <a:r>
              <a:rPr lang="en-US" dirty="0" err="1">
                <a:solidFill>
                  <a:srgbClr val="C00000"/>
                </a:solidFill>
              </a:rPr>
              <a:t>ký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tự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chấm</a:t>
            </a:r>
            <a:r>
              <a:rPr lang="en-US" dirty="0">
                <a:solidFill>
                  <a:srgbClr val="C00000"/>
                </a:solidFill>
              </a:rPr>
              <a:t> “.” 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Cách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để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số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thực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7 </a:t>
            </a:r>
            <a:r>
              <a:rPr lang="en-US" dirty="0" err="1">
                <a:solidFill>
                  <a:srgbClr val="C00000"/>
                </a:solidFill>
              </a:rPr>
              <a:t>ký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tự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kể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cả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dấu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chấm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919566"/>
            <a:ext cx="455230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"%f\n"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"%10.2f\n"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"%010.2f\n"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123.456); </a:t>
            </a:r>
          </a:p>
          <a:p>
            <a:pPr lvl="1"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093313"/>
            <a:ext cx="4552307" cy="1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:  “</a:t>
            </a:r>
            <a:r>
              <a:rPr lang="en-US" dirty="0">
                <a:solidFill>
                  <a:srgbClr val="C00000"/>
                </a:solidFill>
              </a:rPr>
              <a:t>char</a:t>
            </a:r>
            <a:r>
              <a:rPr lang="en-US" dirty="0"/>
              <a:t>”,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‘A’, ‘a’, etc.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“%c”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/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: “%3c”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nghĩa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gì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Câu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hỏi</a:t>
            </a:r>
            <a:r>
              <a:rPr lang="en-US" dirty="0">
                <a:solidFill>
                  <a:srgbClr val="C00000"/>
                </a:solidFill>
              </a:rPr>
              <a:t>: “%03c”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nghĩa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gì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1163664"/>
            <a:ext cx="4552307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"%c\n"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"%3c\n"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"%03c\n"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96" y="3810000"/>
            <a:ext cx="376428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6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</a:p>
          <a:p>
            <a:pPr lvl="1"/>
            <a:r>
              <a:rPr lang="en-US" dirty="0"/>
              <a:t>C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“string”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“string”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(array),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(literal constant):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“Programming Fundamentals”,</a:t>
            </a:r>
          </a:p>
          <a:p>
            <a:pPr marL="914400" lvl="2" indent="0">
              <a:buNone/>
            </a:pPr>
            <a:r>
              <a:rPr lang="en-US" dirty="0"/>
              <a:t>“Computer”,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“%s”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bên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3953" y="1143000"/>
            <a:ext cx="5105400" cy="263149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latin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"01234567890123456789"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"%20s\n"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"%020s\n"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44" y="4149120"/>
            <a:ext cx="4722556" cy="18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vi-VN" dirty="0"/>
              <a:t>Tổng kết hàm </a:t>
            </a:r>
            <a:r>
              <a:rPr lang="vi-VN" dirty="0">
                <a:solidFill>
                  <a:srgbClr val="384AFF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endParaRPr lang="en-US" dirty="0">
              <a:solidFill>
                <a:srgbClr val="384A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tiếng</a:t>
            </a:r>
            <a:endParaRPr lang="en-US" dirty="0"/>
          </a:p>
          <a:p>
            <a:pPr eaLnBrk="1" hangingPunct="1"/>
            <a:r>
              <a:rPr lang="en-US" dirty="0"/>
              <a:t>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eaLnBrk="1" hangingPunct="1"/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eaLnBrk="1" hangingPunct="1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phải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biết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cách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lỗi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41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03909"/>
            <a:ext cx="8949227" cy="59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87253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125" y="1370013"/>
            <a:ext cx="8410575" cy="4752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grade1;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total;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average;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grade1 = 85;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grade2 = 97;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total = grade1 + 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average = total/2;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printf("The average grade is: %d", average);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66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6050" y="1362075"/>
            <a:ext cx="86963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b="1" i="1" dirty="0" err="1">
                <a:solidFill>
                  <a:srgbClr val="FF0000"/>
                </a:solidFill>
              </a:rPr>
              <a:t>Danh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hiệu</a:t>
            </a:r>
            <a:r>
              <a:rPr lang="en-US" sz="2000" b="1" i="1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,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, </a:t>
            </a:r>
            <a:r>
              <a:rPr lang="en-US" sz="2000" dirty="0" err="1"/>
              <a:t>hàm</a:t>
            </a:r>
            <a:r>
              <a:rPr lang="en-US" sz="2000" dirty="0"/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: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gạch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(</a:t>
            </a:r>
            <a:r>
              <a:rPr lang="en-US" sz="2000" dirty="0">
                <a:latin typeface="DejaVu Sans Mono"/>
                <a:ea typeface="DejaVu Sans Mono"/>
                <a:cs typeface="DejaVu Sans Mono"/>
              </a:rPr>
              <a:t>_</a:t>
            </a:r>
            <a:r>
              <a:rPr lang="en-US" sz="2000" dirty="0"/>
              <a:t>), </a:t>
            </a:r>
            <a:r>
              <a:rPr lang="en-US" sz="2000" b="1" i="1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i="1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trắng</a:t>
            </a:r>
            <a:endParaRPr lang="en-US" sz="2000" dirty="0"/>
          </a:p>
          <a:p>
            <a:pPr lvl="1" algn="just" eaLnBrk="1" hangingPunct="1"/>
            <a:r>
              <a:rPr lang="en-US" sz="2000" dirty="0">
                <a:latin typeface="DejaVu Sans Mono"/>
                <a:ea typeface="DejaVu Sans Mono"/>
                <a:cs typeface="DejaVu Sans Mono"/>
              </a:rPr>
              <a:t> Welcome1, </a:t>
            </a:r>
            <a:r>
              <a:rPr lang="en-US" sz="2000" dirty="0" err="1">
                <a:latin typeface="DejaVu Sans Mono"/>
                <a:ea typeface="DejaVu Sans Mono"/>
                <a:cs typeface="DejaVu Sans Mono"/>
              </a:rPr>
              <a:t>idenfier</a:t>
            </a:r>
            <a:r>
              <a:rPr lang="en-US" sz="2000" dirty="0">
                <a:latin typeface="DejaVu Sans Mono"/>
                <a:ea typeface="DejaVu Sans Mono"/>
                <a:cs typeface="DejaVu Sans Mono"/>
              </a:rPr>
              <a:t>, _value, m_inputField1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>
                <a:ea typeface="DejaVu Sans Mono"/>
                <a:cs typeface="DejaVu Sans Mono"/>
              </a:rPr>
              <a:t>Quy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ước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cho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danh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hiệu</a:t>
            </a:r>
            <a:r>
              <a:rPr lang="en-US" sz="2000" dirty="0">
                <a:ea typeface="DejaVu Sans Mono"/>
                <a:cs typeface="DejaVu Sans Mono"/>
              </a:rPr>
              <a:t>: </a:t>
            </a:r>
            <a:r>
              <a:rPr lang="en-US" sz="2000" dirty="0" err="1">
                <a:ea typeface="DejaVu Sans Mono"/>
                <a:cs typeface="DejaVu Sans Mono"/>
              </a:rPr>
              <a:t>Xem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tài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liệu</a:t>
            </a:r>
            <a:endParaRPr lang="en-US" sz="2000" dirty="0">
              <a:ea typeface="DejaVu Sans Mono"/>
              <a:cs typeface="DejaVu Sans Mono"/>
            </a:endParaRP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000" dirty="0" err="1">
                <a:ea typeface="DejaVu Sans Mono"/>
                <a:cs typeface="DejaVu Sans Mono"/>
              </a:rPr>
              <a:t>Đặt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tên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có</a:t>
            </a:r>
            <a:r>
              <a:rPr lang="en-US" sz="2000" dirty="0">
                <a:ea typeface="DejaVu Sans Mono"/>
                <a:cs typeface="DejaVu Sans Mono"/>
              </a:rPr>
              <a:t> ý </a:t>
            </a:r>
            <a:r>
              <a:rPr lang="en-US" sz="2000" dirty="0" err="1">
                <a:ea typeface="DejaVu Sans Mono"/>
                <a:cs typeface="DejaVu Sans Mono"/>
              </a:rPr>
              <a:t>nghĩa</a:t>
            </a:r>
            <a:r>
              <a:rPr lang="en-US" sz="2000" dirty="0">
                <a:ea typeface="DejaVu Sans Mono"/>
                <a:cs typeface="DejaVu Sans Mono"/>
              </a:rPr>
              <a:t>, </a:t>
            </a:r>
            <a:r>
              <a:rPr lang="en-US" sz="2000" dirty="0" err="1">
                <a:ea typeface="DejaVu Sans Mono"/>
                <a:cs typeface="DejaVu Sans Mono"/>
              </a:rPr>
              <a:t>dễ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hiểu</a:t>
            </a:r>
            <a:r>
              <a:rPr lang="en-US" sz="2000" dirty="0">
                <a:ea typeface="DejaVu Sans Mono"/>
                <a:cs typeface="DejaVu Sans Mono"/>
              </a:rPr>
              <a:t>, </a:t>
            </a:r>
            <a:r>
              <a:rPr lang="en-US" sz="2000" dirty="0" err="1">
                <a:ea typeface="DejaVu Sans Mono"/>
                <a:cs typeface="DejaVu Sans Mono"/>
              </a:rPr>
              <a:t>đừng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nên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dài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quá</a:t>
            </a:r>
            <a:endParaRPr lang="en-US" sz="2000" dirty="0">
              <a:ea typeface="DejaVu Sans Mono"/>
              <a:cs typeface="DejaVu Sans Mono"/>
            </a:endParaRP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000" dirty="0" err="1">
                <a:ea typeface="DejaVu Sans Mono"/>
                <a:cs typeface="DejaVu Sans Mono"/>
              </a:rPr>
              <a:t>Viết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hoa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chữ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cái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đầu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tiên</a:t>
            </a:r>
            <a:r>
              <a:rPr lang="en-US" sz="2000" dirty="0">
                <a:ea typeface="DejaVu Sans Mono"/>
                <a:cs typeface="DejaVu Sans Mono"/>
              </a:rPr>
              <a:t>: </a:t>
            </a:r>
            <a:r>
              <a:rPr lang="en-US" sz="2000" dirty="0" err="1">
                <a:latin typeface="DejaVu Sans Mono"/>
                <a:ea typeface="DejaVu Sans Mono"/>
                <a:cs typeface="DejaVu Sans Mono"/>
              </a:rPr>
              <a:t>MonthlySalary</a:t>
            </a:r>
            <a:endParaRPr lang="en-US" sz="2000" dirty="0">
              <a:ea typeface="DejaVu Sans Mono"/>
              <a:cs typeface="DejaVu Sans Mono"/>
            </a:endParaRP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en-US" sz="2000" dirty="0" err="1">
                <a:ea typeface="DejaVu Sans Mono"/>
                <a:cs typeface="DejaVu Sans Mono"/>
              </a:rPr>
              <a:t>Dùng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gạch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nối</a:t>
            </a:r>
            <a:r>
              <a:rPr lang="en-US" sz="2000" dirty="0">
                <a:ea typeface="DejaVu Sans Mono"/>
                <a:cs typeface="DejaVu Sans Mono"/>
              </a:rPr>
              <a:t>:</a:t>
            </a:r>
            <a:r>
              <a:rPr lang="en-US" sz="2000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sz="2000" dirty="0" err="1">
                <a:latin typeface="DejaVu Sans Mono"/>
                <a:ea typeface="DejaVu Sans Mono"/>
                <a:cs typeface="DejaVu Sans Mono"/>
              </a:rPr>
              <a:t>monthly_salary</a:t>
            </a:r>
            <a:endParaRPr lang="en-US" sz="2000" dirty="0">
              <a:latin typeface="DejaVu Sans Mono"/>
              <a:ea typeface="DejaVu Sans Mono"/>
              <a:cs typeface="DejaVu Sans Mono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dirty="0" err="1">
                <a:ea typeface="DejaVu Sans Mono"/>
                <a:cs typeface="DejaVu Sans Mono"/>
              </a:rPr>
              <a:t>Danh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hiệu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nào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sau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đây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hợp</a:t>
            </a:r>
            <a:r>
              <a:rPr lang="en-US" sz="2000" dirty="0">
                <a:ea typeface="DejaVu Sans Mono"/>
                <a:cs typeface="DejaVu Sans Mono"/>
              </a:rPr>
              <a:t> </a:t>
            </a:r>
            <a:r>
              <a:rPr lang="en-US" sz="2000" dirty="0" err="1">
                <a:ea typeface="DejaVu Sans Mono"/>
                <a:cs typeface="DejaVu Sans Mono"/>
              </a:rPr>
              <a:t>lệ</a:t>
            </a:r>
            <a:r>
              <a:rPr lang="en-US" sz="2000" dirty="0">
                <a:ea typeface="DejaVu Sans Mono"/>
                <a:cs typeface="DejaVu Sans Mono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000" b="1" dirty="0">
                <a:cs typeface="Times New Roman" pitchFamily="18" charset="0"/>
              </a:rPr>
              <a:t>	</a:t>
            </a:r>
            <a:r>
              <a:rPr lang="en-US" sz="2000" dirty="0" err="1">
                <a:cs typeface="Times New Roman" pitchFamily="18" charset="0"/>
              </a:rPr>
              <a:t>DegToRad</a:t>
            </a:r>
            <a:r>
              <a:rPr lang="en-US" sz="2000" dirty="0">
                <a:cs typeface="Times New Roman" pitchFamily="18" charset="0"/>
              </a:rPr>
              <a:t>, %x1, %</a:t>
            </a:r>
            <a:r>
              <a:rPr lang="en-US" sz="2000" dirty="0" err="1">
                <a:cs typeface="Times New Roman" pitchFamily="18" charset="0"/>
              </a:rPr>
              <a:t>my_var</a:t>
            </a:r>
            <a:r>
              <a:rPr lang="en-US" sz="2000" dirty="0">
                <a:cs typeface="Times New Roman" pitchFamily="18" charset="0"/>
              </a:rPr>
              <a:t>, intersect, </a:t>
            </a:r>
            <a:r>
              <a:rPr lang="en-US" sz="2000" dirty="0" err="1">
                <a:cs typeface="Times New Roman" pitchFamily="18" charset="0"/>
              </a:rPr>
              <a:t>addNums</a:t>
            </a:r>
            <a:r>
              <a:rPr lang="en-US" sz="2000" dirty="0">
                <a:cs typeface="Times New Roman" pitchFamily="18" charset="0"/>
              </a:rPr>
              <a:t>, @x2, _density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690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125" y="1370013"/>
            <a:ext cx="8410575" cy="4752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mtClean="0"/>
              <a:t>Khai báo gộp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int		grade1, grade2, total, average;</a:t>
            </a:r>
          </a:p>
          <a:p>
            <a:pPr eaLnBrk="1" hangingPunct="1"/>
            <a:r>
              <a:rPr lang="en-US" smtClean="0"/>
              <a:t>Khai báo và gán giá trị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grade1 = 85;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grade2 = 97;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total;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average;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total = grade1 + 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average = total/2;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printf("The average grade is: %d", average);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81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125" y="1370013"/>
            <a:ext cx="8410575" cy="4752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grade1 = 85, grade2 = 97, total, average;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total = grade1 + 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average = total/2;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printf("The average grade is: %d", average);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297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5125" y="1370013"/>
            <a:ext cx="8410575" cy="4752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int		grade1, grade2, total, average;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scanf("%d", &amp;grade1);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scanf("%d", &amp;grade2);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total = grade1 + 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average = total/2;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printf("The average grade is: %d", average);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042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5" y="1295400"/>
            <a:ext cx="355123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95" y="2057400"/>
            <a:ext cx="355123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95" y="2971800"/>
            <a:ext cx="355123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95" y="3886200"/>
            <a:ext cx="3551238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34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C,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735" y="2819400"/>
            <a:ext cx="8181665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Sinh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viên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tạm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thời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chấp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nhận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hai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khái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niệm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sau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:</a:t>
            </a:r>
          </a:p>
          <a:p>
            <a:r>
              <a:rPr lang="vi-VN" sz="2400" b="1" dirty="0" smtClean="0">
                <a:solidFill>
                  <a:srgbClr val="0000FF"/>
                </a:solidFill>
                <a:latin typeface="+mj-lt"/>
              </a:rPr>
              <a:t>1.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Vùng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nhớ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được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đặt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tên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(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còn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gọi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là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biến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Ví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dụ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 x;</a:t>
            </a:r>
          </a:p>
          <a:p>
            <a:r>
              <a:rPr lang="vi-VN" sz="2400" b="1" dirty="0">
                <a:solidFill>
                  <a:srgbClr val="0000FF"/>
                </a:solidFill>
                <a:latin typeface="+mj-lt"/>
              </a:rPr>
              <a:t>2.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Cách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lấy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địa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chỉ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của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vùng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j-lt"/>
              </a:rPr>
              <a:t>nhớ</a:t>
            </a:r>
            <a:r>
              <a:rPr lang="en-US" sz="2400" b="1" dirty="0" smtClean="0">
                <a:solidFill>
                  <a:srgbClr val="0000FF"/>
                </a:solidFill>
                <a:latin typeface="+mj-lt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Ví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dụ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&amp;x </a:t>
            </a:r>
          </a:p>
          <a:p>
            <a:r>
              <a:rPr lang="en-US" sz="24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	(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sử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dụng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dấu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&amp;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trước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tên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của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vùng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</a:rPr>
              <a:t>nhớ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14600"/>
            <a:ext cx="699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scanf(_________________,_______________)</a:t>
            </a:r>
            <a:endParaRPr lang="en-US" sz="280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91" y="3695839"/>
            <a:ext cx="2939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Phần đặc tả những kiểu mong muốn đọc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04721" y="4271070"/>
            <a:ext cx="5357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Phần liệt kê địa chỉ của các vùng nhớ tương ứng với những kiểu mong muốn.</a:t>
            </a:r>
          </a:p>
          <a:p>
            <a:pPr algn="ctr"/>
            <a:endParaRPr lang="en-US" sz="2000"/>
          </a:p>
          <a:p>
            <a:pPr algn="ctr"/>
            <a:r>
              <a:rPr lang="en-US" sz="2000" smtClean="0"/>
              <a:t>Dùng dấu phẩy (,) để phân cách các địa chỉ nếu có nhiều hơn 1</a:t>
            </a:r>
            <a:endParaRPr lang="en-US" sz="20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1652" y="3037820"/>
            <a:ext cx="0" cy="5835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34675" y="2966098"/>
            <a:ext cx="0" cy="10908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96" y="911817"/>
            <a:ext cx="8579603" cy="418576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This is a simple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The objective of this program is to print the following information on different lines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1. University's 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2. Course's 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 is a function, which is defined in 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"Ho Chi Minh city University of Technology\n"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Prog</a:t>
            </a:r>
            <a:r>
              <a:rPr lang="vi-V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amming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Fundamentals"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457200" algn="l"/>
              </a:tabLst>
            </a:pP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"pause" causes the program pause before executing the next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statement.</a:t>
            </a:r>
          </a:p>
          <a:p>
            <a:pPr>
              <a:tabLst>
                <a:tab pos="457200" algn="l"/>
              </a:tabLs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“system" is a function, which is defined in &lt;</a:t>
            </a:r>
            <a:r>
              <a:rPr lang="en-US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system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8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“%d”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286000"/>
            <a:ext cx="6324600" cy="332398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71500" algn="l"/>
              </a:tabLs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tabLst>
                <a:tab pos="571500" algn="l"/>
              </a:tabLst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x: 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tabLst>
                <a:tab pos="571500" algn="l"/>
              </a:tabLst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&amp;x);</a:t>
            </a:r>
          </a:p>
          <a:p>
            <a:pPr lvl="1">
              <a:tabLst>
                <a:tab pos="571500" algn="l"/>
              </a:tabLst>
            </a:pPr>
            <a:r>
              <a:rPr lang="pt-BR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="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lang="pt-BR" sz="2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tabLst>
                <a:tab pos="571500" algn="l"/>
              </a:tabLs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71500" algn="l"/>
              </a:tabLs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“%d”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1" y="2126783"/>
            <a:ext cx="3124199" cy="17081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71500" algn="l"/>
              </a:tabLst>
            </a:pP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tabLst>
                <a:tab pos="571500" algn="l"/>
              </a:tabLst>
            </a:pP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x: 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tabLst>
                <a:tab pos="571500" algn="l"/>
              </a:tabLst>
            </a:pPr>
            <a:r>
              <a:rPr lang="en-US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, &amp;x);</a:t>
            </a:r>
          </a:p>
          <a:p>
            <a:pPr lvl="1">
              <a:tabLst>
                <a:tab pos="571500" algn="l"/>
              </a:tabLst>
            </a:pPr>
            <a:r>
              <a:rPr lang="pt-B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pt-BR" sz="1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pt-B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pt-B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pt-B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 ="</a:t>
            </a:r>
            <a:r>
              <a:rPr lang="pt-BR" sz="10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 sz="1000" dirty="0" err="1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lang="pt-BR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tabLst>
                <a:tab pos="571500" algn="l"/>
              </a:tabLst>
            </a:pP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71500" algn="l"/>
              </a:tabLst>
            </a:pP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342" y="191525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4" y="2311449"/>
            <a:ext cx="4427247" cy="1084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93" y="4569618"/>
            <a:ext cx="4335898" cy="14672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56790" y="3470974"/>
            <a:ext cx="4851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(chương trình chờ người dùng nhập vào một số nguyên)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828800" y="4133949"/>
            <a:ext cx="51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 </a:t>
            </a:r>
            <a:r>
              <a:rPr lang="en-US" b="1" dirty="0" err="1" smtClean="0"/>
              <a:t>giá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123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phím</a:t>
            </a:r>
            <a:r>
              <a:rPr lang="en-US" b="1" dirty="0" smtClean="0"/>
              <a:t> ENTER: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0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627" y="194746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Cửa sổ ban đầu:</a:t>
            </a:r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549627" y="2955691"/>
            <a:ext cx="450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Sau khi nhập giá trị 123 và nhấn phím ENTER:</a:t>
            </a:r>
            <a:endParaRPr lang="en-US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64019"/>
            <a:ext cx="3108058" cy="10299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b="27496"/>
          <a:stretch/>
        </p:blipFill>
        <p:spPr>
          <a:xfrm>
            <a:off x="2286000" y="3325023"/>
            <a:ext cx="2873551" cy="885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681406"/>
            <a:ext cx="3729018" cy="14055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49627" y="4312074"/>
            <a:ext cx="450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Sau khi nhập giá trị 456 và nhấn phím ENTER: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775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600201"/>
            <a:ext cx="5486400" cy="43434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y;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"Please enter x: 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scanf(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&amp;x);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"Please enter y: 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scanf(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&amp;y);</a:t>
            </a:r>
          </a:p>
          <a:p>
            <a:pPr lvl="1">
              <a:tabLst>
                <a:tab pos="51435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pt-BR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pt-BR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"x ="</a:t>
            </a:r>
            <a:r>
              <a:rPr lang="pt-BR">
                <a:solidFill>
                  <a:prstClr val="black"/>
                </a:solidFill>
                <a:latin typeface="Consolas" panose="020B0609020204030204" pitchFamily="49" charset="0"/>
              </a:rPr>
              <a:t>, x);</a:t>
            </a:r>
          </a:p>
          <a:p>
            <a:pPr lvl="1">
              <a:tabLst>
                <a:tab pos="514350" algn="l"/>
              </a:tabLst>
            </a:pPr>
            <a:r>
              <a:rPr lang="es-E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s-ES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s-E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s-ES">
                <a:solidFill>
                  <a:srgbClr val="A31515"/>
                </a:solidFill>
                <a:latin typeface="Consolas" panose="020B0609020204030204" pitchFamily="49" charset="0"/>
              </a:rPr>
              <a:t>"y ="</a:t>
            </a:r>
            <a:r>
              <a:rPr lang="es-ES">
                <a:solidFill>
                  <a:prstClr val="black"/>
                </a:solidFill>
                <a:latin typeface="Consolas" panose="020B0609020204030204" pitchFamily="49" charset="0"/>
              </a:rPr>
              <a:t>, y);</a:t>
            </a:r>
          </a:p>
          <a:p>
            <a:pPr lvl="1">
              <a:tabLst>
                <a:tab pos="51435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Hai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trong</a:t>
            </a:r>
            <a:r>
              <a:rPr lang="en-US" dirty="0"/>
              <a:t> 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\n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895600"/>
            <a:ext cx="5943599" cy="326243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45720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pPr lvl="1">
              <a:tabLst>
                <a:tab pos="457200" algn="l"/>
              </a:tabLst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x and y: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457200" algn="l"/>
              </a:tabLst>
            </a:pP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"%d %d"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, &amp;x, &amp;y);</a:t>
            </a:r>
          </a:p>
          <a:p>
            <a:pPr lvl="1">
              <a:tabLst>
                <a:tab pos="457200" algn="l"/>
              </a:tabLst>
            </a:pP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 = %d\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ny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, x, y);</a:t>
            </a:r>
          </a:p>
          <a:p>
            <a:pPr lvl="1">
              <a:tabLst>
                <a:tab pos="457200" algn="l"/>
              </a:tabLst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60771"/>
              </p:ext>
            </p:extLst>
          </p:nvPr>
        </p:nvGraphicFramePr>
        <p:xfrm>
          <a:off x="793931" y="1752600"/>
          <a:ext cx="812800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4187"/>
                <a:gridCol w="6373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Kiểu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Đặc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đọc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dữ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liệu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trong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scanf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int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%d</a:t>
                      </a:r>
                    </a:p>
                    <a:p>
                      <a:r>
                        <a:rPr lang="en-US" sz="2000" dirty="0" smtClean="0"/>
                        <a:t>%u (</a:t>
                      </a:r>
                      <a:r>
                        <a:rPr lang="en-US" sz="200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dấu</a:t>
                      </a:r>
                      <a:r>
                        <a:rPr lang="en-US" sz="2000" baseline="0" dirty="0" smtClean="0"/>
                        <a:t>, unsigned </a:t>
                      </a:r>
                      <a:r>
                        <a:rPr lang="en-US" sz="2000" baseline="0" dirty="0" err="1" smtClean="0"/>
                        <a:t>int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float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%f,</a:t>
                      </a:r>
                      <a:r>
                        <a:rPr lang="en-US" sz="2000" baseline="0" smtClean="0"/>
                        <a:t> %</a:t>
                      </a:r>
                      <a:r>
                        <a:rPr lang="en-US" sz="2000" kern="1200" smtClean="0">
                          <a:effectLst/>
                        </a:rPr>
                        <a:t>e,</a:t>
                      </a:r>
                      <a:r>
                        <a:rPr lang="en-US" sz="2000" baseline="0" smtClean="0"/>
                        <a:t> %</a:t>
                      </a:r>
                      <a:r>
                        <a:rPr lang="en-US" sz="2000" kern="1200" smtClean="0">
                          <a:effectLst/>
                        </a:rPr>
                        <a:t>E,</a:t>
                      </a:r>
                      <a:r>
                        <a:rPr lang="en-US" sz="2000" baseline="0" smtClean="0"/>
                        <a:t> %</a:t>
                      </a:r>
                      <a:r>
                        <a:rPr lang="en-US" sz="2000" kern="1200" smtClean="0">
                          <a:effectLst/>
                        </a:rPr>
                        <a:t>g,</a:t>
                      </a:r>
                      <a:r>
                        <a:rPr lang="en-US" sz="2000" baseline="0" smtClean="0"/>
                        <a:t> %</a:t>
                      </a:r>
                      <a:r>
                        <a:rPr lang="en-US" sz="2000" kern="1200" smtClean="0">
                          <a:effectLst/>
                        </a:rPr>
                        <a:t>G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double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%lf, </a:t>
                      </a:r>
                      <a:r>
                        <a:rPr lang="en-US" sz="2000" baseline="0" dirty="0" smtClean="0"/>
                        <a:t>%l</a:t>
                      </a:r>
                      <a:r>
                        <a:rPr lang="en-US" sz="2000" kern="1200" dirty="0" smtClean="0">
                          <a:effectLst/>
                        </a:rPr>
                        <a:t>e,</a:t>
                      </a:r>
                      <a:r>
                        <a:rPr lang="en-US" sz="2000" baseline="0" dirty="0" smtClean="0"/>
                        <a:t> %</a:t>
                      </a:r>
                      <a:r>
                        <a:rPr lang="en-US" sz="2000" baseline="0" dirty="0" err="1" smtClean="0"/>
                        <a:t>l</a:t>
                      </a:r>
                      <a:r>
                        <a:rPr lang="en-US" sz="2000" kern="1200" dirty="0" err="1" smtClean="0">
                          <a:effectLst/>
                        </a:rPr>
                        <a:t>E</a:t>
                      </a:r>
                      <a:r>
                        <a:rPr lang="en-US" sz="2000" kern="1200" dirty="0" smtClean="0">
                          <a:effectLst/>
                        </a:rPr>
                        <a:t>,</a:t>
                      </a:r>
                      <a:r>
                        <a:rPr lang="en-US" sz="2000" baseline="0" dirty="0" smtClean="0"/>
                        <a:t> %</a:t>
                      </a:r>
                      <a:r>
                        <a:rPr lang="en-US" sz="2000" baseline="0" dirty="0" err="1" smtClean="0"/>
                        <a:t>l</a:t>
                      </a:r>
                      <a:r>
                        <a:rPr lang="en-US" sz="2000" kern="1200" dirty="0" err="1" smtClean="0">
                          <a:effectLst/>
                        </a:rPr>
                        <a:t>g</a:t>
                      </a:r>
                      <a:r>
                        <a:rPr lang="en-US" sz="2000" kern="1200" dirty="0" smtClean="0">
                          <a:effectLst/>
                        </a:rPr>
                        <a:t>,</a:t>
                      </a:r>
                      <a:r>
                        <a:rPr lang="en-US" sz="2000" baseline="0" dirty="0" smtClean="0"/>
                        <a:t> %</a:t>
                      </a:r>
                      <a:r>
                        <a:rPr lang="en-US" sz="2000" baseline="0" dirty="0" err="1" smtClean="0"/>
                        <a:t>l</a:t>
                      </a:r>
                      <a:r>
                        <a:rPr lang="en-US" sz="2000" kern="1200" dirty="0" err="1" smtClean="0">
                          <a:effectLst/>
                        </a:rPr>
                        <a:t>G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char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%c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3526" y="4561004"/>
            <a:ext cx="7104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: 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www.tutorialspoint.com/c_standard_library/c_function_fscanf.htm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5262324"/>
            <a:ext cx="751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http://www.cplusplus.com/reference/cstdio/printf/</a:t>
            </a:r>
          </a:p>
        </p:txBody>
      </p:sp>
    </p:spTree>
    <p:extLst>
      <p:ext uri="{BB962C8B-B14F-4D97-AF65-F5344CB8AC3E}">
        <p14:creationId xmlns:p14="http://schemas.microsoft.com/office/powerpoint/2010/main" val="15971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8410575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		grade1, grade2, total, average;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("Input Grade 1: 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 &amp;grade1);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("Input Grade 2: 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 &amp;grade2);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total = grade1 + grade2;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average = total/2;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("The average grade is: %d", average);</a:t>
            </a:r>
          </a:p>
        </p:txBody>
      </p:sp>
    </p:spTree>
    <p:extLst>
      <p:ext uri="{BB962C8B-B14F-4D97-AF65-F5344CB8AC3E}">
        <p14:creationId xmlns:p14="http://schemas.microsoft.com/office/powerpoint/2010/main" val="1285287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257300"/>
            <a:ext cx="3457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841500"/>
            <a:ext cx="3457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738437"/>
            <a:ext cx="3457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3706812"/>
            <a:ext cx="3457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3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712913"/>
            <a:ext cx="8696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661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7 / 4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1  (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nếu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viết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7.0 / 4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hoặc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7 / 4.0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hoặc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7.0 /   4.0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kết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quả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sẽ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</a:t>
            </a:r>
            <a:r>
              <a:rPr lang="en-US" dirty="0" err="1">
                <a:latin typeface="DejaVu Sans Mono"/>
                <a:ea typeface="DejaVu Sans Mono"/>
                <a:cs typeface="DejaVu Sans Mono"/>
              </a:rPr>
              <a:t>bằng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 1.75)</a:t>
            </a:r>
          </a:p>
          <a:p>
            <a:pPr lvl="1" eaLnBrk="1" hangingPunct="1"/>
            <a:r>
              <a:rPr lang="en-US" dirty="0">
                <a:latin typeface="DejaVu Sans Mono"/>
                <a:ea typeface="DejaVu Sans Mono"/>
                <a:cs typeface="DejaVu Sans Mono"/>
              </a:rPr>
              <a:t>17 / 5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>
                <a:latin typeface="DejaVu Sans Mono"/>
                <a:ea typeface="DejaVu Sans Mono"/>
                <a:cs typeface="DejaVu Sans Mono"/>
              </a:rPr>
              <a:t>3</a:t>
            </a: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Phần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thập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phân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bị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cắt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đi</a:t>
            </a:r>
            <a:r>
              <a:rPr lang="en-US" dirty="0">
                <a:ea typeface="DejaVu Sans Mono"/>
                <a:cs typeface="DejaVu Sans Mono"/>
              </a:rPr>
              <a:t>, </a:t>
            </a:r>
            <a:r>
              <a:rPr lang="en-US" dirty="0" err="1">
                <a:ea typeface="DejaVu Sans Mono"/>
                <a:cs typeface="DejaVu Sans Mono"/>
              </a:rPr>
              <a:t>chứ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không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phải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làm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tròn</a:t>
            </a:r>
            <a:endParaRPr lang="en-US" dirty="0">
              <a:ea typeface="DejaVu Sans Mono"/>
              <a:cs typeface="DejaVu Sans Mono"/>
            </a:endParaRPr>
          </a:p>
          <a:p>
            <a:pPr eaLnBrk="1" hangingPunct="1"/>
            <a:r>
              <a:rPr lang="en-US" dirty="0" err="1">
                <a:ea typeface="DejaVu Sans Mono"/>
                <a:cs typeface="DejaVu Sans Mono"/>
              </a:rPr>
              <a:t>Phép</a:t>
            </a:r>
            <a:r>
              <a:rPr lang="en-US" dirty="0">
                <a:ea typeface="DejaVu Sans Mono"/>
                <a:cs typeface="DejaVu Sans Mono"/>
              </a:rPr>
              <a:t> chia </a:t>
            </a:r>
            <a:r>
              <a:rPr lang="en-US" dirty="0" err="1">
                <a:ea typeface="DejaVu Sans Mono"/>
                <a:cs typeface="DejaVu Sans Mono"/>
              </a:rPr>
              <a:t>lấy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dư</a:t>
            </a:r>
            <a:r>
              <a:rPr lang="en-US" dirty="0">
                <a:ea typeface="DejaVu Sans Mono"/>
                <a:cs typeface="DejaVu Sans Mono"/>
              </a:rPr>
              <a:t> (%) : </a:t>
            </a:r>
            <a:r>
              <a:rPr lang="en-US" dirty="0" err="1">
                <a:ea typeface="DejaVu Sans Mono"/>
                <a:cs typeface="DejaVu Sans Mono"/>
              </a:rPr>
              <a:t>hai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toán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hạng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là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số</a:t>
            </a:r>
            <a:r>
              <a:rPr lang="en-US" dirty="0">
                <a:ea typeface="DejaVu Sans Mono"/>
                <a:cs typeface="DejaVu Sans Mono"/>
              </a:rPr>
              <a:t> </a:t>
            </a:r>
            <a:r>
              <a:rPr lang="en-US" dirty="0" err="1">
                <a:ea typeface="DejaVu Sans Mono"/>
                <a:cs typeface="DejaVu Sans Mono"/>
              </a:rPr>
              <a:t>nguyên</a:t>
            </a:r>
            <a:endParaRPr lang="en-US" dirty="0">
              <a:ea typeface="DejaVu Sans Mono"/>
              <a:cs typeface="DejaVu Sans Mono"/>
            </a:endParaRPr>
          </a:p>
          <a:p>
            <a:pPr eaLnBrk="1" hangingPunct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phần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#include:</a:t>
            </a:r>
          </a:p>
          <a:p>
            <a:pPr lvl="2"/>
            <a:r>
              <a:rPr lang="en-US" sz="1800" dirty="0" err="1"/>
              <a:t>Hàm</a:t>
            </a:r>
            <a:r>
              <a:rPr lang="en-US" sz="1800" dirty="0"/>
              <a:t> main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(</a:t>
            </a:r>
            <a:r>
              <a:rPr lang="en-US" sz="1800" dirty="0" err="1"/>
              <a:t>gọi</a:t>
            </a:r>
            <a:r>
              <a:rPr lang="en-US" sz="1800" dirty="0"/>
              <a:t>)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printf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system.</a:t>
            </a:r>
          </a:p>
          <a:p>
            <a:pPr lvl="2"/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printf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stdio</a:t>
            </a:r>
            <a:r>
              <a:rPr lang="en-US" sz="1800" dirty="0"/>
              <a:t>, </a:t>
            </a:r>
            <a:r>
              <a:rPr lang="en-US" sz="1800" dirty="0" err="1"/>
              <a:t>cụ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tin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lvl="2"/>
            <a:r>
              <a:rPr lang="en-US" sz="1800" dirty="0" err="1"/>
              <a:t>Hàm</a:t>
            </a:r>
            <a:r>
              <a:rPr lang="en-US" sz="1800" dirty="0"/>
              <a:t> system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stdlib</a:t>
            </a:r>
            <a:r>
              <a:rPr lang="en-US" sz="1800" dirty="0"/>
              <a:t>, </a:t>
            </a:r>
            <a:r>
              <a:rPr lang="en-US" sz="1800" dirty="0" err="1"/>
              <a:t>cụ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tin &lt;</a:t>
            </a:r>
            <a:r>
              <a:rPr lang="en-US" sz="1800" dirty="0" err="1"/>
              <a:t>stdlib.h</a:t>
            </a:r>
            <a:r>
              <a:rPr lang="en-US" sz="1800" dirty="0"/>
              <a:t>&gt;</a:t>
            </a:r>
          </a:p>
          <a:p>
            <a:pPr lvl="2"/>
            <a:r>
              <a:rPr lang="en-US" sz="1800" dirty="0"/>
              <a:t>Do </a:t>
            </a:r>
            <a:r>
              <a:rPr lang="en-US" sz="1800" dirty="0" err="1"/>
              <a:t>đó</a:t>
            </a:r>
            <a:r>
              <a:rPr lang="en-US" sz="1800" dirty="0"/>
              <a:t>,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#include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nói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endParaRPr lang="en-US" sz="18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94739" y="1752600"/>
            <a:ext cx="403096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457200" algn="l"/>
              </a:tabLst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system(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577815"/>
            <a:ext cx="4495800" cy="9429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3576638" cy="1866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float   x;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x = 7/4;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printf("x = %f\n",x);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8769" y="3429000"/>
            <a:ext cx="357505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float   x; 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int      a = 7, b = 4;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x = a/b;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printf("x = %f\n",x);</a:t>
            </a: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45916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10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5125" y="1370013"/>
            <a:ext cx="3667125" cy="1866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float   x;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x = 7.0/4;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printf("x = %f\n",x);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1280" y="3581400"/>
            <a:ext cx="3575050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float   x, a = 7; 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int      b = 4;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x = a/b;</a:t>
            </a:r>
          </a:p>
          <a:p>
            <a:pPr marL="228600" indent="-228600" eaLnBrk="1" hangingPunct="1">
              <a:spcBef>
                <a:spcPts val="1000"/>
              </a:spcBef>
              <a:buFont typeface="Wingdings" pitchFamily="2" charset="2"/>
              <a:buNone/>
              <a:defRPr/>
            </a:pPr>
            <a:r>
              <a:rPr lang="pt-BR" sz="2400" kern="0" dirty="0">
                <a:latin typeface="+mn-lt"/>
                <a:cs typeface="+mn-cs"/>
              </a:rPr>
              <a:t>printf("x = %f\n",x);</a:t>
            </a:r>
            <a:endParaRPr lang="en-US" sz="2400" kern="0" dirty="0"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2306638"/>
            <a:ext cx="3362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724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2D.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603" y="2438400"/>
            <a:ext cx="8334993" cy="350865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&lt;stdlib.h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&lt;math.h&gt;</a:t>
            </a:r>
            <a:endParaRPr lang="en-US" sz="160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"Please enter coordinates x and y: 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scanf(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"%f%f"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&amp;x, &amp;y);</a:t>
            </a:r>
          </a:p>
          <a:p>
            <a:pPr lvl="1">
              <a:tabLst>
                <a:tab pos="514350" algn="l"/>
              </a:tabLst>
            </a:pPr>
            <a:r>
              <a:rPr lang="es-E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s-ES">
                <a:solidFill>
                  <a:srgbClr val="A31515"/>
                </a:solidFill>
                <a:latin typeface="Consolas" panose="020B0609020204030204" pitchFamily="49" charset="0"/>
              </a:rPr>
              <a:t>"(x,y) = (%5.2f,%5.2f)\n"</a:t>
            </a:r>
            <a:r>
              <a:rPr lang="es-ES">
                <a:solidFill>
                  <a:prstClr val="black"/>
                </a:solidFill>
                <a:latin typeface="Consolas" panose="020B0609020204030204" pitchFamily="49" charset="0"/>
              </a:rPr>
              <a:t>, x, y);</a:t>
            </a: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printf(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"Distance to the origin = %5.2f\n"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, sqrt(x*x + y*y));</a:t>
            </a:r>
          </a:p>
          <a:p>
            <a:pPr lvl="1">
              <a:tabLst>
                <a:tab pos="514350" algn="l"/>
              </a:tabLst>
            </a:pP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  <a:r>
              <a:rPr lang="en-US" dirty="0" err="1"/>
              <a:t>sqrt</a:t>
            </a:r>
            <a:r>
              <a:rPr lang="en-US" dirty="0"/>
              <a:t>(.):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603" y="2587347"/>
            <a:ext cx="8334993" cy="350865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>
              <a:tabLst>
                <a:tab pos="51435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x, y;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coordinates x and y: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f%f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&amp;x, &amp;y);</a:t>
            </a:r>
          </a:p>
          <a:p>
            <a:pPr lvl="1">
              <a:tabLst>
                <a:tab pos="514350" algn="l"/>
              </a:tabLst>
            </a:pP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"(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x,y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) = (%5.2f,%5.2f)\n"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, x, y);</a:t>
            </a:r>
          </a:p>
          <a:p>
            <a:pPr lvl="1">
              <a:tabLst>
                <a:tab pos="514350" algn="l"/>
              </a:tabLst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"Distance to the origin = %5.2f\n"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(x*x + y*y));</a:t>
            </a:r>
          </a:p>
          <a:p>
            <a:pPr lvl="1">
              <a:tabLst>
                <a:tab pos="514350" algn="l"/>
              </a:tabLst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>
              <a:tabLst>
                <a:tab pos="514350" algn="l"/>
              </a:tabLs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72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Function Name	     Description		Return Value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---------------------------------------------------------------------------------------------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abs(a)		Absolute value	             Same data type as argument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log(a)		Natural logarithm		double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sin(a)		sine of a (a in radians)	</a:t>
            </a:r>
            <a:r>
              <a:rPr lang="en-US" dirty="0" smtClean="0">
                <a:cs typeface="Times New Roman" pitchFamily="18" charset="0"/>
              </a:rPr>
              <a:t>double</a:t>
            </a:r>
            <a:endParaRPr lang="en-US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err="1">
                <a:cs typeface="Times New Roman" pitchFamily="18" charset="0"/>
              </a:rPr>
              <a:t>cos</a:t>
            </a:r>
            <a:r>
              <a:rPr lang="en-US" dirty="0">
                <a:cs typeface="Times New Roman" pitchFamily="18" charset="0"/>
              </a:rPr>
              <a:t>(a)		cosine of a (a in radians)	double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tan(a)		tangent of a (a in radians)	</a:t>
            </a:r>
            <a:r>
              <a:rPr lang="en-US" dirty="0" smtClean="0">
                <a:cs typeface="Times New Roman" pitchFamily="18" charset="0"/>
              </a:rPr>
              <a:t>double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log10(a)	</a:t>
            </a:r>
            <a:r>
              <a:rPr lang="en-US" dirty="0" smtClean="0">
                <a:cs typeface="Times New Roman" pitchFamily="18" charset="0"/>
              </a:rPr>
              <a:t>             common </a:t>
            </a:r>
            <a:r>
              <a:rPr lang="en-US" dirty="0">
                <a:cs typeface="Times New Roman" pitchFamily="18" charset="0"/>
              </a:rPr>
              <a:t>log (base 10) 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	double</a:t>
            </a:r>
          </a:p>
          <a:p>
            <a:pPr>
              <a:buFont typeface="Wingdings" pitchFamily="2" charset="2"/>
              <a:buNone/>
            </a:pPr>
            <a:r>
              <a:rPr lang="en-US" dirty="0" err="1">
                <a:cs typeface="Times New Roman" pitchFamily="18" charset="0"/>
              </a:rPr>
              <a:t>pow</a:t>
            </a:r>
            <a:r>
              <a:rPr lang="en-US" dirty="0">
                <a:cs typeface="Times New Roman" pitchFamily="18" charset="0"/>
              </a:rPr>
              <a:t>(a1,a2)	a1 raised to the a2 power	double</a:t>
            </a:r>
          </a:p>
          <a:p>
            <a:pPr>
              <a:buFont typeface="Wingdings" pitchFamily="2" charset="2"/>
              <a:buNone/>
            </a:pPr>
            <a:r>
              <a:rPr lang="en-US" dirty="0" err="1">
                <a:cs typeface="Times New Roman" pitchFamily="18" charset="0"/>
              </a:rPr>
              <a:t>exp</a:t>
            </a:r>
            <a:r>
              <a:rPr lang="en-US" dirty="0">
                <a:cs typeface="Times New Roman" pitchFamily="18" charset="0"/>
              </a:rPr>
              <a:t>(a)		</a:t>
            </a:r>
            <a:r>
              <a:rPr lang="en-US" dirty="0" err="1">
                <a:cs typeface="Times New Roman" pitchFamily="18" charset="0"/>
              </a:rPr>
              <a:t>e</a:t>
            </a:r>
            <a:r>
              <a:rPr lang="en-US" baseline="30000" dirty="0" err="1">
                <a:cs typeface="Times New Roman" pitchFamily="18" charset="0"/>
              </a:rPr>
              <a:t>a</a:t>
            </a:r>
            <a:r>
              <a:rPr lang="en-US" dirty="0">
                <a:cs typeface="Times New Roman" pitchFamily="18" charset="0"/>
              </a:rPr>
              <a:t>			</a:t>
            </a:r>
            <a:r>
              <a:rPr lang="en-US" dirty="0" smtClean="0">
                <a:cs typeface="Times New Roman" pitchFamily="18" charset="0"/>
              </a:rPr>
              <a:t>double</a:t>
            </a:r>
            <a:endParaRPr lang="en-US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err="1">
                <a:cs typeface="Times New Roman" pitchFamily="18" charset="0"/>
              </a:rPr>
              <a:t>sqrt</a:t>
            </a:r>
            <a:r>
              <a:rPr lang="en-US" dirty="0">
                <a:cs typeface="Times New Roman" pitchFamily="18" charset="0"/>
              </a:rPr>
              <a:t>(a)		square root of a		</a:t>
            </a:r>
            <a:r>
              <a:rPr lang="en-US" dirty="0" smtClean="0">
                <a:cs typeface="Times New Roman" pitchFamily="18" charset="0"/>
              </a:rPr>
              <a:t>double</a:t>
            </a:r>
            <a:endParaRPr lang="en-US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 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10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4578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0637"/>
            <a:ext cx="52101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49" y="4191000"/>
            <a:ext cx="44100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40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295400"/>
            <a:ext cx="627507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76" y="3733800"/>
            <a:ext cx="608349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632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609600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>
                <a:cs typeface="Times New Roman" pitchFamily="18" charset="0"/>
              </a:rPr>
              <a:t>setiosflags</a:t>
            </a:r>
            <a:r>
              <a:rPr lang="en-US" dirty="0" smtClean="0">
                <a:cs typeface="Times New Roman" pitchFamily="18" charset="0"/>
              </a:rPr>
              <a:t>()   (#include &lt;</a:t>
            </a:r>
            <a:r>
              <a:rPr lang="en-US" dirty="0" err="1" smtClean="0">
                <a:cs typeface="Times New Roman" pitchFamily="18" charset="0"/>
              </a:rPr>
              <a:t>iomanip</a:t>
            </a:r>
            <a:r>
              <a:rPr lang="en-US" dirty="0" smtClean="0">
                <a:cs typeface="Times New Roman" pitchFamily="18" charset="0"/>
              </a:rPr>
              <a:t>&gt;)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382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Flag		Meaning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----------------------------------------------------------------------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</a:t>
            </a:r>
            <a:r>
              <a:rPr lang="en-US" i="1" dirty="0" err="1">
                <a:cs typeface="Times New Roman" pitchFamily="18" charset="0"/>
              </a:rPr>
              <a:t>showpos</a:t>
            </a:r>
            <a:r>
              <a:rPr lang="en-US" dirty="0">
                <a:cs typeface="Times New Roman" pitchFamily="18" charset="0"/>
              </a:rPr>
              <a:t>	display a leading  + sign when the number is positive.     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</a:t>
            </a:r>
            <a:r>
              <a:rPr lang="en-US" i="1" dirty="0" err="1">
                <a:cs typeface="Times New Roman" pitchFamily="18" charset="0"/>
              </a:rPr>
              <a:t>dec</a:t>
            </a:r>
            <a:r>
              <a:rPr lang="en-US" dirty="0">
                <a:cs typeface="Times New Roman" pitchFamily="18" charset="0"/>
              </a:rPr>
              <a:t>		display in decimal format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</a:t>
            </a:r>
            <a:r>
              <a:rPr lang="en-US" i="1" dirty="0" err="1">
                <a:cs typeface="Times New Roman" pitchFamily="18" charset="0"/>
              </a:rPr>
              <a:t>oct</a:t>
            </a:r>
            <a:r>
              <a:rPr lang="en-US" i="1" dirty="0">
                <a:cs typeface="Times New Roman" pitchFamily="18" charset="0"/>
              </a:rPr>
              <a:t>		</a:t>
            </a:r>
            <a:r>
              <a:rPr lang="en-US" dirty="0">
                <a:cs typeface="Times New Roman" pitchFamily="18" charset="0"/>
              </a:rPr>
              <a:t>display in octal format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::left</a:t>
            </a:r>
            <a:r>
              <a:rPr lang="en-US" dirty="0">
                <a:cs typeface="Times New Roman" pitchFamily="18" charset="0"/>
              </a:rPr>
              <a:t>		left-justify output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</a:t>
            </a:r>
            <a:r>
              <a:rPr lang="en-US" i="1" dirty="0" smtClean="0">
                <a:cs typeface="Times New Roman" pitchFamily="18" charset="0"/>
              </a:rPr>
              <a:t>right	</a:t>
            </a:r>
            <a:r>
              <a:rPr lang="en-US" dirty="0">
                <a:cs typeface="Times New Roman" pitchFamily="18" charset="0"/>
              </a:rPr>
              <a:t>	right-justify output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::hex</a:t>
            </a:r>
            <a:r>
              <a:rPr lang="en-US" dirty="0">
                <a:cs typeface="Times New Roman" pitchFamily="18" charset="0"/>
              </a:rPr>
              <a:t>		display in hexadecimal </a:t>
            </a:r>
            <a:r>
              <a:rPr lang="en-US" dirty="0" smtClean="0">
                <a:cs typeface="Times New Roman" pitchFamily="18" charset="0"/>
              </a:rPr>
              <a:t>format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</a:t>
            </a:r>
            <a:r>
              <a:rPr lang="en-US" i="1" dirty="0" err="1" smtClean="0">
                <a:cs typeface="Times New Roman" pitchFamily="18" charset="0"/>
              </a:rPr>
              <a:t>os</a:t>
            </a:r>
            <a:r>
              <a:rPr lang="en-US" i="1" dirty="0" smtClean="0">
                <a:cs typeface="Times New Roman" pitchFamily="18" charset="0"/>
              </a:rPr>
              <a:t>::fixed</a:t>
            </a:r>
          </a:p>
          <a:p>
            <a:pPr>
              <a:buFont typeface="Wingdings" pitchFamily="2" charset="2"/>
              <a:buNone/>
            </a:pPr>
            <a:r>
              <a:rPr lang="en-US" i="1" dirty="0" err="1">
                <a:cs typeface="Times New Roman" pitchFamily="18" charset="0"/>
              </a:rPr>
              <a:t>ios</a:t>
            </a:r>
            <a:r>
              <a:rPr lang="en-US" i="1" dirty="0">
                <a:cs typeface="Times New Roman" pitchFamily="18" charset="0"/>
              </a:rPr>
              <a:t>::</a:t>
            </a:r>
            <a:r>
              <a:rPr lang="en-US" i="1" dirty="0" smtClean="0">
                <a:cs typeface="Times New Roman" pitchFamily="18" charset="0"/>
              </a:rPr>
              <a:t>scientific        </a:t>
            </a:r>
            <a:r>
              <a:rPr lang="en-US" dirty="0" smtClean="0">
                <a:cs typeface="Times New Roman" pitchFamily="18" charset="0"/>
              </a:rPr>
              <a:t>use </a:t>
            </a:r>
            <a:r>
              <a:rPr lang="en-US" dirty="0">
                <a:cs typeface="Times New Roman" pitchFamily="18" charset="0"/>
              </a:rPr>
              <a:t>exponential notation</a:t>
            </a:r>
            <a:endParaRPr lang="en-US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7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114800" cy="8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1824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6" y="2971800"/>
            <a:ext cx="7875022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67175"/>
            <a:ext cx="29241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181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31757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74520"/>
            <a:ext cx="3796928" cy="254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6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803" y="2971800"/>
            <a:ext cx="26051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main(){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93119" y="3169346"/>
            <a:ext cx="12310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6847" y="2992464"/>
            <a:ext cx="459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Dấu</a:t>
            </a:r>
            <a:r>
              <a:rPr lang="en-US" dirty="0" smtClean="0"/>
              <a:t> “{“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6847" y="3782005"/>
            <a:ext cx="522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Dấu</a:t>
            </a:r>
            <a:r>
              <a:rPr lang="en-US" dirty="0" smtClean="0"/>
              <a:t> “}“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0095" y="3989943"/>
            <a:ext cx="257410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65" y="3733800"/>
            <a:ext cx="64674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4780"/>
            <a:ext cx="7633840" cy="157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1779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52934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72" y="2667000"/>
            <a:ext cx="66305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777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30750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1600"/>
            <a:ext cx="33813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228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3999"/>
            <a:ext cx="4267200" cy="388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0671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180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343400" cy="314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1281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0026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" y="1676400"/>
            <a:ext cx="4419600" cy="333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99505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232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343400" cy="319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95" y="2209800"/>
            <a:ext cx="4010184" cy="219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4953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rea = PI*</a:t>
            </a:r>
            <a:r>
              <a:rPr lang="en-US" dirty="0" err="1" smtClean="0"/>
              <a:t>a+b</a:t>
            </a:r>
            <a:r>
              <a:rPr lang="en-US" dirty="0" smtClean="0"/>
              <a:t>*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586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1973"/>
            <a:ext cx="4343400" cy="317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1814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2945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</p:spPr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2" y="990600"/>
            <a:ext cx="715608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32670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0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1023" y="3188593"/>
            <a:ext cx="26051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57200" algn="l"/>
              </a:tabLst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1023" y="5284714"/>
            <a:ext cx="6923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(main)</a:t>
            </a:r>
            <a:endParaRPr lang="en-US" dirty="0"/>
          </a:p>
          <a:p>
            <a:r>
              <a:rPr lang="vi-VN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main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vi-VN" dirty="0" smtClean="0"/>
              <a:t>mã trạng thái: 0 = không có lỗi; 1 = có lỗi</a:t>
            </a:r>
          </a:p>
          <a:p>
            <a:r>
              <a:rPr lang="vi-VN" dirty="0"/>
              <a:t>EXIT_SUCCESS = 0; EXIT_FAILURE = 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43033" y="3556517"/>
            <a:ext cx="0" cy="16298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phần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C.</a:t>
            </a:r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, hay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C.</a:t>
            </a:r>
          </a:p>
          <a:p>
            <a:pPr lvl="1"/>
            <a:r>
              <a:rPr lang="en-US" dirty="0"/>
              <a:t>Hai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Chú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gồm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dòng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nằm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giữa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cặp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đánh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dấu</a:t>
            </a:r>
            <a:r>
              <a:rPr lang="en-US" dirty="0">
                <a:solidFill>
                  <a:srgbClr val="00B050"/>
                </a:solidFill>
              </a:rPr>
              <a:t> “/*”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b="1" dirty="0">
                <a:solidFill>
                  <a:srgbClr val="00B050"/>
                </a:solidFill>
              </a:rPr>
              <a:t>*/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Chú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đến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cuối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dòng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đánh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dấu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bởi</a:t>
            </a:r>
            <a:r>
              <a:rPr lang="en-US" dirty="0">
                <a:solidFill>
                  <a:srgbClr val="00B050"/>
                </a:solidFill>
              </a:rPr>
              <a:t> “</a:t>
            </a: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143000"/>
            <a:ext cx="41148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The objective of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...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is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 is  ...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"..."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system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"pause" causes  ...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3134</Words>
  <Application>Microsoft Office PowerPoint</Application>
  <PresentationFormat>On-screen Show (4:3)</PresentationFormat>
  <Paragraphs>627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15_Blends</vt:lpstr>
      <vt:lpstr>Chương 02 CẤU TRÚC VÀ CÁC THÀNH PHẦN CHƯƠNG TRÌNH C</vt:lpstr>
      <vt:lpstr>Nội dung</vt:lpstr>
      <vt:lpstr>Giới thiệu</vt:lpstr>
      <vt:lpstr>Giới thiệu</vt:lpstr>
      <vt:lpstr>Chương trình C đơn giản </vt:lpstr>
      <vt:lpstr>Chương trình C đơn giản  Các thành phần</vt:lpstr>
      <vt:lpstr>Chương trình C đơn giản  Các thành phần</vt:lpstr>
      <vt:lpstr>Chương trình C đơn giản  Các thành phần</vt:lpstr>
      <vt:lpstr>Chương trình C đơn giản  Các thành phần</vt:lpstr>
      <vt:lpstr>Phong cách lập trình</vt:lpstr>
      <vt:lpstr>Phong cách lập trình</vt:lpstr>
      <vt:lpstr>Phong cách lập trình Các gợi ý</vt:lpstr>
      <vt:lpstr>Phong cách lập trình Các gợi ý</vt:lpstr>
      <vt:lpstr>Phong cách lập trình Các gợi ý</vt:lpstr>
      <vt:lpstr>Phong cách lập trình Các gợi ý</vt:lpstr>
      <vt:lpstr>Phong cách lập trình Các gợi ý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Hiển thị chuỗi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Dữ liệu và kết xuất trong C</vt:lpstr>
      <vt:lpstr>Chương trình tính toán đơn giản</vt:lpstr>
      <vt:lpstr>Chương trình tính toán đơn giản</vt:lpstr>
      <vt:lpstr>Chương trình tính toán đơn giản</vt:lpstr>
      <vt:lpstr>Chương trình tính toán đơn giản</vt:lpstr>
      <vt:lpstr>Chương trình tính toán đơn giản</vt:lpstr>
      <vt:lpstr>Chương trình tính toán đơn giản</vt:lpstr>
      <vt:lpstr>Nhập liệu trong C</vt:lpstr>
      <vt:lpstr>Nhập liệu trong C</vt:lpstr>
      <vt:lpstr>Nhập liệu trong C</vt:lpstr>
      <vt:lpstr>Nhập liệu trong C</vt:lpstr>
      <vt:lpstr>Nhập liệu trong C</vt:lpstr>
      <vt:lpstr>Nhập liệu trong C</vt:lpstr>
      <vt:lpstr>Nhập liệu trong C</vt:lpstr>
      <vt:lpstr>Nhập liệu trong C</vt:lpstr>
      <vt:lpstr>Chương trình tính toán đơn giản</vt:lpstr>
      <vt:lpstr>Chương trình tính toán đơn giản</vt:lpstr>
      <vt:lpstr>Xử lý đơn giản</vt:lpstr>
      <vt:lpstr>Xử lý đơn giản</vt:lpstr>
      <vt:lpstr>Xử lý đơn giản</vt:lpstr>
      <vt:lpstr>Xử lý đơn giản</vt:lpstr>
      <vt:lpstr>Xử lý đơn giản</vt:lpstr>
      <vt:lpstr>Xử lý đơn giản</vt:lpstr>
      <vt:lpstr>Xử lý đơn giản</vt:lpstr>
      <vt:lpstr>Hàm cout, cin</vt:lpstr>
      <vt:lpstr>Hàm cout, cin</vt:lpstr>
      <vt:lpstr>Hàm cout, cin</vt:lpstr>
      <vt:lpstr>Hàm cout, cin</vt:lpstr>
      <vt:lpstr>Hàm cout, cin</vt:lpstr>
      <vt:lpstr>Hàm cout, cin</vt:lpstr>
      <vt:lpstr>Hàm cout, cin</vt:lpstr>
      <vt:lpstr>Macro</vt:lpstr>
      <vt:lpstr>Macro</vt:lpstr>
      <vt:lpstr>Macro</vt:lpstr>
      <vt:lpstr>Macro</vt:lpstr>
      <vt:lpstr>Macro</vt:lpstr>
      <vt:lpstr>Macro</vt:lpstr>
      <vt:lpstr>Macro</vt:lpstr>
    </vt:vector>
  </TitlesOfParts>
  <Company>Dai hoc Bach Khoa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653</cp:revision>
  <dcterms:created xsi:type="dcterms:W3CDTF">2010-12-08T09:26:28Z</dcterms:created>
  <dcterms:modified xsi:type="dcterms:W3CDTF">2018-01-20T03:46:17Z</dcterms:modified>
</cp:coreProperties>
</file>