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9" r:id="rId3"/>
    <p:sldId id="257" r:id="rId4"/>
    <p:sldId id="258" r:id="rId5"/>
    <p:sldId id="259" r:id="rId6"/>
    <p:sldId id="260" r:id="rId7"/>
    <p:sldId id="261" r:id="rId8"/>
    <p:sldId id="262" r:id="rId9"/>
    <p:sldId id="283" r:id="rId10"/>
    <p:sldId id="284" r:id="rId11"/>
    <p:sldId id="285" r:id="rId12"/>
    <p:sldId id="286" r:id="rId13"/>
    <p:sldId id="293" r:id="rId14"/>
    <p:sldId id="287" r:id="rId15"/>
    <p:sldId id="288" r:id="rId16"/>
    <p:sldId id="271" r:id="rId17"/>
    <p:sldId id="272" r:id="rId18"/>
    <p:sldId id="273" r:id="rId19"/>
    <p:sldId id="274" r:id="rId20"/>
    <p:sldId id="275" r:id="rId21"/>
    <p:sldId id="276" r:id="rId22"/>
    <p:sldId id="278" r:id="rId23"/>
    <p:sldId id="290" r:id="rId24"/>
    <p:sldId id="291" r:id="rId25"/>
    <p:sldId id="292" r:id="rId26"/>
    <p:sldId id="294" r:id="rId27"/>
    <p:sldId id="295" r:id="rId28"/>
    <p:sldId id="296" r:id="rId29"/>
    <p:sldId id="297" r:id="rId30"/>
    <p:sldId id="280" r:id="rId31"/>
    <p:sldId id="281" r:id="rId32"/>
    <p:sldId id="28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hông có Kiểu, Lưới Bảng">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7" autoAdjust="0"/>
    <p:restoredTop sz="94660"/>
  </p:normalViewPr>
  <p:slideViewPr>
    <p:cSldViewPr snapToGrid="0">
      <p:cViewPr varScale="1">
        <p:scale>
          <a:sx n="73" d="100"/>
          <a:sy n="73" d="100"/>
        </p:scale>
        <p:origin x="4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vi-VN"/>
              <a:t>Bấm để sửa kiểu tiêu đề Bản cái</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5DFEC1FF-1F5A-4EEF-B899-D6F0B2F86F5E}" type="datetimeFigureOut">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FDB8065-DAC3-47A0-A9A9-EF56BF7EAA74}" type="slidenum">
              <a:rPr lang="en-US" smtClean="0"/>
              <a:t>‹#›</a:t>
            </a:fld>
            <a:endParaRPr lang="en-US"/>
          </a:p>
        </p:txBody>
      </p:sp>
    </p:spTree>
    <p:extLst>
      <p:ext uri="{BB962C8B-B14F-4D97-AF65-F5344CB8AC3E}">
        <p14:creationId xmlns:p14="http://schemas.microsoft.com/office/powerpoint/2010/main" val="3805503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vi-VN"/>
              <a:t>Bấm để sửa kiểu tiêu đề Bản cái</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5DFEC1FF-1F5A-4EEF-B899-D6F0B2F86F5E}" type="datetimeFigureOut">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DB8065-DAC3-47A0-A9A9-EF56BF7EAA74}" type="slidenum">
              <a:rPr lang="en-US" smtClean="0"/>
              <a:t>‹#›</a:t>
            </a:fld>
            <a:endParaRPr lang="en-US"/>
          </a:p>
        </p:txBody>
      </p:sp>
    </p:spTree>
    <p:extLst>
      <p:ext uri="{BB962C8B-B14F-4D97-AF65-F5344CB8AC3E}">
        <p14:creationId xmlns:p14="http://schemas.microsoft.com/office/powerpoint/2010/main" val="693567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vi-VN"/>
              <a:t>Bấm để sửa kiểu tiêu đề Bản cái</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Bấm để chỉnh sửa kiểu văn bản của Bản cái</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5DFEC1FF-1F5A-4EEF-B899-D6F0B2F86F5E}" type="datetimeFigureOut">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DB8065-DAC3-47A0-A9A9-EF56BF7EAA7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79076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vi-VN"/>
              <a:t>Bấm để sửa kiểu tiêu đề Bản cái</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a:t>Bấm để chỉnh sửa kiểu văn bản của Bản cái</a:t>
            </a:r>
          </a:p>
        </p:txBody>
      </p:sp>
      <p:sp>
        <p:nvSpPr>
          <p:cNvPr id="5" name="Date Placeholder 4"/>
          <p:cNvSpPr>
            <a:spLocks noGrp="1"/>
          </p:cNvSpPr>
          <p:nvPr>
            <p:ph type="dt" sz="half" idx="10"/>
          </p:nvPr>
        </p:nvSpPr>
        <p:spPr/>
        <p:txBody>
          <a:bodyPr/>
          <a:lstStyle/>
          <a:p>
            <a:fld id="{5DFEC1FF-1F5A-4EEF-B899-D6F0B2F86F5E}" type="datetimeFigureOut">
              <a:rPr lang="en-US" smtClean="0"/>
              <a:t>1/9/2021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DB8065-DAC3-47A0-A9A9-EF56BF7EAA74}" type="slidenum">
              <a:rPr lang="en-US" smtClean="0"/>
              <a:t>‹#›</a:t>
            </a:fld>
            <a:endParaRPr lang="en-US"/>
          </a:p>
        </p:txBody>
      </p:sp>
    </p:spTree>
    <p:extLst>
      <p:ext uri="{BB962C8B-B14F-4D97-AF65-F5344CB8AC3E}">
        <p14:creationId xmlns:p14="http://schemas.microsoft.com/office/powerpoint/2010/main" val="1386367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ích dẫn Danh Thiếp">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vi-VN"/>
              <a:t>Bấm để sửa kiểu tiêu đề Bản cái</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Bấm để chỉnh sửa kiểu văn bản của Bản cái</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a:t>Bấm để chỉnh sửa kiểu văn bản của Bản cái</a:t>
            </a:r>
          </a:p>
        </p:txBody>
      </p:sp>
      <p:sp>
        <p:nvSpPr>
          <p:cNvPr id="5" name="Date Placeholder 4"/>
          <p:cNvSpPr>
            <a:spLocks noGrp="1"/>
          </p:cNvSpPr>
          <p:nvPr>
            <p:ph type="dt" sz="half" idx="10"/>
          </p:nvPr>
        </p:nvSpPr>
        <p:spPr/>
        <p:txBody>
          <a:bodyPr/>
          <a:lstStyle/>
          <a:p>
            <a:fld id="{5DFEC1FF-1F5A-4EEF-B899-D6F0B2F86F5E}" type="datetimeFigureOut">
              <a:rPr lang="en-US" smtClean="0"/>
              <a:t>1/9/2021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DB8065-DAC3-47A0-A9A9-EF56BF7EAA7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7292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Đúng hoặc Sai">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vi-VN"/>
              <a:t>Bấm để sửa kiểu tiêu đề Bản cái</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Bấm để chỉnh sửa kiểu văn bản của Bản cái</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a:t>Bấm để chỉnh sửa kiểu văn bản của Bản cái</a:t>
            </a:r>
          </a:p>
        </p:txBody>
      </p:sp>
      <p:sp>
        <p:nvSpPr>
          <p:cNvPr id="5" name="Date Placeholder 4"/>
          <p:cNvSpPr>
            <a:spLocks noGrp="1"/>
          </p:cNvSpPr>
          <p:nvPr>
            <p:ph type="dt" sz="half" idx="10"/>
          </p:nvPr>
        </p:nvSpPr>
        <p:spPr/>
        <p:txBody>
          <a:bodyPr/>
          <a:lstStyle/>
          <a:p>
            <a:fld id="{5DFEC1FF-1F5A-4EEF-B899-D6F0B2F86F5E}" type="datetimeFigureOut">
              <a:rPr lang="en-US" smtClean="0"/>
              <a:t>1/9/2021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DB8065-DAC3-47A0-A9A9-EF56BF7EAA74}" type="slidenum">
              <a:rPr lang="en-US" smtClean="0"/>
              <a:t>‹#›</a:t>
            </a:fld>
            <a:endParaRPr lang="en-US"/>
          </a:p>
        </p:txBody>
      </p:sp>
    </p:spTree>
    <p:extLst>
      <p:ext uri="{BB962C8B-B14F-4D97-AF65-F5344CB8AC3E}">
        <p14:creationId xmlns:p14="http://schemas.microsoft.com/office/powerpoint/2010/main" val="3575962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ncho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5DFEC1FF-1F5A-4EEF-B899-D6F0B2F86F5E}" type="datetimeFigureOut">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DB8065-DAC3-47A0-A9A9-EF56BF7EAA74}" type="slidenum">
              <a:rPr lang="en-US" smtClean="0"/>
              <a:t>‹#›</a:t>
            </a:fld>
            <a:endParaRPr lang="en-US"/>
          </a:p>
        </p:txBody>
      </p:sp>
    </p:spTree>
    <p:extLst>
      <p:ext uri="{BB962C8B-B14F-4D97-AF65-F5344CB8AC3E}">
        <p14:creationId xmlns:p14="http://schemas.microsoft.com/office/powerpoint/2010/main" val="3708207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vi-VN"/>
              <a:t>Bấm để sửa kiểu tiêu đề Bản cái</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5DFEC1FF-1F5A-4EEF-B899-D6F0B2F86F5E}" type="datetimeFigureOut">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DB8065-DAC3-47A0-A9A9-EF56BF7EAA74}" type="slidenum">
              <a:rPr lang="en-US" smtClean="0"/>
              <a:t>‹#›</a:t>
            </a:fld>
            <a:endParaRPr lang="en-US"/>
          </a:p>
        </p:txBody>
      </p:sp>
    </p:spTree>
    <p:extLst>
      <p:ext uri="{BB962C8B-B14F-4D97-AF65-F5344CB8AC3E}">
        <p14:creationId xmlns:p14="http://schemas.microsoft.com/office/powerpoint/2010/main" val="2961877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vi-VN"/>
              <a:t>Bấm để sửa kiểu tiêu đề Bản cái</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5DFEC1FF-1F5A-4EEF-B899-D6F0B2F86F5E}" type="datetimeFigureOut">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DB8065-DAC3-47A0-A9A9-EF56BF7EAA74}" type="slidenum">
              <a:rPr lang="en-US" smtClean="0"/>
              <a:t>‹#›</a:t>
            </a:fld>
            <a:endParaRPr lang="en-US"/>
          </a:p>
        </p:txBody>
      </p:sp>
    </p:spTree>
    <p:extLst>
      <p:ext uri="{BB962C8B-B14F-4D97-AF65-F5344CB8AC3E}">
        <p14:creationId xmlns:p14="http://schemas.microsoft.com/office/powerpoint/2010/main" val="339903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vi-VN"/>
              <a:t>Bấm để sửa kiểu tiêu đề Bản cái</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5DFEC1FF-1F5A-4EEF-B899-D6F0B2F86F5E}" type="datetimeFigureOut">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DB8065-DAC3-47A0-A9A9-EF56BF7EAA74}" type="slidenum">
              <a:rPr lang="en-US" smtClean="0"/>
              <a:t>‹#›</a:t>
            </a:fld>
            <a:endParaRPr lang="en-US"/>
          </a:p>
        </p:txBody>
      </p:sp>
    </p:spTree>
    <p:extLst>
      <p:ext uri="{BB962C8B-B14F-4D97-AF65-F5344CB8AC3E}">
        <p14:creationId xmlns:p14="http://schemas.microsoft.com/office/powerpoint/2010/main" val="2068868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5DFEC1FF-1F5A-4EEF-B899-D6F0B2F86F5E}" type="datetimeFigureOut">
              <a:rPr lang="en-US" smtClean="0"/>
              <a:t>1/9/2021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DB8065-DAC3-47A0-A9A9-EF56BF7EAA74}" type="slidenum">
              <a:rPr lang="en-US" smtClean="0"/>
              <a:t>‹#›</a:t>
            </a:fld>
            <a:endParaRPr lang="en-US"/>
          </a:p>
        </p:txBody>
      </p:sp>
    </p:spTree>
    <p:extLst>
      <p:ext uri="{BB962C8B-B14F-4D97-AF65-F5344CB8AC3E}">
        <p14:creationId xmlns:p14="http://schemas.microsoft.com/office/powerpoint/2010/main" val="1847543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vi-VN"/>
              <a:t>Bấm để sửa kiểu tiêu đề Bản cái</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5DFEC1FF-1F5A-4EEF-B899-D6F0B2F86F5E}" type="datetimeFigureOut">
              <a:rPr lang="en-US" smtClean="0"/>
              <a:t>1/9/2021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FDB8065-DAC3-47A0-A9A9-EF56BF7EAA74}" type="slidenum">
              <a:rPr lang="en-US" smtClean="0"/>
              <a:t>‹#›</a:t>
            </a:fld>
            <a:endParaRPr lang="en-US"/>
          </a:p>
        </p:txBody>
      </p:sp>
    </p:spTree>
    <p:extLst>
      <p:ext uri="{BB962C8B-B14F-4D97-AF65-F5344CB8AC3E}">
        <p14:creationId xmlns:p14="http://schemas.microsoft.com/office/powerpoint/2010/main" val="31956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5DFEC1FF-1F5A-4EEF-B899-D6F0B2F86F5E}" type="datetimeFigureOut">
              <a:rPr lang="en-US" smtClean="0"/>
              <a:t>1/9/2021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FDB8065-DAC3-47A0-A9A9-EF56BF7EAA74}" type="slidenum">
              <a:rPr lang="en-US" smtClean="0"/>
              <a:t>‹#›</a:t>
            </a:fld>
            <a:endParaRPr lang="en-US"/>
          </a:p>
        </p:txBody>
      </p:sp>
    </p:spTree>
    <p:extLst>
      <p:ext uri="{BB962C8B-B14F-4D97-AF65-F5344CB8AC3E}">
        <p14:creationId xmlns:p14="http://schemas.microsoft.com/office/powerpoint/2010/main" val="2229399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FEC1FF-1F5A-4EEF-B899-D6F0B2F86F5E}" type="datetimeFigureOut">
              <a:rPr lang="en-US" smtClean="0"/>
              <a:t>1/9/2021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FDB8065-DAC3-47A0-A9A9-EF56BF7EAA74}" type="slidenum">
              <a:rPr lang="en-US" smtClean="0"/>
              <a:t>‹#›</a:t>
            </a:fld>
            <a:endParaRPr lang="en-US"/>
          </a:p>
        </p:txBody>
      </p:sp>
    </p:spTree>
    <p:extLst>
      <p:ext uri="{BB962C8B-B14F-4D97-AF65-F5344CB8AC3E}">
        <p14:creationId xmlns:p14="http://schemas.microsoft.com/office/powerpoint/2010/main" val="2950171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vi-VN"/>
              <a:t>Bấm để sửa kiểu tiêu đề Bản cái</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5DFEC1FF-1F5A-4EEF-B899-D6F0B2F86F5E}" type="datetimeFigureOut">
              <a:rPr lang="en-US" smtClean="0"/>
              <a:t>1/9/2021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FDB8065-DAC3-47A0-A9A9-EF56BF7EAA74}" type="slidenum">
              <a:rPr lang="en-US" smtClean="0"/>
              <a:t>‹#›</a:t>
            </a:fld>
            <a:endParaRPr lang="en-US"/>
          </a:p>
        </p:txBody>
      </p:sp>
    </p:spTree>
    <p:extLst>
      <p:ext uri="{BB962C8B-B14F-4D97-AF65-F5344CB8AC3E}">
        <p14:creationId xmlns:p14="http://schemas.microsoft.com/office/powerpoint/2010/main" val="2739896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5DFEC1FF-1F5A-4EEF-B899-D6F0B2F86F5E}" type="datetimeFigureOut">
              <a:rPr lang="en-US" smtClean="0"/>
              <a:t>1/9/2021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DB8065-DAC3-47A0-A9A9-EF56BF7EAA74}" type="slidenum">
              <a:rPr lang="en-US" smtClean="0"/>
              <a:t>‹#›</a:t>
            </a:fld>
            <a:endParaRPr lang="en-US"/>
          </a:p>
        </p:txBody>
      </p:sp>
    </p:spTree>
    <p:extLst>
      <p:ext uri="{BB962C8B-B14F-4D97-AF65-F5344CB8AC3E}">
        <p14:creationId xmlns:p14="http://schemas.microsoft.com/office/powerpoint/2010/main" val="2333942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vi-VN"/>
              <a:t>Bấm để sửa kiểu tiêu đề Bản cái</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DFEC1FF-1F5A-4EEF-B899-D6F0B2F86F5E}" type="datetimeFigureOut">
              <a:rPr lang="en-US" smtClean="0"/>
              <a:t>1/9/2021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FDB8065-DAC3-47A0-A9A9-EF56BF7EAA74}" type="slidenum">
              <a:rPr lang="en-US" smtClean="0"/>
              <a:t>‹#›</a:t>
            </a:fld>
            <a:endParaRPr lang="en-US"/>
          </a:p>
        </p:txBody>
      </p:sp>
    </p:spTree>
    <p:extLst>
      <p:ext uri="{BB962C8B-B14F-4D97-AF65-F5344CB8AC3E}">
        <p14:creationId xmlns:p14="http://schemas.microsoft.com/office/powerpoint/2010/main" val="40435487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Visio_Drawing4.vsdx"/><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Visio_Drawing5.vsdx"/><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Visio_Drawing6.vsdx"/><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4.emf"/></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Visio_Drawing7.vsdx"/><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Visio_Drawing8.vsdx"/><Relationship Id="rId2" Type="http://schemas.openxmlformats.org/officeDocument/2006/relationships/slideLayout" Target="../slideLayouts/slideLayout8.xml"/><Relationship Id="rId1" Type="http://schemas.openxmlformats.org/officeDocument/2006/relationships/vmlDrawing" Target="../drawings/vmlDrawing13.vml"/><Relationship Id="rId4" Type="http://schemas.openxmlformats.org/officeDocument/2006/relationships/image" Target="../media/image16.emf"/></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Visio_Drawing9.vsdx"/><Relationship Id="rId2" Type="http://schemas.openxmlformats.org/officeDocument/2006/relationships/slideLayout" Target="../slideLayouts/slideLayout8.xml"/><Relationship Id="rId1" Type="http://schemas.openxmlformats.org/officeDocument/2006/relationships/vmlDrawing" Target="../drawings/vmlDrawing14.vml"/><Relationship Id="rId4" Type="http://schemas.openxmlformats.org/officeDocument/2006/relationships/image" Target="../media/image17.emf"/></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Visio_Drawing10.vsdx"/><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8.emf"/></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Visio_Drawing11.vsdx"/><Relationship Id="rId2" Type="http://schemas.openxmlformats.org/officeDocument/2006/relationships/slideLayout" Target="../slideLayouts/slideLayout8.xml"/><Relationship Id="rId1" Type="http://schemas.openxmlformats.org/officeDocument/2006/relationships/vmlDrawing" Target="../drawings/vmlDrawing16.vml"/><Relationship Id="rId4" Type="http://schemas.openxmlformats.org/officeDocument/2006/relationships/image" Target="../media/image1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Visio_Drawing12.vsdx"/><Relationship Id="rId2" Type="http://schemas.openxmlformats.org/officeDocument/2006/relationships/slideLayout" Target="../slideLayouts/slideLayout8.xml"/><Relationship Id="rId1" Type="http://schemas.openxmlformats.org/officeDocument/2006/relationships/vmlDrawing" Target="../drawings/vmlDrawing17.vml"/><Relationship Id="rId4" Type="http://schemas.openxmlformats.org/officeDocument/2006/relationships/image" Target="../media/image20.emf"/></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Visio_Drawing13.vsdx"/><Relationship Id="rId2" Type="http://schemas.openxmlformats.org/officeDocument/2006/relationships/slideLayout" Target="../slideLayouts/slideLayout8.xml"/><Relationship Id="rId1" Type="http://schemas.openxmlformats.org/officeDocument/2006/relationships/vmlDrawing" Target="../drawings/vmlDrawing18.vml"/><Relationship Id="rId4" Type="http://schemas.openxmlformats.org/officeDocument/2006/relationships/image" Target="../media/image21.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8.xml"/><Relationship Id="rId1" Type="http://schemas.openxmlformats.org/officeDocument/2006/relationships/vmlDrawing" Target="../drawings/vmlDrawing19.vml"/><Relationship Id="rId4" Type="http://schemas.openxmlformats.org/officeDocument/2006/relationships/image" Target="../media/image22.emf"/></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Visio_Drawing3.vsd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D68EAFE-7BAA-4F74-A0B9-DDDCB80C3547}"/>
              </a:ext>
            </a:extLst>
          </p:cNvPr>
          <p:cNvSpPr>
            <a:spLocks noGrp="1"/>
          </p:cNvSpPr>
          <p:nvPr>
            <p:ph type="ctrTitle"/>
          </p:nvPr>
        </p:nvSpPr>
        <p:spPr>
          <a:xfrm>
            <a:off x="2252871" y="172279"/>
            <a:ext cx="9251742" cy="1484244"/>
          </a:xfrm>
        </p:spPr>
        <p:txBody>
          <a:bodyPr>
            <a:normAutofit/>
          </a:bodyPr>
          <a:lstStyle/>
          <a:p>
            <a:pPr algn="ctr"/>
            <a:r>
              <a:rPr lang="en-US" sz="2800" dirty="0">
                <a:latin typeface="Times New Roman" panose="02020603050405020304" pitchFamily="18" charset="0"/>
                <a:cs typeface="Times New Roman" panose="02020603050405020304" pitchFamily="18" charset="0"/>
              </a:rPr>
              <a:t>TRƯỜNG ĐẠI HỌC PHÚ YÊN</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KHOA KỸ THUẬT – CÔNG NGHỆ</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Tiêu đề phụ 2">
            <a:extLst>
              <a:ext uri="{FF2B5EF4-FFF2-40B4-BE49-F238E27FC236}">
                <a16:creationId xmlns:a16="http://schemas.microsoft.com/office/drawing/2014/main" id="{5E2668D5-8C68-4B3F-9816-49C14B61B0AE}"/>
              </a:ext>
            </a:extLst>
          </p:cNvPr>
          <p:cNvSpPr>
            <a:spLocks noGrp="1"/>
          </p:cNvSpPr>
          <p:nvPr>
            <p:ph type="subTitle" idx="1"/>
          </p:nvPr>
        </p:nvSpPr>
        <p:spPr>
          <a:xfrm>
            <a:off x="2252871" y="1656523"/>
            <a:ext cx="9251742" cy="4916555"/>
          </a:xfrm>
        </p:spPr>
        <p:txBody>
          <a:bodyPr>
            <a:normAutofit/>
          </a:bodyPr>
          <a:lstStyle/>
          <a:p>
            <a:pPr algn="ctr"/>
            <a:r>
              <a:rPr lang="en-US" sz="2200" b="1" smtClean="0">
                <a:solidFill>
                  <a:schemeClr val="tx1"/>
                </a:solidFill>
                <a:latin typeface="Times New Roman" panose="02020603050405020304" pitchFamily="18" charset="0"/>
                <a:cs typeface="Times New Roman" panose="02020603050405020304" pitchFamily="18" charset="0"/>
              </a:rPr>
              <a:t>BÁO CÁO GIỮA KỲ</a:t>
            </a:r>
            <a:endParaRPr lang="en-US" sz="2200" b="1" dirty="0">
              <a:solidFill>
                <a:schemeClr val="tx1"/>
              </a:solidFill>
              <a:latin typeface="Times New Roman" panose="02020603050405020304" pitchFamily="18" charset="0"/>
              <a:cs typeface="Times New Roman" panose="02020603050405020304" pitchFamily="18" charset="0"/>
            </a:endParaRPr>
          </a:p>
          <a:p>
            <a:pPr algn="ctr"/>
            <a:r>
              <a:rPr lang="en-US" sz="3200" b="1" dirty="0" smtClean="0">
                <a:solidFill>
                  <a:srgbClr val="FF0000"/>
                </a:solidFill>
                <a:latin typeface="Times New Roman" panose="02020603050405020304" pitchFamily="18" charset="0"/>
                <a:cs typeface="Times New Roman" panose="02020603050405020304" pitchFamily="18" charset="0"/>
              </a:rPr>
              <a:t>LẬP TRÌNH WEB</a:t>
            </a:r>
            <a:endParaRPr lang="en-US" sz="3200" b="1" dirty="0" smtClean="0">
              <a:solidFill>
                <a:srgbClr val="FF0000"/>
              </a:solidFill>
              <a:latin typeface="Times New Roman" panose="02020603050405020304" pitchFamily="18" charset="0"/>
              <a:cs typeface="Times New Roman" panose="02020603050405020304" pitchFamily="18" charset="0"/>
            </a:endParaRPr>
          </a:p>
          <a:p>
            <a:pPr algn="ctr"/>
            <a:endParaRPr lang="en-US" sz="1000" b="1" dirty="0">
              <a:solidFill>
                <a:srgbClr val="FF0000"/>
              </a:solidFill>
              <a:latin typeface="Times New Roman" panose="02020603050405020304" pitchFamily="18" charset="0"/>
              <a:cs typeface="Times New Roman" panose="02020603050405020304" pitchFamily="18" charset="0"/>
            </a:endParaRPr>
          </a:p>
          <a:p>
            <a:pPr algn="ctr"/>
            <a:r>
              <a:rPr lang="en-US" sz="2000" b="1" i="1" u="sng" dirty="0">
                <a:solidFill>
                  <a:schemeClr val="tx1"/>
                </a:solidFill>
                <a:latin typeface="Times New Roman" panose="02020603050405020304" pitchFamily="18" charset="0"/>
                <a:cs typeface="Times New Roman" panose="02020603050405020304" pitchFamily="18" charset="0"/>
              </a:rPr>
              <a:t>ĐỀ TÀI</a:t>
            </a:r>
            <a:r>
              <a:rPr lang="en-US" sz="2000" dirty="0">
                <a:solidFill>
                  <a:schemeClr val="tx1"/>
                </a:solidFill>
                <a:latin typeface="Times New Roman" panose="02020603050405020304" pitchFamily="18" charset="0"/>
                <a:cs typeface="Times New Roman" panose="02020603050405020304" pitchFamily="18" charset="0"/>
              </a:rPr>
              <a:t>: </a:t>
            </a:r>
            <a:r>
              <a:rPr lang="en-US" sz="2000" b="1" dirty="0">
                <a:solidFill>
                  <a:srgbClr val="0070C0"/>
                </a:solidFill>
                <a:latin typeface="Times New Roman" panose="02020603050405020304" pitchFamily="18" charset="0"/>
                <a:cs typeface="Times New Roman" panose="02020603050405020304" pitchFamily="18" charset="0"/>
              </a:rPr>
              <a:t>WEBSITE QUẢN LÝ HÀNG HÓA</a:t>
            </a:r>
          </a:p>
          <a:p>
            <a:pPr algn="ctr"/>
            <a:endParaRPr lang="en-US" sz="2200" dirty="0">
              <a:solidFill>
                <a:schemeClr val="tx1"/>
              </a:solidFill>
              <a:latin typeface="Times New Roman" panose="02020603050405020304" pitchFamily="18" charset="0"/>
              <a:cs typeface="Times New Roman" panose="02020603050405020304" pitchFamily="18" charset="0"/>
            </a:endParaRPr>
          </a:p>
          <a:p>
            <a:r>
              <a:rPr lang="en-US" sz="2200" b="1" u="sng" dirty="0">
                <a:solidFill>
                  <a:schemeClr val="tx1"/>
                </a:solidFill>
                <a:latin typeface="Times New Roman" panose="02020603050405020304" pitchFamily="18" charset="0"/>
                <a:cs typeface="Times New Roman" panose="02020603050405020304" pitchFamily="18" charset="0"/>
              </a:rPr>
              <a:t>GVHD</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Nguyễn</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Quốc</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Dũng</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b="1" u="sng" dirty="0">
                <a:solidFill>
                  <a:schemeClr val="tx1"/>
                </a:solidFill>
                <a:latin typeface="Times New Roman" panose="02020603050405020304" pitchFamily="18" charset="0"/>
                <a:cs typeface="Times New Roman" panose="02020603050405020304" pitchFamily="18" charset="0"/>
              </a:rPr>
              <a:t>SVTH</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Võ</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Phạm</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Tấn</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Đoan</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Bùi</a:t>
            </a:r>
            <a:r>
              <a:rPr lang="en-US" sz="2200" dirty="0" smtClean="0">
                <a:solidFill>
                  <a:schemeClr val="tx1"/>
                </a:solidFill>
                <a:latin typeface="Times New Roman" panose="02020603050405020304" pitchFamily="18" charset="0"/>
                <a:cs typeface="Times New Roman" panose="02020603050405020304" pitchFamily="18" charset="0"/>
              </a:rPr>
              <a:t> Khắc Huy</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Nguyễn</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Ngọc</a:t>
            </a:r>
            <a:r>
              <a:rPr lang="en-US" sz="2200" dirty="0" smtClean="0">
                <a:solidFill>
                  <a:schemeClr val="tx1"/>
                </a:solidFill>
                <a:latin typeface="Times New Roman" panose="02020603050405020304" pitchFamily="18" charset="0"/>
                <a:cs typeface="Times New Roman" panose="02020603050405020304" pitchFamily="18" charset="0"/>
              </a:rPr>
              <a:t> An</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b="1" u="sng" dirty="0" err="1">
                <a:solidFill>
                  <a:schemeClr val="tx1"/>
                </a:solidFill>
                <a:latin typeface="Times New Roman" panose="02020603050405020304" pitchFamily="18" charset="0"/>
                <a:cs typeface="Times New Roman" panose="02020603050405020304" pitchFamily="18" charset="0"/>
              </a:rPr>
              <a:t>Lớp</a:t>
            </a:r>
            <a:r>
              <a:rPr lang="en-US" sz="2200" dirty="0">
                <a:solidFill>
                  <a:schemeClr val="tx1"/>
                </a:solidFill>
                <a:latin typeface="Times New Roman" panose="02020603050405020304" pitchFamily="18" charset="0"/>
                <a:cs typeface="Times New Roman" panose="02020603050405020304" pitchFamily="18" charset="0"/>
              </a:rPr>
              <a:t>: ĐH – </a:t>
            </a:r>
            <a:r>
              <a:rPr lang="en-US" sz="2200" dirty="0" err="1">
                <a:solidFill>
                  <a:schemeClr val="tx1"/>
                </a:solidFill>
                <a:latin typeface="Times New Roman" panose="02020603050405020304" pitchFamily="18" charset="0"/>
                <a:cs typeface="Times New Roman" panose="02020603050405020304" pitchFamily="18" charset="0"/>
              </a:rPr>
              <a:t>Công</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nghệ</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thông</a:t>
            </a:r>
            <a:r>
              <a:rPr lang="en-US" sz="2200" dirty="0">
                <a:solidFill>
                  <a:schemeClr val="tx1"/>
                </a:solidFill>
                <a:latin typeface="Times New Roman" panose="02020603050405020304" pitchFamily="18" charset="0"/>
                <a:cs typeface="Times New Roman" panose="02020603050405020304" pitchFamily="18" charset="0"/>
              </a:rPr>
              <a:t> tin C17</a:t>
            </a:r>
          </a:p>
        </p:txBody>
      </p:sp>
      <p:pic>
        <p:nvPicPr>
          <p:cNvPr id="6" name="Picture 1">
            <a:extLst>
              <a:ext uri="{FF2B5EF4-FFF2-40B4-BE49-F238E27FC236}">
                <a16:creationId xmlns:a16="http://schemas.microsoft.com/office/drawing/2014/main" id="{7F273C10-E7BE-4C49-A8EB-01C324BF1F98}"/>
              </a:ext>
            </a:extLst>
          </p:cNvPr>
          <p:cNvPicPr/>
          <p:nvPr/>
        </p:nvPicPr>
        <p:blipFill>
          <a:blip r:embed="rId2">
            <a:extLst>
              <a:ext uri="{28A0092B-C50C-407E-A947-70E740481C1C}">
                <a14:useLocalDpi xmlns:a14="http://schemas.microsoft.com/office/drawing/2010/main" val="0"/>
              </a:ext>
            </a:extLst>
          </a:blip>
          <a:stretch>
            <a:fillRect/>
          </a:stretch>
        </p:blipFill>
        <p:spPr>
          <a:xfrm>
            <a:off x="3069678" y="376169"/>
            <a:ext cx="1189098" cy="1076465"/>
          </a:xfrm>
          <a:prstGeom prst="rect">
            <a:avLst/>
          </a:prstGeom>
        </p:spPr>
      </p:pic>
      <p:cxnSp>
        <p:nvCxnSpPr>
          <p:cNvPr id="8" name="Đường nối Thẳng 7">
            <a:extLst>
              <a:ext uri="{FF2B5EF4-FFF2-40B4-BE49-F238E27FC236}">
                <a16:creationId xmlns:a16="http://schemas.microsoft.com/office/drawing/2014/main" id="{6B727FB4-A7E0-46AD-AE78-C96459AB2327}"/>
              </a:ext>
            </a:extLst>
          </p:cNvPr>
          <p:cNvCxnSpPr/>
          <p:nvPr/>
        </p:nvCxnSpPr>
        <p:spPr>
          <a:xfrm>
            <a:off x="5075583" y="1245704"/>
            <a:ext cx="3670852" cy="0"/>
          </a:xfrm>
          <a:prstGeom prst="line">
            <a:avLst/>
          </a:prstGeom>
        </p:spPr>
        <p:style>
          <a:lnRef idx="1">
            <a:schemeClr val="dk1"/>
          </a:lnRef>
          <a:fillRef idx="0">
            <a:schemeClr val="dk1"/>
          </a:fillRef>
          <a:effectRef idx="0">
            <a:schemeClr val="dk1"/>
          </a:effectRef>
          <a:fontRef idx="minor">
            <a:schemeClr val="tx1"/>
          </a:fontRef>
        </p:style>
      </p:cxnSp>
      <p:pic>
        <p:nvPicPr>
          <p:cNvPr id="28674" name="Picture 2" descr="DauThau.INFO: Gói thầu Thuê phần mềm công nghệ thông tin thuộc loại gói  thầu nà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1009" y="3566159"/>
            <a:ext cx="4900658" cy="3117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893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32227150-32A9-48CA-9E3E-49DA5390B361}"/>
              </a:ext>
            </a:extLst>
          </p:cNvPr>
          <p:cNvSpPr>
            <a:spLocks noGrp="1"/>
          </p:cNvSpPr>
          <p:nvPr>
            <p:ph idx="1"/>
          </p:nvPr>
        </p:nvSpPr>
        <p:spPr>
          <a:xfrm>
            <a:off x="2066698" y="1162595"/>
            <a:ext cx="8915400" cy="5551714"/>
          </a:xfrm>
        </p:spPr>
        <p:txBody>
          <a:bodyPr/>
          <a:lstStyle/>
          <a:p>
            <a:pPr marL="0" indent="0">
              <a:buNone/>
            </a:pPr>
            <a:r>
              <a:rPr lang="en-US" sz="2200" b="1" dirty="0">
                <a:solidFill>
                  <a:schemeClr val="accent1"/>
                </a:solidFill>
                <a:latin typeface="Times New Roman" panose="02020603050405020304" pitchFamily="18" charset="0"/>
                <a:cs typeface="Times New Roman" panose="02020603050405020304" pitchFamily="18" charset="0"/>
              </a:rPr>
              <a:t>3. </a:t>
            </a:r>
            <a:r>
              <a:rPr lang="en-US" sz="2200" b="1" u="sng" dirty="0" err="1">
                <a:solidFill>
                  <a:schemeClr val="accent1"/>
                </a:solidFill>
                <a:latin typeface="Times New Roman" panose="02020603050405020304" pitchFamily="18" charset="0"/>
                <a:cs typeface="Times New Roman" panose="02020603050405020304" pitchFamily="18" charset="0"/>
              </a:rPr>
              <a:t>Xây</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dựng</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biểu</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đồ</a:t>
            </a:r>
            <a:r>
              <a:rPr lang="en-US" sz="2200" b="1" u="sng" dirty="0">
                <a:solidFill>
                  <a:schemeClr val="accent1"/>
                </a:solidFill>
                <a:latin typeface="Times New Roman" panose="02020603050405020304" pitchFamily="18" charset="0"/>
                <a:cs typeface="Times New Roman" panose="02020603050405020304" pitchFamily="18" charset="0"/>
              </a:rPr>
              <a:t> use case:</a:t>
            </a:r>
          </a:p>
          <a:p>
            <a:pPr marL="0" indent="0">
              <a:buNone/>
            </a:pP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biểu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đồ</a:t>
            </a:r>
            <a:r>
              <a:rPr lang="en-US" sz="2200" dirty="0">
                <a:latin typeface="Times New Roman" panose="02020603050405020304" pitchFamily="18" charset="0"/>
                <a:cs typeface="Times New Roman" panose="02020603050405020304" pitchFamily="18" charset="0"/>
              </a:rPr>
              <a:t> use case </a:t>
            </a:r>
            <a:r>
              <a:rPr lang="en-US" sz="2200" dirty="0" err="1">
                <a:latin typeface="Times New Roman" panose="02020603050405020304" pitchFamily="18" charset="0"/>
                <a:cs typeface="Times New Roman" panose="02020603050405020304" pitchFamily="18" charset="0"/>
              </a:rPr>
              <a:t>phân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rã</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lvl="1" indent="0" algn="ctr">
              <a:buNone/>
            </a:pPr>
            <a:r>
              <a:rPr lang="en-US" sz="2000" i="1" dirty="0" err="1">
                <a:solidFill>
                  <a:schemeClr val="tx1"/>
                </a:solidFill>
                <a:latin typeface="Times New Roman" panose="02020603050405020304" pitchFamily="18" charset="0"/>
                <a:cs typeface="Times New Roman" panose="02020603050405020304" pitchFamily="18" charset="0"/>
              </a:rPr>
              <a:t>Biểu</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đồ</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Usecase</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danh</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mục</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quản</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lý</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smtClean="0">
                <a:solidFill>
                  <a:schemeClr val="tx1"/>
                </a:solidFill>
                <a:latin typeface="Times New Roman" panose="02020603050405020304" pitchFamily="18" charset="0"/>
                <a:cs typeface="Times New Roman" panose="02020603050405020304" pitchFamily="18" charset="0"/>
              </a:rPr>
              <a:t>đại</a:t>
            </a:r>
            <a:r>
              <a:rPr lang="en-US" sz="2000" i="1" dirty="0" smtClean="0">
                <a:solidFill>
                  <a:schemeClr val="tx1"/>
                </a:solidFill>
                <a:latin typeface="Times New Roman" panose="02020603050405020304" pitchFamily="18" charset="0"/>
                <a:cs typeface="Times New Roman" panose="02020603050405020304" pitchFamily="18" charset="0"/>
              </a:rPr>
              <a:t> </a:t>
            </a:r>
            <a:r>
              <a:rPr lang="en-US" sz="2000" i="1" dirty="0" err="1" smtClean="0">
                <a:solidFill>
                  <a:schemeClr val="tx1"/>
                </a:solidFill>
                <a:latin typeface="Times New Roman" panose="02020603050405020304" pitchFamily="18" charset="0"/>
                <a:cs typeface="Times New Roman" panose="02020603050405020304" pitchFamily="18" charset="0"/>
              </a:rPr>
              <a:t>lý</a:t>
            </a:r>
            <a:endParaRPr lang="en-US" sz="2000" i="1"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Rectangle 2">
            <a:extLst>
              <a:ext uri="{FF2B5EF4-FFF2-40B4-BE49-F238E27FC236}">
                <a16:creationId xmlns:a16="http://schemas.microsoft.com/office/drawing/2014/main" id="{8450E860-8431-4928-AE2F-9B41228A3D0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iêu đề 1">
            <a:extLst>
              <a:ext uri="{FF2B5EF4-FFF2-40B4-BE49-F238E27FC236}">
                <a16:creationId xmlns:a16="http://schemas.microsoft.com/office/drawing/2014/main" id="{E9456E07-5377-454F-853D-4BB01BEE5BE0}"/>
              </a:ext>
            </a:extLst>
          </p:cNvPr>
          <p:cNvSpPr>
            <a:spLocks noGrp="1"/>
          </p:cNvSpPr>
          <p:nvPr>
            <p:ph type="title"/>
          </p:nvPr>
        </p:nvSpPr>
        <p:spPr>
          <a:xfrm>
            <a:off x="1626274" y="712897"/>
            <a:ext cx="8911687" cy="634847"/>
          </a:xfrm>
        </p:spPr>
        <p:txBody>
          <a:bodyPr>
            <a:normAutofit/>
          </a:bodyPr>
          <a:lstStyle/>
          <a:p>
            <a:pPr algn="ctr"/>
            <a:r>
              <a:rPr lang="en-US" sz="2200" b="1" dirty="0" smtClean="0">
                <a:solidFill>
                  <a:schemeClr val="accent1"/>
                </a:solidFill>
                <a:latin typeface="Times New Roman" panose="02020603050405020304" pitchFamily="18" charset="0"/>
                <a:cs typeface="Times New Roman" panose="02020603050405020304" pitchFamily="18" charset="0"/>
              </a:rPr>
              <a:t>CHƯƠNG 2. PHÂN </a:t>
            </a:r>
            <a:r>
              <a:rPr lang="en-US" sz="2200" b="1" dirty="0">
                <a:solidFill>
                  <a:schemeClr val="accent1"/>
                </a:solidFill>
                <a:latin typeface="Times New Roman" panose="02020603050405020304" pitchFamily="18" charset="0"/>
                <a:cs typeface="Times New Roman" panose="02020603050405020304" pitchFamily="18" charset="0"/>
              </a:rPr>
              <a:t>TÍCH HỆ THỐNG QUẢN LÝ HÀNG HÓA</a:t>
            </a:r>
          </a:p>
        </p:txBody>
      </p:sp>
      <p:graphicFrame>
        <p:nvGraphicFramePr>
          <p:cNvPr id="9" name="Đối tượng 4">
            <a:extLst>
              <a:ext uri="{FF2B5EF4-FFF2-40B4-BE49-F238E27FC236}">
                <a16:creationId xmlns:a16="http://schemas.microsoft.com/office/drawing/2014/main" id="{1229D72B-6251-4E0A-8DA6-3CC6A2F5F5EB}"/>
              </a:ext>
            </a:extLst>
          </p:cNvPr>
          <p:cNvGraphicFramePr>
            <a:graphicFrameLocks noChangeAspect="1"/>
          </p:cNvGraphicFramePr>
          <p:nvPr>
            <p:extLst>
              <p:ext uri="{D42A27DB-BD31-4B8C-83A1-F6EECF244321}">
                <p14:modId xmlns:p14="http://schemas.microsoft.com/office/powerpoint/2010/main" val="3245113737"/>
              </p:ext>
            </p:extLst>
          </p:nvPr>
        </p:nvGraphicFramePr>
        <p:xfrm>
          <a:off x="2518455" y="2510338"/>
          <a:ext cx="8011886" cy="3247699"/>
        </p:xfrm>
        <a:graphic>
          <a:graphicData uri="http://schemas.openxmlformats.org/presentationml/2006/ole">
            <mc:AlternateContent xmlns:mc="http://schemas.openxmlformats.org/markup-compatibility/2006">
              <mc:Choice xmlns:v="urn:schemas-microsoft-com:vml" Requires="v">
                <p:oleObj spid="_x0000_s22552" r:id="rId3" imgW="8543862" imgH="3457752" progId="Visio.Drawing.15">
                  <p:embed/>
                </p:oleObj>
              </mc:Choice>
              <mc:Fallback>
                <p:oleObj r:id="rId3" imgW="8543862" imgH="3457752" progId="Visio.Drawing.15">
                  <p:embed/>
                  <p:pic>
                    <p:nvPicPr>
                      <p:cNvPr id="5" name="Đối tượng 4">
                        <a:extLst>
                          <a:ext uri="{FF2B5EF4-FFF2-40B4-BE49-F238E27FC236}">
                            <a16:creationId xmlns:a16="http://schemas.microsoft.com/office/drawing/2014/main" id="{1229D72B-6251-4E0A-8DA6-3CC6A2F5F5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8455" y="2510338"/>
                        <a:ext cx="8011886" cy="3247699"/>
                      </a:xfrm>
                      <a:prstGeom prst="rect">
                        <a:avLst/>
                      </a:prstGeom>
                      <a:noFill/>
                    </p:spPr>
                  </p:pic>
                </p:oleObj>
              </mc:Fallback>
            </mc:AlternateContent>
          </a:graphicData>
        </a:graphic>
      </p:graphicFrame>
    </p:spTree>
    <p:extLst>
      <p:ext uri="{BB962C8B-B14F-4D97-AF65-F5344CB8AC3E}">
        <p14:creationId xmlns:p14="http://schemas.microsoft.com/office/powerpoint/2010/main" val="26800950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32227150-32A9-48CA-9E3E-49DA5390B361}"/>
              </a:ext>
            </a:extLst>
          </p:cNvPr>
          <p:cNvSpPr>
            <a:spLocks noGrp="1"/>
          </p:cNvSpPr>
          <p:nvPr>
            <p:ph idx="1"/>
          </p:nvPr>
        </p:nvSpPr>
        <p:spPr>
          <a:xfrm>
            <a:off x="2066698" y="1162595"/>
            <a:ext cx="8915400" cy="5551714"/>
          </a:xfrm>
        </p:spPr>
        <p:txBody>
          <a:bodyPr/>
          <a:lstStyle/>
          <a:p>
            <a:pPr marL="0" indent="0">
              <a:buNone/>
            </a:pPr>
            <a:r>
              <a:rPr lang="en-US" sz="2200" b="1" dirty="0">
                <a:solidFill>
                  <a:schemeClr val="accent1"/>
                </a:solidFill>
                <a:latin typeface="Times New Roman" panose="02020603050405020304" pitchFamily="18" charset="0"/>
                <a:cs typeface="Times New Roman" panose="02020603050405020304" pitchFamily="18" charset="0"/>
              </a:rPr>
              <a:t>3. </a:t>
            </a:r>
            <a:r>
              <a:rPr lang="en-US" sz="2200" b="1" u="sng" dirty="0" err="1">
                <a:solidFill>
                  <a:schemeClr val="accent1"/>
                </a:solidFill>
                <a:latin typeface="Times New Roman" panose="02020603050405020304" pitchFamily="18" charset="0"/>
                <a:cs typeface="Times New Roman" panose="02020603050405020304" pitchFamily="18" charset="0"/>
              </a:rPr>
              <a:t>Xây</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dựng</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biểu</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đồ</a:t>
            </a:r>
            <a:r>
              <a:rPr lang="en-US" sz="2200" b="1" u="sng" dirty="0">
                <a:solidFill>
                  <a:schemeClr val="accent1"/>
                </a:solidFill>
                <a:latin typeface="Times New Roman" panose="02020603050405020304" pitchFamily="18" charset="0"/>
                <a:cs typeface="Times New Roman" panose="02020603050405020304" pitchFamily="18" charset="0"/>
              </a:rPr>
              <a:t> use case:</a:t>
            </a:r>
          </a:p>
          <a:p>
            <a:pPr marL="0" indent="0">
              <a:buNone/>
            </a:pP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biểu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đồ</a:t>
            </a:r>
            <a:r>
              <a:rPr lang="en-US" sz="2200" dirty="0">
                <a:latin typeface="Times New Roman" panose="02020603050405020304" pitchFamily="18" charset="0"/>
                <a:cs typeface="Times New Roman" panose="02020603050405020304" pitchFamily="18" charset="0"/>
              </a:rPr>
              <a:t> use case </a:t>
            </a:r>
            <a:r>
              <a:rPr lang="en-US" sz="2200" dirty="0" err="1">
                <a:latin typeface="Times New Roman" panose="02020603050405020304" pitchFamily="18" charset="0"/>
                <a:cs typeface="Times New Roman" panose="02020603050405020304" pitchFamily="18" charset="0"/>
              </a:rPr>
              <a:t>phân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rã</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lvl="1" indent="0" algn="ctr">
              <a:buNone/>
            </a:pPr>
            <a:r>
              <a:rPr lang="en-US" sz="2000" i="1" dirty="0" err="1">
                <a:solidFill>
                  <a:schemeClr val="tx1"/>
                </a:solidFill>
                <a:latin typeface="Times New Roman" panose="02020603050405020304" pitchFamily="18" charset="0"/>
                <a:cs typeface="Times New Roman" panose="02020603050405020304" pitchFamily="18" charset="0"/>
              </a:rPr>
              <a:t>Biểu</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đồ</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Usecase</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danh</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mục</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quản</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lý</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smtClean="0">
                <a:solidFill>
                  <a:schemeClr val="tx1"/>
                </a:solidFill>
                <a:latin typeface="Times New Roman" panose="02020603050405020304" pitchFamily="18" charset="0"/>
                <a:cs typeface="Times New Roman" panose="02020603050405020304" pitchFamily="18" charset="0"/>
              </a:rPr>
              <a:t>nhà</a:t>
            </a:r>
            <a:r>
              <a:rPr lang="en-US" sz="2000" i="1" dirty="0" smtClean="0">
                <a:solidFill>
                  <a:schemeClr val="tx1"/>
                </a:solidFill>
                <a:latin typeface="Times New Roman" panose="02020603050405020304" pitchFamily="18" charset="0"/>
                <a:cs typeface="Times New Roman" panose="02020603050405020304" pitchFamily="18" charset="0"/>
              </a:rPr>
              <a:t> </a:t>
            </a:r>
            <a:r>
              <a:rPr lang="en-US" sz="2000" i="1" dirty="0" err="1" smtClean="0">
                <a:solidFill>
                  <a:schemeClr val="tx1"/>
                </a:solidFill>
                <a:latin typeface="Times New Roman" panose="02020603050405020304" pitchFamily="18" charset="0"/>
                <a:cs typeface="Times New Roman" panose="02020603050405020304" pitchFamily="18" charset="0"/>
              </a:rPr>
              <a:t>cung</a:t>
            </a:r>
            <a:r>
              <a:rPr lang="en-US" sz="2000" i="1" dirty="0" smtClean="0">
                <a:solidFill>
                  <a:schemeClr val="tx1"/>
                </a:solidFill>
                <a:latin typeface="Times New Roman" panose="02020603050405020304" pitchFamily="18" charset="0"/>
                <a:cs typeface="Times New Roman" panose="02020603050405020304" pitchFamily="18" charset="0"/>
              </a:rPr>
              <a:t> </a:t>
            </a:r>
            <a:r>
              <a:rPr lang="en-US" sz="2000" i="1" dirty="0" err="1" smtClean="0">
                <a:solidFill>
                  <a:schemeClr val="tx1"/>
                </a:solidFill>
                <a:latin typeface="Times New Roman" panose="02020603050405020304" pitchFamily="18" charset="0"/>
                <a:cs typeface="Times New Roman" panose="02020603050405020304" pitchFamily="18" charset="0"/>
              </a:rPr>
              <a:t>cấp</a:t>
            </a:r>
            <a:endParaRPr lang="en-US" sz="2000" i="1"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Rectangle 2">
            <a:extLst>
              <a:ext uri="{FF2B5EF4-FFF2-40B4-BE49-F238E27FC236}">
                <a16:creationId xmlns:a16="http://schemas.microsoft.com/office/drawing/2014/main" id="{8450E860-8431-4928-AE2F-9B41228A3D0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iêu đề 1">
            <a:extLst>
              <a:ext uri="{FF2B5EF4-FFF2-40B4-BE49-F238E27FC236}">
                <a16:creationId xmlns:a16="http://schemas.microsoft.com/office/drawing/2014/main" id="{E9456E07-5377-454F-853D-4BB01BEE5BE0}"/>
              </a:ext>
            </a:extLst>
          </p:cNvPr>
          <p:cNvSpPr>
            <a:spLocks noGrp="1"/>
          </p:cNvSpPr>
          <p:nvPr>
            <p:ph type="title"/>
          </p:nvPr>
        </p:nvSpPr>
        <p:spPr>
          <a:xfrm>
            <a:off x="1626274" y="712897"/>
            <a:ext cx="8911687" cy="634847"/>
          </a:xfrm>
        </p:spPr>
        <p:txBody>
          <a:bodyPr>
            <a:normAutofit/>
          </a:bodyPr>
          <a:lstStyle/>
          <a:p>
            <a:pPr algn="ctr"/>
            <a:r>
              <a:rPr lang="en-US" sz="2200" b="1" dirty="0" smtClean="0">
                <a:solidFill>
                  <a:schemeClr val="accent1"/>
                </a:solidFill>
                <a:latin typeface="Times New Roman" panose="02020603050405020304" pitchFamily="18" charset="0"/>
                <a:cs typeface="Times New Roman" panose="02020603050405020304" pitchFamily="18" charset="0"/>
              </a:rPr>
              <a:t>CHƯƠNG 2. PHÂN </a:t>
            </a:r>
            <a:r>
              <a:rPr lang="en-US" sz="2200" b="1" dirty="0">
                <a:solidFill>
                  <a:schemeClr val="accent1"/>
                </a:solidFill>
                <a:latin typeface="Times New Roman" panose="02020603050405020304" pitchFamily="18" charset="0"/>
                <a:cs typeface="Times New Roman" panose="02020603050405020304" pitchFamily="18" charset="0"/>
              </a:rPr>
              <a:t>TÍCH HỆ THỐNG QUẢN LÝ HÀNG HÓA</a:t>
            </a:r>
          </a:p>
        </p:txBody>
      </p:sp>
      <p:graphicFrame>
        <p:nvGraphicFramePr>
          <p:cNvPr id="6" name="Đối tượng 4">
            <a:extLst>
              <a:ext uri="{FF2B5EF4-FFF2-40B4-BE49-F238E27FC236}">
                <a16:creationId xmlns:a16="http://schemas.microsoft.com/office/drawing/2014/main" id="{E95037E0-5100-44B0-B32A-462983C8E253}"/>
              </a:ext>
            </a:extLst>
          </p:cNvPr>
          <p:cNvGraphicFramePr>
            <a:graphicFrameLocks noChangeAspect="1"/>
          </p:cNvGraphicFramePr>
          <p:nvPr>
            <p:extLst>
              <p:ext uri="{D42A27DB-BD31-4B8C-83A1-F6EECF244321}">
                <p14:modId xmlns:p14="http://schemas.microsoft.com/office/powerpoint/2010/main" val="1699959156"/>
              </p:ext>
            </p:extLst>
          </p:nvPr>
        </p:nvGraphicFramePr>
        <p:xfrm>
          <a:off x="2409598" y="2510338"/>
          <a:ext cx="8229600" cy="3335537"/>
        </p:xfrm>
        <a:graphic>
          <a:graphicData uri="http://schemas.openxmlformats.org/presentationml/2006/ole">
            <mc:AlternateContent xmlns:mc="http://schemas.openxmlformats.org/markup-compatibility/2006">
              <mc:Choice xmlns:v="urn:schemas-microsoft-com:vml" Requires="v">
                <p:oleObj spid="_x0000_s23574" r:id="rId3" imgW="8543862" imgH="3457752" progId="Visio.Drawing.15">
                  <p:embed/>
                </p:oleObj>
              </mc:Choice>
              <mc:Fallback>
                <p:oleObj r:id="rId3" imgW="8543862" imgH="3457752" progId="Visio.Drawing.15">
                  <p:embed/>
                  <p:pic>
                    <p:nvPicPr>
                      <p:cNvPr id="5" name="Đối tượng 4">
                        <a:extLst>
                          <a:ext uri="{FF2B5EF4-FFF2-40B4-BE49-F238E27FC236}">
                            <a16:creationId xmlns:a16="http://schemas.microsoft.com/office/drawing/2014/main" id="{E95037E0-5100-44B0-B32A-462983C8E2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9598" y="2510338"/>
                        <a:ext cx="8229600" cy="3335537"/>
                      </a:xfrm>
                      <a:prstGeom prst="rect">
                        <a:avLst/>
                      </a:prstGeom>
                      <a:noFill/>
                    </p:spPr>
                  </p:pic>
                </p:oleObj>
              </mc:Fallback>
            </mc:AlternateContent>
          </a:graphicData>
        </a:graphic>
      </p:graphicFrame>
    </p:spTree>
    <p:extLst>
      <p:ext uri="{BB962C8B-B14F-4D97-AF65-F5344CB8AC3E}">
        <p14:creationId xmlns:p14="http://schemas.microsoft.com/office/powerpoint/2010/main" val="36339520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32227150-32A9-48CA-9E3E-49DA5390B361}"/>
              </a:ext>
            </a:extLst>
          </p:cNvPr>
          <p:cNvSpPr>
            <a:spLocks noGrp="1"/>
          </p:cNvSpPr>
          <p:nvPr>
            <p:ph idx="1"/>
          </p:nvPr>
        </p:nvSpPr>
        <p:spPr>
          <a:xfrm>
            <a:off x="2066698" y="1162595"/>
            <a:ext cx="8915400" cy="5551714"/>
          </a:xfrm>
        </p:spPr>
        <p:txBody>
          <a:bodyPr/>
          <a:lstStyle/>
          <a:p>
            <a:pPr marL="0" indent="0">
              <a:buNone/>
            </a:pPr>
            <a:r>
              <a:rPr lang="en-US" sz="2200" b="1" dirty="0">
                <a:solidFill>
                  <a:schemeClr val="accent1"/>
                </a:solidFill>
                <a:latin typeface="Times New Roman" panose="02020603050405020304" pitchFamily="18" charset="0"/>
                <a:cs typeface="Times New Roman" panose="02020603050405020304" pitchFamily="18" charset="0"/>
              </a:rPr>
              <a:t>3. </a:t>
            </a:r>
            <a:r>
              <a:rPr lang="en-US" sz="2200" b="1" u="sng" dirty="0" err="1">
                <a:solidFill>
                  <a:schemeClr val="accent1"/>
                </a:solidFill>
                <a:latin typeface="Times New Roman" panose="02020603050405020304" pitchFamily="18" charset="0"/>
                <a:cs typeface="Times New Roman" panose="02020603050405020304" pitchFamily="18" charset="0"/>
              </a:rPr>
              <a:t>Xây</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dựng</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biểu</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đồ</a:t>
            </a:r>
            <a:r>
              <a:rPr lang="en-US" sz="2200" b="1" u="sng" dirty="0">
                <a:solidFill>
                  <a:schemeClr val="accent1"/>
                </a:solidFill>
                <a:latin typeface="Times New Roman" panose="02020603050405020304" pitchFamily="18" charset="0"/>
                <a:cs typeface="Times New Roman" panose="02020603050405020304" pitchFamily="18" charset="0"/>
              </a:rPr>
              <a:t> use case:</a:t>
            </a:r>
          </a:p>
          <a:p>
            <a:pPr marL="0" indent="0">
              <a:buNone/>
            </a:pP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biểu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đồ</a:t>
            </a:r>
            <a:r>
              <a:rPr lang="en-US" sz="2200" dirty="0">
                <a:latin typeface="Times New Roman" panose="02020603050405020304" pitchFamily="18" charset="0"/>
                <a:cs typeface="Times New Roman" panose="02020603050405020304" pitchFamily="18" charset="0"/>
              </a:rPr>
              <a:t> use case </a:t>
            </a:r>
            <a:r>
              <a:rPr lang="en-US" sz="2200" dirty="0" err="1">
                <a:latin typeface="Times New Roman" panose="02020603050405020304" pitchFamily="18" charset="0"/>
                <a:cs typeface="Times New Roman" panose="02020603050405020304" pitchFamily="18" charset="0"/>
              </a:rPr>
              <a:t>phân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rã</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lvl="1" indent="0" algn="ctr">
              <a:buNone/>
            </a:pPr>
            <a:r>
              <a:rPr lang="en-US" sz="2000" i="1" dirty="0" err="1">
                <a:solidFill>
                  <a:schemeClr val="tx1"/>
                </a:solidFill>
                <a:latin typeface="Times New Roman" panose="02020603050405020304" pitchFamily="18" charset="0"/>
                <a:cs typeface="Times New Roman" panose="02020603050405020304" pitchFamily="18" charset="0"/>
              </a:rPr>
              <a:t>Biểu</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đồ</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Usecase</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danh</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mục</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quản</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lý</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smtClean="0">
                <a:solidFill>
                  <a:schemeClr val="tx1"/>
                </a:solidFill>
                <a:latin typeface="Times New Roman" panose="02020603050405020304" pitchFamily="18" charset="0"/>
                <a:cs typeface="Times New Roman" panose="02020603050405020304" pitchFamily="18" charset="0"/>
              </a:rPr>
              <a:t>nhân</a:t>
            </a:r>
            <a:r>
              <a:rPr lang="en-US" sz="2000" i="1" dirty="0" smtClean="0">
                <a:solidFill>
                  <a:schemeClr val="tx1"/>
                </a:solidFill>
                <a:latin typeface="Times New Roman" panose="02020603050405020304" pitchFamily="18" charset="0"/>
                <a:cs typeface="Times New Roman" panose="02020603050405020304" pitchFamily="18" charset="0"/>
              </a:rPr>
              <a:t> </a:t>
            </a:r>
            <a:r>
              <a:rPr lang="en-US" sz="2000" i="1" dirty="0" err="1" smtClean="0">
                <a:solidFill>
                  <a:schemeClr val="tx1"/>
                </a:solidFill>
                <a:latin typeface="Times New Roman" panose="02020603050405020304" pitchFamily="18" charset="0"/>
                <a:cs typeface="Times New Roman" panose="02020603050405020304" pitchFamily="18" charset="0"/>
              </a:rPr>
              <a:t>viên</a:t>
            </a:r>
            <a:endParaRPr lang="en-US" dirty="0"/>
          </a:p>
        </p:txBody>
      </p:sp>
      <p:sp>
        <p:nvSpPr>
          <p:cNvPr id="4" name="Rectangle 2">
            <a:extLst>
              <a:ext uri="{FF2B5EF4-FFF2-40B4-BE49-F238E27FC236}">
                <a16:creationId xmlns:a16="http://schemas.microsoft.com/office/drawing/2014/main" id="{8450E860-8431-4928-AE2F-9B41228A3D0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iêu đề 1">
            <a:extLst>
              <a:ext uri="{FF2B5EF4-FFF2-40B4-BE49-F238E27FC236}">
                <a16:creationId xmlns:a16="http://schemas.microsoft.com/office/drawing/2014/main" id="{E9456E07-5377-454F-853D-4BB01BEE5BE0}"/>
              </a:ext>
            </a:extLst>
          </p:cNvPr>
          <p:cNvSpPr>
            <a:spLocks noGrp="1"/>
          </p:cNvSpPr>
          <p:nvPr>
            <p:ph type="title"/>
          </p:nvPr>
        </p:nvSpPr>
        <p:spPr>
          <a:xfrm>
            <a:off x="1626274" y="712897"/>
            <a:ext cx="8911687" cy="634847"/>
          </a:xfrm>
        </p:spPr>
        <p:txBody>
          <a:bodyPr>
            <a:normAutofit/>
          </a:bodyPr>
          <a:lstStyle/>
          <a:p>
            <a:pPr algn="ctr"/>
            <a:r>
              <a:rPr lang="en-US" sz="2200" b="1" dirty="0" smtClean="0">
                <a:solidFill>
                  <a:schemeClr val="accent1"/>
                </a:solidFill>
                <a:latin typeface="Times New Roman" panose="02020603050405020304" pitchFamily="18" charset="0"/>
                <a:cs typeface="Times New Roman" panose="02020603050405020304" pitchFamily="18" charset="0"/>
              </a:rPr>
              <a:t>CHƯƠNG 2. PHÂN </a:t>
            </a:r>
            <a:r>
              <a:rPr lang="en-US" sz="2200" b="1" dirty="0">
                <a:solidFill>
                  <a:schemeClr val="accent1"/>
                </a:solidFill>
                <a:latin typeface="Times New Roman" panose="02020603050405020304" pitchFamily="18" charset="0"/>
                <a:cs typeface="Times New Roman" panose="02020603050405020304" pitchFamily="18" charset="0"/>
              </a:rPr>
              <a:t>TÍCH HỆ THỐNG QUẢN LÝ HÀNG HÓA</a:t>
            </a:r>
          </a:p>
        </p:txBody>
      </p:sp>
      <p:graphicFrame>
        <p:nvGraphicFramePr>
          <p:cNvPr id="8" name="Đối tượng 4">
            <a:extLst>
              <a:ext uri="{FF2B5EF4-FFF2-40B4-BE49-F238E27FC236}">
                <a16:creationId xmlns:a16="http://schemas.microsoft.com/office/drawing/2014/main" id="{562DB1F8-BA53-479D-9471-1F7A9EE6B3ED}"/>
              </a:ext>
            </a:extLst>
          </p:cNvPr>
          <p:cNvGraphicFramePr>
            <a:graphicFrameLocks noChangeAspect="1"/>
          </p:cNvGraphicFramePr>
          <p:nvPr>
            <p:extLst>
              <p:ext uri="{D42A27DB-BD31-4B8C-83A1-F6EECF244321}">
                <p14:modId xmlns:p14="http://schemas.microsoft.com/office/powerpoint/2010/main" val="3310345431"/>
              </p:ext>
            </p:extLst>
          </p:nvPr>
        </p:nvGraphicFramePr>
        <p:xfrm>
          <a:off x="2517661" y="2410087"/>
          <a:ext cx="8013474" cy="3241878"/>
        </p:xfrm>
        <a:graphic>
          <a:graphicData uri="http://schemas.openxmlformats.org/presentationml/2006/ole">
            <mc:AlternateContent xmlns:mc="http://schemas.openxmlformats.org/markup-compatibility/2006">
              <mc:Choice xmlns:v="urn:schemas-microsoft-com:vml" Requires="v">
                <p:oleObj spid="_x0000_s24598" r:id="rId3" imgW="8543862" imgH="3457752" progId="Visio.Drawing.15">
                  <p:embed/>
                </p:oleObj>
              </mc:Choice>
              <mc:Fallback>
                <p:oleObj r:id="rId3" imgW="8543862" imgH="3457752" progId="Visio.Drawing.15">
                  <p:embed/>
                  <p:pic>
                    <p:nvPicPr>
                      <p:cNvPr id="5" name="Đối tượng 4">
                        <a:extLst>
                          <a:ext uri="{FF2B5EF4-FFF2-40B4-BE49-F238E27FC236}">
                            <a16:creationId xmlns:a16="http://schemas.microsoft.com/office/drawing/2014/main" id="{562DB1F8-BA53-479D-9471-1F7A9EE6B3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7661" y="2410087"/>
                        <a:ext cx="8013474" cy="3241878"/>
                      </a:xfrm>
                      <a:prstGeom prst="rect">
                        <a:avLst/>
                      </a:prstGeom>
                      <a:noFill/>
                    </p:spPr>
                  </p:pic>
                </p:oleObj>
              </mc:Fallback>
            </mc:AlternateContent>
          </a:graphicData>
        </a:graphic>
      </p:graphicFrame>
    </p:spTree>
    <p:extLst>
      <p:ext uri="{BB962C8B-B14F-4D97-AF65-F5344CB8AC3E}">
        <p14:creationId xmlns:p14="http://schemas.microsoft.com/office/powerpoint/2010/main" val="32926686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32227150-32A9-48CA-9E3E-49DA5390B361}"/>
              </a:ext>
            </a:extLst>
          </p:cNvPr>
          <p:cNvSpPr>
            <a:spLocks noGrp="1"/>
          </p:cNvSpPr>
          <p:nvPr>
            <p:ph idx="1"/>
          </p:nvPr>
        </p:nvSpPr>
        <p:spPr>
          <a:xfrm>
            <a:off x="2066698" y="1162595"/>
            <a:ext cx="8915400" cy="5551714"/>
          </a:xfrm>
        </p:spPr>
        <p:txBody>
          <a:bodyPr/>
          <a:lstStyle/>
          <a:p>
            <a:pPr marL="0" indent="0">
              <a:buNone/>
            </a:pPr>
            <a:r>
              <a:rPr lang="en-US" sz="2200" b="1" dirty="0">
                <a:solidFill>
                  <a:schemeClr val="accent1"/>
                </a:solidFill>
                <a:latin typeface="Times New Roman" panose="02020603050405020304" pitchFamily="18" charset="0"/>
                <a:cs typeface="Times New Roman" panose="02020603050405020304" pitchFamily="18" charset="0"/>
              </a:rPr>
              <a:t>3. </a:t>
            </a:r>
            <a:r>
              <a:rPr lang="en-US" sz="2200" b="1" u="sng" dirty="0" err="1">
                <a:solidFill>
                  <a:schemeClr val="accent1"/>
                </a:solidFill>
                <a:latin typeface="Times New Roman" panose="02020603050405020304" pitchFamily="18" charset="0"/>
                <a:cs typeface="Times New Roman" panose="02020603050405020304" pitchFamily="18" charset="0"/>
              </a:rPr>
              <a:t>Xây</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dựng</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biểu</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đồ</a:t>
            </a:r>
            <a:r>
              <a:rPr lang="en-US" sz="2200" b="1" u="sng" dirty="0">
                <a:solidFill>
                  <a:schemeClr val="accent1"/>
                </a:solidFill>
                <a:latin typeface="Times New Roman" panose="02020603050405020304" pitchFamily="18" charset="0"/>
                <a:cs typeface="Times New Roman" panose="02020603050405020304" pitchFamily="18" charset="0"/>
              </a:rPr>
              <a:t> use case:</a:t>
            </a:r>
          </a:p>
          <a:p>
            <a:pPr marL="0" indent="0">
              <a:buNone/>
            </a:pP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biểu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đồ</a:t>
            </a:r>
            <a:r>
              <a:rPr lang="en-US" sz="2200" dirty="0">
                <a:latin typeface="Times New Roman" panose="02020603050405020304" pitchFamily="18" charset="0"/>
                <a:cs typeface="Times New Roman" panose="02020603050405020304" pitchFamily="18" charset="0"/>
              </a:rPr>
              <a:t> use case </a:t>
            </a:r>
            <a:r>
              <a:rPr lang="en-US" sz="2200" dirty="0" err="1">
                <a:latin typeface="Times New Roman" panose="02020603050405020304" pitchFamily="18" charset="0"/>
                <a:cs typeface="Times New Roman" panose="02020603050405020304" pitchFamily="18" charset="0"/>
              </a:rPr>
              <a:t>phân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rã</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lvl="1" indent="0" algn="ctr">
              <a:buNone/>
            </a:pPr>
            <a:r>
              <a:rPr lang="en-US" sz="2000" i="1" dirty="0" err="1">
                <a:solidFill>
                  <a:schemeClr val="tx1"/>
                </a:solidFill>
                <a:latin typeface="Times New Roman" panose="02020603050405020304" pitchFamily="18" charset="0"/>
                <a:cs typeface="Times New Roman" panose="02020603050405020304" pitchFamily="18" charset="0"/>
              </a:rPr>
              <a:t>Biểu</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đồ</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Usecase</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danh</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mục</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quản</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lý</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smtClean="0">
                <a:solidFill>
                  <a:schemeClr val="tx1"/>
                </a:solidFill>
                <a:latin typeface="Times New Roman" panose="02020603050405020304" pitchFamily="18" charset="0"/>
                <a:cs typeface="Times New Roman" panose="02020603050405020304" pitchFamily="18" charset="0"/>
              </a:rPr>
              <a:t>sản</a:t>
            </a:r>
            <a:r>
              <a:rPr lang="en-US" sz="2000" i="1" dirty="0" smtClean="0">
                <a:solidFill>
                  <a:schemeClr val="tx1"/>
                </a:solidFill>
                <a:latin typeface="Times New Roman" panose="02020603050405020304" pitchFamily="18" charset="0"/>
                <a:cs typeface="Times New Roman" panose="02020603050405020304" pitchFamily="18" charset="0"/>
              </a:rPr>
              <a:t> </a:t>
            </a:r>
            <a:r>
              <a:rPr lang="en-US" sz="2000" i="1" dirty="0" err="1" smtClean="0">
                <a:solidFill>
                  <a:schemeClr val="tx1"/>
                </a:solidFill>
                <a:latin typeface="Times New Roman" panose="02020603050405020304" pitchFamily="18" charset="0"/>
                <a:cs typeface="Times New Roman" panose="02020603050405020304" pitchFamily="18" charset="0"/>
              </a:rPr>
              <a:t>phẩm</a:t>
            </a:r>
            <a:endParaRPr lang="en-US" dirty="0"/>
          </a:p>
        </p:txBody>
      </p:sp>
      <p:sp>
        <p:nvSpPr>
          <p:cNvPr id="4" name="Rectangle 2">
            <a:extLst>
              <a:ext uri="{FF2B5EF4-FFF2-40B4-BE49-F238E27FC236}">
                <a16:creationId xmlns:a16="http://schemas.microsoft.com/office/drawing/2014/main" id="{8450E860-8431-4928-AE2F-9B41228A3D0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iêu đề 1">
            <a:extLst>
              <a:ext uri="{FF2B5EF4-FFF2-40B4-BE49-F238E27FC236}">
                <a16:creationId xmlns:a16="http://schemas.microsoft.com/office/drawing/2014/main" id="{E9456E07-5377-454F-853D-4BB01BEE5BE0}"/>
              </a:ext>
            </a:extLst>
          </p:cNvPr>
          <p:cNvSpPr>
            <a:spLocks noGrp="1"/>
          </p:cNvSpPr>
          <p:nvPr>
            <p:ph type="title"/>
          </p:nvPr>
        </p:nvSpPr>
        <p:spPr>
          <a:xfrm>
            <a:off x="1626274" y="712897"/>
            <a:ext cx="8911687" cy="634847"/>
          </a:xfrm>
        </p:spPr>
        <p:txBody>
          <a:bodyPr>
            <a:normAutofit/>
          </a:bodyPr>
          <a:lstStyle/>
          <a:p>
            <a:pPr algn="ctr"/>
            <a:r>
              <a:rPr lang="en-US" sz="2200" b="1" dirty="0" smtClean="0">
                <a:solidFill>
                  <a:schemeClr val="accent1"/>
                </a:solidFill>
                <a:latin typeface="Times New Roman" panose="02020603050405020304" pitchFamily="18" charset="0"/>
                <a:cs typeface="Times New Roman" panose="02020603050405020304" pitchFamily="18" charset="0"/>
              </a:rPr>
              <a:t>CHƯƠNG 2. PHÂN </a:t>
            </a:r>
            <a:r>
              <a:rPr lang="en-US" sz="2200" b="1" dirty="0">
                <a:solidFill>
                  <a:schemeClr val="accent1"/>
                </a:solidFill>
                <a:latin typeface="Times New Roman" panose="02020603050405020304" pitchFamily="18" charset="0"/>
                <a:cs typeface="Times New Roman" panose="02020603050405020304" pitchFamily="18" charset="0"/>
              </a:rPr>
              <a:t>TÍCH HỆ THỐNG QUẢN LÝ HÀNG HÓA</a:t>
            </a:r>
          </a:p>
        </p:txBody>
      </p:sp>
      <p:sp>
        <p:nvSpPr>
          <p:cNvPr id="2" name="Rectangle 2"/>
          <p:cNvSpPr>
            <a:spLocks noChangeArrowheads="1"/>
          </p:cNvSpPr>
          <p:nvPr/>
        </p:nvSpPr>
        <p:spPr bwMode="auto">
          <a:xfrm>
            <a:off x="2676698" y="2517463"/>
            <a:ext cx="1533527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108019624"/>
              </p:ext>
            </p:extLst>
          </p:nvPr>
        </p:nvGraphicFramePr>
        <p:xfrm>
          <a:off x="2676697" y="2209801"/>
          <a:ext cx="7212369" cy="3494524"/>
        </p:xfrm>
        <a:graphic>
          <a:graphicData uri="http://schemas.openxmlformats.org/presentationml/2006/ole">
            <mc:AlternateContent xmlns:mc="http://schemas.openxmlformats.org/markup-compatibility/2006">
              <mc:Choice xmlns:v="urn:schemas-microsoft-com:vml" Requires="v">
                <p:oleObj spid="_x0000_s27658" name="Visio" r:id="rId3" imgW="8324867" imgH="4581427" progId="Visio.Drawing.15">
                  <p:embed/>
                </p:oleObj>
              </mc:Choice>
              <mc:Fallback>
                <p:oleObj name="Visio" r:id="rId3" imgW="8324867" imgH="4581427"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6697" y="2209801"/>
                        <a:ext cx="7212369" cy="3494524"/>
                      </a:xfrm>
                      <a:prstGeom prst="rect">
                        <a:avLst/>
                      </a:prstGeom>
                      <a:noFill/>
                    </p:spPr>
                  </p:pic>
                </p:oleObj>
              </mc:Fallback>
            </mc:AlternateContent>
          </a:graphicData>
        </a:graphic>
      </p:graphicFrame>
    </p:spTree>
    <p:extLst>
      <p:ext uri="{BB962C8B-B14F-4D97-AF65-F5344CB8AC3E}">
        <p14:creationId xmlns:p14="http://schemas.microsoft.com/office/powerpoint/2010/main" val="18283123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32227150-32A9-48CA-9E3E-49DA5390B361}"/>
              </a:ext>
            </a:extLst>
          </p:cNvPr>
          <p:cNvSpPr>
            <a:spLocks noGrp="1"/>
          </p:cNvSpPr>
          <p:nvPr>
            <p:ph idx="1"/>
          </p:nvPr>
        </p:nvSpPr>
        <p:spPr>
          <a:xfrm>
            <a:off x="2066698" y="1162595"/>
            <a:ext cx="8915400" cy="5551714"/>
          </a:xfrm>
        </p:spPr>
        <p:txBody>
          <a:bodyPr/>
          <a:lstStyle/>
          <a:p>
            <a:pPr marL="0" indent="0">
              <a:buNone/>
            </a:pPr>
            <a:r>
              <a:rPr lang="en-US" sz="2200" b="1" dirty="0">
                <a:solidFill>
                  <a:schemeClr val="accent1"/>
                </a:solidFill>
                <a:latin typeface="Times New Roman" panose="02020603050405020304" pitchFamily="18" charset="0"/>
                <a:cs typeface="Times New Roman" panose="02020603050405020304" pitchFamily="18" charset="0"/>
              </a:rPr>
              <a:t>3. </a:t>
            </a:r>
            <a:r>
              <a:rPr lang="en-US" sz="2200" b="1" u="sng" dirty="0" err="1">
                <a:solidFill>
                  <a:schemeClr val="accent1"/>
                </a:solidFill>
                <a:latin typeface="Times New Roman" panose="02020603050405020304" pitchFamily="18" charset="0"/>
                <a:cs typeface="Times New Roman" panose="02020603050405020304" pitchFamily="18" charset="0"/>
              </a:rPr>
              <a:t>Xây</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dựng</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biểu</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đồ</a:t>
            </a:r>
            <a:r>
              <a:rPr lang="en-US" sz="2200" b="1" u="sng" dirty="0">
                <a:solidFill>
                  <a:schemeClr val="accent1"/>
                </a:solidFill>
                <a:latin typeface="Times New Roman" panose="02020603050405020304" pitchFamily="18" charset="0"/>
                <a:cs typeface="Times New Roman" panose="02020603050405020304" pitchFamily="18" charset="0"/>
              </a:rPr>
              <a:t> use case:</a:t>
            </a:r>
          </a:p>
          <a:p>
            <a:pPr marL="0" indent="0">
              <a:buNone/>
            </a:pP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biểu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đồ</a:t>
            </a:r>
            <a:r>
              <a:rPr lang="en-US" sz="2200" dirty="0">
                <a:latin typeface="Times New Roman" panose="02020603050405020304" pitchFamily="18" charset="0"/>
                <a:cs typeface="Times New Roman" panose="02020603050405020304" pitchFamily="18" charset="0"/>
              </a:rPr>
              <a:t> use case </a:t>
            </a:r>
            <a:r>
              <a:rPr lang="en-US" sz="2200" dirty="0" err="1">
                <a:latin typeface="Times New Roman" panose="02020603050405020304" pitchFamily="18" charset="0"/>
                <a:cs typeface="Times New Roman" panose="02020603050405020304" pitchFamily="18" charset="0"/>
              </a:rPr>
              <a:t>phân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rã</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lvl="1" indent="0" algn="ctr">
              <a:buNone/>
            </a:pPr>
            <a:r>
              <a:rPr lang="en-US" sz="2000" i="1" dirty="0" err="1">
                <a:solidFill>
                  <a:schemeClr val="tx1"/>
                </a:solidFill>
                <a:latin typeface="Times New Roman" panose="02020603050405020304" pitchFamily="18" charset="0"/>
                <a:cs typeface="Times New Roman" panose="02020603050405020304" pitchFamily="18" charset="0"/>
              </a:rPr>
              <a:t>Biểu</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đồ</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Usecase</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danh</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mục</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quản</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lý</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smtClean="0">
                <a:solidFill>
                  <a:schemeClr val="tx1"/>
                </a:solidFill>
                <a:latin typeface="Times New Roman" panose="02020603050405020304" pitchFamily="18" charset="0"/>
                <a:cs typeface="Times New Roman" panose="02020603050405020304" pitchFamily="18" charset="0"/>
              </a:rPr>
              <a:t>nhập</a:t>
            </a:r>
            <a:r>
              <a:rPr lang="en-US" sz="2000" i="1" dirty="0" smtClean="0">
                <a:solidFill>
                  <a:schemeClr val="tx1"/>
                </a:solidFill>
                <a:latin typeface="Times New Roman" panose="02020603050405020304" pitchFamily="18" charset="0"/>
                <a:cs typeface="Times New Roman" panose="02020603050405020304" pitchFamily="18" charset="0"/>
              </a:rPr>
              <a:t>/</a:t>
            </a:r>
            <a:r>
              <a:rPr lang="en-US" sz="2000" i="1" dirty="0" err="1" smtClean="0">
                <a:solidFill>
                  <a:schemeClr val="tx1"/>
                </a:solidFill>
                <a:latin typeface="Times New Roman" panose="02020603050405020304" pitchFamily="18" charset="0"/>
                <a:cs typeface="Times New Roman" panose="02020603050405020304" pitchFamily="18" charset="0"/>
              </a:rPr>
              <a:t>xuất</a:t>
            </a:r>
            <a:endParaRPr lang="en-US" dirty="0"/>
          </a:p>
        </p:txBody>
      </p:sp>
      <p:sp>
        <p:nvSpPr>
          <p:cNvPr id="4" name="Rectangle 2">
            <a:extLst>
              <a:ext uri="{FF2B5EF4-FFF2-40B4-BE49-F238E27FC236}">
                <a16:creationId xmlns:a16="http://schemas.microsoft.com/office/drawing/2014/main" id="{8450E860-8431-4928-AE2F-9B41228A3D0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iêu đề 1">
            <a:extLst>
              <a:ext uri="{FF2B5EF4-FFF2-40B4-BE49-F238E27FC236}">
                <a16:creationId xmlns:a16="http://schemas.microsoft.com/office/drawing/2014/main" id="{E9456E07-5377-454F-853D-4BB01BEE5BE0}"/>
              </a:ext>
            </a:extLst>
          </p:cNvPr>
          <p:cNvSpPr>
            <a:spLocks noGrp="1"/>
          </p:cNvSpPr>
          <p:nvPr>
            <p:ph type="title"/>
          </p:nvPr>
        </p:nvSpPr>
        <p:spPr>
          <a:xfrm>
            <a:off x="1626274" y="712897"/>
            <a:ext cx="8911687" cy="634847"/>
          </a:xfrm>
        </p:spPr>
        <p:txBody>
          <a:bodyPr>
            <a:normAutofit/>
          </a:bodyPr>
          <a:lstStyle/>
          <a:p>
            <a:pPr algn="ctr"/>
            <a:r>
              <a:rPr lang="en-US" sz="2200" b="1" dirty="0" smtClean="0">
                <a:solidFill>
                  <a:schemeClr val="accent1"/>
                </a:solidFill>
                <a:latin typeface="Times New Roman" panose="02020603050405020304" pitchFamily="18" charset="0"/>
                <a:cs typeface="Times New Roman" panose="02020603050405020304" pitchFamily="18" charset="0"/>
              </a:rPr>
              <a:t>CHƯƠNG 2. PHÂN </a:t>
            </a:r>
            <a:r>
              <a:rPr lang="en-US" sz="2200" b="1" dirty="0">
                <a:solidFill>
                  <a:schemeClr val="accent1"/>
                </a:solidFill>
                <a:latin typeface="Times New Roman" panose="02020603050405020304" pitchFamily="18" charset="0"/>
                <a:cs typeface="Times New Roman" panose="02020603050405020304" pitchFamily="18" charset="0"/>
              </a:rPr>
              <a:t>TÍCH HỆ THỐNG QUẢN LÝ HÀNG HÓA</a:t>
            </a:r>
          </a:p>
        </p:txBody>
      </p:sp>
      <p:sp>
        <p:nvSpPr>
          <p:cNvPr id="2" name="Rectangle 16"/>
          <p:cNvSpPr>
            <a:spLocks noChangeArrowheads="1"/>
          </p:cNvSpPr>
          <p:nvPr/>
        </p:nvSpPr>
        <p:spPr bwMode="auto">
          <a:xfrm>
            <a:off x="1806940" y="2970875"/>
            <a:ext cx="1415258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638229795"/>
              </p:ext>
            </p:extLst>
          </p:nvPr>
        </p:nvGraphicFramePr>
        <p:xfrm>
          <a:off x="1993207" y="2226734"/>
          <a:ext cx="8020474" cy="3674533"/>
        </p:xfrm>
        <a:graphic>
          <a:graphicData uri="http://schemas.openxmlformats.org/presentationml/2006/ole">
            <mc:AlternateContent xmlns:mc="http://schemas.openxmlformats.org/markup-compatibility/2006">
              <mc:Choice xmlns:v="urn:schemas-microsoft-com:vml" Requires="v">
                <p:oleObj spid="_x0000_s25624" name="Visio" r:id="rId3" imgW="12449131" imgH="3371909" progId="Visio.Drawing.15">
                  <p:embed/>
                </p:oleObj>
              </mc:Choice>
              <mc:Fallback>
                <p:oleObj name="Visio" r:id="rId3" imgW="12449131" imgH="3371909" progId="Visio.Drawing.15">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3207" y="2226734"/>
                        <a:ext cx="8020474" cy="3674533"/>
                      </a:xfrm>
                      <a:prstGeom prst="rect">
                        <a:avLst/>
                      </a:prstGeom>
                      <a:noFill/>
                    </p:spPr>
                  </p:pic>
                </p:oleObj>
              </mc:Fallback>
            </mc:AlternateContent>
          </a:graphicData>
        </a:graphic>
      </p:graphicFrame>
    </p:spTree>
    <p:extLst>
      <p:ext uri="{BB962C8B-B14F-4D97-AF65-F5344CB8AC3E}">
        <p14:creationId xmlns:p14="http://schemas.microsoft.com/office/powerpoint/2010/main" val="29432650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32227150-32A9-48CA-9E3E-49DA5390B361}"/>
              </a:ext>
            </a:extLst>
          </p:cNvPr>
          <p:cNvSpPr>
            <a:spLocks noGrp="1"/>
          </p:cNvSpPr>
          <p:nvPr>
            <p:ph idx="1"/>
          </p:nvPr>
        </p:nvSpPr>
        <p:spPr>
          <a:xfrm>
            <a:off x="2066698" y="1162595"/>
            <a:ext cx="8915400" cy="5551714"/>
          </a:xfrm>
        </p:spPr>
        <p:txBody>
          <a:bodyPr/>
          <a:lstStyle/>
          <a:p>
            <a:pPr marL="0" indent="0">
              <a:buNone/>
            </a:pPr>
            <a:r>
              <a:rPr lang="en-US" sz="2200" b="1" dirty="0">
                <a:solidFill>
                  <a:schemeClr val="accent1"/>
                </a:solidFill>
                <a:latin typeface="Times New Roman" panose="02020603050405020304" pitchFamily="18" charset="0"/>
                <a:cs typeface="Times New Roman" panose="02020603050405020304" pitchFamily="18" charset="0"/>
              </a:rPr>
              <a:t>3. </a:t>
            </a:r>
            <a:r>
              <a:rPr lang="en-US" sz="2200" b="1" u="sng" dirty="0" err="1">
                <a:solidFill>
                  <a:schemeClr val="accent1"/>
                </a:solidFill>
                <a:latin typeface="Times New Roman" panose="02020603050405020304" pitchFamily="18" charset="0"/>
                <a:cs typeface="Times New Roman" panose="02020603050405020304" pitchFamily="18" charset="0"/>
              </a:rPr>
              <a:t>Xây</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dựng</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biểu</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đồ</a:t>
            </a:r>
            <a:r>
              <a:rPr lang="en-US" sz="2200" b="1" u="sng" dirty="0">
                <a:solidFill>
                  <a:schemeClr val="accent1"/>
                </a:solidFill>
                <a:latin typeface="Times New Roman" panose="02020603050405020304" pitchFamily="18" charset="0"/>
                <a:cs typeface="Times New Roman" panose="02020603050405020304" pitchFamily="18" charset="0"/>
              </a:rPr>
              <a:t> use case:</a:t>
            </a:r>
          </a:p>
          <a:p>
            <a:pPr marL="0" indent="0">
              <a:buNone/>
            </a:pP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biểu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đồ</a:t>
            </a:r>
            <a:r>
              <a:rPr lang="en-US" sz="2200" dirty="0">
                <a:latin typeface="Times New Roman" panose="02020603050405020304" pitchFamily="18" charset="0"/>
                <a:cs typeface="Times New Roman" panose="02020603050405020304" pitchFamily="18" charset="0"/>
              </a:rPr>
              <a:t> use case </a:t>
            </a:r>
            <a:r>
              <a:rPr lang="en-US" sz="2200" dirty="0" err="1">
                <a:latin typeface="Times New Roman" panose="02020603050405020304" pitchFamily="18" charset="0"/>
                <a:cs typeface="Times New Roman" panose="02020603050405020304" pitchFamily="18" charset="0"/>
              </a:rPr>
              <a:t>phân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rã</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lvl="1" indent="0" algn="ctr">
              <a:buNone/>
            </a:pPr>
            <a:r>
              <a:rPr lang="en-US" sz="2000" i="1" dirty="0" err="1">
                <a:solidFill>
                  <a:schemeClr val="tx1"/>
                </a:solidFill>
                <a:latin typeface="Times New Roman" panose="02020603050405020304" pitchFamily="18" charset="0"/>
                <a:cs typeface="Times New Roman" panose="02020603050405020304" pitchFamily="18" charset="0"/>
              </a:rPr>
              <a:t>Biểu</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đồ</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Usecase</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smtClean="0">
                <a:solidFill>
                  <a:schemeClr val="tx1"/>
                </a:solidFill>
                <a:latin typeface="Times New Roman" panose="02020603050405020304" pitchFamily="18" charset="0"/>
                <a:cs typeface="Times New Roman" panose="02020603050405020304" pitchFamily="18" charset="0"/>
              </a:rPr>
              <a:t>tìm</a:t>
            </a:r>
            <a:r>
              <a:rPr lang="en-US" sz="2000" i="1" dirty="0" smtClean="0">
                <a:solidFill>
                  <a:schemeClr val="tx1"/>
                </a:solidFill>
                <a:latin typeface="Times New Roman" panose="02020603050405020304" pitchFamily="18" charset="0"/>
                <a:cs typeface="Times New Roman" panose="02020603050405020304" pitchFamily="18" charset="0"/>
              </a:rPr>
              <a:t> </a:t>
            </a:r>
            <a:r>
              <a:rPr lang="en-US" sz="2000" i="1" dirty="0" err="1" smtClean="0">
                <a:solidFill>
                  <a:schemeClr val="tx1"/>
                </a:solidFill>
                <a:latin typeface="Times New Roman" panose="02020603050405020304" pitchFamily="18" charset="0"/>
                <a:cs typeface="Times New Roman" panose="02020603050405020304" pitchFamily="18" charset="0"/>
              </a:rPr>
              <a:t>kiếm</a:t>
            </a:r>
            <a:endParaRPr lang="en-US" dirty="0"/>
          </a:p>
        </p:txBody>
      </p:sp>
      <p:sp>
        <p:nvSpPr>
          <p:cNvPr id="4" name="Rectangle 2">
            <a:extLst>
              <a:ext uri="{FF2B5EF4-FFF2-40B4-BE49-F238E27FC236}">
                <a16:creationId xmlns:a16="http://schemas.microsoft.com/office/drawing/2014/main" id="{8450E860-8431-4928-AE2F-9B41228A3D0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iêu đề 1">
            <a:extLst>
              <a:ext uri="{FF2B5EF4-FFF2-40B4-BE49-F238E27FC236}">
                <a16:creationId xmlns:a16="http://schemas.microsoft.com/office/drawing/2014/main" id="{E9456E07-5377-454F-853D-4BB01BEE5BE0}"/>
              </a:ext>
            </a:extLst>
          </p:cNvPr>
          <p:cNvSpPr>
            <a:spLocks noGrp="1"/>
          </p:cNvSpPr>
          <p:nvPr>
            <p:ph type="title"/>
          </p:nvPr>
        </p:nvSpPr>
        <p:spPr>
          <a:xfrm>
            <a:off x="1626274" y="712897"/>
            <a:ext cx="8911687" cy="634847"/>
          </a:xfrm>
        </p:spPr>
        <p:txBody>
          <a:bodyPr>
            <a:normAutofit/>
          </a:bodyPr>
          <a:lstStyle/>
          <a:p>
            <a:pPr algn="ctr"/>
            <a:r>
              <a:rPr lang="en-US" sz="2200" b="1" dirty="0" smtClean="0">
                <a:solidFill>
                  <a:schemeClr val="accent1"/>
                </a:solidFill>
                <a:latin typeface="Times New Roman" panose="02020603050405020304" pitchFamily="18" charset="0"/>
                <a:cs typeface="Times New Roman" panose="02020603050405020304" pitchFamily="18" charset="0"/>
              </a:rPr>
              <a:t>CHƯƠNG 2. PHÂN </a:t>
            </a:r>
            <a:r>
              <a:rPr lang="en-US" sz="2200" b="1" dirty="0">
                <a:solidFill>
                  <a:schemeClr val="accent1"/>
                </a:solidFill>
                <a:latin typeface="Times New Roman" panose="02020603050405020304" pitchFamily="18" charset="0"/>
                <a:cs typeface="Times New Roman" panose="02020603050405020304" pitchFamily="18" charset="0"/>
              </a:rPr>
              <a:t>TÍCH HỆ THỐNG QUẢN LÝ HÀNG HÓA</a:t>
            </a:r>
          </a:p>
        </p:txBody>
      </p:sp>
      <p:graphicFrame>
        <p:nvGraphicFramePr>
          <p:cNvPr id="8" name="Đối tượng 4">
            <a:extLst>
              <a:ext uri="{FF2B5EF4-FFF2-40B4-BE49-F238E27FC236}">
                <a16:creationId xmlns:a16="http://schemas.microsoft.com/office/drawing/2014/main" id="{BAFC0BD6-0282-4C72-B544-E592AFF953B7}"/>
              </a:ext>
            </a:extLst>
          </p:cNvPr>
          <p:cNvGraphicFramePr>
            <a:graphicFrameLocks noChangeAspect="1"/>
          </p:cNvGraphicFramePr>
          <p:nvPr>
            <p:extLst>
              <p:ext uri="{D42A27DB-BD31-4B8C-83A1-F6EECF244321}">
                <p14:modId xmlns:p14="http://schemas.microsoft.com/office/powerpoint/2010/main" val="1067589415"/>
              </p:ext>
            </p:extLst>
          </p:nvPr>
        </p:nvGraphicFramePr>
        <p:xfrm>
          <a:off x="2785268" y="1494966"/>
          <a:ext cx="7478259" cy="4633400"/>
        </p:xfrm>
        <a:graphic>
          <a:graphicData uri="http://schemas.openxmlformats.org/presentationml/2006/ole">
            <mc:AlternateContent xmlns:mc="http://schemas.openxmlformats.org/markup-compatibility/2006">
              <mc:Choice xmlns:v="urn:schemas-microsoft-com:vml" Requires="v">
                <p:oleObj spid="_x0000_s26646" r:id="rId3" imgW="13011150" imgH="6343485" progId="Visio.Drawing.15">
                  <p:embed/>
                </p:oleObj>
              </mc:Choice>
              <mc:Fallback>
                <p:oleObj r:id="rId3" imgW="13011150" imgH="6343485" progId="Visio.Drawing.15">
                  <p:embed/>
                  <p:pic>
                    <p:nvPicPr>
                      <p:cNvPr id="5" name="Đối tượng 4">
                        <a:extLst>
                          <a:ext uri="{FF2B5EF4-FFF2-40B4-BE49-F238E27FC236}">
                            <a16:creationId xmlns:a16="http://schemas.microsoft.com/office/drawing/2014/main" id="{BAFC0BD6-0282-4C72-B544-E592AFF953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5268" y="1494966"/>
                        <a:ext cx="7478259" cy="4633400"/>
                      </a:xfrm>
                      <a:prstGeom prst="rect">
                        <a:avLst/>
                      </a:prstGeom>
                      <a:noFill/>
                    </p:spPr>
                  </p:pic>
                </p:oleObj>
              </mc:Fallback>
            </mc:AlternateContent>
          </a:graphicData>
        </a:graphic>
      </p:graphicFrame>
    </p:spTree>
    <p:extLst>
      <p:ext uri="{BB962C8B-B14F-4D97-AF65-F5344CB8AC3E}">
        <p14:creationId xmlns:p14="http://schemas.microsoft.com/office/powerpoint/2010/main" val="29407129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B334D382-5AC1-4900-9394-BAE28BA1DEBB}"/>
              </a:ext>
            </a:extLst>
          </p:cNvPr>
          <p:cNvSpPr>
            <a:spLocks noGrp="1"/>
          </p:cNvSpPr>
          <p:nvPr>
            <p:ph idx="1"/>
          </p:nvPr>
        </p:nvSpPr>
        <p:spPr>
          <a:xfrm>
            <a:off x="629783" y="1057263"/>
            <a:ext cx="3505199" cy="3008312"/>
          </a:xfrm>
        </p:spPr>
        <p:txBody>
          <a:bodyPr/>
          <a:lstStyle/>
          <a:p>
            <a:pPr marL="0" indent="0">
              <a:buNone/>
            </a:pPr>
            <a:r>
              <a:rPr lang="en-US" sz="2200" b="1" dirty="0">
                <a:solidFill>
                  <a:schemeClr val="accent1"/>
                </a:solidFill>
                <a:latin typeface="Times New Roman" panose="02020603050405020304" pitchFamily="18" charset="0"/>
                <a:cs typeface="Times New Roman" panose="02020603050405020304" pitchFamily="18" charset="0"/>
              </a:rPr>
              <a:t>4. </a:t>
            </a:r>
            <a:r>
              <a:rPr lang="en-US" sz="2200" b="1" u="sng" dirty="0" err="1">
                <a:solidFill>
                  <a:schemeClr val="accent1"/>
                </a:solidFill>
                <a:latin typeface="Times New Roman" panose="02020603050405020304" pitchFamily="18" charset="0"/>
                <a:cs typeface="Times New Roman" panose="02020603050405020304" pitchFamily="18" charset="0"/>
              </a:rPr>
              <a:t>Pha</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tuần</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tự</a:t>
            </a:r>
            <a:endParaRPr lang="en-US" sz="2200" b="1" u="sng" dirty="0">
              <a:solidFill>
                <a:schemeClr val="accent1"/>
              </a:solidFill>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Xây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dựng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biểu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đồ</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tuần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tự</a:t>
            </a:r>
            <a:r>
              <a:rPr lang="en-US" sz="22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sz="2200" dirty="0" err="1">
                <a:latin typeface="Times New Roman" panose="02020603050405020304" pitchFamily="18" charset="0"/>
                <a:cs typeface="Times New Roman" panose="02020603050405020304" pitchFamily="18" charset="0"/>
              </a:rPr>
              <a:t>Biểu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đồ</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nhập</a:t>
            </a:r>
            <a:endParaRPr lang="en-US" sz="22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B0D93F47-0C40-4411-B8CE-ACEAEA92DB6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Đối tượng 4">
            <a:extLst>
              <a:ext uri="{FF2B5EF4-FFF2-40B4-BE49-F238E27FC236}">
                <a16:creationId xmlns:a16="http://schemas.microsoft.com/office/drawing/2014/main" id="{D9AF260A-4418-4C3C-8AD0-C669F2580C8F}"/>
              </a:ext>
            </a:extLst>
          </p:cNvPr>
          <p:cNvGraphicFramePr>
            <a:graphicFrameLocks noChangeAspect="1"/>
          </p:cNvGraphicFramePr>
          <p:nvPr>
            <p:extLst>
              <p:ext uri="{D42A27DB-BD31-4B8C-83A1-F6EECF244321}">
                <p14:modId xmlns:p14="http://schemas.microsoft.com/office/powerpoint/2010/main" val="3832960397"/>
              </p:ext>
            </p:extLst>
          </p:nvPr>
        </p:nvGraphicFramePr>
        <p:xfrm>
          <a:off x="4620655" y="1868487"/>
          <a:ext cx="7290508" cy="4610690"/>
        </p:xfrm>
        <a:graphic>
          <a:graphicData uri="http://schemas.openxmlformats.org/presentationml/2006/ole">
            <mc:AlternateContent xmlns:mc="http://schemas.openxmlformats.org/markup-compatibility/2006">
              <mc:Choice xmlns:v="urn:schemas-microsoft-com:vml" Requires="v">
                <p:oleObj spid="_x0000_s14361" r:id="rId3" imgW="7801017" imgH="4933989" progId="Visio.Drawing.15">
                  <p:embed/>
                </p:oleObj>
              </mc:Choice>
              <mc:Fallback>
                <p:oleObj r:id="rId3" imgW="7801017" imgH="4933989"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0655" y="1868487"/>
                        <a:ext cx="7290508" cy="4610690"/>
                      </a:xfrm>
                      <a:prstGeom prst="rect">
                        <a:avLst/>
                      </a:prstGeom>
                      <a:noFill/>
                    </p:spPr>
                  </p:pic>
                </p:oleObj>
              </mc:Fallback>
            </mc:AlternateContent>
          </a:graphicData>
        </a:graphic>
      </p:graphicFrame>
      <p:sp>
        <p:nvSpPr>
          <p:cNvPr id="7" name="Tiêu đề 1">
            <a:extLst>
              <a:ext uri="{FF2B5EF4-FFF2-40B4-BE49-F238E27FC236}">
                <a16:creationId xmlns:a16="http://schemas.microsoft.com/office/drawing/2014/main" id="{E9456E07-5377-454F-853D-4BB01BEE5BE0}"/>
              </a:ext>
            </a:extLst>
          </p:cNvPr>
          <p:cNvSpPr>
            <a:spLocks noGrp="1"/>
          </p:cNvSpPr>
          <p:nvPr>
            <p:ph type="title"/>
          </p:nvPr>
        </p:nvSpPr>
        <p:spPr>
          <a:xfrm>
            <a:off x="1640156" y="616820"/>
            <a:ext cx="8911687" cy="634847"/>
          </a:xfrm>
        </p:spPr>
        <p:txBody>
          <a:bodyPr>
            <a:normAutofit/>
          </a:bodyPr>
          <a:lstStyle/>
          <a:p>
            <a:pPr algn="ctr"/>
            <a:r>
              <a:rPr lang="en-US" sz="2200" b="1" dirty="0" smtClean="0">
                <a:solidFill>
                  <a:schemeClr val="accent1"/>
                </a:solidFill>
                <a:latin typeface="Times New Roman" panose="02020603050405020304" pitchFamily="18" charset="0"/>
                <a:cs typeface="Times New Roman" panose="02020603050405020304" pitchFamily="18" charset="0"/>
              </a:rPr>
              <a:t>CHƯƠNG 2. PHÂN </a:t>
            </a:r>
            <a:r>
              <a:rPr lang="en-US" sz="2200" b="1" dirty="0">
                <a:solidFill>
                  <a:schemeClr val="accent1"/>
                </a:solidFill>
                <a:latin typeface="Times New Roman" panose="02020603050405020304" pitchFamily="18" charset="0"/>
                <a:cs typeface="Times New Roman" panose="02020603050405020304" pitchFamily="18" charset="0"/>
              </a:rPr>
              <a:t>TÍCH HỆ THỐNG QUẢN LÝ HÀNG HÓA</a:t>
            </a:r>
          </a:p>
        </p:txBody>
      </p:sp>
    </p:spTree>
    <p:extLst>
      <p:ext uri="{BB962C8B-B14F-4D97-AF65-F5344CB8AC3E}">
        <p14:creationId xmlns:p14="http://schemas.microsoft.com/office/powerpoint/2010/main" val="1706304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2371C369-C9A1-4053-95FA-41CE5FC271F7}"/>
              </a:ext>
            </a:extLst>
          </p:cNvPr>
          <p:cNvSpPr>
            <a:spLocks noGrp="1"/>
          </p:cNvSpPr>
          <p:nvPr>
            <p:ph idx="1"/>
          </p:nvPr>
        </p:nvSpPr>
        <p:spPr>
          <a:xfrm>
            <a:off x="1831566" y="1371600"/>
            <a:ext cx="3505199" cy="2900134"/>
          </a:xfrm>
        </p:spPr>
        <p:txBody>
          <a:bodyPr/>
          <a:lstStyle/>
          <a:p>
            <a:pPr marL="0" indent="0">
              <a:buNone/>
            </a:pPr>
            <a:r>
              <a:rPr lang="en-US" sz="2200" b="1" dirty="0">
                <a:solidFill>
                  <a:schemeClr val="accent1"/>
                </a:solidFill>
                <a:latin typeface="Times New Roman" panose="02020603050405020304" pitchFamily="18" charset="0"/>
                <a:cs typeface="Times New Roman" panose="02020603050405020304" pitchFamily="18" charset="0"/>
              </a:rPr>
              <a:t>4. </a:t>
            </a:r>
            <a:r>
              <a:rPr lang="en-US" sz="2200" b="1" u="sng" dirty="0" err="1">
                <a:solidFill>
                  <a:schemeClr val="accent1"/>
                </a:solidFill>
                <a:latin typeface="Times New Roman" panose="02020603050405020304" pitchFamily="18" charset="0"/>
                <a:cs typeface="Times New Roman" panose="02020603050405020304" pitchFamily="18" charset="0"/>
              </a:rPr>
              <a:t>Pha</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tuần</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tự</a:t>
            </a:r>
            <a:r>
              <a:rPr lang="en-US" sz="2200" b="1" u="sng" dirty="0">
                <a:solidFill>
                  <a:schemeClr val="accent1"/>
                </a:solidFill>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Xây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dựng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biểu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đồ</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tuần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tự</a:t>
            </a:r>
            <a:r>
              <a:rPr lang="en-US" sz="22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sz="2200" dirty="0" err="1">
                <a:latin typeface="Times New Roman" panose="02020603050405020304" pitchFamily="18" charset="0"/>
                <a:cs typeface="Times New Roman" panose="02020603050405020304" pitchFamily="18" charset="0"/>
              </a:rPr>
              <a:t>Biểu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đồ</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nhập</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xuất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kho</a:t>
            </a:r>
            <a:endParaRPr lang="en-US" sz="22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endParaRPr lang="en-US" dirty="0"/>
          </a:p>
        </p:txBody>
      </p:sp>
      <p:sp>
        <p:nvSpPr>
          <p:cNvPr id="4" name="Rectangle 2">
            <a:extLst>
              <a:ext uri="{FF2B5EF4-FFF2-40B4-BE49-F238E27FC236}">
                <a16:creationId xmlns:a16="http://schemas.microsoft.com/office/drawing/2014/main" id="{61098871-CA6E-4699-9616-0C72A3BFCA08}"/>
              </a:ext>
            </a:extLst>
          </p:cNvPr>
          <p:cNvSpPr>
            <a:spLocks noChangeArrowheads="1"/>
          </p:cNvSpPr>
          <p:nvPr/>
        </p:nvSpPr>
        <p:spPr bwMode="auto">
          <a:xfrm>
            <a:off x="0" y="-1"/>
            <a:ext cx="1143397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Đối tượng 4">
            <a:extLst>
              <a:ext uri="{FF2B5EF4-FFF2-40B4-BE49-F238E27FC236}">
                <a16:creationId xmlns:a16="http://schemas.microsoft.com/office/drawing/2014/main" id="{883F0D0A-FBCC-4A7C-91DA-7C18EBB9C5D6}"/>
              </a:ext>
            </a:extLst>
          </p:cNvPr>
          <p:cNvGraphicFramePr>
            <a:graphicFrameLocks noChangeAspect="1"/>
          </p:cNvGraphicFramePr>
          <p:nvPr>
            <p:extLst>
              <p:ext uri="{D42A27DB-BD31-4B8C-83A1-F6EECF244321}">
                <p14:modId xmlns:p14="http://schemas.microsoft.com/office/powerpoint/2010/main" val="4292734624"/>
              </p:ext>
            </p:extLst>
          </p:nvPr>
        </p:nvGraphicFramePr>
        <p:xfrm>
          <a:off x="6355668" y="22858"/>
          <a:ext cx="5339568" cy="6909509"/>
        </p:xfrm>
        <a:graphic>
          <a:graphicData uri="http://schemas.openxmlformats.org/presentationml/2006/ole">
            <mc:AlternateContent xmlns:mc="http://schemas.openxmlformats.org/markup-compatibility/2006">
              <mc:Choice xmlns:v="urn:schemas-microsoft-com:vml" Requires="v">
                <p:oleObj spid="_x0000_s15385" r:id="rId3" imgW="7420138" imgH="9972805" progId="Visio.Drawing.15">
                  <p:embed/>
                </p:oleObj>
              </mc:Choice>
              <mc:Fallback>
                <p:oleObj r:id="rId3" imgW="7420138" imgH="997280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5668" y="22858"/>
                        <a:ext cx="5339568" cy="6909509"/>
                      </a:xfrm>
                      <a:prstGeom prst="rect">
                        <a:avLst/>
                      </a:prstGeom>
                      <a:noFill/>
                    </p:spPr>
                  </p:pic>
                </p:oleObj>
              </mc:Fallback>
            </mc:AlternateContent>
          </a:graphicData>
        </a:graphic>
      </p:graphicFrame>
      <p:sp>
        <p:nvSpPr>
          <p:cNvPr id="7" name="Tiêu đề 1">
            <a:extLst>
              <a:ext uri="{FF2B5EF4-FFF2-40B4-BE49-F238E27FC236}">
                <a16:creationId xmlns:a16="http://schemas.microsoft.com/office/drawing/2014/main" id="{E9456E07-5377-454F-853D-4BB01BEE5BE0}"/>
              </a:ext>
            </a:extLst>
          </p:cNvPr>
          <p:cNvSpPr>
            <a:spLocks noGrp="1"/>
          </p:cNvSpPr>
          <p:nvPr>
            <p:ph type="title"/>
          </p:nvPr>
        </p:nvSpPr>
        <p:spPr>
          <a:xfrm>
            <a:off x="1293223" y="522515"/>
            <a:ext cx="5222197" cy="849085"/>
          </a:xfrm>
        </p:spPr>
        <p:txBody>
          <a:bodyPr>
            <a:normAutofit/>
          </a:bodyPr>
          <a:lstStyle/>
          <a:p>
            <a:pPr algn="ctr"/>
            <a:r>
              <a:rPr lang="en-US" sz="2200" b="1" dirty="0" smtClean="0">
                <a:solidFill>
                  <a:schemeClr val="accent1"/>
                </a:solidFill>
                <a:latin typeface="Times New Roman" panose="02020603050405020304" pitchFamily="18" charset="0"/>
                <a:cs typeface="Times New Roman" panose="02020603050405020304" pitchFamily="18" charset="0"/>
              </a:rPr>
              <a:t>CHƯƠNG 2. PHÂN </a:t>
            </a:r>
            <a:r>
              <a:rPr lang="en-US" sz="2200" b="1" dirty="0">
                <a:solidFill>
                  <a:schemeClr val="accent1"/>
                </a:solidFill>
                <a:latin typeface="Times New Roman" panose="02020603050405020304" pitchFamily="18" charset="0"/>
                <a:cs typeface="Times New Roman" panose="02020603050405020304" pitchFamily="18" charset="0"/>
              </a:rPr>
              <a:t>TÍCH HỆ </a:t>
            </a:r>
            <a:r>
              <a:rPr lang="en-US" sz="2200" b="1" dirty="0" smtClean="0">
                <a:solidFill>
                  <a:schemeClr val="accent1"/>
                </a:solidFill>
                <a:latin typeface="Times New Roman" panose="02020603050405020304" pitchFamily="18" charset="0"/>
                <a:cs typeface="Times New Roman" panose="02020603050405020304" pitchFamily="18" charset="0"/>
              </a:rPr>
              <a:t/>
            </a:r>
            <a:br>
              <a:rPr lang="en-US" sz="2200" b="1" dirty="0" smtClean="0">
                <a:solidFill>
                  <a:schemeClr val="accent1"/>
                </a:solidFill>
                <a:latin typeface="Times New Roman" panose="02020603050405020304" pitchFamily="18" charset="0"/>
                <a:cs typeface="Times New Roman" panose="02020603050405020304" pitchFamily="18" charset="0"/>
              </a:rPr>
            </a:br>
            <a:r>
              <a:rPr lang="en-US" sz="2200" b="1" dirty="0" smtClean="0">
                <a:solidFill>
                  <a:schemeClr val="accent1"/>
                </a:solidFill>
                <a:latin typeface="Times New Roman" panose="02020603050405020304" pitchFamily="18" charset="0"/>
                <a:cs typeface="Times New Roman" panose="02020603050405020304" pitchFamily="18" charset="0"/>
              </a:rPr>
              <a:t>THỐNG </a:t>
            </a:r>
            <a:r>
              <a:rPr lang="en-US" sz="2200" b="1" dirty="0">
                <a:solidFill>
                  <a:schemeClr val="accent1"/>
                </a:solidFill>
                <a:latin typeface="Times New Roman" panose="02020603050405020304" pitchFamily="18" charset="0"/>
                <a:cs typeface="Times New Roman" panose="02020603050405020304" pitchFamily="18" charset="0"/>
              </a:rPr>
              <a:t>QUẢN LÝ HÀNG HÓA</a:t>
            </a:r>
          </a:p>
        </p:txBody>
      </p:sp>
    </p:spTree>
    <p:extLst>
      <p:ext uri="{BB962C8B-B14F-4D97-AF65-F5344CB8AC3E}">
        <p14:creationId xmlns:p14="http://schemas.microsoft.com/office/powerpoint/2010/main" val="2771758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hỗ dành sẵn cho Nội dung 4">
            <a:extLst>
              <a:ext uri="{FF2B5EF4-FFF2-40B4-BE49-F238E27FC236}">
                <a16:creationId xmlns:a16="http://schemas.microsoft.com/office/drawing/2014/main" id="{E0972AFA-807F-4FC4-99DB-0527DD8D4177}"/>
              </a:ext>
            </a:extLst>
          </p:cNvPr>
          <p:cNvSpPr>
            <a:spLocks noGrp="1"/>
          </p:cNvSpPr>
          <p:nvPr>
            <p:ph idx="1"/>
          </p:nvPr>
        </p:nvSpPr>
        <p:spPr>
          <a:xfrm>
            <a:off x="943866" y="1330988"/>
            <a:ext cx="8239323" cy="3944549"/>
          </a:xfrm>
        </p:spPr>
        <p:txBody>
          <a:bodyPr/>
          <a:lstStyle/>
          <a:p>
            <a:pPr marL="0" indent="0">
              <a:buNone/>
            </a:pPr>
            <a:r>
              <a:rPr lang="en-US" sz="2200" b="1" dirty="0">
                <a:solidFill>
                  <a:schemeClr val="accent1"/>
                </a:solidFill>
                <a:latin typeface="Times New Roman" panose="02020603050405020304" pitchFamily="18" charset="0"/>
                <a:cs typeface="Times New Roman" panose="02020603050405020304" pitchFamily="18" charset="0"/>
              </a:rPr>
              <a:t>4. </a:t>
            </a:r>
            <a:r>
              <a:rPr lang="en-US" sz="2200" b="1" u="sng" dirty="0" err="1">
                <a:solidFill>
                  <a:schemeClr val="accent1"/>
                </a:solidFill>
                <a:latin typeface="Times New Roman" panose="02020603050405020304" pitchFamily="18" charset="0"/>
                <a:cs typeface="Times New Roman" panose="02020603050405020304" pitchFamily="18" charset="0"/>
              </a:rPr>
              <a:t>Pha</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tuần</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tự</a:t>
            </a:r>
            <a:r>
              <a:rPr lang="en-US" sz="2200" b="1" u="sng" dirty="0">
                <a:solidFill>
                  <a:schemeClr val="accent1"/>
                </a:solidFill>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Xây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dựng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biểu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đồ</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tuần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tự</a:t>
            </a:r>
            <a:r>
              <a:rPr lang="en-US" sz="22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sz="2200" dirty="0" err="1">
                <a:latin typeface="Times New Roman" panose="02020603050405020304" pitchFamily="18" charset="0"/>
                <a:cs typeface="Times New Roman" panose="02020603050405020304" pitchFamily="18" charset="0"/>
              </a:rPr>
              <a:t>Biểu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đồ</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thống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kê</a:t>
            </a:r>
            <a:endParaRPr lang="en-US" sz="2200" dirty="0">
              <a:latin typeface="Times New Roman" panose="02020603050405020304" pitchFamily="18" charset="0"/>
              <a:cs typeface="Times New Roman" panose="02020603050405020304" pitchFamily="18" charset="0"/>
            </a:endParaRPr>
          </a:p>
          <a:p>
            <a:endParaRPr lang="en-US" dirty="0"/>
          </a:p>
        </p:txBody>
      </p:sp>
      <p:sp>
        <p:nvSpPr>
          <p:cNvPr id="7" name="Rectangle 2">
            <a:extLst>
              <a:ext uri="{FF2B5EF4-FFF2-40B4-BE49-F238E27FC236}">
                <a16:creationId xmlns:a16="http://schemas.microsoft.com/office/drawing/2014/main" id="{57D374C1-9090-418B-AD99-6C76B43C797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Đối tượng 7">
            <a:extLst>
              <a:ext uri="{FF2B5EF4-FFF2-40B4-BE49-F238E27FC236}">
                <a16:creationId xmlns:a16="http://schemas.microsoft.com/office/drawing/2014/main" id="{04449BBD-861D-4C71-801E-564798E40B0E}"/>
              </a:ext>
            </a:extLst>
          </p:cNvPr>
          <p:cNvGraphicFramePr>
            <a:graphicFrameLocks noChangeAspect="1"/>
          </p:cNvGraphicFramePr>
          <p:nvPr>
            <p:extLst>
              <p:ext uri="{D42A27DB-BD31-4B8C-83A1-F6EECF244321}">
                <p14:modId xmlns:p14="http://schemas.microsoft.com/office/powerpoint/2010/main" val="3585612619"/>
              </p:ext>
            </p:extLst>
          </p:nvPr>
        </p:nvGraphicFramePr>
        <p:xfrm>
          <a:off x="4381431" y="1294469"/>
          <a:ext cx="7810569" cy="5202867"/>
        </p:xfrm>
        <a:graphic>
          <a:graphicData uri="http://schemas.openxmlformats.org/presentationml/2006/ole">
            <mc:AlternateContent xmlns:mc="http://schemas.openxmlformats.org/markup-compatibility/2006">
              <mc:Choice xmlns:v="urn:schemas-microsoft-com:vml" Requires="v">
                <p:oleObj spid="_x0000_s16409" r:id="rId3" imgW="9591563" imgH="6391373" progId="Visio.Drawing.15">
                  <p:embed/>
                </p:oleObj>
              </mc:Choice>
              <mc:Fallback>
                <p:oleObj r:id="rId3" imgW="9591563" imgH="6391373"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431" y="1294469"/>
                        <a:ext cx="7810569" cy="5202867"/>
                      </a:xfrm>
                      <a:prstGeom prst="rect">
                        <a:avLst/>
                      </a:prstGeom>
                      <a:noFill/>
                    </p:spPr>
                  </p:pic>
                </p:oleObj>
              </mc:Fallback>
            </mc:AlternateContent>
          </a:graphicData>
        </a:graphic>
      </p:graphicFrame>
      <p:sp>
        <p:nvSpPr>
          <p:cNvPr id="9" name="Tiêu đề 1">
            <a:extLst>
              <a:ext uri="{FF2B5EF4-FFF2-40B4-BE49-F238E27FC236}">
                <a16:creationId xmlns:a16="http://schemas.microsoft.com/office/drawing/2014/main" id="{E9456E07-5377-454F-853D-4BB01BEE5BE0}"/>
              </a:ext>
            </a:extLst>
          </p:cNvPr>
          <p:cNvSpPr>
            <a:spLocks noGrp="1"/>
          </p:cNvSpPr>
          <p:nvPr>
            <p:ph type="title"/>
          </p:nvPr>
        </p:nvSpPr>
        <p:spPr>
          <a:xfrm>
            <a:off x="1640156" y="659622"/>
            <a:ext cx="8911687" cy="634847"/>
          </a:xfrm>
        </p:spPr>
        <p:txBody>
          <a:bodyPr>
            <a:normAutofit/>
          </a:bodyPr>
          <a:lstStyle/>
          <a:p>
            <a:pPr algn="ctr"/>
            <a:r>
              <a:rPr lang="en-US" sz="2200" b="1" dirty="0" smtClean="0">
                <a:solidFill>
                  <a:schemeClr val="accent1"/>
                </a:solidFill>
                <a:latin typeface="Times New Roman" panose="02020603050405020304" pitchFamily="18" charset="0"/>
                <a:cs typeface="Times New Roman" panose="02020603050405020304" pitchFamily="18" charset="0"/>
              </a:rPr>
              <a:t>CHƯƠNG 2. PHÂN </a:t>
            </a:r>
            <a:r>
              <a:rPr lang="en-US" sz="2200" b="1" dirty="0">
                <a:solidFill>
                  <a:schemeClr val="accent1"/>
                </a:solidFill>
                <a:latin typeface="Times New Roman" panose="02020603050405020304" pitchFamily="18" charset="0"/>
                <a:cs typeface="Times New Roman" panose="02020603050405020304" pitchFamily="18" charset="0"/>
              </a:rPr>
              <a:t>TÍCH HỆ THỐNG QUẢN LÝ HÀNG HÓA</a:t>
            </a:r>
          </a:p>
        </p:txBody>
      </p:sp>
    </p:spTree>
    <p:extLst>
      <p:ext uri="{BB962C8B-B14F-4D97-AF65-F5344CB8AC3E}">
        <p14:creationId xmlns:p14="http://schemas.microsoft.com/office/powerpoint/2010/main" val="23699209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9572274E-8D81-4415-8017-04C865D93772}"/>
              </a:ext>
            </a:extLst>
          </p:cNvPr>
          <p:cNvSpPr>
            <a:spLocks noGrp="1"/>
          </p:cNvSpPr>
          <p:nvPr>
            <p:ph idx="1"/>
          </p:nvPr>
        </p:nvSpPr>
        <p:spPr>
          <a:xfrm>
            <a:off x="799600" y="1294469"/>
            <a:ext cx="3505199" cy="2707481"/>
          </a:xfrm>
        </p:spPr>
        <p:txBody>
          <a:bodyPr>
            <a:normAutofit/>
          </a:bodyPr>
          <a:lstStyle/>
          <a:p>
            <a:pPr marL="0" indent="0">
              <a:buNone/>
            </a:pPr>
            <a:r>
              <a:rPr lang="en-US" sz="2200" b="1" dirty="0">
                <a:solidFill>
                  <a:schemeClr val="accent1"/>
                </a:solidFill>
                <a:latin typeface="Times New Roman" panose="02020603050405020304" pitchFamily="18" charset="0"/>
                <a:cs typeface="Times New Roman" panose="02020603050405020304" pitchFamily="18" charset="0"/>
              </a:rPr>
              <a:t>4. </a:t>
            </a:r>
            <a:r>
              <a:rPr lang="en-US" sz="2200" b="1" u="sng" dirty="0" err="1">
                <a:solidFill>
                  <a:schemeClr val="accent1"/>
                </a:solidFill>
                <a:latin typeface="Times New Roman" panose="02020603050405020304" pitchFamily="18" charset="0"/>
                <a:cs typeface="Times New Roman" panose="02020603050405020304" pitchFamily="18" charset="0"/>
              </a:rPr>
              <a:t>Pha</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tuần</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tự</a:t>
            </a:r>
            <a:r>
              <a:rPr lang="en-US" sz="2200" b="1" u="sng" dirty="0">
                <a:solidFill>
                  <a:schemeClr val="accent1"/>
                </a:solidFill>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Xây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dựng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biểu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đồ</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hoạt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động</a:t>
            </a:r>
            <a:endParaRPr lang="en-US" sz="22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200" dirty="0" err="1">
                <a:latin typeface="Times New Roman" panose="02020603050405020304" pitchFamily="18" charset="0"/>
                <a:cs typeface="Times New Roman" panose="02020603050405020304" pitchFamily="18" charset="0"/>
              </a:rPr>
              <a:t>Biểu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đồ</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hoạt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động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nhập</a:t>
            </a:r>
            <a:endParaRPr lang="en-US" sz="22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80108DBF-D1E2-4BA0-A326-BA7787AE3CF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Đối tượng 6">
            <a:extLst>
              <a:ext uri="{FF2B5EF4-FFF2-40B4-BE49-F238E27FC236}">
                <a16:creationId xmlns:a16="http://schemas.microsoft.com/office/drawing/2014/main" id="{6A0DC619-781D-4A30-BD45-09713262A3F4}"/>
              </a:ext>
            </a:extLst>
          </p:cNvPr>
          <p:cNvGraphicFramePr>
            <a:graphicFrameLocks noChangeAspect="1"/>
          </p:cNvGraphicFramePr>
          <p:nvPr>
            <p:extLst>
              <p:ext uri="{D42A27DB-BD31-4B8C-83A1-F6EECF244321}">
                <p14:modId xmlns:p14="http://schemas.microsoft.com/office/powerpoint/2010/main" val="3345897945"/>
              </p:ext>
            </p:extLst>
          </p:nvPr>
        </p:nvGraphicFramePr>
        <p:xfrm>
          <a:off x="4929050" y="1215344"/>
          <a:ext cx="5934075" cy="5536701"/>
        </p:xfrm>
        <a:graphic>
          <a:graphicData uri="http://schemas.openxmlformats.org/presentationml/2006/ole">
            <mc:AlternateContent xmlns:mc="http://schemas.openxmlformats.org/markup-compatibility/2006">
              <mc:Choice xmlns:v="urn:schemas-microsoft-com:vml" Requires="v">
                <p:oleObj spid="_x0000_s17433" r:id="rId3" imgW="6648546" imgH="6048238" progId="Visio.Drawing.15">
                  <p:embed/>
                </p:oleObj>
              </mc:Choice>
              <mc:Fallback>
                <p:oleObj r:id="rId3" imgW="6648546" imgH="604823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9050" y="1215344"/>
                        <a:ext cx="5934075" cy="5536701"/>
                      </a:xfrm>
                      <a:prstGeom prst="rect">
                        <a:avLst/>
                      </a:prstGeom>
                      <a:noFill/>
                      <a:extLst/>
                    </p:spPr>
                  </p:pic>
                </p:oleObj>
              </mc:Fallback>
            </mc:AlternateContent>
          </a:graphicData>
        </a:graphic>
      </p:graphicFrame>
      <p:sp>
        <p:nvSpPr>
          <p:cNvPr id="8" name="Tiêu đề 1">
            <a:extLst>
              <a:ext uri="{FF2B5EF4-FFF2-40B4-BE49-F238E27FC236}">
                <a16:creationId xmlns:a16="http://schemas.microsoft.com/office/drawing/2014/main" id="{E9456E07-5377-454F-853D-4BB01BEE5BE0}"/>
              </a:ext>
            </a:extLst>
          </p:cNvPr>
          <p:cNvSpPr>
            <a:spLocks noGrp="1"/>
          </p:cNvSpPr>
          <p:nvPr>
            <p:ph type="title"/>
          </p:nvPr>
        </p:nvSpPr>
        <p:spPr>
          <a:xfrm>
            <a:off x="1640156" y="580497"/>
            <a:ext cx="8911687" cy="634847"/>
          </a:xfrm>
        </p:spPr>
        <p:txBody>
          <a:bodyPr>
            <a:normAutofit/>
          </a:bodyPr>
          <a:lstStyle/>
          <a:p>
            <a:pPr algn="ctr"/>
            <a:r>
              <a:rPr lang="en-US" sz="2200" b="1" dirty="0" smtClean="0">
                <a:solidFill>
                  <a:schemeClr val="accent1"/>
                </a:solidFill>
                <a:latin typeface="Times New Roman" panose="02020603050405020304" pitchFamily="18" charset="0"/>
                <a:cs typeface="Times New Roman" panose="02020603050405020304" pitchFamily="18" charset="0"/>
              </a:rPr>
              <a:t>CHƯƠNG 2. PHÂN </a:t>
            </a:r>
            <a:r>
              <a:rPr lang="en-US" sz="2200" b="1" dirty="0">
                <a:solidFill>
                  <a:schemeClr val="accent1"/>
                </a:solidFill>
                <a:latin typeface="Times New Roman" panose="02020603050405020304" pitchFamily="18" charset="0"/>
                <a:cs typeface="Times New Roman" panose="02020603050405020304" pitchFamily="18" charset="0"/>
              </a:rPr>
              <a:t>TÍCH HỆ THỐNG QUẢN LÝ HÀNG HÓA</a:t>
            </a:r>
          </a:p>
        </p:txBody>
      </p:sp>
    </p:spTree>
    <p:extLst>
      <p:ext uri="{BB962C8B-B14F-4D97-AF65-F5344CB8AC3E}">
        <p14:creationId xmlns:p14="http://schemas.microsoft.com/office/powerpoint/2010/main" val="1990230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3839" y="676362"/>
            <a:ext cx="8911687" cy="656050"/>
          </a:xfrm>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NỘI DUNG BÁO CÁO</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44629" y="1454331"/>
            <a:ext cx="8915400" cy="3777622"/>
          </a:xfrm>
        </p:spPr>
        <p:txBody>
          <a:bodyPr>
            <a:normAutofit/>
          </a:bodyPr>
          <a:lstStyle/>
          <a:p>
            <a:pPr marL="0" indent="0" algn="just">
              <a:lnSpc>
                <a:spcPct val="200000"/>
              </a:lnSpc>
              <a:buNone/>
            </a:pPr>
            <a:r>
              <a:rPr lang="en-US" sz="2000" b="1" dirty="0">
                <a:solidFill>
                  <a:schemeClr val="accent1"/>
                </a:solidFill>
                <a:latin typeface="Times New Roman" panose="02020603050405020304" pitchFamily="18" charset="0"/>
                <a:cs typeface="Times New Roman" panose="02020603050405020304" pitchFamily="18" charset="0"/>
              </a:rPr>
              <a:t>CHƯƠNG 1. GIỚI THIỆU VỀ WEBSITE QUẢN LÝ HÀNG </a:t>
            </a:r>
            <a:r>
              <a:rPr lang="en-US" sz="2000" b="1" dirty="0" smtClean="0">
                <a:solidFill>
                  <a:schemeClr val="accent1"/>
                </a:solidFill>
                <a:latin typeface="Times New Roman" panose="02020603050405020304" pitchFamily="18" charset="0"/>
                <a:cs typeface="Times New Roman" panose="02020603050405020304" pitchFamily="18" charset="0"/>
              </a:rPr>
              <a:t>HÓA</a:t>
            </a:r>
          </a:p>
          <a:p>
            <a:pPr marL="0" indent="0" algn="just">
              <a:lnSpc>
                <a:spcPct val="200000"/>
              </a:lnSpc>
              <a:buNone/>
            </a:pPr>
            <a:r>
              <a:rPr lang="en-US" sz="2000" b="1" dirty="0">
                <a:solidFill>
                  <a:schemeClr val="accent1"/>
                </a:solidFill>
                <a:latin typeface="Times New Roman" panose="02020603050405020304" pitchFamily="18" charset="0"/>
                <a:cs typeface="Times New Roman" panose="02020603050405020304" pitchFamily="18" charset="0"/>
              </a:rPr>
              <a:t>CHƯƠNG 2. PHÂN TÍCH HỆ THỐNG QUẢN LÝ HÀNG </a:t>
            </a:r>
            <a:r>
              <a:rPr lang="en-US" sz="2000" b="1" dirty="0" smtClean="0">
                <a:solidFill>
                  <a:schemeClr val="accent1"/>
                </a:solidFill>
                <a:latin typeface="Times New Roman" panose="02020603050405020304" pitchFamily="18" charset="0"/>
                <a:cs typeface="Times New Roman" panose="02020603050405020304" pitchFamily="18" charset="0"/>
              </a:rPr>
              <a:t>HÓA</a:t>
            </a:r>
          </a:p>
          <a:p>
            <a:pPr marL="0" indent="0" algn="just">
              <a:lnSpc>
                <a:spcPct val="200000"/>
              </a:lnSpc>
              <a:buNone/>
            </a:pPr>
            <a:r>
              <a:rPr lang="en-US" sz="2000" b="1" dirty="0" smtClean="0">
                <a:solidFill>
                  <a:schemeClr val="accent1"/>
                </a:solidFill>
                <a:latin typeface="Times New Roman" panose="02020603050405020304" pitchFamily="18" charset="0"/>
                <a:cs typeface="Times New Roman" panose="02020603050405020304" pitchFamily="18" charset="0"/>
              </a:rPr>
              <a:t>CHƯƠNG 3. XÂY DỰNG WEBSITE QUẢN LÝ HÀNG HÓA</a:t>
            </a:r>
          </a:p>
          <a:p>
            <a:pPr marL="0" indent="0" algn="just">
              <a:lnSpc>
                <a:spcPct val="200000"/>
              </a:lnSpc>
              <a:buNone/>
            </a:pPr>
            <a:r>
              <a:rPr lang="en-US" sz="2000" b="1" dirty="0" smtClean="0">
                <a:solidFill>
                  <a:schemeClr val="accent1"/>
                </a:solidFill>
                <a:latin typeface="Times New Roman" panose="02020603050405020304" pitchFamily="18" charset="0"/>
                <a:cs typeface="Times New Roman" panose="02020603050405020304" pitchFamily="18" charset="0"/>
              </a:rPr>
              <a:t>KẾT LUẬN</a:t>
            </a:r>
          </a:p>
          <a:p>
            <a:pPr marL="0" indent="0" algn="just">
              <a:lnSpc>
                <a:spcPct val="200000"/>
              </a:lnSpc>
              <a:buNone/>
            </a:pPr>
            <a:r>
              <a:rPr lang="en-US" sz="2000" b="1" dirty="0" smtClean="0">
                <a:solidFill>
                  <a:schemeClr val="accent1"/>
                </a:solidFill>
                <a:latin typeface="Times New Roman" panose="02020603050405020304" pitchFamily="18" charset="0"/>
                <a:cs typeface="Times New Roman" panose="02020603050405020304" pitchFamily="18" charset="0"/>
              </a:rPr>
              <a:t>HƯỚNG PHÁT TRIỂN</a:t>
            </a:r>
            <a:endParaRPr lang="en-US" sz="2000" dirty="0"/>
          </a:p>
        </p:txBody>
      </p:sp>
    </p:spTree>
    <p:extLst>
      <p:ext uri="{BB962C8B-B14F-4D97-AF65-F5344CB8AC3E}">
        <p14:creationId xmlns:p14="http://schemas.microsoft.com/office/powerpoint/2010/main" val="13512090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AA9EF1E-9D51-4ABE-8413-9B9948A65076}"/>
              </a:ext>
            </a:extLst>
          </p:cNvPr>
          <p:cNvSpPr>
            <a:spLocks noGrp="1"/>
          </p:cNvSpPr>
          <p:nvPr>
            <p:ph type="title"/>
          </p:nvPr>
        </p:nvSpPr>
        <p:spPr>
          <a:xfrm>
            <a:off x="1661749" y="315459"/>
            <a:ext cx="4432660" cy="976312"/>
          </a:xfrm>
        </p:spPr>
        <p:txBody>
          <a:bodyPr>
            <a:normAutofit/>
          </a:bodyPr>
          <a:lstStyle/>
          <a:p>
            <a:r>
              <a:rPr lang="en-US" sz="2200" b="1" dirty="0" smtClean="0">
                <a:solidFill>
                  <a:schemeClr val="accent1"/>
                </a:solidFill>
                <a:latin typeface="Times New Roman" panose="02020603050405020304" pitchFamily="18" charset="0"/>
                <a:cs typeface="Times New Roman" panose="02020603050405020304" pitchFamily="18" charset="0"/>
              </a:rPr>
              <a:t>CHƯƠNG 2. PHÂN </a:t>
            </a:r>
            <a:r>
              <a:rPr lang="en-US" sz="2200" b="1" dirty="0">
                <a:solidFill>
                  <a:schemeClr val="accent1"/>
                </a:solidFill>
                <a:latin typeface="Times New Roman" panose="02020603050405020304" pitchFamily="18" charset="0"/>
                <a:cs typeface="Times New Roman" panose="02020603050405020304" pitchFamily="18" charset="0"/>
              </a:rPr>
              <a:t>TÍCH HỆ THỐNG QUẢN LÝ HÀNG HÓA</a:t>
            </a:r>
            <a:endParaRPr lang="en-US" sz="2200" dirty="0"/>
          </a:p>
        </p:txBody>
      </p:sp>
      <p:sp>
        <p:nvSpPr>
          <p:cNvPr id="3" name="Chỗ dành sẵn cho Nội dung 2">
            <a:extLst>
              <a:ext uri="{FF2B5EF4-FFF2-40B4-BE49-F238E27FC236}">
                <a16:creationId xmlns:a16="http://schemas.microsoft.com/office/drawing/2014/main" id="{0498A4CC-60D6-4A0D-A7F3-6EC0558DA121}"/>
              </a:ext>
            </a:extLst>
          </p:cNvPr>
          <p:cNvSpPr>
            <a:spLocks noGrp="1"/>
          </p:cNvSpPr>
          <p:nvPr>
            <p:ph idx="1"/>
          </p:nvPr>
        </p:nvSpPr>
        <p:spPr>
          <a:xfrm>
            <a:off x="904103" y="1291771"/>
            <a:ext cx="3505199" cy="3066710"/>
          </a:xfrm>
        </p:spPr>
        <p:txBody>
          <a:bodyPr>
            <a:normAutofit/>
          </a:bodyPr>
          <a:lstStyle/>
          <a:p>
            <a:pPr marL="0" indent="0">
              <a:buNone/>
            </a:pPr>
            <a:r>
              <a:rPr lang="en-US" sz="2200" b="1" dirty="0">
                <a:solidFill>
                  <a:schemeClr val="accent1"/>
                </a:solidFill>
                <a:latin typeface="Times New Roman" panose="02020603050405020304" pitchFamily="18" charset="0"/>
                <a:cs typeface="Times New Roman" panose="02020603050405020304" pitchFamily="18" charset="0"/>
              </a:rPr>
              <a:t>4. </a:t>
            </a:r>
            <a:r>
              <a:rPr lang="en-US" sz="2200" b="1" u="sng" dirty="0" err="1">
                <a:solidFill>
                  <a:schemeClr val="accent1"/>
                </a:solidFill>
                <a:latin typeface="Times New Roman" panose="02020603050405020304" pitchFamily="18" charset="0"/>
                <a:cs typeface="Times New Roman" panose="02020603050405020304" pitchFamily="18" charset="0"/>
              </a:rPr>
              <a:t>Pha</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tuần</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tự</a:t>
            </a:r>
            <a:r>
              <a:rPr lang="en-US" sz="2200" b="1" u="sng" dirty="0">
                <a:solidFill>
                  <a:schemeClr val="accent1"/>
                </a:solidFill>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Xây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dựng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biểu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đồ</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hoạt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động</a:t>
            </a:r>
            <a:endParaRPr lang="en-US" sz="2200" dirty="0">
              <a:latin typeface="Times New Roman" panose="02020603050405020304" pitchFamily="18" charset="0"/>
              <a:cs typeface="Times New Roman" panose="02020603050405020304" pitchFamily="18" charset="0"/>
            </a:endParaRPr>
          </a:p>
          <a:p>
            <a:pPr marL="685800" lvl="1">
              <a:buFont typeface="Wingdings" panose="05000000000000000000" pitchFamily="2" charset="2"/>
              <a:buChar char="Ø"/>
            </a:pPr>
            <a:r>
              <a:rPr lang="en-US" sz="2200" dirty="0" err="1">
                <a:latin typeface="Times New Roman" panose="02020603050405020304" pitchFamily="18" charset="0"/>
                <a:cs typeface="Times New Roman" panose="02020603050405020304" pitchFamily="18" charset="0"/>
              </a:rPr>
              <a:t>Biểu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đồ</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hoạt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động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thêm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phiếu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nhập</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xuất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hóa</a:t>
            </a:r>
            <a:endParaRPr lang="en-US" sz="2200"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AC397FC0-8013-42C9-879B-D1F33A3D560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Đối tượng 5">
            <a:extLst>
              <a:ext uri="{FF2B5EF4-FFF2-40B4-BE49-F238E27FC236}">
                <a16:creationId xmlns:a16="http://schemas.microsoft.com/office/drawing/2014/main" id="{5A0AC591-7E97-4BCB-9DD6-D9E5767C0E09}"/>
              </a:ext>
            </a:extLst>
          </p:cNvPr>
          <p:cNvGraphicFramePr>
            <a:graphicFrameLocks noChangeAspect="1"/>
          </p:cNvGraphicFramePr>
          <p:nvPr>
            <p:extLst>
              <p:ext uri="{D42A27DB-BD31-4B8C-83A1-F6EECF244321}">
                <p14:modId xmlns:p14="http://schemas.microsoft.com/office/powerpoint/2010/main" val="3277140562"/>
              </p:ext>
            </p:extLst>
          </p:nvPr>
        </p:nvGraphicFramePr>
        <p:xfrm>
          <a:off x="6442753" y="0"/>
          <a:ext cx="5400903" cy="6779304"/>
        </p:xfrm>
        <a:graphic>
          <a:graphicData uri="http://schemas.openxmlformats.org/presentationml/2006/ole">
            <mc:AlternateContent xmlns:mc="http://schemas.openxmlformats.org/markup-compatibility/2006">
              <mc:Choice xmlns:v="urn:schemas-microsoft-com:vml" Requires="v">
                <p:oleObj spid="_x0000_s18457" r:id="rId3" imgW="6800973" imgH="8534274" progId="Visio.Drawing.15">
                  <p:embed/>
                </p:oleObj>
              </mc:Choice>
              <mc:Fallback>
                <p:oleObj r:id="rId3" imgW="6800973" imgH="8534274"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2753" y="0"/>
                        <a:ext cx="5400903" cy="6779304"/>
                      </a:xfrm>
                      <a:prstGeom prst="rect">
                        <a:avLst/>
                      </a:prstGeom>
                      <a:noFill/>
                    </p:spPr>
                  </p:pic>
                </p:oleObj>
              </mc:Fallback>
            </mc:AlternateContent>
          </a:graphicData>
        </a:graphic>
      </p:graphicFrame>
    </p:spTree>
    <p:extLst>
      <p:ext uri="{BB962C8B-B14F-4D97-AF65-F5344CB8AC3E}">
        <p14:creationId xmlns:p14="http://schemas.microsoft.com/office/powerpoint/2010/main" val="27331854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FFC7508-4755-4791-943C-9E306DA1552D}"/>
              </a:ext>
            </a:extLst>
          </p:cNvPr>
          <p:cNvSpPr>
            <a:spLocks noGrp="1"/>
          </p:cNvSpPr>
          <p:nvPr>
            <p:ph type="title"/>
          </p:nvPr>
        </p:nvSpPr>
        <p:spPr>
          <a:xfrm>
            <a:off x="1700938" y="271433"/>
            <a:ext cx="4020594" cy="976312"/>
          </a:xfrm>
        </p:spPr>
        <p:txBody>
          <a:bodyPr>
            <a:normAutofit fontScale="90000"/>
          </a:bodyPr>
          <a:lstStyle/>
          <a:p>
            <a:r>
              <a:rPr lang="en-US" sz="2200" b="1" dirty="0" smtClean="0">
                <a:solidFill>
                  <a:schemeClr val="accent1"/>
                </a:solidFill>
                <a:latin typeface="Times New Roman" panose="02020603050405020304" pitchFamily="18" charset="0"/>
                <a:cs typeface="Times New Roman" panose="02020603050405020304" pitchFamily="18" charset="0"/>
              </a:rPr>
              <a:t>CHƯƠNG 2. PHÂN </a:t>
            </a:r>
            <a:r>
              <a:rPr lang="en-US" sz="2200" b="1" dirty="0">
                <a:solidFill>
                  <a:schemeClr val="accent1"/>
                </a:solidFill>
                <a:latin typeface="Times New Roman" panose="02020603050405020304" pitchFamily="18" charset="0"/>
                <a:cs typeface="Times New Roman" panose="02020603050405020304" pitchFamily="18" charset="0"/>
              </a:rPr>
              <a:t>TÍCH HỆ THỐNG QUẢN LÝ HÀNG HÓA</a:t>
            </a:r>
            <a:endParaRPr lang="en-US" sz="2200" dirty="0"/>
          </a:p>
        </p:txBody>
      </p:sp>
      <p:sp>
        <p:nvSpPr>
          <p:cNvPr id="3" name="Chỗ dành sẵn cho Nội dung 2">
            <a:extLst>
              <a:ext uri="{FF2B5EF4-FFF2-40B4-BE49-F238E27FC236}">
                <a16:creationId xmlns:a16="http://schemas.microsoft.com/office/drawing/2014/main" id="{44B1E5D9-6968-48F8-BB3E-C2CF57AD4F76}"/>
              </a:ext>
            </a:extLst>
          </p:cNvPr>
          <p:cNvSpPr>
            <a:spLocks noGrp="1"/>
          </p:cNvSpPr>
          <p:nvPr>
            <p:ph idx="1"/>
          </p:nvPr>
        </p:nvSpPr>
        <p:spPr>
          <a:xfrm>
            <a:off x="904103" y="1356724"/>
            <a:ext cx="3505199" cy="2679699"/>
          </a:xfrm>
        </p:spPr>
        <p:txBody>
          <a:bodyPr/>
          <a:lstStyle/>
          <a:p>
            <a:pPr marL="0" indent="0">
              <a:buNone/>
            </a:pPr>
            <a:r>
              <a:rPr lang="en-US" sz="2200" b="1" dirty="0">
                <a:solidFill>
                  <a:schemeClr val="accent1"/>
                </a:solidFill>
                <a:latin typeface="Times New Roman" panose="02020603050405020304" pitchFamily="18" charset="0"/>
                <a:cs typeface="Times New Roman" panose="02020603050405020304" pitchFamily="18" charset="0"/>
              </a:rPr>
              <a:t>4. </a:t>
            </a:r>
            <a:r>
              <a:rPr lang="en-US" sz="2200" b="1" u="sng" dirty="0" err="1">
                <a:solidFill>
                  <a:schemeClr val="accent1"/>
                </a:solidFill>
                <a:latin typeface="Times New Roman" panose="02020603050405020304" pitchFamily="18" charset="0"/>
                <a:cs typeface="Times New Roman" panose="02020603050405020304" pitchFamily="18" charset="0"/>
              </a:rPr>
              <a:t>Pha</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tuần</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tự</a:t>
            </a:r>
            <a:r>
              <a:rPr lang="en-US" sz="2200" b="1" u="sng" dirty="0">
                <a:solidFill>
                  <a:schemeClr val="accent1"/>
                </a:solidFill>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Xây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dựng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biểu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đồ</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hoạt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động</a:t>
            </a:r>
            <a:endParaRPr lang="en-US" sz="22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200" dirty="0" err="1">
                <a:latin typeface="Times New Roman" panose="02020603050405020304" pitchFamily="18" charset="0"/>
                <a:cs typeface="Times New Roman" panose="02020603050405020304" pitchFamily="18" charset="0"/>
              </a:rPr>
              <a:t>Biểu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đồ</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hoạt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động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thống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kê</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phiếu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nhập</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xuất</a:t>
            </a:r>
            <a:endParaRPr lang="en-US" sz="2200"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E4E038C0-71AF-45FD-B5F1-6E087177EC6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Đối tượng 5">
            <a:extLst>
              <a:ext uri="{FF2B5EF4-FFF2-40B4-BE49-F238E27FC236}">
                <a16:creationId xmlns:a16="http://schemas.microsoft.com/office/drawing/2014/main" id="{47626EF7-A440-4306-85C2-9E7E794CAD5B}"/>
              </a:ext>
            </a:extLst>
          </p:cNvPr>
          <p:cNvGraphicFramePr>
            <a:graphicFrameLocks noChangeAspect="1"/>
          </p:cNvGraphicFramePr>
          <p:nvPr>
            <p:extLst>
              <p:ext uri="{D42A27DB-BD31-4B8C-83A1-F6EECF244321}">
                <p14:modId xmlns:p14="http://schemas.microsoft.com/office/powerpoint/2010/main" val="1139200270"/>
              </p:ext>
            </p:extLst>
          </p:nvPr>
        </p:nvGraphicFramePr>
        <p:xfrm>
          <a:off x="6094411" y="51769"/>
          <a:ext cx="4799467" cy="6754462"/>
        </p:xfrm>
        <a:graphic>
          <a:graphicData uri="http://schemas.openxmlformats.org/presentationml/2006/ole">
            <mc:AlternateContent xmlns:mc="http://schemas.openxmlformats.org/markup-compatibility/2006">
              <mc:Choice xmlns:v="urn:schemas-microsoft-com:vml" Requires="v">
                <p:oleObj spid="_x0000_s19481" r:id="rId3" imgW="4934025" imgH="6943784" progId="Visio.Drawing.15">
                  <p:embed/>
                </p:oleObj>
              </mc:Choice>
              <mc:Fallback>
                <p:oleObj r:id="rId3" imgW="4934025" imgH="6943784"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4411" y="51769"/>
                        <a:ext cx="4799467" cy="6754462"/>
                      </a:xfrm>
                      <a:prstGeom prst="rect">
                        <a:avLst/>
                      </a:prstGeom>
                      <a:noFill/>
                    </p:spPr>
                  </p:pic>
                </p:oleObj>
              </mc:Fallback>
            </mc:AlternateContent>
          </a:graphicData>
        </a:graphic>
      </p:graphicFrame>
    </p:spTree>
    <p:extLst>
      <p:ext uri="{BB962C8B-B14F-4D97-AF65-F5344CB8AC3E}">
        <p14:creationId xmlns:p14="http://schemas.microsoft.com/office/powerpoint/2010/main" val="14176141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êu đề 4">
            <a:extLst>
              <a:ext uri="{FF2B5EF4-FFF2-40B4-BE49-F238E27FC236}">
                <a16:creationId xmlns:a16="http://schemas.microsoft.com/office/drawing/2014/main" id="{5519B7D5-E85E-46EF-B9FC-258875EFA302}"/>
              </a:ext>
            </a:extLst>
          </p:cNvPr>
          <p:cNvSpPr>
            <a:spLocks noGrp="1"/>
          </p:cNvSpPr>
          <p:nvPr>
            <p:ph type="title"/>
          </p:nvPr>
        </p:nvSpPr>
        <p:spPr>
          <a:xfrm>
            <a:off x="1486707" y="395696"/>
            <a:ext cx="4047590" cy="976306"/>
          </a:xfrm>
        </p:spPr>
        <p:txBody>
          <a:bodyPr>
            <a:normAutofit fontScale="90000"/>
          </a:bodyPr>
          <a:lstStyle/>
          <a:p>
            <a:pPr algn="ctr"/>
            <a:r>
              <a:rPr lang="en-US" sz="2200" b="1" dirty="0" smtClean="0">
                <a:solidFill>
                  <a:schemeClr val="accent1"/>
                </a:solidFill>
                <a:latin typeface="Times New Roman" panose="02020603050405020304" pitchFamily="18" charset="0"/>
                <a:cs typeface="Times New Roman" panose="02020603050405020304" pitchFamily="18" charset="0"/>
              </a:rPr>
              <a:t>CHƯƠNG 2. PHÂN </a:t>
            </a:r>
            <a:r>
              <a:rPr lang="en-US" sz="2200" b="1" dirty="0">
                <a:solidFill>
                  <a:schemeClr val="accent1"/>
                </a:solidFill>
                <a:latin typeface="Times New Roman" panose="02020603050405020304" pitchFamily="18" charset="0"/>
                <a:cs typeface="Times New Roman" panose="02020603050405020304" pitchFamily="18" charset="0"/>
              </a:rPr>
              <a:t>TÍCH HỆ THỐNG QUẢN LÝ HÀNG HÓA</a:t>
            </a:r>
            <a:endParaRPr lang="en-US" sz="2200" dirty="0"/>
          </a:p>
        </p:txBody>
      </p:sp>
      <p:sp>
        <p:nvSpPr>
          <p:cNvPr id="3" name="Chỗ dành sẵn cho Nội dung 2">
            <a:extLst>
              <a:ext uri="{FF2B5EF4-FFF2-40B4-BE49-F238E27FC236}">
                <a16:creationId xmlns:a16="http://schemas.microsoft.com/office/drawing/2014/main" id="{2D4B7311-9ABB-421F-8876-A9EB771BF193}"/>
              </a:ext>
            </a:extLst>
          </p:cNvPr>
          <p:cNvSpPr>
            <a:spLocks noGrp="1"/>
          </p:cNvSpPr>
          <p:nvPr>
            <p:ph idx="1"/>
          </p:nvPr>
        </p:nvSpPr>
        <p:spPr>
          <a:xfrm>
            <a:off x="811792" y="1372002"/>
            <a:ext cx="3198505" cy="2516187"/>
          </a:xfrm>
        </p:spPr>
        <p:txBody>
          <a:bodyPr/>
          <a:lstStyle/>
          <a:p>
            <a:pPr marL="0" indent="0">
              <a:buNone/>
            </a:pPr>
            <a:r>
              <a:rPr lang="en-US" sz="2200" b="1" dirty="0">
                <a:solidFill>
                  <a:schemeClr val="accent1"/>
                </a:solidFill>
                <a:latin typeface="Times New Roman" panose="02020603050405020304" pitchFamily="18" charset="0"/>
                <a:cs typeface="Times New Roman" panose="02020603050405020304" pitchFamily="18" charset="0"/>
              </a:rPr>
              <a:t>5. </a:t>
            </a:r>
            <a:r>
              <a:rPr lang="en-US" sz="2200" b="1" u="sng" dirty="0" err="1">
                <a:solidFill>
                  <a:schemeClr val="accent1"/>
                </a:solidFill>
                <a:latin typeface="Times New Roman" panose="02020603050405020304" pitchFamily="18" charset="0"/>
                <a:cs typeface="Times New Roman" panose="02020603050405020304" pitchFamily="18" charset="0"/>
              </a:rPr>
              <a:t>Thiết</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kế</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cơ</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sở</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dữ</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liệu</a:t>
            </a:r>
            <a:endParaRPr lang="en-US" sz="2200" b="1" u="sng" dirty="0">
              <a:solidFill>
                <a:schemeClr val="accent1"/>
              </a:solidFill>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Xây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dựng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biểu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đồ</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lớp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đối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tượng</a:t>
            </a:r>
            <a:endParaRPr lang="en-US" sz="2200" dirty="0">
              <a:latin typeface="Times New Roman" panose="02020603050405020304" pitchFamily="18" charset="0"/>
              <a:cs typeface="Times New Roman" panose="02020603050405020304" pitchFamily="18" charset="0"/>
            </a:endParaRPr>
          </a:p>
          <a:p>
            <a:pPr marL="400050" lvl="1" indent="0">
              <a:buNone/>
            </a:pPr>
            <a:endParaRPr lang="en-US" sz="22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EF64C395-520F-4FBE-9206-CB37A7AC973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19"/>
          <p:cNvSpPr>
            <a:spLocks noChangeArrowheads="1"/>
          </p:cNvSpPr>
          <p:nvPr/>
        </p:nvSpPr>
        <p:spPr bwMode="auto">
          <a:xfrm flipV="1">
            <a:off x="6852170" y="74814"/>
            <a:ext cx="97455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24"/>
          <p:cNvSpPr>
            <a:spLocks noChangeArrowheads="1"/>
          </p:cNvSpPr>
          <p:nvPr/>
        </p:nvSpPr>
        <p:spPr bwMode="auto">
          <a:xfrm>
            <a:off x="4690776" y="1205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537930195"/>
              </p:ext>
            </p:extLst>
          </p:nvPr>
        </p:nvGraphicFramePr>
        <p:xfrm>
          <a:off x="5833534" y="668866"/>
          <a:ext cx="5404063" cy="5980980"/>
        </p:xfrm>
        <a:graphic>
          <a:graphicData uri="http://schemas.openxmlformats.org/presentationml/2006/ole">
            <mc:AlternateContent xmlns:mc="http://schemas.openxmlformats.org/markup-compatibility/2006">
              <mc:Choice xmlns:v="urn:schemas-microsoft-com:vml" Requires="v">
                <p:oleObj spid="_x0000_s20509" name="Visio" r:id="rId3" imgW="10267861" imgH="12449391" progId="Visio.Drawing.15">
                  <p:embed/>
                </p:oleObj>
              </mc:Choice>
              <mc:Fallback>
                <p:oleObj name="Visio" r:id="rId3" imgW="10267861" imgH="12449391" progId="Visio.Drawing.15">
                  <p:embed/>
                  <p:pic>
                    <p:nvPicPr>
                      <p:cNvPr id="0" name="Object 23"/>
                      <p:cNvPicPr>
                        <a:picLocks noChangeAspect="1" noChangeArrowheads="1"/>
                      </p:cNvPicPr>
                      <p:nvPr/>
                    </p:nvPicPr>
                    <p:blipFill>
                      <a:blip r:embed="rId4"/>
                      <a:srcRect/>
                      <a:stretch>
                        <a:fillRect/>
                      </a:stretch>
                    </p:blipFill>
                    <p:spPr bwMode="auto">
                      <a:xfrm>
                        <a:off x="5833534" y="668866"/>
                        <a:ext cx="5404063" cy="5980980"/>
                      </a:xfrm>
                      <a:prstGeom prst="rect">
                        <a:avLst/>
                      </a:prstGeom>
                      <a:noFill/>
                    </p:spPr>
                  </p:pic>
                </p:oleObj>
              </mc:Fallback>
            </mc:AlternateContent>
          </a:graphicData>
        </a:graphic>
      </p:graphicFrame>
    </p:spTree>
    <p:extLst>
      <p:ext uri="{BB962C8B-B14F-4D97-AF65-F5344CB8AC3E}">
        <p14:creationId xmlns:p14="http://schemas.microsoft.com/office/powerpoint/2010/main" val="15970946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8321" y="483325"/>
            <a:ext cx="8984479" cy="743131"/>
          </a:xfrm>
        </p:spPr>
        <p:txBody>
          <a:bodyPr>
            <a:normAutofit/>
          </a:bodyPr>
          <a:lstStyle/>
          <a:p>
            <a:pPr algn="ctr"/>
            <a:r>
              <a:rPr lang="en-US" sz="2400" b="1" dirty="0">
                <a:solidFill>
                  <a:schemeClr val="accent1"/>
                </a:solidFill>
                <a:latin typeface="Times New Roman" panose="02020603050405020304" pitchFamily="18" charset="0"/>
                <a:cs typeface="Times New Roman" panose="02020603050405020304" pitchFamily="18" charset="0"/>
              </a:rPr>
              <a:t>CHƯƠNG 3. XÂY DỰNG WEBSITE QUẢN LÝ HÀNG </a:t>
            </a:r>
            <a:r>
              <a:rPr lang="en-US" sz="2400" b="1" dirty="0" smtClean="0">
                <a:solidFill>
                  <a:schemeClr val="accent1"/>
                </a:solidFill>
                <a:latin typeface="Times New Roman" panose="02020603050405020304" pitchFamily="18" charset="0"/>
                <a:cs typeface="Times New Roman" panose="02020603050405020304" pitchFamily="18" charset="0"/>
              </a:rPr>
              <a:t>HÓA</a:t>
            </a:r>
            <a:endParaRPr lang="en-US" sz="2400" dirty="0"/>
          </a:p>
        </p:txBody>
      </p:sp>
      <p:sp>
        <p:nvSpPr>
          <p:cNvPr id="4" name="Text Placeholder 3"/>
          <p:cNvSpPr>
            <a:spLocks noGrp="1"/>
          </p:cNvSpPr>
          <p:nvPr>
            <p:ph type="body" sz="half" idx="2"/>
          </p:nvPr>
        </p:nvSpPr>
        <p:spPr>
          <a:xfrm>
            <a:off x="653143" y="1454920"/>
            <a:ext cx="3892731" cy="5181011"/>
          </a:xfrm>
        </p:spPr>
        <p:txBody>
          <a:bodyPr>
            <a:normAutofit/>
          </a:bodyPr>
          <a:lstStyle/>
          <a:p>
            <a:pPr lvl="1" algn="just"/>
            <a:r>
              <a:rPr lang="en-US" sz="2000" b="1" u="sng" dirty="0">
                <a:solidFill>
                  <a:schemeClr val="accent1"/>
                </a:solidFill>
                <a:latin typeface="Times New Roman" panose="02020603050405020304" pitchFamily="18" charset="0"/>
                <a:cs typeface="Times New Roman" panose="02020603050405020304" pitchFamily="18" charset="0"/>
              </a:rPr>
              <a:t>3.1. </a:t>
            </a:r>
            <a:r>
              <a:rPr lang="en-US" sz="2000" b="1" u="sng" dirty="0" err="1">
                <a:solidFill>
                  <a:schemeClr val="accent1"/>
                </a:solidFill>
                <a:latin typeface="Times New Roman" panose="02020603050405020304" pitchFamily="18" charset="0"/>
                <a:cs typeface="Times New Roman" panose="02020603050405020304" pitchFamily="18" charset="0"/>
              </a:rPr>
              <a:t>Xây</a:t>
            </a:r>
            <a:r>
              <a:rPr lang="en-US" sz="2000" b="1" u="sng" dirty="0">
                <a:solidFill>
                  <a:schemeClr val="accent1"/>
                </a:solidFill>
                <a:latin typeface="Times New Roman" panose="02020603050405020304" pitchFamily="18" charset="0"/>
                <a:cs typeface="Times New Roman" panose="02020603050405020304" pitchFamily="18" charset="0"/>
              </a:rPr>
              <a:t> </a:t>
            </a:r>
            <a:r>
              <a:rPr lang="en-US" sz="2000" b="1" u="sng" dirty="0" err="1">
                <a:solidFill>
                  <a:schemeClr val="accent1"/>
                </a:solidFill>
                <a:latin typeface="Times New Roman" panose="02020603050405020304" pitchFamily="18" charset="0"/>
                <a:cs typeface="Times New Roman" panose="02020603050405020304" pitchFamily="18" charset="0"/>
              </a:rPr>
              <a:t>dựng</a:t>
            </a:r>
            <a:r>
              <a:rPr lang="en-US" sz="2000" b="1" u="sng" dirty="0">
                <a:solidFill>
                  <a:schemeClr val="accent1"/>
                </a:solidFill>
                <a:latin typeface="Times New Roman" panose="02020603050405020304" pitchFamily="18" charset="0"/>
                <a:cs typeface="Times New Roman" panose="02020603050405020304" pitchFamily="18" charset="0"/>
              </a:rPr>
              <a:t> </a:t>
            </a:r>
            <a:r>
              <a:rPr lang="en-US" sz="2000" b="1" u="sng" dirty="0" err="1">
                <a:solidFill>
                  <a:schemeClr val="accent1"/>
                </a:solidFill>
                <a:latin typeface="Times New Roman" panose="02020603050405020304" pitchFamily="18" charset="0"/>
                <a:cs typeface="Times New Roman" panose="02020603050405020304" pitchFamily="18" charset="0"/>
              </a:rPr>
              <a:t>cơ</a:t>
            </a:r>
            <a:r>
              <a:rPr lang="en-US" sz="2000" b="1" u="sng" dirty="0">
                <a:solidFill>
                  <a:schemeClr val="accent1"/>
                </a:solidFill>
                <a:latin typeface="Times New Roman" panose="02020603050405020304" pitchFamily="18" charset="0"/>
                <a:cs typeface="Times New Roman" panose="02020603050405020304" pitchFamily="18" charset="0"/>
              </a:rPr>
              <a:t> </a:t>
            </a:r>
            <a:r>
              <a:rPr lang="en-US" sz="2000" b="1" u="sng" dirty="0" err="1">
                <a:solidFill>
                  <a:schemeClr val="accent1"/>
                </a:solidFill>
                <a:latin typeface="Times New Roman" panose="02020603050405020304" pitchFamily="18" charset="0"/>
                <a:cs typeface="Times New Roman" panose="02020603050405020304" pitchFamily="18" charset="0"/>
              </a:rPr>
              <a:t>sở</a:t>
            </a:r>
            <a:r>
              <a:rPr lang="en-US" sz="2000" b="1" u="sng" dirty="0">
                <a:solidFill>
                  <a:schemeClr val="accent1"/>
                </a:solidFill>
                <a:latin typeface="Times New Roman" panose="02020603050405020304" pitchFamily="18" charset="0"/>
                <a:cs typeface="Times New Roman" panose="02020603050405020304" pitchFamily="18" charset="0"/>
              </a:rPr>
              <a:t> </a:t>
            </a:r>
            <a:r>
              <a:rPr lang="en-US" sz="2000" b="1" u="sng" dirty="0" err="1">
                <a:solidFill>
                  <a:schemeClr val="accent1"/>
                </a:solidFill>
                <a:latin typeface="Times New Roman" panose="02020603050405020304" pitchFamily="18" charset="0"/>
                <a:cs typeface="Times New Roman" panose="02020603050405020304" pitchFamily="18" charset="0"/>
              </a:rPr>
              <a:t>dữ</a:t>
            </a:r>
            <a:r>
              <a:rPr lang="en-US" sz="2000" b="1" u="sng" dirty="0">
                <a:solidFill>
                  <a:schemeClr val="accent1"/>
                </a:solidFill>
                <a:latin typeface="Times New Roman" panose="02020603050405020304" pitchFamily="18" charset="0"/>
                <a:cs typeface="Times New Roman" panose="02020603050405020304" pitchFamily="18" charset="0"/>
              </a:rPr>
              <a:t> </a:t>
            </a:r>
            <a:r>
              <a:rPr lang="en-US" sz="2000" b="1" u="sng" dirty="0" err="1" smtClean="0">
                <a:solidFill>
                  <a:schemeClr val="accent1"/>
                </a:solidFill>
                <a:latin typeface="Times New Roman" panose="02020603050405020304" pitchFamily="18" charset="0"/>
                <a:cs typeface="Times New Roman" panose="02020603050405020304" pitchFamily="18" charset="0"/>
              </a:rPr>
              <a:t>liệu</a:t>
            </a:r>
            <a:endParaRPr lang="en-US" sz="2000" b="1" u="sng" dirty="0" smtClean="0">
              <a:solidFill>
                <a:schemeClr val="accent1"/>
              </a:solidFill>
              <a:latin typeface="Times New Roman" panose="02020603050405020304" pitchFamily="18" charset="0"/>
              <a:cs typeface="Times New Roman" panose="02020603050405020304" pitchFamily="18" charset="0"/>
            </a:endParaRPr>
          </a:p>
          <a:p>
            <a:pPr lvl="1" algn="just"/>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php</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MyAdmin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để</a:t>
            </a:r>
            <a:r>
              <a:rPr lang="en-US" sz="1800" dirty="0" smtClean="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sở</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website </a:t>
            </a:r>
            <a:endParaRPr lang="en-US" sz="3200" b="1" u="sng" dirty="0">
              <a:solidFill>
                <a:schemeClr val="accent1"/>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4680065" y="1564075"/>
            <a:ext cx="7198822" cy="4962699"/>
          </a:xfrm>
          <a:prstGeom prst="rect">
            <a:avLst/>
          </a:prstGeom>
        </p:spPr>
      </p:pic>
    </p:spTree>
    <p:extLst>
      <p:ext uri="{BB962C8B-B14F-4D97-AF65-F5344CB8AC3E}">
        <p14:creationId xmlns:p14="http://schemas.microsoft.com/office/powerpoint/2010/main" val="2579255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8321" y="483325"/>
            <a:ext cx="8984479" cy="743131"/>
          </a:xfrm>
        </p:spPr>
        <p:txBody>
          <a:bodyPr>
            <a:normAutofit/>
          </a:bodyPr>
          <a:lstStyle/>
          <a:p>
            <a:pPr algn="ctr"/>
            <a:r>
              <a:rPr lang="en-US" sz="2400" b="1" dirty="0">
                <a:solidFill>
                  <a:schemeClr val="accent1"/>
                </a:solidFill>
                <a:latin typeface="Times New Roman" panose="02020603050405020304" pitchFamily="18" charset="0"/>
                <a:cs typeface="Times New Roman" panose="02020603050405020304" pitchFamily="18" charset="0"/>
              </a:rPr>
              <a:t>CHƯƠNG 3. XÂY DỰNG WEBSITE QUẢN LÝ HÀNG </a:t>
            </a:r>
            <a:r>
              <a:rPr lang="en-US" sz="2400" b="1" dirty="0" smtClean="0">
                <a:solidFill>
                  <a:schemeClr val="accent1"/>
                </a:solidFill>
                <a:latin typeface="Times New Roman" panose="02020603050405020304" pitchFamily="18" charset="0"/>
                <a:cs typeface="Times New Roman" panose="02020603050405020304" pitchFamily="18" charset="0"/>
              </a:rPr>
              <a:t>HÓA</a:t>
            </a:r>
            <a:endParaRPr lang="en-US" sz="2400" dirty="0"/>
          </a:p>
        </p:txBody>
      </p:sp>
      <p:sp>
        <p:nvSpPr>
          <p:cNvPr id="4" name="Text Placeholder 3"/>
          <p:cNvSpPr>
            <a:spLocks noGrp="1"/>
          </p:cNvSpPr>
          <p:nvPr>
            <p:ph type="body" sz="half" idx="2"/>
          </p:nvPr>
        </p:nvSpPr>
        <p:spPr>
          <a:xfrm>
            <a:off x="653143" y="1454920"/>
            <a:ext cx="3892731" cy="5181011"/>
          </a:xfrm>
        </p:spPr>
        <p:txBody>
          <a:bodyPr>
            <a:normAutofit/>
          </a:bodyPr>
          <a:lstStyle/>
          <a:p>
            <a:pPr lvl="1" algn="just"/>
            <a:r>
              <a:rPr lang="en-US" sz="2000" b="1" u="sng" dirty="0" smtClean="0">
                <a:solidFill>
                  <a:schemeClr val="accent1"/>
                </a:solidFill>
                <a:latin typeface="Times New Roman" panose="02020603050405020304" pitchFamily="18" charset="0"/>
                <a:cs typeface="Times New Roman" panose="02020603050405020304" pitchFamily="18" charset="0"/>
              </a:rPr>
              <a:t>3.2. </a:t>
            </a:r>
            <a:r>
              <a:rPr lang="en-US" sz="2000" b="1" u="sng" dirty="0" err="1" smtClean="0">
                <a:solidFill>
                  <a:schemeClr val="accent1"/>
                </a:solidFill>
                <a:latin typeface="Times New Roman" panose="02020603050405020304" pitchFamily="18" charset="0"/>
                <a:cs typeface="Times New Roman" panose="02020603050405020304" pitchFamily="18" charset="0"/>
              </a:rPr>
              <a:t>Thiết</a:t>
            </a:r>
            <a:r>
              <a:rPr lang="en-US" sz="2000" b="1" u="sng" dirty="0" smtClean="0">
                <a:solidFill>
                  <a:schemeClr val="accent1"/>
                </a:solidFill>
                <a:latin typeface="Times New Roman" panose="02020603050405020304" pitchFamily="18" charset="0"/>
                <a:cs typeface="Times New Roman" panose="02020603050405020304" pitchFamily="18" charset="0"/>
              </a:rPr>
              <a:t> </a:t>
            </a:r>
            <a:r>
              <a:rPr lang="en-US" sz="2000" b="1" u="sng" dirty="0" err="1" smtClean="0">
                <a:solidFill>
                  <a:schemeClr val="accent1"/>
                </a:solidFill>
                <a:latin typeface="Times New Roman" panose="02020603050405020304" pitchFamily="18" charset="0"/>
                <a:cs typeface="Times New Roman" panose="02020603050405020304" pitchFamily="18" charset="0"/>
              </a:rPr>
              <a:t>kế</a:t>
            </a:r>
            <a:r>
              <a:rPr lang="en-US" sz="2000" b="1" u="sng" dirty="0" smtClean="0">
                <a:solidFill>
                  <a:schemeClr val="accent1"/>
                </a:solidFill>
                <a:latin typeface="Times New Roman" panose="02020603050405020304" pitchFamily="18" charset="0"/>
                <a:cs typeface="Times New Roman" panose="02020603050405020304" pitchFamily="18" charset="0"/>
              </a:rPr>
              <a:t> </a:t>
            </a:r>
            <a:r>
              <a:rPr lang="en-US" sz="2000" b="1" u="sng" dirty="0" err="1" smtClean="0">
                <a:solidFill>
                  <a:schemeClr val="accent1"/>
                </a:solidFill>
                <a:latin typeface="Times New Roman" panose="02020603050405020304" pitchFamily="18" charset="0"/>
                <a:cs typeface="Times New Roman" panose="02020603050405020304" pitchFamily="18" charset="0"/>
              </a:rPr>
              <a:t>giao</a:t>
            </a:r>
            <a:r>
              <a:rPr lang="en-US" sz="2000" b="1" u="sng" dirty="0" smtClean="0">
                <a:solidFill>
                  <a:schemeClr val="accent1"/>
                </a:solidFill>
                <a:latin typeface="Times New Roman" panose="02020603050405020304" pitchFamily="18" charset="0"/>
                <a:cs typeface="Times New Roman" panose="02020603050405020304" pitchFamily="18" charset="0"/>
              </a:rPr>
              <a:t> </a:t>
            </a:r>
            <a:r>
              <a:rPr lang="en-US" sz="2000" b="1" u="sng" dirty="0" err="1" smtClean="0">
                <a:solidFill>
                  <a:schemeClr val="accent1"/>
                </a:solidFill>
                <a:latin typeface="Times New Roman" panose="02020603050405020304" pitchFamily="18" charset="0"/>
                <a:cs typeface="Times New Roman" panose="02020603050405020304" pitchFamily="18" charset="0"/>
              </a:rPr>
              <a:t>diện</a:t>
            </a:r>
            <a:endParaRPr lang="en-US" sz="2000" b="1" u="sng" dirty="0" smtClean="0">
              <a:solidFill>
                <a:schemeClr val="accent1"/>
              </a:solidFill>
              <a:latin typeface="Times New Roman" panose="02020603050405020304" pitchFamily="18" charset="0"/>
              <a:cs typeface="Times New Roman" panose="02020603050405020304" pitchFamily="18" charset="0"/>
            </a:endParaRPr>
          </a:p>
          <a:p>
            <a:pPr lvl="1" algn="just"/>
            <a:r>
              <a:rPr lang="en-US" sz="1800" dirty="0" err="1">
                <a:solidFill>
                  <a:schemeClr val="tx1"/>
                </a:solidFill>
                <a:latin typeface="Times New Roman" panose="02020603050405020304" pitchFamily="18" charset="0"/>
                <a:cs typeface="Times New Roman" panose="02020603050405020304" pitchFamily="18" charset="0"/>
              </a:rPr>
              <a:t>Sử</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dụng</a:t>
            </a:r>
            <a:r>
              <a:rPr lang="en-US" sz="1800" dirty="0">
                <a:solidFill>
                  <a:schemeClr val="tx1"/>
                </a:solidFill>
                <a:latin typeface="Times New Roman" panose="02020603050405020304" pitchFamily="18" charset="0"/>
                <a:cs typeface="Times New Roman" panose="02020603050405020304" pitchFamily="18" charset="0"/>
              </a:rPr>
              <a:t> Visual Studio Code </a:t>
            </a:r>
            <a:r>
              <a:rPr lang="en-US" sz="1800" dirty="0" err="1">
                <a:solidFill>
                  <a:schemeClr val="tx1"/>
                </a:solidFill>
                <a:latin typeface="Times New Roman" panose="02020603050405020304" pitchFamily="18" charset="0"/>
                <a:cs typeface="Times New Roman" panose="02020603050405020304" pitchFamily="18" charset="0"/>
              </a:rPr>
              <a:t>để</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thiết</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kế</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giao</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diện</a:t>
            </a:r>
            <a:endParaRPr lang="en-US" sz="1800" dirty="0">
              <a:solidFill>
                <a:schemeClr val="tx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q"/>
            </a:pPr>
            <a:r>
              <a:rPr lang="en-US" sz="1800" dirty="0" smtClean="0">
                <a:solidFill>
                  <a:schemeClr val="tx1"/>
                </a:solidFill>
                <a:latin typeface="Times New Roman" panose="02020603050405020304" pitchFamily="18" charset="0"/>
                <a:cs typeface="Times New Roman" panose="02020603050405020304" pitchFamily="18" charset="0"/>
              </a:rPr>
              <a:t>HTML</a:t>
            </a:r>
          </a:p>
          <a:p>
            <a:pPr marL="742950" lvl="1" indent="-285750" algn="just">
              <a:buFont typeface="Wingdings" panose="05000000000000000000" pitchFamily="2" charset="2"/>
              <a:buChar char="q"/>
            </a:pPr>
            <a:r>
              <a:rPr lang="en-US" sz="1800" dirty="0" smtClean="0">
                <a:solidFill>
                  <a:schemeClr val="tx1"/>
                </a:solidFill>
                <a:latin typeface="Times New Roman" panose="02020603050405020304" pitchFamily="18" charset="0"/>
                <a:cs typeface="Times New Roman" panose="02020603050405020304" pitchFamily="18" charset="0"/>
              </a:rPr>
              <a:t>CSS</a:t>
            </a:r>
          </a:p>
          <a:p>
            <a:pPr marL="742950" lvl="1" indent="-285750" algn="just">
              <a:buFont typeface="Wingdings" panose="05000000000000000000" pitchFamily="2" charset="2"/>
              <a:buChar char="q"/>
            </a:pPr>
            <a:r>
              <a:rPr lang="en-US" sz="1800" dirty="0" smtClean="0">
                <a:solidFill>
                  <a:schemeClr val="tx1"/>
                </a:solidFill>
                <a:latin typeface="Times New Roman" panose="02020603050405020304" pitchFamily="18" charset="0"/>
                <a:cs typeface="Times New Roman" panose="02020603050405020304" pitchFamily="18" charset="0"/>
              </a:rPr>
              <a:t>JS</a:t>
            </a:r>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156913" y="3275373"/>
            <a:ext cx="2147570" cy="3189605"/>
          </a:xfrm>
          <a:prstGeom prst="rect">
            <a:avLst/>
          </a:prstGeom>
          <a:noFill/>
          <a:ln>
            <a:noFill/>
          </a:ln>
        </p:spPr>
      </p:pic>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4585153" y="2563516"/>
            <a:ext cx="2371090" cy="3434080"/>
          </a:xfrm>
          <a:prstGeom prst="rect">
            <a:avLst/>
          </a:prstGeom>
          <a:noFill/>
          <a:ln>
            <a:noFill/>
          </a:ln>
        </p:spPr>
      </p:pic>
      <p:pic>
        <p:nvPicPr>
          <p:cNvPr id="9" name="Picture 8"/>
          <p:cNvPicPr/>
          <p:nvPr/>
        </p:nvPicPr>
        <p:blipFill>
          <a:blip r:embed="rId4">
            <a:extLst>
              <a:ext uri="{28A0092B-C50C-407E-A947-70E740481C1C}">
                <a14:useLocalDpi xmlns:a14="http://schemas.microsoft.com/office/drawing/2010/main" val="0"/>
              </a:ext>
            </a:extLst>
          </a:blip>
          <a:srcRect/>
          <a:stretch>
            <a:fillRect/>
          </a:stretch>
        </p:blipFill>
        <p:spPr bwMode="auto">
          <a:xfrm>
            <a:off x="7197634" y="1454920"/>
            <a:ext cx="4781005" cy="3992291"/>
          </a:xfrm>
          <a:prstGeom prst="rect">
            <a:avLst/>
          </a:prstGeom>
          <a:noFill/>
          <a:ln>
            <a:noFill/>
          </a:ln>
        </p:spPr>
      </p:pic>
    </p:spTree>
    <p:extLst>
      <p:ext uri="{BB962C8B-B14F-4D97-AF65-F5344CB8AC3E}">
        <p14:creationId xmlns:p14="http://schemas.microsoft.com/office/powerpoint/2010/main" val="31189090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8321" y="483325"/>
            <a:ext cx="8984479" cy="743131"/>
          </a:xfrm>
        </p:spPr>
        <p:txBody>
          <a:bodyPr>
            <a:normAutofit/>
          </a:bodyPr>
          <a:lstStyle/>
          <a:p>
            <a:pPr algn="ctr"/>
            <a:r>
              <a:rPr lang="en-US" sz="2400" b="1" dirty="0">
                <a:solidFill>
                  <a:schemeClr val="accent1"/>
                </a:solidFill>
                <a:latin typeface="Times New Roman" panose="02020603050405020304" pitchFamily="18" charset="0"/>
                <a:cs typeface="Times New Roman" panose="02020603050405020304" pitchFamily="18" charset="0"/>
              </a:rPr>
              <a:t>CHƯƠNG 3. XÂY DỰNG WEBSITE QUẢN LÝ HÀNG </a:t>
            </a:r>
            <a:r>
              <a:rPr lang="en-US" sz="2400" b="1" dirty="0" smtClean="0">
                <a:solidFill>
                  <a:schemeClr val="accent1"/>
                </a:solidFill>
                <a:latin typeface="Times New Roman" panose="02020603050405020304" pitchFamily="18" charset="0"/>
                <a:cs typeface="Times New Roman" panose="02020603050405020304" pitchFamily="18" charset="0"/>
              </a:rPr>
              <a:t>HÓA</a:t>
            </a:r>
            <a:endParaRPr lang="en-US" sz="2400" dirty="0"/>
          </a:p>
        </p:txBody>
      </p:sp>
      <p:sp>
        <p:nvSpPr>
          <p:cNvPr id="4" name="Text Placeholder 3"/>
          <p:cNvSpPr>
            <a:spLocks noGrp="1"/>
          </p:cNvSpPr>
          <p:nvPr>
            <p:ph type="body" sz="half" idx="2"/>
          </p:nvPr>
        </p:nvSpPr>
        <p:spPr>
          <a:xfrm>
            <a:off x="653143" y="1454920"/>
            <a:ext cx="3892731" cy="5181011"/>
          </a:xfrm>
        </p:spPr>
        <p:txBody>
          <a:bodyPr>
            <a:normAutofit/>
          </a:bodyPr>
          <a:lstStyle/>
          <a:p>
            <a:pPr lvl="1" algn="just"/>
            <a:r>
              <a:rPr lang="en-US" sz="2000" b="1" u="sng" dirty="0" smtClean="0">
                <a:solidFill>
                  <a:schemeClr val="accent1"/>
                </a:solidFill>
                <a:latin typeface="Times New Roman" panose="02020603050405020304" pitchFamily="18" charset="0"/>
                <a:cs typeface="Times New Roman" panose="02020603050405020304" pitchFamily="18" charset="0"/>
              </a:rPr>
              <a:t>3.3 </a:t>
            </a:r>
            <a:r>
              <a:rPr lang="en-US" sz="2000" b="1" u="sng" dirty="0" err="1" smtClean="0">
                <a:solidFill>
                  <a:schemeClr val="accent1"/>
                </a:solidFill>
                <a:latin typeface="Times New Roman" panose="02020603050405020304" pitchFamily="18" charset="0"/>
                <a:cs typeface="Times New Roman" panose="02020603050405020304" pitchFamily="18" charset="0"/>
              </a:rPr>
              <a:t>Xây</a:t>
            </a:r>
            <a:r>
              <a:rPr lang="en-US" sz="2000" b="1" u="sng" dirty="0" smtClean="0">
                <a:solidFill>
                  <a:schemeClr val="accent1"/>
                </a:solidFill>
                <a:latin typeface="Times New Roman" panose="02020603050405020304" pitchFamily="18" charset="0"/>
                <a:cs typeface="Times New Roman" panose="02020603050405020304" pitchFamily="18" charset="0"/>
              </a:rPr>
              <a:t> </a:t>
            </a:r>
            <a:r>
              <a:rPr lang="en-US" sz="2000" b="1" u="sng" dirty="0" err="1" smtClean="0">
                <a:solidFill>
                  <a:schemeClr val="accent1"/>
                </a:solidFill>
                <a:latin typeface="Times New Roman" panose="02020603050405020304" pitchFamily="18" charset="0"/>
                <a:cs typeface="Times New Roman" panose="02020603050405020304" pitchFamily="18" charset="0"/>
              </a:rPr>
              <a:t>dựng</a:t>
            </a:r>
            <a:r>
              <a:rPr lang="en-US" sz="2000" b="1" u="sng" dirty="0" smtClean="0">
                <a:solidFill>
                  <a:schemeClr val="accent1"/>
                </a:solidFill>
                <a:latin typeface="Times New Roman" panose="02020603050405020304" pitchFamily="18" charset="0"/>
                <a:cs typeface="Times New Roman" panose="02020603050405020304" pitchFamily="18" charset="0"/>
              </a:rPr>
              <a:t> </a:t>
            </a:r>
            <a:r>
              <a:rPr lang="en-US" sz="2000" b="1" u="sng" dirty="0" err="1" smtClean="0">
                <a:solidFill>
                  <a:schemeClr val="accent1"/>
                </a:solidFill>
                <a:latin typeface="Times New Roman" panose="02020603050405020304" pitchFamily="18" charset="0"/>
                <a:cs typeface="Times New Roman" panose="02020603050405020304" pitchFamily="18" charset="0"/>
              </a:rPr>
              <a:t>chức</a:t>
            </a:r>
            <a:r>
              <a:rPr lang="en-US" sz="2000" b="1" u="sng" dirty="0" smtClean="0">
                <a:solidFill>
                  <a:schemeClr val="accent1"/>
                </a:solidFill>
                <a:latin typeface="Times New Roman" panose="02020603050405020304" pitchFamily="18" charset="0"/>
                <a:cs typeface="Times New Roman" panose="02020603050405020304" pitchFamily="18" charset="0"/>
              </a:rPr>
              <a:t> </a:t>
            </a:r>
            <a:r>
              <a:rPr lang="en-US" sz="2000" b="1" u="sng" dirty="0" err="1" smtClean="0">
                <a:solidFill>
                  <a:schemeClr val="accent1"/>
                </a:solidFill>
                <a:latin typeface="Times New Roman" panose="02020603050405020304" pitchFamily="18" charset="0"/>
                <a:cs typeface="Times New Roman" panose="02020603050405020304" pitchFamily="18" charset="0"/>
              </a:rPr>
              <a:t>năng</a:t>
            </a:r>
            <a:endParaRPr lang="en-US" sz="2000" b="1" u="sng" dirty="0" smtClean="0">
              <a:solidFill>
                <a:schemeClr val="accent1"/>
              </a:solidFill>
              <a:latin typeface="Times New Roman" panose="02020603050405020304" pitchFamily="18" charset="0"/>
              <a:cs typeface="Times New Roman" panose="02020603050405020304" pitchFamily="18" charset="0"/>
            </a:endParaRPr>
          </a:p>
          <a:p>
            <a:pPr lvl="1" algn="just"/>
            <a:endParaRPr lang="en-US" sz="2000" b="1" u="sng" dirty="0" smtClean="0">
              <a:solidFill>
                <a:schemeClr val="accent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Website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ngôn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ngữ</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PHP</a:t>
            </a:r>
            <a:endParaRPr lang="en-US" sz="1800" dirty="0">
              <a:latin typeface="Times New Roman" panose="02020603050405020304" pitchFamily="18" charset="0"/>
              <a:cs typeface="Times New Roman" panose="02020603050405020304" pitchFamily="18" charset="0"/>
            </a:endParaRPr>
          </a:p>
        </p:txBody>
      </p:sp>
      <p:sp>
        <p:nvSpPr>
          <p:cNvPr id="13" name="Title 1"/>
          <p:cNvSpPr txBox="1">
            <a:spLocks/>
          </p:cNvSpPr>
          <p:nvPr/>
        </p:nvSpPr>
        <p:spPr>
          <a:xfrm>
            <a:off x="7938271" y="5753644"/>
            <a:ext cx="1058092" cy="522514"/>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i="1" dirty="0" smtClean="0">
                <a:solidFill>
                  <a:schemeClr val="tx1"/>
                </a:solidFill>
                <a:latin typeface="Times New Roman" panose="02020603050405020304" pitchFamily="18" charset="0"/>
                <a:cs typeface="Times New Roman" panose="02020603050405020304" pitchFamily="18" charset="0"/>
              </a:rPr>
              <a:t>Admin</a:t>
            </a:r>
            <a:endParaRPr lang="en-US" i="1" dirty="0">
              <a:solidFill>
                <a:schemeClr val="tx1"/>
              </a:solidFill>
            </a:endParaRPr>
          </a:p>
        </p:txBody>
      </p:sp>
      <p:sp>
        <p:nvSpPr>
          <p:cNvPr id="14" name="Title 1"/>
          <p:cNvSpPr txBox="1">
            <a:spLocks/>
          </p:cNvSpPr>
          <p:nvPr/>
        </p:nvSpPr>
        <p:spPr>
          <a:xfrm>
            <a:off x="10106299" y="4561431"/>
            <a:ext cx="1058092" cy="522514"/>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i="1" dirty="0" smtClean="0">
                <a:solidFill>
                  <a:schemeClr val="tx1"/>
                </a:solidFill>
                <a:latin typeface="Times New Roman" panose="02020603050405020304" pitchFamily="18" charset="0"/>
                <a:cs typeface="Times New Roman" panose="02020603050405020304" pitchFamily="18" charset="0"/>
              </a:rPr>
              <a:t>User</a:t>
            </a:r>
            <a:endParaRPr lang="en-US" i="1" dirty="0">
              <a:solidFill>
                <a:schemeClr val="tx1"/>
              </a:solidFill>
            </a:endParaRPr>
          </a:p>
        </p:txBody>
      </p:sp>
      <p:sp>
        <p:nvSpPr>
          <p:cNvPr id="15" name="Title 1"/>
          <p:cNvSpPr txBox="1">
            <a:spLocks/>
          </p:cNvSpPr>
          <p:nvPr/>
        </p:nvSpPr>
        <p:spPr>
          <a:xfrm>
            <a:off x="5321346" y="6050506"/>
            <a:ext cx="1058092" cy="522514"/>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i="1" dirty="0" smtClean="0">
                <a:solidFill>
                  <a:schemeClr val="tx1"/>
                </a:solidFill>
                <a:latin typeface="Times New Roman" panose="02020603050405020304" pitchFamily="18" charset="0"/>
                <a:cs typeface="Times New Roman" panose="02020603050405020304" pitchFamily="18" charset="0"/>
              </a:rPr>
              <a:t>Project</a:t>
            </a:r>
            <a:endParaRPr lang="en-US" i="1" dirty="0">
              <a:solidFill>
                <a:schemeClr val="tx1"/>
              </a:solidFill>
            </a:endParaRPr>
          </a:p>
        </p:txBody>
      </p:sp>
      <p:pic>
        <p:nvPicPr>
          <p:cNvPr id="16" name="Picture 15"/>
          <p:cNvPicPr/>
          <p:nvPr/>
        </p:nvPicPr>
        <p:blipFill>
          <a:blip r:embed="rId2"/>
          <a:stretch>
            <a:fillRect/>
          </a:stretch>
        </p:blipFill>
        <p:spPr>
          <a:xfrm>
            <a:off x="4777814" y="1516379"/>
            <a:ext cx="2269115" cy="4498522"/>
          </a:xfrm>
          <a:prstGeom prst="rect">
            <a:avLst/>
          </a:prstGeom>
        </p:spPr>
      </p:pic>
      <p:pic>
        <p:nvPicPr>
          <p:cNvPr id="17" name="Picture 16"/>
          <p:cNvPicPr/>
          <p:nvPr/>
        </p:nvPicPr>
        <p:blipFill>
          <a:blip r:embed="rId3"/>
          <a:stretch>
            <a:fillRect/>
          </a:stretch>
        </p:blipFill>
        <p:spPr>
          <a:xfrm>
            <a:off x="7144325" y="1674320"/>
            <a:ext cx="2371725" cy="3838575"/>
          </a:xfrm>
          <a:prstGeom prst="rect">
            <a:avLst/>
          </a:prstGeom>
        </p:spPr>
      </p:pic>
      <p:pic>
        <p:nvPicPr>
          <p:cNvPr id="18" name="Picture 17"/>
          <p:cNvPicPr/>
          <p:nvPr/>
        </p:nvPicPr>
        <p:blipFill>
          <a:blip r:embed="rId4">
            <a:extLst>
              <a:ext uri="{28A0092B-C50C-407E-A947-70E740481C1C}">
                <a14:useLocalDpi xmlns:a14="http://schemas.microsoft.com/office/drawing/2010/main" val="0"/>
              </a:ext>
            </a:extLst>
          </a:blip>
          <a:srcRect/>
          <a:stretch>
            <a:fillRect/>
          </a:stretch>
        </p:blipFill>
        <p:spPr bwMode="auto">
          <a:xfrm>
            <a:off x="9613446" y="3090317"/>
            <a:ext cx="2137410" cy="1350645"/>
          </a:xfrm>
          <a:prstGeom prst="rect">
            <a:avLst/>
          </a:prstGeom>
          <a:noFill/>
          <a:ln>
            <a:noFill/>
          </a:ln>
        </p:spPr>
      </p:pic>
    </p:spTree>
    <p:extLst>
      <p:ext uri="{BB962C8B-B14F-4D97-AF65-F5344CB8AC3E}">
        <p14:creationId xmlns:p14="http://schemas.microsoft.com/office/powerpoint/2010/main" val="40115117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8321" y="483325"/>
            <a:ext cx="8984479" cy="743131"/>
          </a:xfrm>
        </p:spPr>
        <p:txBody>
          <a:bodyPr>
            <a:normAutofit/>
          </a:bodyPr>
          <a:lstStyle/>
          <a:p>
            <a:pPr algn="ctr"/>
            <a:r>
              <a:rPr lang="en-US" sz="2400" b="1" dirty="0">
                <a:solidFill>
                  <a:schemeClr val="accent1"/>
                </a:solidFill>
                <a:latin typeface="Times New Roman" panose="02020603050405020304" pitchFamily="18" charset="0"/>
                <a:cs typeface="Times New Roman" panose="02020603050405020304" pitchFamily="18" charset="0"/>
              </a:rPr>
              <a:t>CHƯƠNG 3. XÂY DỰNG WEBSITE QUẢN LÝ HÀNG </a:t>
            </a:r>
            <a:r>
              <a:rPr lang="en-US" sz="2400" b="1" dirty="0" smtClean="0">
                <a:solidFill>
                  <a:schemeClr val="accent1"/>
                </a:solidFill>
                <a:latin typeface="Times New Roman" panose="02020603050405020304" pitchFamily="18" charset="0"/>
                <a:cs typeface="Times New Roman" panose="02020603050405020304" pitchFamily="18" charset="0"/>
              </a:rPr>
              <a:t>HÓA</a:t>
            </a:r>
            <a:endParaRPr lang="en-US" sz="2400" dirty="0"/>
          </a:p>
        </p:txBody>
      </p:sp>
      <p:sp>
        <p:nvSpPr>
          <p:cNvPr id="4" name="Text Placeholder 3"/>
          <p:cNvSpPr>
            <a:spLocks noGrp="1"/>
          </p:cNvSpPr>
          <p:nvPr>
            <p:ph type="body" sz="half" idx="2"/>
          </p:nvPr>
        </p:nvSpPr>
        <p:spPr>
          <a:xfrm>
            <a:off x="653143" y="1454921"/>
            <a:ext cx="9522823" cy="1030584"/>
          </a:xfrm>
        </p:spPr>
        <p:txBody>
          <a:bodyPr>
            <a:normAutofit/>
          </a:bodyPr>
          <a:lstStyle/>
          <a:p>
            <a:pPr lvl="1" algn="just"/>
            <a:r>
              <a:rPr lang="en-US" sz="2000" b="1" u="sng" dirty="0" smtClean="0">
                <a:solidFill>
                  <a:schemeClr val="accent1"/>
                </a:solidFill>
                <a:latin typeface="Times New Roman" panose="02020603050405020304" pitchFamily="18" charset="0"/>
                <a:cs typeface="Times New Roman" panose="02020603050405020304" pitchFamily="18" charset="0"/>
              </a:rPr>
              <a:t>3.3 </a:t>
            </a:r>
            <a:r>
              <a:rPr lang="en-US" sz="2000" b="1" u="sng" dirty="0" err="1" smtClean="0">
                <a:solidFill>
                  <a:schemeClr val="accent1"/>
                </a:solidFill>
                <a:latin typeface="Times New Roman" panose="02020603050405020304" pitchFamily="18" charset="0"/>
                <a:cs typeface="Times New Roman" panose="02020603050405020304" pitchFamily="18" charset="0"/>
              </a:rPr>
              <a:t>Xây</a:t>
            </a:r>
            <a:r>
              <a:rPr lang="en-US" sz="2000" b="1" u="sng" dirty="0" smtClean="0">
                <a:solidFill>
                  <a:schemeClr val="accent1"/>
                </a:solidFill>
                <a:latin typeface="Times New Roman" panose="02020603050405020304" pitchFamily="18" charset="0"/>
                <a:cs typeface="Times New Roman" panose="02020603050405020304" pitchFamily="18" charset="0"/>
              </a:rPr>
              <a:t> </a:t>
            </a:r>
            <a:r>
              <a:rPr lang="en-US" sz="2000" b="1" u="sng" dirty="0" err="1" smtClean="0">
                <a:solidFill>
                  <a:schemeClr val="accent1"/>
                </a:solidFill>
                <a:latin typeface="Times New Roman" panose="02020603050405020304" pitchFamily="18" charset="0"/>
                <a:cs typeface="Times New Roman" panose="02020603050405020304" pitchFamily="18" charset="0"/>
              </a:rPr>
              <a:t>dựng</a:t>
            </a:r>
            <a:r>
              <a:rPr lang="en-US" sz="2000" b="1" u="sng" dirty="0" smtClean="0">
                <a:solidFill>
                  <a:schemeClr val="accent1"/>
                </a:solidFill>
                <a:latin typeface="Times New Roman" panose="02020603050405020304" pitchFamily="18" charset="0"/>
                <a:cs typeface="Times New Roman" panose="02020603050405020304" pitchFamily="18" charset="0"/>
              </a:rPr>
              <a:t> </a:t>
            </a:r>
            <a:r>
              <a:rPr lang="en-US" sz="2000" b="1" u="sng" dirty="0" err="1" smtClean="0">
                <a:solidFill>
                  <a:schemeClr val="accent1"/>
                </a:solidFill>
                <a:latin typeface="Times New Roman" panose="02020603050405020304" pitchFamily="18" charset="0"/>
                <a:cs typeface="Times New Roman" panose="02020603050405020304" pitchFamily="18" charset="0"/>
              </a:rPr>
              <a:t>chức</a:t>
            </a:r>
            <a:r>
              <a:rPr lang="en-US" sz="2000" b="1" u="sng" dirty="0" smtClean="0">
                <a:solidFill>
                  <a:schemeClr val="accent1"/>
                </a:solidFill>
                <a:latin typeface="Times New Roman" panose="02020603050405020304" pitchFamily="18" charset="0"/>
                <a:cs typeface="Times New Roman" panose="02020603050405020304" pitchFamily="18" charset="0"/>
              </a:rPr>
              <a:t> </a:t>
            </a:r>
            <a:r>
              <a:rPr lang="en-US" sz="2000" b="1" u="sng" dirty="0" err="1" smtClean="0">
                <a:solidFill>
                  <a:schemeClr val="accent1"/>
                </a:solidFill>
                <a:latin typeface="Times New Roman" panose="02020603050405020304" pitchFamily="18" charset="0"/>
                <a:cs typeface="Times New Roman" panose="02020603050405020304" pitchFamily="18" charset="0"/>
              </a:rPr>
              <a:t>năng</a:t>
            </a:r>
            <a:endParaRPr lang="en-US" sz="2000" b="1" u="sng" dirty="0" smtClean="0">
              <a:solidFill>
                <a:schemeClr val="accent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Website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ngôn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ngữ</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PHP (</a:t>
            </a:r>
            <a:r>
              <a:rPr lang="en-US" sz="1800" dirty="0" err="1" smtClean="0">
                <a:latin typeface="Times New Roman" panose="02020603050405020304" pitchFamily="18" charset="0"/>
                <a:cs typeface="Times New Roman" panose="02020603050405020304" pitchFamily="18" charset="0"/>
              </a:rPr>
              <a:t>Chạy</a:t>
            </a:r>
            <a:r>
              <a:rPr lang="en-US" sz="1800" dirty="0" smtClean="0">
                <a:latin typeface="Times New Roman" panose="02020603050405020304" pitchFamily="18" charset="0"/>
                <a:cs typeface="Times New Roman" panose="02020603050405020304" pitchFamily="18" charset="0"/>
              </a:rPr>
              <a:t> demo)</a:t>
            </a:r>
            <a:endParaRPr lang="en-US" sz="1800" dirty="0">
              <a:latin typeface="Times New Roman" panose="02020603050405020304" pitchFamily="18" charset="0"/>
              <a:cs typeface="Times New Roman" panose="02020603050405020304" pitchFamily="18" charset="0"/>
            </a:endParaRPr>
          </a:p>
        </p:txBody>
      </p:sp>
      <p:pic>
        <p:nvPicPr>
          <p:cNvPr id="16" name="Picture 15"/>
          <p:cNvPicPr/>
          <p:nvPr/>
        </p:nvPicPr>
        <p:blipFill>
          <a:blip r:embed="rId2"/>
          <a:stretch>
            <a:fillRect/>
          </a:stretch>
        </p:blipFill>
        <p:spPr>
          <a:xfrm>
            <a:off x="2385849" y="2323271"/>
            <a:ext cx="8189421" cy="4293659"/>
          </a:xfrm>
          <a:prstGeom prst="rect">
            <a:avLst/>
          </a:prstGeom>
        </p:spPr>
      </p:pic>
    </p:spTree>
    <p:extLst>
      <p:ext uri="{BB962C8B-B14F-4D97-AF65-F5344CB8AC3E}">
        <p14:creationId xmlns:p14="http://schemas.microsoft.com/office/powerpoint/2010/main" val="37946151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8321" y="483325"/>
            <a:ext cx="8984479" cy="743131"/>
          </a:xfrm>
        </p:spPr>
        <p:txBody>
          <a:bodyPr>
            <a:normAutofit/>
          </a:bodyPr>
          <a:lstStyle/>
          <a:p>
            <a:pPr algn="ctr"/>
            <a:r>
              <a:rPr lang="en-US" sz="2400" b="1" dirty="0">
                <a:solidFill>
                  <a:schemeClr val="accent1"/>
                </a:solidFill>
                <a:latin typeface="Times New Roman" panose="02020603050405020304" pitchFamily="18" charset="0"/>
                <a:cs typeface="Times New Roman" panose="02020603050405020304" pitchFamily="18" charset="0"/>
              </a:rPr>
              <a:t>CHƯƠNG 3. XÂY DỰNG WEBSITE QUẢN LÝ HÀNG </a:t>
            </a:r>
            <a:r>
              <a:rPr lang="en-US" sz="2400" b="1" dirty="0" smtClean="0">
                <a:solidFill>
                  <a:schemeClr val="accent1"/>
                </a:solidFill>
                <a:latin typeface="Times New Roman" panose="02020603050405020304" pitchFamily="18" charset="0"/>
                <a:cs typeface="Times New Roman" panose="02020603050405020304" pitchFamily="18" charset="0"/>
              </a:rPr>
              <a:t>HÓA</a:t>
            </a:r>
            <a:endParaRPr lang="en-US" sz="2400" dirty="0"/>
          </a:p>
        </p:txBody>
      </p:sp>
      <p:sp>
        <p:nvSpPr>
          <p:cNvPr id="4" name="Text Placeholder 3"/>
          <p:cNvSpPr>
            <a:spLocks noGrp="1"/>
          </p:cNvSpPr>
          <p:nvPr>
            <p:ph type="body" sz="half" idx="2"/>
          </p:nvPr>
        </p:nvSpPr>
        <p:spPr>
          <a:xfrm>
            <a:off x="653143" y="1454921"/>
            <a:ext cx="3892731" cy="590010"/>
          </a:xfrm>
        </p:spPr>
        <p:txBody>
          <a:bodyPr>
            <a:normAutofit/>
          </a:bodyPr>
          <a:lstStyle/>
          <a:p>
            <a:pPr lvl="1" algn="just"/>
            <a:r>
              <a:rPr lang="en-US" sz="2000" b="1" u="sng" dirty="0" smtClean="0">
                <a:solidFill>
                  <a:schemeClr val="accent1"/>
                </a:solidFill>
                <a:latin typeface="Times New Roman" panose="02020603050405020304" pitchFamily="18" charset="0"/>
                <a:cs typeface="Times New Roman" panose="02020603050405020304" pitchFamily="18" charset="0"/>
              </a:rPr>
              <a:t>3.3 </a:t>
            </a:r>
            <a:r>
              <a:rPr lang="en-US" sz="2000" b="1" u="sng" dirty="0" err="1" smtClean="0">
                <a:solidFill>
                  <a:schemeClr val="accent1"/>
                </a:solidFill>
                <a:latin typeface="Times New Roman" panose="02020603050405020304" pitchFamily="18" charset="0"/>
                <a:cs typeface="Times New Roman" panose="02020603050405020304" pitchFamily="18" charset="0"/>
              </a:rPr>
              <a:t>Xây</a:t>
            </a:r>
            <a:r>
              <a:rPr lang="en-US" sz="2000" b="1" u="sng" dirty="0" smtClean="0">
                <a:solidFill>
                  <a:schemeClr val="accent1"/>
                </a:solidFill>
                <a:latin typeface="Times New Roman" panose="02020603050405020304" pitchFamily="18" charset="0"/>
                <a:cs typeface="Times New Roman" panose="02020603050405020304" pitchFamily="18" charset="0"/>
              </a:rPr>
              <a:t> </a:t>
            </a:r>
            <a:r>
              <a:rPr lang="en-US" sz="2000" b="1" u="sng" dirty="0" err="1" smtClean="0">
                <a:solidFill>
                  <a:schemeClr val="accent1"/>
                </a:solidFill>
                <a:latin typeface="Times New Roman" panose="02020603050405020304" pitchFamily="18" charset="0"/>
                <a:cs typeface="Times New Roman" panose="02020603050405020304" pitchFamily="18" charset="0"/>
              </a:rPr>
              <a:t>dựng</a:t>
            </a:r>
            <a:r>
              <a:rPr lang="en-US" sz="2000" b="1" u="sng" dirty="0" smtClean="0">
                <a:solidFill>
                  <a:schemeClr val="accent1"/>
                </a:solidFill>
                <a:latin typeface="Times New Roman" panose="02020603050405020304" pitchFamily="18" charset="0"/>
                <a:cs typeface="Times New Roman" panose="02020603050405020304" pitchFamily="18" charset="0"/>
              </a:rPr>
              <a:t> </a:t>
            </a:r>
            <a:r>
              <a:rPr lang="en-US" sz="2000" b="1" u="sng" dirty="0" err="1" smtClean="0">
                <a:solidFill>
                  <a:schemeClr val="accent1"/>
                </a:solidFill>
                <a:latin typeface="Times New Roman" panose="02020603050405020304" pitchFamily="18" charset="0"/>
                <a:cs typeface="Times New Roman" panose="02020603050405020304" pitchFamily="18" charset="0"/>
              </a:rPr>
              <a:t>chức</a:t>
            </a:r>
            <a:r>
              <a:rPr lang="en-US" sz="2000" b="1" u="sng" dirty="0" smtClean="0">
                <a:solidFill>
                  <a:schemeClr val="accent1"/>
                </a:solidFill>
                <a:latin typeface="Times New Roman" panose="02020603050405020304" pitchFamily="18" charset="0"/>
                <a:cs typeface="Times New Roman" panose="02020603050405020304" pitchFamily="18" charset="0"/>
              </a:rPr>
              <a:t> </a:t>
            </a:r>
            <a:r>
              <a:rPr lang="en-US" sz="2000" b="1" u="sng" dirty="0" err="1" smtClean="0">
                <a:solidFill>
                  <a:schemeClr val="accent1"/>
                </a:solidFill>
                <a:latin typeface="Times New Roman" panose="02020603050405020304" pitchFamily="18" charset="0"/>
                <a:cs typeface="Times New Roman" panose="02020603050405020304" pitchFamily="18" charset="0"/>
              </a:rPr>
              <a:t>năng</a:t>
            </a:r>
            <a:endParaRPr lang="en-US" sz="2000" b="1" u="sng" dirty="0" smtClean="0">
              <a:solidFill>
                <a:schemeClr val="accent1"/>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2119745" y="2044931"/>
            <a:ext cx="8927869" cy="4621875"/>
          </a:xfrm>
          <a:prstGeom prst="rect">
            <a:avLst/>
          </a:prstGeom>
        </p:spPr>
      </p:pic>
    </p:spTree>
    <p:extLst>
      <p:ext uri="{BB962C8B-B14F-4D97-AF65-F5344CB8AC3E}">
        <p14:creationId xmlns:p14="http://schemas.microsoft.com/office/powerpoint/2010/main" val="36905099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8321" y="483325"/>
            <a:ext cx="8984479" cy="743131"/>
          </a:xfrm>
        </p:spPr>
        <p:txBody>
          <a:bodyPr>
            <a:normAutofit/>
          </a:bodyPr>
          <a:lstStyle/>
          <a:p>
            <a:pPr algn="ctr"/>
            <a:r>
              <a:rPr lang="en-US" sz="2400" b="1" dirty="0">
                <a:solidFill>
                  <a:schemeClr val="accent1"/>
                </a:solidFill>
                <a:latin typeface="Times New Roman" panose="02020603050405020304" pitchFamily="18" charset="0"/>
                <a:cs typeface="Times New Roman" panose="02020603050405020304" pitchFamily="18" charset="0"/>
              </a:rPr>
              <a:t>CHƯƠNG 3. XÂY DỰNG WEBSITE QUẢN LÝ HÀNG </a:t>
            </a:r>
            <a:r>
              <a:rPr lang="en-US" sz="2400" b="1" dirty="0" smtClean="0">
                <a:solidFill>
                  <a:schemeClr val="accent1"/>
                </a:solidFill>
                <a:latin typeface="Times New Roman" panose="02020603050405020304" pitchFamily="18" charset="0"/>
                <a:cs typeface="Times New Roman" panose="02020603050405020304" pitchFamily="18" charset="0"/>
              </a:rPr>
              <a:t>HÓA</a:t>
            </a:r>
            <a:endParaRPr lang="en-US" sz="2400" dirty="0"/>
          </a:p>
        </p:txBody>
      </p:sp>
      <p:sp>
        <p:nvSpPr>
          <p:cNvPr id="4" name="Text Placeholder 3"/>
          <p:cNvSpPr>
            <a:spLocks noGrp="1"/>
          </p:cNvSpPr>
          <p:nvPr>
            <p:ph type="body" sz="half" idx="2"/>
          </p:nvPr>
        </p:nvSpPr>
        <p:spPr>
          <a:xfrm>
            <a:off x="653143" y="1454921"/>
            <a:ext cx="3892731" cy="590010"/>
          </a:xfrm>
        </p:spPr>
        <p:txBody>
          <a:bodyPr>
            <a:normAutofit fontScale="70000" lnSpcReduction="20000"/>
          </a:bodyPr>
          <a:lstStyle/>
          <a:p>
            <a:pPr lvl="1" algn="just"/>
            <a:r>
              <a:rPr lang="en-US" sz="2000" b="1" u="sng" dirty="0" smtClean="0">
                <a:solidFill>
                  <a:schemeClr val="accent1"/>
                </a:solidFill>
                <a:latin typeface="Times New Roman" panose="02020603050405020304" pitchFamily="18" charset="0"/>
                <a:cs typeface="Times New Roman" panose="02020603050405020304" pitchFamily="18" charset="0"/>
              </a:rPr>
              <a:t>3.3 </a:t>
            </a:r>
            <a:r>
              <a:rPr lang="en-US" sz="2000" b="1" u="sng" dirty="0" err="1" smtClean="0">
                <a:solidFill>
                  <a:schemeClr val="accent1"/>
                </a:solidFill>
                <a:latin typeface="Times New Roman" panose="02020603050405020304" pitchFamily="18" charset="0"/>
                <a:cs typeface="Times New Roman" panose="02020603050405020304" pitchFamily="18" charset="0"/>
              </a:rPr>
              <a:t>Xây</a:t>
            </a:r>
            <a:r>
              <a:rPr lang="en-US" sz="2000" b="1" u="sng" dirty="0" smtClean="0">
                <a:solidFill>
                  <a:schemeClr val="accent1"/>
                </a:solidFill>
                <a:latin typeface="Times New Roman" panose="02020603050405020304" pitchFamily="18" charset="0"/>
                <a:cs typeface="Times New Roman" panose="02020603050405020304" pitchFamily="18" charset="0"/>
              </a:rPr>
              <a:t> </a:t>
            </a:r>
            <a:r>
              <a:rPr lang="en-US" sz="2000" b="1" u="sng" dirty="0" err="1" smtClean="0">
                <a:solidFill>
                  <a:schemeClr val="accent1"/>
                </a:solidFill>
                <a:latin typeface="Times New Roman" panose="02020603050405020304" pitchFamily="18" charset="0"/>
                <a:cs typeface="Times New Roman" panose="02020603050405020304" pitchFamily="18" charset="0"/>
              </a:rPr>
              <a:t>dựng</a:t>
            </a:r>
            <a:r>
              <a:rPr lang="en-US" sz="2000" b="1" u="sng" dirty="0" smtClean="0">
                <a:solidFill>
                  <a:schemeClr val="accent1"/>
                </a:solidFill>
                <a:latin typeface="Times New Roman" panose="02020603050405020304" pitchFamily="18" charset="0"/>
                <a:cs typeface="Times New Roman" panose="02020603050405020304" pitchFamily="18" charset="0"/>
              </a:rPr>
              <a:t> </a:t>
            </a:r>
            <a:r>
              <a:rPr lang="en-US" sz="2000" b="1" u="sng" dirty="0" err="1" smtClean="0">
                <a:solidFill>
                  <a:schemeClr val="accent1"/>
                </a:solidFill>
                <a:latin typeface="Times New Roman" panose="02020603050405020304" pitchFamily="18" charset="0"/>
                <a:cs typeface="Times New Roman" panose="02020603050405020304" pitchFamily="18" charset="0"/>
              </a:rPr>
              <a:t>chức</a:t>
            </a:r>
            <a:r>
              <a:rPr lang="en-US" sz="2000" b="1" u="sng" dirty="0" smtClean="0">
                <a:solidFill>
                  <a:schemeClr val="accent1"/>
                </a:solidFill>
                <a:latin typeface="Times New Roman" panose="02020603050405020304" pitchFamily="18" charset="0"/>
                <a:cs typeface="Times New Roman" panose="02020603050405020304" pitchFamily="18" charset="0"/>
              </a:rPr>
              <a:t> </a:t>
            </a:r>
            <a:r>
              <a:rPr lang="en-US" sz="2000" b="1" u="sng" dirty="0" err="1" smtClean="0">
                <a:solidFill>
                  <a:schemeClr val="accent1"/>
                </a:solidFill>
                <a:latin typeface="Times New Roman" panose="02020603050405020304" pitchFamily="18" charset="0"/>
                <a:cs typeface="Times New Roman" panose="02020603050405020304" pitchFamily="18" charset="0"/>
              </a:rPr>
              <a:t>năng</a:t>
            </a:r>
            <a:endParaRPr lang="en-US" sz="2000" b="1" u="sng" dirty="0" smtClean="0">
              <a:solidFill>
                <a:schemeClr val="accent1"/>
              </a:solidFill>
              <a:latin typeface="Times New Roman" panose="02020603050405020304" pitchFamily="18" charset="0"/>
              <a:cs typeface="Times New Roman" panose="02020603050405020304" pitchFamily="18" charset="0"/>
            </a:endParaRPr>
          </a:p>
          <a:p>
            <a:pPr lvl="1" algn="just"/>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Thêm</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hàng</a:t>
            </a:r>
            <a:endParaRPr lang="en-US" sz="2000" dirty="0" smtClean="0">
              <a:solidFill>
                <a:schemeClr val="tx1"/>
              </a:solidFill>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3381895" y="1961804"/>
            <a:ext cx="8380614" cy="4696691"/>
          </a:xfrm>
          <a:prstGeom prst="rect">
            <a:avLst/>
          </a:prstGeom>
        </p:spPr>
      </p:pic>
    </p:spTree>
    <p:extLst>
      <p:ext uri="{BB962C8B-B14F-4D97-AF65-F5344CB8AC3E}">
        <p14:creationId xmlns:p14="http://schemas.microsoft.com/office/powerpoint/2010/main" val="7130121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8321" y="483325"/>
            <a:ext cx="8984479" cy="743131"/>
          </a:xfrm>
        </p:spPr>
        <p:txBody>
          <a:bodyPr>
            <a:normAutofit/>
          </a:bodyPr>
          <a:lstStyle/>
          <a:p>
            <a:pPr algn="ctr"/>
            <a:r>
              <a:rPr lang="en-US" sz="2400" b="1" dirty="0">
                <a:solidFill>
                  <a:schemeClr val="accent1"/>
                </a:solidFill>
                <a:latin typeface="Times New Roman" panose="02020603050405020304" pitchFamily="18" charset="0"/>
                <a:cs typeface="Times New Roman" panose="02020603050405020304" pitchFamily="18" charset="0"/>
              </a:rPr>
              <a:t>CHƯƠNG 3. XÂY DỰNG WEBSITE QUẢN LÝ HÀNG </a:t>
            </a:r>
            <a:r>
              <a:rPr lang="en-US" sz="2400" b="1" dirty="0" smtClean="0">
                <a:solidFill>
                  <a:schemeClr val="accent1"/>
                </a:solidFill>
                <a:latin typeface="Times New Roman" panose="02020603050405020304" pitchFamily="18" charset="0"/>
                <a:cs typeface="Times New Roman" panose="02020603050405020304" pitchFamily="18" charset="0"/>
              </a:rPr>
              <a:t>HÓA</a:t>
            </a:r>
            <a:endParaRPr lang="en-US" sz="2400" dirty="0"/>
          </a:p>
        </p:txBody>
      </p:sp>
      <p:sp>
        <p:nvSpPr>
          <p:cNvPr id="4" name="Text Placeholder 3"/>
          <p:cNvSpPr>
            <a:spLocks noGrp="1"/>
          </p:cNvSpPr>
          <p:nvPr>
            <p:ph type="body" sz="half" idx="2"/>
          </p:nvPr>
        </p:nvSpPr>
        <p:spPr>
          <a:xfrm>
            <a:off x="653143" y="1454921"/>
            <a:ext cx="3892731" cy="590010"/>
          </a:xfrm>
        </p:spPr>
        <p:txBody>
          <a:bodyPr>
            <a:normAutofit fontScale="70000" lnSpcReduction="20000"/>
          </a:bodyPr>
          <a:lstStyle/>
          <a:p>
            <a:pPr lvl="1" algn="just"/>
            <a:r>
              <a:rPr lang="en-US" sz="2000" b="1" u="sng" dirty="0" smtClean="0">
                <a:solidFill>
                  <a:schemeClr val="accent1"/>
                </a:solidFill>
                <a:latin typeface="Times New Roman" panose="02020603050405020304" pitchFamily="18" charset="0"/>
                <a:cs typeface="Times New Roman" panose="02020603050405020304" pitchFamily="18" charset="0"/>
              </a:rPr>
              <a:t>3.3 </a:t>
            </a:r>
            <a:r>
              <a:rPr lang="en-US" sz="2000" b="1" u="sng" dirty="0" err="1" smtClean="0">
                <a:solidFill>
                  <a:schemeClr val="accent1"/>
                </a:solidFill>
                <a:latin typeface="Times New Roman" panose="02020603050405020304" pitchFamily="18" charset="0"/>
                <a:cs typeface="Times New Roman" panose="02020603050405020304" pitchFamily="18" charset="0"/>
              </a:rPr>
              <a:t>Xây</a:t>
            </a:r>
            <a:r>
              <a:rPr lang="en-US" sz="2000" b="1" u="sng" dirty="0" smtClean="0">
                <a:solidFill>
                  <a:schemeClr val="accent1"/>
                </a:solidFill>
                <a:latin typeface="Times New Roman" panose="02020603050405020304" pitchFamily="18" charset="0"/>
                <a:cs typeface="Times New Roman" panose="02020603050405020304" pitchFamily="18" charset="0"/>
              </a:rPr>
              <a:t> </a:t>
            </a:r>
            <a:r>
              <a:rPr lang="en-US" sz="2000" b="1" u="sng" dirty="0" err="1" smtClean="0">
                <a:solidFill>
                  <a:schemeClr val="accent1"/>
                </a:solidFill>
                <a:latin typeface="Times New Roman" panose="02020603050405020304" pitchFamily="18" charset="0"/>
                <a:cs typeface="Times New Roman" panose="02020603050405020304" pitchFamily="18" charset="0"/>
              </a:rPr>
              <a:t>dựng</a:t>
            </a:r>
            <a:r>
              <a:rPr lang="en-US" sz="2000" b="1" u="sng" dirty="0" smtClean="0">
                <a:solidFill>
                  <a:schemeClr val="accent1"/>
                </a:solidFill>
                <a:latin typeface="Times New Roman" panose="02020603050405020304" pitchFamily="18" charset="0"/>
                <a:cs typeface="Times New Roman" panose="02020603050405020304" pitchFamily="18" charset="0"/>
              </a:rPr>
              <a:t> </a:t>
            </a:r>
            <a:r>
              <a:rPr lang="en-US" sz="2000" b="1" u="sng" dirty="0" err="1" smtClean="0">
                <a:solidFill>
                  <a:schemeClr val="accent1"/>
                </a:solidFill>
                <a:latin typeface="Times New Roman" panose="02020603050405020304" pitchFamily="18" charset="0"/>
                <a:cs typeface="Times New Roman" panose="02020603050405020304" pitchFamily="18" charset="0"/>
              </a:rPr>
              <a:t>chức</a:t>
            </a:r>
            <a:r>
              <a:rPr lang="en-US" sz="2000" b="1" u="sng" dirty="0" smtClean="0">
                <a:solidFill>
                  <a:schemeClr val="accent1"/>
                </a:solidFill>
                <a:latin typeface="Times New Roman" panose="02020603050405020304" pitchFamily="18" charset="0"/>
                <a:cs typeface="Times New Roman" panose="02020603050405020304" pitchFamily="18" charset="0"/>
              </a:rPr>
              <a:t> </a:t>
            </a:r>
            <a:r>
              <a:rPr lang="en-US" sz="2000" b="1" u="sng" dirty="0" err="1" smtClean="0">
                <a:solidFill>
                  <a:schemeClr val="accent1"/>
                </a:solidFill>
                <a:latin typeface="Times New Roman" panose="02020603050405020304" pitchFamily="18" charset="0"/>
                <a:cs typeface="Times New Roman" panose="02020603050405020304" pitchFamily="18" charset="0"/>
              </a:rPr>
              <a:t>năng</a:t>
            </a:r>
            <a:endParaRPr lang="en-US" sz="2000" b="1" u="sng" dirty="0" smtClean="0">
              <a:solidFill>
                <a:schemeClr val="accent1"/>
              </a:solidFill>
              <a:latin typeface="Times New Roman" panose="02020603050405020304" pitchFamily="18" charset="0"/>
              <a:cs typeface="Times New Roman" panose="02020603050405020304" pitchFamily="18" charset="0"/>
            </a:endParaRPr>
          </a:p>
          <a:p>
            <a:pPr lvl="1" algn="just"/>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Sửa</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hàng</a:t>
            </a:r>
            <a:endParaRPr lang="en-US" sz="2000" dirty="0" smtClean="0">
              <a:solidFill>
                <a:schemeClr val="tx1"/>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3124199" y="1903616"/>
            <a:ext cx="8729750" cy="4796442"/>
          </a:xfrm>
          <a:prstGeom prst="rect">
            <a:avLst/>
          </a:prstGeom>
        </p:spPr>
      </p:pic>
    </p:spTree>
    <p:extLst>
      <p:ext uri="{BB962C8B-B14F-4D97-AF65-F5344CB8AC3E}">
        <p14:creationId xmlns:p14="http://schemas.microsoft.com/office/powerpoint/2010/main" val="835704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8CA25AA-CA38-437D-94F5-C1925491411A}"/>
              </a:ext>
            </a:extLst>
          </p:cNvPr>
          <p:cNvSpPr>
            <a:spLocks noGrp="1"/>
          </p:cNvSpPr>
          <p:nvPr>
            <p:ph type="title"/>
          </p:nvPr>
        </p:nvSpPr>
        <p:spPr>
          <a:xfrm>
            <a:off x="2592925" y="624110"/>
            <a:ext cx="8911687" cy="703947"/>
          </a:xfrm>
        </p:spPr>
        <p:txBody>
          <a:bodyPr>
            <a:normAutofit/>
          </a:bodyPr>
          <a:lstStyle/>
          <a:p>
            <a:pPr algn="ctr"/>
            <a:r>
              <a:rPr lang="en-US" sz="2200" b="1" dirty="0" smtClean="0">
                <a:solidFill>
                  <a:schemeClr val="accent1"/>
                </a:solidFill>
                <a:latin typeface="Times New Roman" panose="02020603050405020304" pitchFamily="18" charset="0"/>
                <a:cs typeface="Times New Roman" panose="02020603050405020304" pitchFamily="18" charset="0"/>
              </a:rPr>
              <a:t>CHƯƠNG 1. GIỚI </a:t>
            </a:r>
            <a:r>
              <a:rPr lang="en-US" sz="2200" b="1" dirty="0">
                <a:solidFill>
                  <a:schemeClr val="accent1"/>
                </a:solidFill>
                <a:latin typeface="Times New Roman" panose="02020603050405020304" pitchFamily="18" charset="0"/>
                <a:cs typeface="Times New Roman" panose="02020603050405020304" pitchFamily="18" charset="0"/>
              </a:rPr>
              <a:t>THIỆU VỀ WEBSITE QUẢN LÝ HÀNG HÓA</a:t>
            </a:r>
          </a:p>
        </p:txBody>
      </p:sp>
      <p:sp>
        <p:nvSpPr>
          <p:cNvPr id="3" name="Chỗ dành sẵn cho Nội dung 2">
            <a:extLst>
              <a:ext uri="{FF2B5EF4-FFF2-40B4-BE49-F238E27FC236}">
                <a16:creationId xmlns:a16="http://schemas.microsoft.com/office/drawing/2014/main" id="{B102399D-942E-44B8-AFA8-5987C5C5DE52}"/>
              </a:ext>
            </a:extLst>
          </p:cNvPr>
          <p:cNvSpPr>
            <a:spLocks noGrp="1"/>
          </p:cNvSpPr>
          <p:nvPr>
            <p:ph idx="1"/>
          </p:nvPr>
        </p:nvSpPr>
        <p:spPr>
          <a:xfrm>
            <a:off x="548640" y="1328057"/>
            <a:ext cx="6805749" cy="5399314"/>
          </a:xfrm>
        </p:spPr>
        <p:txBody>
          <a:bodyPr>
            <a:normAutofit/>
          </a:bodyPr>
          <a:lstStyle/>
          <a:p>
            <a:pPr marL="0" indent="0">
              <a:buNone/>
            </a:pPr>
            <a:r>
              <a:rPr lang="en-US" sz="2200" b="1" u="sng" dirty="0">
                <a:solidFill>
                  <a:schemeClr val="accent1"/>
                </a:solidFill>
                <a:latin typeface="Times New Roman" panose="02020603050405020304" pitchFamily="18" charset="0"/>
                <a:cs typeface="Times New Roman" panose="02020603050405020304" pitchFamily="18" charset="0"/>
              </a:rPr>
              <a:t>1. </a:t>
            </a:r>
            <a:r>
              <a:rPr lang="en-US" sz="2200" b="1" u="sng" dirty="0" err="1">
                <a:solidFill>
                  <a:schemeClr val="accent1"/>
                </a:solidFill>
                <a:latin typeface="Times New Roman" panose="02020603050405020304" pitchFamily="18" charset="0"/>
                <a:cs typeface="Times New Roman" panose="02020603050405020304" pitchFamily="18" charset="0"/>
              </a:rPr>
              <a:t>Mô</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tả</a:t>
            </a:r>
            <a:r>
              <a:rPr lang="en-US" sz="2200" b="1" u="sng" dirty="0">
                <a:solidFill>
                  <a:schemeClr val="accent1"/>
                </a:solidFill>
                <a:latin typeface="Times New Roman" panose="02020603050405020304" pitchFamily="18" charset="0"/>
                <a:cs typeface="Times New Roman" panose="02020603050405020304" pitchFamily="18" charset="0"/>
              </a:rPr>
              <a:t> Website </a:t>
            </a:r>
            <a:r>
              <a:rPr lang="en-US" sz="2200" b="1" u="sng" dirty="0" err="1">
                <a:solidFill>
                  <a:schemeClr val="accent1"/>
                </a:solidFill>
                <a:latin typeface="Times New Roman" panose="02020603050405020304" pitchFamily="18" charset="0"/>
                <a:cs typeface="Times New Roman" panose="02020603050405020304" pitchFamily="18" charset="0"/>
              </a:rPr>
              <a:t>quản</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lý</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hàng</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hóa</a:t>
            </a:r>
            <a:r>
              <a:rPr lang="en-US" sz="2200" b="1" u="sng" dirty="0">
                <a:solidFill>
                  <a:schemeClr val="accent1"/>
                </a:solidFill>
                <a:latin typeface="Times New Roman" panose="02020603050405020304" pitchFamily="18" charset="0"/>
                <a:cs typeface="Times New Roman" panose="02020603050405020304" pitchFamily="18" charset="0"/>
              </a:rPr>
              <a:t>:</a:t>
            </a:r>
          </a:p>
          <a:p>
            <a:pPr algn="just"/>
            <a:r>
              <a:rPr lang="en-US" sz="2200" dirty="0" err="1" smtClean="0">
                <a:latin typeface="Times New Roman" panose="02020603050405020304" pitchFamily="18" charset="0"/>
                <a:cs typeface="Times New Roman" panose="02020603050405020304" pitchFamily="18" charset="0"/>
              </a:rPr>
              <a:t>Giúp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thực</a:t>
            </a:r>
            <a:r>
              <a:rPr lang="en-US"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hóa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chính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khoa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học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kiệm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thời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gian</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Website </a:t>
            </a:r>
            <a:r>
              <a:rPr lang="en-US" sz="2200" dirty="0" err="1">
                <a:latin typeface="Times New Roman" panose="02020603050405020304" pitchFamily="18" charset="0"/>
                <a:cs typeface="Times New Roman" panose="02020603050405020304" pitchFamily="18" charset="0"/>
              </a:rPr>
              <a:t>quản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hóa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phép</a:t>
            </a:r>
            <a:r>
              <a:rPr lang="en-US" sz="2200" dirty="0">
                <a:latin typeface="Times New Roman" panose="02020603050405020304" pitchFamily="18" charset="0"/>
                <a:cs typeface="Times New Roman" panose="02020603050405020304" pitchFamily="18" charset="0"/>
              </a:rPr>
              <a:t>:</a:t>
            </a:r>
          </a:p>
          <a:p>
            <a:pPr lvl="0" algn="just">
              <a:buFont typeface="Wingdings" panose="05000000000000000000" pitchFamily="2" charset="2"/>
              <a:buChar char="q"/>
            </a:pPr>
            <a:r>
              <a:rPr lang="en-US" sz="2200" dirty="0" err="1">
                <a:latin typeface="Times New Roman" panose="02020603050405020304" pitchFamily="18" charset="0"/>
                <a:cs typeface="Times New Roman" panose="02020603050405020304" pitchFamily="18" charset="0"/>
              </a:rPr>
              <a:t>Người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nắm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hóa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doanh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thống</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kê</a:t>
            </a:r>
            <a:r>
              <a:rPr lang="en-US"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cũng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xuất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theo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yêu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cầu</a:t>
            </a:r>
            <a:r>
              <a:rPr lang="en-US" sz="2200" dirty="0">
                <a:latin typeface="Times New Roman" panose="02020603050405020304" pitchFamily="18" charset="0"/>
                <a:cs typeface="Times New Roman" panose="02020603050405020304" pitchFamily="18" charset="0"/>
              </a:rPr>
              <a:t>.</a:t>
            </a:r>
          </a:p>
          <a:p>
            <a:pPr lvl="0" algn="just">
              <a:buFont typeface="Wingdings" panose="05000000000000000000" pitchFamily="2" charset="2"/>
              <a:buChar char="q"/>
            </a:pPr>
            <a:r>
              <a:rPr lang="en-US" sz="2200" dirty="0" err="1">
                <a:latin typeface="Times New Roman" panose="02020603050405020304" pitchFamily="18" charset="0"/>
                <a:cs typeface="Times New Roman" panose="02020603050405020304" pitchFamily="18" charset="0"/>
              </a:rPr>
              <a:t>Nhân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viên</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lập</a:t>
            </a:r>
            <a:r>
              <a:rPr lang="en-US"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hóa</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đơn</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q"/>
            </a:pPr>
            <a:r>
              <a:rPr lang="en-US" sz="2200" dirty="0" err="1">
                <a:latin typeface="Times New Roman" panose="02020603050405020304" pitchFamily="18" charset="0"/>
                <a:cs typeface="Times New Roman" panose="02020603050405020304" pitchFamily="18" charset="0"/>
              </a:rPr>
              <a:t>Đại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người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mua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từ</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kho</a:t>
            </a:r>
            <a:r>
              <a:rPr lang="en-US" sz="2200" dirty="0">
                <a:latin typeface="Times New Roman" panose="02020603050405020304" pitchFamily="18" charset="0"/>
                <a:cs typeface="Times New Roman" panose="02020603050405020304" pitchFamily="18" charset="0"/>
              </a:rPr>
              <a:t>.</a:t>
            </a:r>
          </a:p>
          <a:p>
            <a:pPr lvl="0" algn="just">
              <a:buFont typeface="Wingdings" panose="05000000000000000000" pitchFamily="2" charset="2"/>
              <a:buChar char="q"/>
            </a:pPr>
            <a:r>
              <a:rPr lang="en-US" sz="2200" dirty="0" err="1">
                <a:latin typeface="Times New Roman" panose="02020603050405020304" pitchFamily="18" charset="0"/>
                <a:cs typeface="Times New Roman" panose="02020603050405020304" pitchFamily="18" charset="0"/>
              </a:rPr>
              <a:t>Nhà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cung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cấp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cung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cấp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hóa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hàng</a:t>
            </a:r>
            <a:r>
              <a:rPr lang="en-US" sz="2200" dirty="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p:txBody>
      </p:sp>
      <p:pic>
        <p:nvPicPr>
          <p:cNvPr id="4" name="Picture 11" descr="Các bước để thực hiện quy trình quản lý kho hiệu quả, chuyên nghiệp">
            <a:extLst>
              <a:ext uri="{FF2B5EF4-FFF2-40B4-BE49-F238E27FC236}">
                <a16:creationId xmlns:a16="http://schemas.microsoft.com/office/drawing/2014/main" id="{E995CEFE-A83B-4F3B-A7A8-D83C16B0B33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500711" y="2048014"/>
            <a:ext cx="4192270" cy="3143250"/>
          </a:xfrm>
          <a:prstGeom prst="rect">
            <a:avLst/>
          </a:prstGeom>
          <a:noFill/>
          <a:ln>
            <a:noFill/>
          </a:ln>
        </p:spPr>
      </p:pic>
    </p:spTree>
    <p:extLst>
      <p:ext uri="{BB962C8B-B14F-4D97-AF65-F5344CB8AC3E}">
        <p14:creationId xmlns:p14="http://schemas.microsoft.com/office/powerpoint/2010/main" val="17264978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9625B7C-34F3-4BC6-8E63-7EE585BFF9D8}"/>
              </a:ext>
            </a:extLst>
          </p:cNvPr>
          <p:cNvSpPr>
            <a:spLocks noGrp="1"/>
          </p:cNvSpPr>
          <p:nvPr>
            <p:ph type="title"/>
          </p:nvPr>
        </p:nvSpPr>
        <p:spPr>
          <a:xfrm>
            <a:off x="1965908" y="677118"/>
            <a:ext cx="8911687" cy="660404"/>
          </a:xfrm>
        </p:spPr>
        <p:txBody>
          <a:bodyPr>
            <a:normAutofit/>
          </a:bodyPr>
          <a:lstStyle/>
          <a:p>
            <a:pPr algn="ctr"/>
            <a:r>
              <a:rPr lang="en-US" sz="2200" b="1" dirty="0">
                <a:solidFill>
                  <a:schemeClr val="accent1"/>
                </a:solidFill>
                <a:latin typeface="Times New Roman" panose="02020603050405020304" pitchFamily="18" charset="0"/>
                <a:cs typeface="Times New Roman" panose="02020603050405020304" pitchFamily="18" charset="0"/>
              </a:rPr>
              <a:t>KẾT LUẬN</a:t>
            </a:r>
          </a:p>
        </p:txBody>
      </p:sp>
      <p:sp>
        <p:nvSpPr>
          <p:cNvPr id="3" name="Chỗ dành sẵn cho Nội dung 2">
            <a:extLst>
              <a:ext uri="{FF2B5EF4-FFF2-40B4-BE49-F238E27FC236}">
                <a16:creationId xmlns:a16="http://schemas.microsoft.com/office/drawing/2014/main" id="{806A04F0-A8C4-4A43-9C8B-723DE05C727C}"/>
              </a:ext>
            </a:extLst>
          </p:cNvPr>
          <p:cNvSpPr>
            <a:spLocks noGrp="1"/>
          </p:cNvSpPr>
          <p:nvPr>
            <p:ph idx="1"/>
          </p:nvPr>
        </p:nvSpPr>
        <p:spPr>
          <a:xfrm>
            <a:off x="2658239" y="1337522"/>
            <a:ext cx="8915400" cy="5063278"/>
          </a:xfrm>
        </p:spPr>
        <p:txBody>
          <a:bodyPr>
            <a:normAutofit/>
          </a:bodyPr>
          <a:lstStyle/>
          <a:p>
            <a:r>
              <a:rPr lang="vi-VN" sz="2200" b="1" u="sng" dirty="0">
                <a:solidFill>
                  <a:schemeClr val="accent1"/>
                </a:solidFill>
                <a:latin typeface="Times New Roman" panose="02020603050405020304" pitchFamily="18" charset="0"/>
                <a:cs typeface="Times New Roman" panose="02020603050405020304" pitchFamily="18" charset="0"/>
              </a:rPr>
              <a:t>Ư</a:t>
            </a:r>
            <a:r>
              <a:rPr lang="en-US" sz="2200" b="1" u="sng" dirty="0">
                <a:solidFill>
                  <a:schemeClr val="accent1"/>
                </a:solidFill>
                <a:latin typeface="Times New Roman" panose="02020603050405020304" pitchFamily="18" charset="0"/>
                <a:cs typeface="Times New Roman" panose="02020603050405020304" pitchFamily="18" charset="0"/>
              </a:rPr>
              <a:t>u </a:t>
            </a:r>
            <a:r>
              <a:rPr lang="en-US" sz="2200" b="1" u="sng" dirty="0" err="1">
                <a:solidFill>
                  <a:schemeClr val="accent1"/>
                </a:solidFill>
                <a:latin typeface="Times New Roman" panose="02020603050405020304" pitchFamily="18" charset="0"/>
                <a:cs typeface="Times New Roman" panose="02020603050405020304" pitchFamily="18" charset="0"/>
              </a:rPr>
              <a:t>điểm</a:t>
            </a:r>
            <a:r>
              <a:rPr lang="en-US" sz="2200" b="1" u="sng" dirty="0">
                <a:solidFill>
                  <a:schemeClr val="accent1"/>
                </a:solidFill>
                <a:latin typeface="Times New Roman" panose="02020603050405020304" pitchFamily="18" charset="0"/>
                <a:cs typeface="Times New Roman" panose="02020603050405020304" pitchFamily="18" charset="0"/>
              </a:rPr>
              <a:t>:</a:t>
            </a:r>
          </a:p>
          <a:p>
            <a:pPr lvl="1">
              <a:buFont typeface="Wingdings" panose="05000000000000000000" pitchFamily="2" charset="2"/>
              <a:buChar char="ü"/>
            </a:pPr>
            <a:r>
              <a:rPr lang="vi-VN" sz="1800" dirty="0">
                <a:latin typeface="Times New Roman" panose="02020603050405020304" pitchFamily="18" charset="0"/>
                <a:ea typeface="Arial" panose="020B0604020202020204" pitchFamily="34" charset="0"/>
                <a:cs typeface="Times New Roman" panose="02020603050405020304" pitchFamily="18" charset="0"/>
              </a:rPr>
              <a:t>-	Website hiển thị được giao diện trên cả PC và Mobile.</a:t>
            </a:r>
          </a:p>
          <a:p>
            <a:pPr lvl="1">
              <a:buFont typeface="Wingdings" panose="05000000000000000000" pitchFamily="2" charset="2"/>
              <a:buChar char="ü"/>
            </a:pPr>
            <a:r>
              <a:rPr lang="vi-VN" sz="1800" dirty="0">
                <a:latin typeface="Times New Roman" panose="02020603050405020304" pitchFamily="18" charset="0"/>
                <a:ea typeface="Arial" panose="020B0604020202020204" pitchFamily="34" charset="0"/>
                <a:cs typeface="Times New Roman" panose="02020603050405020304" pitchFamily="18" charset="0"/>
              </a:rPr>
              <a:t>-	Giao diện thân thiện với người dùng, dễ sử dụng.</a:t>
            </a:r>
          </a:p>
          <a:p>
            <a:pPr lvl="1">
              <a:buFont typeface="Wingdings" panose="05000000000000000000" pitchFamily="2" charset="2"/>
              <a:buChar char="ü"/>
            </a:pPr>
            <a:r>
              <a:rPr lang="vi-VN" sz="1800" dirty="0">
                <a:latin typeface="Times New Roman" panose="02020603050405020304" pitchFamily="18" charset="0"/>
                <a:ea typeface="Arial" panose="020B0604020202020204" pitchFamily="34" charset="0"/>
                <a:cs typeface="Times New Roman" panose="02020603050405020304" pitchFamily="18" charset="0"/>
              </a:rPr>
              <a:t>-	Xây dựng được bố cục trang web hợp lí, bước đầu thực hiện được nghiệp vụ của hệ </a:t>
            </a:r>
            <a:r>
              <a:rPr lang="vi-VN" sz="1800" dirty="0" smtClean="0">
                <a:latin typeface="Times New Roman" panose="02020603050405020304" pitchFamily="18" charset="0"/>
                <a:ea typeface="Arial" panose="020B0604020202020204" pitchFamily="34" charset="0"/>
                <a:cs typeface="Times New Roman" panose="02020603050405020304" pitchFamily="18" charset="0"/>
              </a:rPr>
              <a:t>thống</a:t>
            </a:r>
            <a:endParaRPr lang="en-US" sz="1800" dirty="0" smtClean="0">
              <a:latin typeface="Times New Roman" panose="02020603050405020304" pitchFamily="18" charset="0"/>
              <a:ea typeface="Arial" panose="020B0604020202020204" pitchFamily="34" charset="0"/>
              <a:cs typeface="Times New Roman" panose="02020603050405020304" pitchFamily="18" charset="0"/>
            </a:endParaRPr>
          </a:p>
          <a:p>
            <a:pPr lvl="1">
              <a:buFont typeface="Wingdings" panose="05000000000000000000" pitchFamily="2" charset="2"/>
              <a:buChar char="ü"/>
            </a:pPr>
            <a:r>
              <a:rPr lang="vi-VN" sz="1800" dirty="0">
                <a:latin typeface="Times New Roman" panose="02020603050405020304" pitchFamily="18" charset="0"/>
                <a:ea typeface="Arial" panose="020B0604020202020204" pitchFamily="34" charset="0"/>
                <a:cs typeface="Times New Roman" panose="02020603050405020304" pitchFamily="18" charset="0"/>
              </a:rPr>
              <a:t>- Cơ bản nắm được các bước xây dựng một website quản lí hàng hóa, thực hiện đúng quy trình</a:t>
            </a:r>
            <a:r>
              <a:rPr lang="vi-VN" sz="1800" dirty="0" smtClean="0">
                <a:latin typeface="Times New Roman" panose="02020603050405020304" pitchFamily="18" charset="0"/>
                <a:ea typeface="Arial" panose="020B0604020202020204" pitchFamily="34" charset="0"/>
                <a:cs typeface="Times New Roman" panose="02020603050405020304" pitchFamily="18" charset="0"/>
              </a:rPr>
              <a:t>.</a:t>
            </a:r>
            <a:endParaRPr lang="en-US" sz="1800" dirty="0" smtClean="0">
              <a:latin typeface="Times New Roman" panose="02020603050405020304" pitchFamily="18" charset="0"/>
              <a:ea typeface="Arial" panose="020B0604020202020204" pitchFamily="34" charset="0"/>
              <a:cs typeface="Times New Roman" panose="02020603050405020304" pitchFamily="18" charset="0"/>
            </a:endParaRPr>
          </a:p>
          <a:p>
            <a:pPr lvl="1">
              <a:buFont typeface="Wingdings" panose="05000000000000000000" pitchFamily="2" charset="2"/>
              <a:buChar char="ü"/>
            </a:pPr>
            <a:r>
              <a:rPr lang="en-US" sz="1800" dirty="0" smtClean="0">
                <a:latin typeface="Times New Roman" panose="02020603050405020304" pitchFamily="18" charset="0"/>
                <a:ea typeface="Arial" panose="020B0604020202020204" pitchFamily="34" charset="0"/>
                <a:cs typeface="Times New Roman" panose="02020603050405020304" pitchFamily="18" charset="0"/>
              </a:rPr>
              <a:t>- </a:t>
            </a:r>
            <a:r>
              <a:rPr lang="en-US" sz="1800" dirty="0" err="1" smtClean="0">
                <a:latin typeface="Times New Roman" panose="02020603050405020304" pitchFamily="18" charset="0"/>
                <a:ea typeface="Arial" panose="020B0604020202020204" pitchFamily="34" charset="0"/>
                <a:cs typeface="Times New Roman" panose="02020603050405020304" pitchFamily="18" charset="0"/>
              </a:rPr>
              <a:t>Phân</a:t>
            </a:r>
            <a:r>
              <a:rPr lang="en-US" sz="1800" dirty="0" smtClean="0">
                <a:latin typeface="Times New Roman" panose="02020603050405020304" pitchFamily="18" charset="0"/>
                <a:ea typeface="Arial" panose="020B0604020202020204" pitchFamily="34" charset="0"/>
                <a:cs typeface="Times New Roman" panose="02020603050405020304" pitchFamily="18" charset="0"/>
              </a:rPr>
              <a:t> </a:t>
            </a:r>
            <a:r>
              <a:rPr lang="en-US" sz="1800" dirty="0" err="1" smtClean="0">
                <a:latin typeface="Times New Roman" panose="02020603050405020304" pitchFamily="18" charset="0"/>
                <a:ea typeface="Arial" panose="020B0604020202020204" pitchFamily="34" charset="0"/>
                <a:cs typeface="Times New Roman" panose="02020603050405020304" pitchFamily="18" charset="0"/>
              </a:rPr>
              <a:t>quyền</a:t>
            </a:r>
            <a:r>
              <a:rPr lang="en-US" sz="1800" dirty="0" smtClean="0">
                <a:latin typeface="Times New Roman" panose="02020603050405020304" pitchFamily="18" charset="0"/>
                <a:ea typeface="Arial" panose="020B0604020202020204" pitchFamily="34" charset="0"/>
                <a:cs typeface="Times New Roman" panose="02020603050405020304" pitchFamily="18" charset="0"/>
              </a:rPr>
              <a:t> </a:t>
            </a:r>
            <a:r>
              <a:rPr lang="en-US" sz="1800" dirty="0" err="1" smtClean="0">
                <a:latin typeface="Times New Roman" panose="02020603050405020304" pitchFamily="18" charset="0"/>
                <a:ea typeface="Arial" panose="020B0604020202020204" pitchFamily="34" charset="0"/>
                <a:cs typeface="Times New Roman" panose="02020603050405020304" pitchFamily="18" charset="0"/>
              </a:rPr>
              <a:t>người</a:t>
            </a:r>
            <a:r>
              <a:rPr lang="en-US" sz="1800" dirty="0" smtClean="0">
                <a:latin typeface="Times New Roman" panose="02020603050405020304" pitchFamily="18" charset="0"/>
                <a:ea typeface="Arial" panose="020B0604020202020204" pitchFamily="34" charset="0"/>
                <a:cs typeface="Times New Roman" panose="02020603050405020304" pitchFamily="18" charset="0"/>
              </a:rPr>
              <a:t> </a:t>
            </a:r>
            <a:r>
              <a:rPr lang="en-US" sz="1800" dirty="0" err="1" smtClean="0">
                <a:latin typeface="Times New Roman" panose="02020603050405020304" pitchFamily="18" charset="0"/>
                <a:ea typeface="Arial" panose="020B0604020202020204" pitchFamily="34" charset="0"/>
                <a:cs typeface="Times New Roman" panose="02020603050405020304" pitchFamily="18" charset="0"/>
              </a:rPr>
              <a:t>dùng</a:t>
            </a:r>
            <a:r>
              <a:rPr lang="en-US" sz="1800" dirty="0" smtClean="0">
                <a:latin typeface="Times New Roman" panose="02020603050405020304" pitchFamily="18" charset="0"/>
                <a:ea typeface="Arial" panose="020B0604020202020204" pitchFamily="34" charset="0"/>
                <a:cs typeface="Times New Roman" panose="02020603050405020304" pitchFamily="18" charset="0"/>
              </a:rPr>
              <a:t> </a:t>
            </a:r>
            <a:r>
              <a:rPr lang="en-US" sz="1800" dirty="0" err="1" smtClean="0">
                <a:latin typeface="Times New Roman" panose="02020603050405020304" pitchFamily="18" charset="0"/>
                <a:ea typeface="Arial" panose="020B0604020202020204" pitchFamily="34" charset="0"/>
                <a:cs typeface="Times New Roman" panose="02020603050405020304" pitchFamily="18" charset="0"/>
              </a:rPr>
              <a:t>giữa</a:t>
            </a:r>
            <a:r>
              <a:rPr lang="en-US" sz="1800" dirty="0" smtClean="0">
                <a:latin typeface="Times New Roman" panose="02020603050405020304" pitchFamily="18" charset="0"/>
                <a:ea typeface="Arial" panose="020B0604020202020204" pitchFamily="34" charset="0"/>
                <a:cs typeface="Times New Roman" panose="02020603050405020304" pitchFamily="18" charset="0"/>
              </a:rPr>
              <a:t> </a:t>
            </a:r>
            <a:r>
              <a:rPr lang="en-US" sz="1800" dirty="0" err="1" smtClean="0">
                <a:latin typeface="Times New Roman" panose="02020603050405020304" pitchFamily="18" charset="0"/>
                <a:ea typeface="Arial" panose="020B0604020202020204" pitchFamily="34" charset="0"/>
                <a:cs typeface="Times New Roman" panose="02020603050405020304" pitchFamily="18" charset="0"/>
              </a:rPr>
              <a:t>tài</a:t>
            </a:r>
            <a:r>
              <a:rPr lang="en-US" sz="1800" dirty="0" smtClean="0">
                <a:latin typeface="Times New Roman" panose="02020603050405020304" pitchFamily="18" charset="0"/>
                <a:ea typeface="Arial" panose="020B0604020202020204" pitchFamily="34" charset="0"/>
                <a:cs typeface="Times New Roman" panose="02020603050405020304" pitchFamily="18" charset="0"/>
              </a:rPr>
              <a:t> </a:t>
            </a:r>
            <a:r>
              <a:rPr lang="en-US" sz="1800" dirty="0" err="1" smtClean="0">
                <a:latin typeface="Times New Roman" panose="02020603050405020304" pitchFamily="18" charset="0"/>
                <a:ea typeface="Arial" panose="020B0604020202020204" pitchFamily="34" charset="0"/>
                <a:cs typeface="Times New Roman" panose="02020603050405020304" pitchFamily="18" charset="0"/>
              </a:rPr>
              <a:t>khoản</a:t>
            </a:r>
            <a:r>
              <a:rPr lang="en-US" sz="1800" dirty="0" smtClean="0">
                <a:latin typeface="Times New Roman" panose="02020603050405020304" pitchFamily="18" charset="0"/>
                <a:ea typeface="Arial" panose="020B0604020202020204" pitchFamily="34" charset="0"/>
                <a:cs typeface="Times New Roman" panose="02020603050405020304" pitchFamily="18" charset="0"/>
              </a:rPr>
              <a:t> admin </a:t>
            </a:r>
            <a:r>
              <a:rPr lang="en-US" sz="1800" dirty="0" err="1" smtClean="0">
                <a:latin typeface="Times New Roman" panose="02020603050405020304" pitchFamily="18" charset="0"/>
                <a:ea typeface="Arial" panose="020B0604020202020204" pitchFamily="34" charset="0"/>
                <a:cs typeface="Times New Roman" panose="02020603050405020304" pitchFamily="18" charset="0"/>
              </a:rPr>
              <a:t>và</a:t>
            </a:r>
            <a:r>
              <a:rPr lang="en-US" sz="1800" dirty="0" smtClean="0">
                <a:latin typeface="Times New Roman" panose="02020603050405020304" pitchFamily="18" charset="0"/>
                <a:ea typeface="Arial" panose="020B0604020202020204" pitchFamily="34" charset="0"/>
                <a:cs typeface="Times New Roman" panose="02020603050405020304" pitchFamily="18" charset="0"/>
              </a:rPr>
              <a:t> </a:t>
            </a:r>
            <a:r>
              <a:rPr lang="en-US" sz="1800" dirty="0" err="1" smtClean="0">
                <a:latin typeface="Times New Roman" panose="02020603050405020304" pitchFamily="18" charset="0"/>
                <a:ea typeface="Arial" panose="020B0604020202020204" pitchFamily="34" charset="0"/>
                <a:cs typeface="Times New Roman" panose="02020603050405020304" pitchFamily="18" charset="0"/>
              </a:rPr>
              <a:t>nhân</a:t>
            </a:r>
            <a:r>
              <a:rPr lang="en-US" sz="1800" dirty="0" smtClean="0">
                <a:latin typeface="Times New Roman" panose="02020603050405020304" pitchFamily="18" charset="0"/>
                <a:ea typeface="Arial" panose="020B0604020202020204" pitchFamily="34" charset="0"/>
                <a:cs typeface="Times New Roman" panose="02020603050405020304" pitchFamily="18" charset="0"/>
              </a:rPr>
              <a:t> </a:t>
            </a:r>
            <a:r>
              <a:rPr lang="en-US" sz="1800" dirty="0" err="1" smtClean="0">
                <a:latin typeface="Times New Roman" panose="02020603050405020304" pitchFamily="18" charset="0"/>
                <a:ea typeface="Arial" panose="020B0604020202020204" pitchFamily="34" charset="0"/>
                <a:cs typeface="Times New Roman" panose="02020603050405020304" pitchFamily="18" charset="0"/>
              </a:rPr>
              <a:t>viên</a:t>
            </a:r>
            <a:endParaRPr lang="vi-VN" sz="1800" dirty="0">
              <a:latin typeface="Times New Roman" panose="02020603050405020304" pitchFamily="18" charset="0"/>
              <a:ea typeface="Arial" panose="020B0604020202020204" pitchFamily="34" charset="0"/>
              <a:cs typeface="Times New Roman" panose="02020603050405020304" pitchFamily="18" charset="0"/>
            </a:endParaRPr>
          </a:p>
          <a:p>
            <a:r>
              <a:rPr lang="en-US" sz="2400" b="1" u="sng" dirty="0" err="1" smtClean="0">
                <a:solidFill>
                  <a:schemeClr val="accent1"/>
                </a:solidFill>
                <a:latin typeface="Times New Roman" panose="02020603050405020304" pitchFamily="18" charset="0"/>
                <a:cs typeface="Times New Roman" panose="02020603050405020304" pitchFamily="18" charset="0"/>
              </a:rPr>
              <a:t>Nhược</a:t>
            </a:r>
            <a:r>
              <a:rPr lang="en-US" sz="2400" b="1" u="sng" dirty="0" smtClean="0">
                <a:solidFill>
                  <a:schemeClr val="accent1"/>
                </a:solidFill>
                <a:latin typeface="Times New Roman" panose="02020603050405020304" pitchFamily="18" charset="0"/>
                <a:cs typeface="Times New Roman" panose="02020603050405020304" pitchFamily="18" charset="0"/>
              </a:rPr>
              <a:t> </a:t>
            </a:r>
            <a:r>
              <a:rPr lang="en-US" sz="2400" b="1" u="sng" dirty="0" err="1">
                <a:solidFill>
                  <a:schemeClr val="accent1"/>
                </a:solidFill>
                <a:latin typeface="Times New Roman" panose="02020603050405020304" pitchFamily="18" charset="0"/>
                <a:cs typeface="Times New Roman" panose="02020603050405020304" pitchFamily="18" charset="0"/>
              </a:rPr>
              <a:t>điểm</a:t>
            </a:r>
            <a:r>
              <a:rPr lang="en-US" sz="2400" b="1" u="sng" dirty="0">
                <a:solidFill>
                  <a:schemeClr val="accent1"/>
                </a:solidFill>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chức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năng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trên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website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còn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hạn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chế</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p>
          <a:p>
            <a:pPr lvl="1">
              <a:buFont typeface="Wingdings" panose="05000000000000000000" pitchFamily="2" charset="2"/>
              <a:buChar char="§"/>
            </a:pP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Chưa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đầy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đủ</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thông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tin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phần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như</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triết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khấu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khuyến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mãi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endParaRPr lang="en-US" sz="2200" b="1" u="sng" dirty="0">
              <a:solidFill>
                <a:schemeClr val="accent1"/>
              </a:solidFill>
              <a:latin typeface="Times New Roman" panose="02020603050405020304" pitchFamily="18" charset="0"/>
              <a:cs typeface="Times New Roman" panose="02020603050405020304" pitchFamily="18" charset="0"/>
            </a:endParaRPr>
          </a:p>
          <a:p>
            <a:endParaRPr lang="en-US" sz="2200" b="1" u="sng" dirty="0">
              <a:solidFill>
                <a:schemeClr val="accent1"/>
              </a:solidFill>
              <a:latin typeface="Times New Roman" panose="02020603050405020304" pitchFamily="18" charset="0"/>
              <a:cs typeface="Times New Roman" panose="02020603050405020304" pitchFamily="18" charset="0"/>
            </a:endParaRPr>
          </a:p>
          <a:p>
            <a:pPr marL="57150" indent="0">
              <a:buNone/>
            </a:pP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9121105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CA150B4-08C3-4CAC-9AE7-80CC4EE2B824}"/>
              </a:ext>
            </a:extLst>
          </p:cNvPr>
          <p:cNvSpPr>
            <a:spLocks noGrp="1"/>
          </p:cNvSpPr>
          <p:nvPr>
            <p:ph type="title"/>
          </p:nvPr>
        </p:nvSpPr>
        <p:spPr>
          <a:xfrm>
            <a:off x="2155603" y="756632"/>
            <a:ext cx="8911687" cy="648099"/>
          </a:xfrm>
        </p:spPr>
        <p:txBody>
          <a:bodyPr>
            <a:normAutofit/>
          </a:bodyPr>
          <a:lstStyle/>
          <a:p>
            <a:pPr algn="ctr"/>
            <a:r>
              <a:rPr lang="en-US" sz="2200" b="1">
                <a:solidFill>
                  <a:schemeClr val="accent1"/>
                </a:solidFill>
                <a:latin typeface="Times New Roman" panose="02020603050405020304" pitchFamily="18" charset="0"/>
                <a:cs typeface="Times New Roman" panose="02020603050405020304" pitchFamily="18" charset="0"/>
              </a:rPr>
              <a:t>HƯỚNG PHÁT TRIỂN</a:t>
            </a:r>
          </a:p>
        </p:txBody>
      </p:sp>
      <p:sp>
        <p:nvSpPr>
          <p:cNvPr id="3" name="Chỗ dành sẵn cho Nội dung 2">
            <a:extLst>
              <a:ext uri="{FF2B5EF4-FFF2-40B4-BE49-F238E27FC236}">
                <a16:creationId xmlns:a16="http://schemas.microsoft.com/office/drawing/2014/main" id="{C2680B48-EDAC-45A7-96FA-D186C002B01B}"/>
              </a:ext>
            </a:extLst>
          </p:cNvPr>
          <p:cNvSpPr>
            <a:spLocks noGrp="1"/>
          </p:cNvSpPr>
          <p:nvPr>
            <p:ph idx="1"/>
          </p:nvPr>
        </p:nvSpPr>
        <p:spPr>
          <a:xfrm>
            <a:off x="2151890" y="2311752"/>
            <a:ext cx="8915400" cy="4546248"/>
          </a:xfrm>
        </p:spPr>
        <p:txBody>
          <a:bodyPr>
            <a:normAutofit/>
          </a:bodyPr>
          <a:lstStyle/>
          <a:p>
            <a:pPr>
              <a:buFont typeface="Arial" panose="020B0604020202020204" pitchFamily="34" charset="0"/>
              <a:buChar char="•"/>
            </a:pPr>
            <a:r>
              <a:rPr lang="vi-VN" sz="2200" dirty="0" smtClean="0">
                <a:latin typeface="Times New Roman" panose="02020603050405020304" pitchFamily="18" charset="0"/>
                <a:ea typeface="Arial" panose="020B0604020202020204" pitchFamily="34" charset="0"/>
                <a:cs typeface="Times New Roman" panose="02020603050405020304" pitchFamily="18" charset="0"/>
              </a:rPr>
              <a:t>Xây </a:t>
            </a:r>
            <a:r>
              <a:rPr lang="vi-VN" sz="2200" dirty="0">
                <a:latin typeface="Times New Roman" panose="02020603050405020304" pitchFamily="18" charset="0"/>
                <a:ea typeface="Arial" panose="020B0604020202020204" pitchFamily="34" charset="0"/>
                <a:cs typeface="Times New Roman" panose="02020603050405020304" pitchFamily="18" charset="0"/>
              </a:rPr>
              <a:t>dựng website sử dụng được đáp ứng đầy đủ các yêu cầu nghiệp vụ của hệ thống</a:t>
            </a:r>
          </a:p>
          <a:p>
            <a:pPr>
              <a:buFont typeface="Arial" panose="020B0604020202020204" pitchFamily="34" charset="0"/>
              <a:buChar char="•"/>
            </a:pPr>
            <a:r>
              <a:rPr lang="vi-VN" sz="2200" dirty="0" smtClean="0">
                <a:latin typeface="Times New Roman" panose="02020603050405020304" pitchFamily="18" charset="0"/>
                <a:ea typeface="Arial" panose="020B0604020202020204" pitchFamily="34" charset="0"/>
                <a:cs typeface="Times New Roman" panose="02020603050405020304" pitchFamily="18" charset="0"/>
              </a:rPr>
              <a:t>Cơ </a:t>
            </a:r>
            <a:r>
              <a:rPr lang="vi-VN" sz="2200" dirty="0">
                <a:latin typeface="Times New Roman" panose="02020603050405020304" pitchFamily="18" charset="0"/>
                <a:ea typeface="Arial" panose="020B0604020202020204" pitchFamily="34" charset="0"/>
                <a:cs typeface="Times New Roman" panose="02020603050405020304" pitchFamily="18" charset="0"/>
              </a:rPr>
              <a:t>sở </a:t>
            </a:r>
            <a:r>
              <a:rPr lang="vi-VN" sz="2200" dirty="0" smtClean="0">
                <a:latin typeface="Times New Roman" panose="02020603050405020304" pitchFamily="18" charset="0"/>
                <a:ea typeface="Arial" panose="020B0604020202020204" pitchFamily="34" charset="0"/>
                <a:cs typeface="Times New Roman" panose="02020603050405020304" pitchFamily="18" charset="0"/>
              </a:rPr>
              <a:t>d</a:t>
            </a:r>
            <a:r>
              <a:rPr lang="en-US" sz="2200" dirty="0" smtClean="0">
                <a:latin typeface="Times New Roman" panose="02020603050405020304" pitchFamily="18" charset="0"/>
                <a:ea typeface="Arial" panose="020B0604020202020204" pitchFamily="34" charset="0"/>
                <a:cs typeface="Times New Roman" panose="02020603050405020304" pitchFamily="18" charset="0"/>
              </a:rPr>
              <a:t>ữ</a:t>
            </a:r>
            <a:r>
              <a:rPr lang="vi-VN" sz="2200" dirty="0" smtClean="0">
                <a:latin typeface="Times New Roman" panose="02020603050405020304" pitchFamily="18" charset="0"/>
                <a:ea typeface="Arial" panose="020B0604020202020204" pitchFamily="34" charset="0"/>
                <a:cs typeface="Times New Roman" panose="02020603050405020304" pitchFamily="18" charset="0"/>
              </a:rPr>
              <a:t> </a:t>
            </a:r>
            <a:r>
              <a:rPr lang="vi-VN" sz="2200" dirty="0">
                <a:latin typeface="Times New Roman" panose="02020603050405020304" pitchFamily="18" charset="0"/>
                <a:ea typeface="Arial" panose="020B0604020202020204" pitchFamily="34" charset="0"/>
                <a:cs typeface="Times New Roman" panose="02020603050405020304" pitchFamily="18" charset="0"/>
              </a:rPr>
              <a:t>liệu phong </a:t>
            </a:r>
            <a:r>
              <a:rPr lang="vi-VN" sz="2200" dirty="0" smtClean="0">
                <a:latin typeface="Times New Roman" panose="02020603050405020304" pitchFamily="18" charset="0"/>
                <a:ea typeface="Arial" panose="020B0604020202020204" pitchFamily="34" charset="0"/>
                <a:cs typeface="Times New Roman" panose="02020603050405020304" pitchFamily="18" charset="0"/>
              </a:rPr>
              <a:t>phú</a:t>
            </a:r>
            <a:r>
              <a:rPr lang="en-US" sz="2200" dirty="0" smtClean="0">
                <a:latin typeface="Times New Roman" panose="02020603050405020304" pitchFamily="18" charset="0"/>
                <a:ea typeface="Arial" panose="020B0604020202020204" pitchFamily="34" charset="0"/>
                <a:cs typeface="Times New Roman" panose="02020603050405020304" pitchFamily="18" charset="0"/>
              </a:rPr>
              <a:t> </a:t>
            </a:r>
            <a:r>
              <a:rPr lang="en-US" sz="2200" dirty="0" err="1" smtClean="0">
                <a:latin typeface="Times New Roman" panose="02020603050405020304" pitchFamily="18" charset="0"/>
                <a:ea typeface="Arial" panose="020B0604020202020204" pitchFamily="34" charset="0"/>
                <a:cs typeface="Times New Roman" panose="02020603050405020304" pitchFamily="18" charset="0"/>
              </a:rPr>
              <a:t>hơn</a:t>
            </a:r>
            <a:r>
              <a:rPr lang="vi-VN" sz="2200" dirty="0" smtClean="0">
                <a:latin typeface="Times New Roman" panose="02020603050405020304" pitchFamily="18" charset="0"/>
                <a:ea typeface="Arial" panose="020B0604020202020204" pitchFamily="34" charset="0"/>
                <a:cs typeface="Times New Roman" panose="02020603050405020304" pitchFamily="18" charset="0"/>
              </a:rPr>
              <a:t>.</a:t>
            </a:r>
            <a:endParaRPr lang="vi-VN" sz="2200" dirty="0">
              <a:latin typeface="Times New Roman" panose="02020603050405020304" pitchFamily="18" charset="0"/>
              <a:ea typeface="Arial" panose="020B0604020202020204" pitchFamily="34" charset="0"/>
              <a:cs typeface="Times New Roman" panose="02020603050405020304" pitchFamily="18" charset="0"/>
            </a:endParaRPr>
          </a:p>
          <a:p>
            <a:pPr>
              <a:buFont typeface="Arial" panose="020B0604020202020204" pitchFamily="34" charset="0"/>
              <a:buChar char="•"/>
            </a:pPr>
            <a:r>
              <a:rPr lang="vi-VN" sz="2200" dirty="0" smtClean="0">
                <a:latin typeface="Times New Roman" panose="02020603050405020304" pitchFamily="18" charset="0"/>
                <a:ea typeface="Arial" panose="020B0604020202020204" pitchFamily="34" charset="0"/>
                <a:cs typeface="Times New Roman" panose="02020603050405020304" pitchFamily="18" charset="0"/>
              </a:rPr>
              <a:t>Tiếp </a:t>
            </a:r>
            <a:r>
              <a:rPr lang="vi-VN" sz="2200" dirty="0">
                <a:latin typeface="Times New Roman" panose="02020603050405020304" pitchFamily="18" charset="0"/>
                <a:ea typeface="Arial" panose="020B0604020202020204" pitchFamily="34" charset="0"/>
                <a:cs typeface="Times New Roman" panose="02020603050405020304" pitchFamily="18" charset="0"/>
              </a:rPr>
              <a:t>cận với nhiều kho hàng trên thực tế hơn nữa để mở rộng hướng phát triển và tiến hành thiết kế xây dựng áp dụng cho bất kì kho hàng nào.</a:t>
            </a:r>
          </a:p>
          <a:p>
            <a:pPr>
              <a:buFont typeface="Arial" panose="020B0604020202020204" pitchFamily="34" charset="0"/>
              <a:buChar char="•"/>
            </a:pPr>
            <a:r>
              <a:rPr lang="vi-VN" sz="2200" dirty="0" smtClean="0">
                <a:latin typeface="Times New Roman" panose="02020603050405020304" pitchFamily="18" charset="0"/>
                <a:ea typeface="Arial" panose="020B0604020202020204" pitchFamily="34" charset="0"/>
                <a:cs typeface="Times New Roman" panose="02020603050405020304" pitchFamily="18" charset="0"/>
              </a:rPr>
              <a:t>Xây </a:t>
            </a:r>
            <a:r>
              <a:rPr lang="vi-VN" sz="2200" dirty="0">
                <a:latin typeface="Times New Roman" panose="02020603050405020304" pitchFamily="18" charset="0"/>
                <a:ea typeface="Arial" panose="020B0604020202020204" pitchFamily="34" charset="0"/>
                <a:cs typeface="Times New Roman" panose="02020603050405020304" pitchFamily="18" charset="0"/>
              </a:rPr>
              <a:t>dựng website hoàn thiện chỉnh chu hơn đê website quản lý kho hàng vào thực tiễn.</a:t>
            </a:r>
          </a:p>
          <a:p>
            <a:pPr>
              <a:buFont typeface="Arial" panose="020B0604020202020204" pitchFamily="34" charset="0"/>
              <a:buChar char="•"/>
            </a:pPr>
            <a:r>
              <a:rPr lang="vi-VN" sz="2200" dirty="0" smtClean="0">
                <a:latin typeface="Times New Roman" panose="02020603050405020304" pitchFamily="18" charset="0"/>
                <a:ea typeface="Arial" panose="020B0604020202020204" pitchFamily="34" charset="0"/>
                <a:cs typeface="Times New Roman" panose="02020603050405020304" pitchFamily="18" charset="0"/>
              </a:rPr>
              <a:t>Kết </a:t>
            </a:r>
            <a:r>
              <a:rPr lang="vi-VN" sz="2200" dirty="0">
                <a:latin typeface="Times New Roman" panose="02020603050405020304" pitchFamily="18" charset="0"/>
                <a:ea typeface="Arial" panose="020B0604020202020204" pitchFamily="34" charset="0"/>
                <a:cs typeface="Times New Roman" panose="02020603050405020304" pitchFamily="18" charset="0"/>
              </a:rPr>
              <a:t>hợp chức năng thanh qua thẻ ATM (liên kết với hệ thống ngân hàng).</a:t>
            </a:r>
          </a:p>
        </p:txBody>
      </p:sp>
    </p:spTree>
    <p:extLst>
      <p:ext uri="{BB962C8B-B14F-4D97-AF65-F5344CB8AC3E}">
        <p14:creationId xmlns:p14="http://schemas.microsoft.com/office/powerpoint/2010/main" val="28345383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Kết quả hình ảnh cho thanks for watching | Hình nền, Hình, C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9587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B3F98290-0E5F-4A7E-8988-0BD11849B432}"/>
              </a:ext>
            </a:extLst>
          </p:cNvPr>
          <p:cNvSpPr>
            <a:spLocks noGrp="1"/>
          </p:cNvSpPr>
          <p:nvPr>
            <p:ph idx="1"/>
          </p:nvPr>
        </p:nvSpPr>
        <p:spPr>
          <a:xfrm>
            <a:off x="1504995" y="1390852"/>
            <a:ext cx="8915400" cy="4320961"/>
          </a:xfrm>
        </p:spPr>
        <p:txBody>
          <a:bodyPr>
            <a:normAutofit/>
          </a:bodyPr>
          <a:lstStyle/>
          <a:p>
            <a:pPr marL="0" indent="0">
              <a:buNone/>
            </a:pPr>
            <a:r>
              <a:rPr lang="en-US" sz="2200" b="1" u="sng" dirty="0">
                <a:solidFill>
                  <a:schemeClr val="accent1"/>
                </a:solidFill>
                <a:latin typeface="Times New Roman" panose="02020603050405020304" pitchFamily="18" charset="0"/>
                <a:cs typeface="Times New Roman" panose="02020603050405020304" pitchFamily="18" charset="0"/>
              </a:rPr>
              <a:t>2. </a:t>
            </a:r>
            <a:r>
              <a:rPr lang="en-US" sz="2200" b="1" u="sng" dirty="0" err="1">
                <a:solidFill>
                  <a:schemeClr val="accent1"/>
                </a:solidFill>
                <a:latin typeface="Times New Roman" panose="02020603050405020304" pitchFamily="18" charset="0"/>
                <a:cs typeface="Times New Roman" panose="02020603050405020304" pitchFamily="18" charset="0"/>
              </a:rPr>
              <a:t>Mô</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hình</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hoạt</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động</a:t>
            </a:r>
            <a:r>
              <a:rPr lang="en-US" sz="2200" b="1" u="sng" dirty="0">
                <a:solidFill>
                  <a:schemeClr val="accent1"/>
                </a:solidFill>
                <a:latin typeface="Times New Roman" panose="02020603050405020304" pitchFamily="18" charset="0"/>
                <a:cs typeface="Times New Roman" panose="02020603050405020304" pitchFamily="18" charset="0"/>
              </a:rPr>
              <a:t>:</a:t>
            </a:r>
          </a:p>
          <a:p>
            <a:pPr marL="0" indent="0">
              <a:buNone/>
            </a:pPr>
            <a:endParaRPr lang="en-US" sz="2200" b="1" u="sng" dirty="0">
              <a:solidFill>
                <a:schemeClr val="accent1"/>
              </a:solidFill>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p>
        </p:txBody>
      </p:sp>
      <p:sp>
        <p:nvSpPr>
          <p:cNvPr id="8" name="Rectangle 6">
            <a:extLst>
              <a:ext uri="{FF2B5EF4-FFF2-40B4-BE49-F238E27FC236}">
                <a16:creationId xmlns:a16="http://schemas.microsoft.com/office/drawing/2014/main" id="{9B6702F4-2D61-441C-B876-356D3CFE3FA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Đối tượng 10">
            <a:extLst>
              <a:ext uri="{FF2B5EF4-FFF2-40B4-BE49-F238E27FC236}">
                <a16:creationId xmlns:a16="http://schemas.microsoft.com/office/drawing/2014/main" id="{CFF12104-070D-416B-9DE9-F0C01961B819}"/>
              </a:ext>
            </a:extLst>
          </p:cNvPr>
          <p:cNvGraphicFramePr>
            <a:graphicFrameLocks noChangeAspect="1"/>
          </p:cNvGraphicFramePr>
          <p:nvPr>
            <p:extLst>
              <p:ext uri="{D42A27DB-BD31-4B8C-83A1-F6EECF244321}">
                <p14:modId xmlns:p14="http://schemas.microsoft.com/office/powerpoint/2010/main" val="1046796447"/>
              </p:ext>
            </p:extLst>
          </p:nvPr>
        </p:nvGraphicFramePr>
        <p:xfrm>
          <a:off x="2096956" y="2094799"/>
          <a:ext cx="8454887" cy="4453004"/>
        </p:xfrm>
        <a:graphic>
          <a:graphicData uri="http://schemas.openxmlformats.org/presentationml/2006/ole">
            <mc:AlternateContent xmlns:mc="http://schemas.openxmlformats.org/markup-compatibility/2006">
              <mc:Choice xmlns:v="urn:schemas-microsoft-com:vml" Requires="v">
                <p:oleObj spid="_x0000_s1051" r:id="rId3" imgW="9696333" imgH="5267321" progId="Visio.Drawing.15">
                  <p:embed/>
                </p:oleObj>
              </mc:Choice>
              <mc:Fallback>
                <p:oleObj r:id="rId3" imgW="9696333" imgH="5267321" progId="Visio.Drawing.15">
                  <p:embed/>
                  <p:pic>
                    <p:nvPicPr>
                      <p:cNvPr id="9" name="Đối tượng 8">
                        <a:extLst>
                          <a:ext uri="{FF2B5EF4-FFF2-40B4-BE49-F238E27FC236}">
                            <a16:creationId xmlns:a16="http://schemas.microsoft.com/office/drawing/2014/main" id="{06C29A20-978A-4B35-9249-322264C4BB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6956" y="2094799"/>
                        <a:ext cx="8454887" cy="4453004"/>
                      </a:xfrm>
                      <a:prstGeom prst="rect">
                        <a:avLst/>
                      </a:prstGeom>
                      <a:noFill/>
                    </p:spPr>
                  </p:pic>
                </p:oleObj>
              </mc:Fallback>
            </mc:AlternateContent>
          </a:graphicData>
        </a:graphic>
      </p:graphicFrame>
      <p:sp>
        <p:nvSpPr>
          <p:cNvPr id="7" name="Tiêu đề 1">
            <a:extLst>
              <a:ext uri="{FF2B5EF4-FFF2-40B4-BE49-F238E27FC236}">
                <a16:creationId xmlns:a16="http://schemas.microsoft.com/office/drawing/2014/main" id="{88CA25AA-CA38-437D-94F5-C1925491411A}"/>
              </a:ext>
            </a:extLst>
          </p:cNvPr>
          <p:cNvSpPr>
            <a:spLocks noGrp="1"/>
          </p:cNvSpPr>
          <p:nvPr>
            <p:ph type="title"/>
          </p:nvPr>
        </p:nvSpPr>
        <p:spPr>
          <a:xfrm>
            <a:off x="1640156" y="686905"/>
            <a:ext cx="8911687" cy="703947"/>
          </a:xfrm>
        </p:spPr>
        <p:txBody>
          <a:bodyPr>
            <a:normAutofit/>
          </a:bodyPr>
          <a:lstStyle/>
          <a:p>
            <a:pPr algn="ctr"/>
            <a:r>
              <a:rPr lang="en-US" sz="2200" b="1" dirty="0" smtClean="0">
                <a:solidFill>
                  <a:schemeClr val="accent1"/>
                </a:solidFill>
                <a:latin typeface="Times New Roman" panose="02020603050405020304" pitchFamily="18" charset="0"/>
                <a:cs typeface="Times New Roman" panose="02020603050405020304" pitchFamily="18" charset="0"/>
              </a:rPr>
              <a:t>CHƯƠNG 1. GIỚI </a:t>
            </a:r>
            <a:r>
              <a:rPr lang="en-US" sz="2200" b="1" dirty="0">
                <a:solidFill>
                  <a:schemeClr val="accent1"/>
                </a:solidFill>
                <a:latin typeface="Times New Roman" panose="02020603050405020304" pitchFamily="18" charset="0"/>
                <a:cs typeface="Times New Roman" panose="02020603050405020304" pitchFamily="18" charset="0"/>
              </a:rPr>
              <a:t>THIỆU VỀ WEBSITE QUẢN LÝ HÀNG HÓA</a:t>
            </a:r>
          </a:p>
        </p:txBody>
      </p:sp>
    </p:spTree>
    <p:extLst>
      <p:ext uri="{BB962C8B-B14F-4D97-AF65-F5344CB8AC3E}">
        <p14:creationId xmlns:p14="http://schemas.microsoft.com/office/powerpoint/2010/main" val="33025383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9456E07-5377-454F-853D-4BB01BEE5BE0}"/>
              </a:ext>
            </a:extLst>
          </p:cNvPr>
          <p:cNvSpPr>
            <a:spLocks noGrp="1"/>
          </p:cNvSpPr>
          <p:nvPr>
            <p:ph type="title"/>
          </p:nvPr>
        </p:nvSpPr>
        <p:spPr>
          <a:xfrm>
            <a:off x="1626274" y="712897"/>
            <a:ext cx="8911687" cy="634847"/>
          </a:xfrm>
        </p:spPr>
        <p:txBody>
          <a:bodyPr>
            <a:normAutofit/>
          </a:bodyPr>
          <a:lstStyle/>
          <a:p>
            <a:pPr algn="ctr"/>
            <a:r>
              <a:rPr lang="en-US" sz="2200" b="1" dirty="0" smtClean="0">
                <a:solidFill>
                  <a:schemeClr val="accent1"/>
                </a:solidFill>
                <a:latin typeface="Times New Roman" panose="02020603050405020304" pitchFamily="18" charset="0"/>
                <a:cs typeface="Times New Roman" panose="02020603050405020304" pitchFamily="18" charset="0"/>
              </a:rPr>
              <a:t>CHƯƠNG 2. PHÂN </a:t>
            </a:r>
            <a:r>
              <a:rPr lang="en-US" sz="2200" b="1" dirty="0">
                <a:solidFill>
                  <a:schemeClr val="accent1"/>
                </a:solidFill>
                <a:latin typeface="Times New Roman" panose="02020603050405020304" pitchFamily="18" charset="0"/>
                <a:cs typeface="Times New Roman" panose="02020603050405020304" pitchFamily="18" charset="0"/>
              </a:rPr>
              <a:t>TÍCH HỆ THỐNG QUẢN LÝ HÀNG HÓA</a:t>
            </a:r>
          </a:p>
        </p:txBody>
      </p:sp>
      <p:sp>
        <p:nvSpPr>
          <p:cNvPr id="3" name="Chỗ dành sẵn cho Nội dung 2">
            <a:extLst>
              <a:ext uri="{FF2B5EF4-FFF2-40B4-BE49-F238E27FC236}">
                <a16:creationId xmlns:a16="http://schemas.microsoft.com/office/drawing/2014/main" id="{2525E08F-AA41-462B-A1E7-411856C6497E}"/>
              </a:ext>
            </a:extLst>
          </p:cNvPr>
          <p:cNvSpPr>
            <a:spLocks noGrp="1"/>
          </p:cNvSpPr>
          <p:nvPr>
            <p:ph idx="1"/>
          </p:nvPr>
        </p:nvSpPr>
        <p:spPr>
          <a:xfrm>
            <a:off x="2189386" y="1347744"/>
            <a:ext cx="8915400" cy="5510256"/>
          </a:xfrm>
        </p:spPr>
        <p:txBody>
          <a:bodyPr>
            <a:normAutofit/>
          </a:bodyPr>
          <a:lstStyle/>
          <a:p>
            <a:pPr marL="457200" indent="-457200">
              <a:buAutoNum type="arabicPeriod"/>
            </a:pPr>
            <a:r>
              <a:rPr lang="en-US" sz="2200" b="1" u="sng" dirty="0" err="1">
                <a:solidFill>
                  <a:schemeClr val="accent1"/>
                </a:solidFill>
                <a:latin typeface="Times New Roman" panose="02020603050405020304" pitchFamily="18" charset="0"/>
                <a:cs typeface="Times New Roman" panose="02020603050405020304" pitchFamily="18" charset="0"/>
              </a:rPr>
              <a:t>Các</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chức</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năng</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cần</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xây</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dựng</a:t>
            </a:r>
            <a:r>
              <a:rPr lang="en-US" sz="2200" b="1" u="sng" dirty="0" smtClean="0">
                <a:solidFill>
                  <a:schemeClr val="accent1"/>
                </a:solidFill>
                <a:latin typeface="Times New Roman" panose="02020603050405020304" pitchFamily="18" charset="0"/>
                <a:cs typeface="Times New Roman" panose="02020603050405020304" pitchFamily="18" charset="0"/>
              </a:rPr>
              <a:t>:</a:t>
            </a:r>
            <a:endParaRPr lang="en-US" sz="2200" b="1" u="sng" dirty="0">
              <a:solidFill>
                <a:schemeClr val="accent1"/>
              </a:solidFill>
              <a:latin typeface="Times New Roman" panose="02020603050405020304" pitchFamily="18" charset="0"/>
              <a:cs typeface="Times New Roman" panose="02020603050405020304" pitchFamily="18" charset="0"/>
            </a:endParaRPr>
          </a:p>
          <a:p>
            <a:pPr marL="0" indent="0">
              <a:buNone/>
            </a:pPr>
            <a:endParaRPr lang="en-US" sz="22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sz="22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2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sz="22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2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sz="22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2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sz="22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200" dirty="0" smtClean="0">
              <a:solidFill>
                <a:schemeClr val="tx1"/>
              </a:solidFill>
              <a:latin typeface="Times New Roman" panose="02020603050405020304" pitchFamily="18" charset="0"/>
              <a:cs typeface="Times New Roman" panose="02020603050405020304" pitchFamily="18" charset="0"/>
            </a:endParaRPr>
          </a:p>
          <a:p>
            <a:pPr marL="0" lvl="1" indent="0" algn="ctr">
              <a:buNone/>
            </a:pPr>
            <a:r>
              <a:rPr lang="en-US" sz="2000" i="1" dirty="0" err="1">
                <a:solidFill>
                  <a:schemeClr val="tx1"/>
                </a:solidFill>
                <a:latin typeface="Times New Roman" panose="02020603050405020304" pitchFamily="18" charset="0"/>
                <a:cs typeface="Times New Roman" panose="02020603050405020304" pitchFamily="18" charset="0"/>
              </a:rPr>
              <a:t>Sơ</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đồ</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phân</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rã</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chức</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năng</a:t>
            </a:r>
            <a:r>
              <a:rPr lang="en-US" sz="2000" i="1" dirty="0">
                <a:solidFill>
                  <a:schemeClr val="tx1"/>
                </a:solidFill>
                <a:latin typeface="Times New Roman" panose="02020603050405020304" pitchFamily="18" charset="0"/>
                <a:cs typeface="Times New Roman" panose="02020603050405020304" pitchFamily="18" charset="0"/>
              </a:rPr>
              <a:t> (BFD)</a:t>
            </a:r>
          </a:p>
          <a:p>
            <a:pPr marL="0" indent="0">
              <a:buNone/>
            </a:pPr>
            <a:endParaRPr lang="en-US" sz="2200" dirty="0">
              <a:solidFill>
                <a:schemeClr val="tx1"/>
              </a:solidFill>
              <a:latin typeface="Times New Roman" panose="02020603050405020304" pitchFamily="18" charset="0"/>
              <a:cs typeface="Times New Roman" panose="02020603050405020304" pitchFamily="18" charset="0"/>
            </a:endParaRPr>
          </a:p>
          <a:p>
            <a:pPr marL="457200" indent="-457200">
              <a:buAutoNum type="arabicPeriod"/>
            </a:pPr>
            <a:endParaRPr lang="en-US" sz="2200" b="1" u="sng" dirty="0">
              <a:solidFill>
                <a:schemeClr val="accent1"/>
              </a:solidFill>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AA7179E8-E20D-435F-BF63-3644A1DD6DBA}"/>
              </a:ext>
            </a:extLst>
          </p:cNvPr>
          <p:cNvSpPr>
            <a:spLocks noChangeArrowheads="1"/>
          </p:cNvSpPr>
          <p:nvPr/>
        </p:nvSpPr>
        <p:spPr bwMode="auto">
          <a:xfrm>
            <a:off x="152400" y="927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Đối tượng 4">
            <a:extLst>
              <a:ext uri="{FF2B5EF4-FFF2-40B4-BE49-F238E27FC236}">
                <a16:creationId xmlns:a16="http://schemas.microsoft.com/office/drawing/2014/main" id="{A3B189A0-1A88-464B-B026-419A12E2B8C8}"/>
              </a:ext>
            </a:extLst>
          </p:cNvPr>
          <p:cNvGraphicFramePr>
            <a:graphicFrameLocks noChangeAspect="1"/>
          </p:cNvGraphicFramePr>
          <p:nvPr>
            <p:extLst>
              <p:ext uri="{D42A27DB-BD31-4B8C-83A1-F6EECF244321}">
                <p14:modId xmlns:p14="http://schemas.microsoft.com/office/powerpoint/2010/main" val="3664268158"/>
              </p:ext>
            </p:extLst>
          </p:nvPr>
        </p:nvGraphicFramePr>
        <p:xfrm>
          <a:off x="1479753" y="1809019"/>
          <a:ext cx="9537294" cy="4096146"/>
        </p:xfrm>
        <a:graphic>
          <a:graphicData uri="http://schemas.openxmlformats.org/presentationml/2006/ole">
            <mc:AlternateContent xmlns:mc="http://schemas.openxmlformats.org/markup-compatibility/2006">
              <mc:Choice xmlns:v="urn:schemas-microsoft-com:vml" Requires="v">
                <p:oleObj spid="_x0000_s2073" r:id="rId3" imgW="14487386" imgH="4695680" progId="Visio.Drawing.15">
                  <p:embed/>
                </p:oleObj>
              </mc:Choice>
              <mc:Fallback>
                <p:oleObj r:id="rId3" imgW="14487386" imgH="469568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9753" y="1809019"/>
                        <a:ext cx="9537294" cy="4096146"/>
                      </a:xfrm>
                      <a:prstGeom prst="rect">
                        <a:avLst/>
                      </a:prstGeom>
                      <a:noFill/>
                    </p:spPr>
                  </p:pic>
                </p:oleObj>
              </mc:Fallback>
            </mc:AlternateContent>
          </a:graphicData>
        </a:graphic>
      </p:graphicFrame>
    </p:spTree>
    <p:extLst>
      <p:ext uri="{BB962C8B-B14F-4D97-AF65-F5344CB8AC3E}">
        <p14:creationId xmlns:p14="http://schemas.microsoft.com/office/powerpoint/2010/main" val="18723333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F6BF2B44-D7D1-4A88-ADCB-BB28CEB7F621}"/>
              </a:ext>
            </a:extLst>
          </p:cNvPr>
          <p:cNvSpPr>
            <a:spLocks noGrp="1"/>
          </p:cNvSpPr>
          <p:nvPr>
            <p:ph idx="1"/>
          </p:nvPr>
        </p:nvSpPr>
        <p:spPr>
          <a:xfrm>
            <a:off x="2053634" y="1284698"/>
            <a:ext cx="8915400" cy="5481862"/>
          </a:xfrm>
        </p:spPr>
        <p:txBody>
          <a:bodyPr>
            <a:normAutofit/>
          </a:bodyPr>
          <a:lstStyle/>
          <a:p>
            <a:pPr marL="0" indent="0">
              <a:buNone/>
            </a:pPr>
            <a:r>
              <a:rPr lang="en-US" sz="2200" b="1" dirty="0">
                <a:solidFill>
                  <a:schemeClr val="accent1"/>
                </a:solidFill>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Xác</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định</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các</a:t>
            </a:r>
            <a:r>
              <a:rPr lang="en-US" sz="2200" b="1" u="sng" dirty="0">
                <a:solidFill>
                  <a:schemeClr val="accent1"/>
                </a:solidFill>
                <a:latin typeface="Times New Roman" panose="02020603050405020304" pitchFamily="18" charset="0"/>
                <a:cs typeface="Times New Roman" panose="02020603050405020304" pitchFamily="18" charset="0"/>
              </a:rPr>
              <a:t> actor </a:t>
            </a:r>
            <a:r>
              <a:rPr lang="en-US" sz="2200" b="1" u="sng" dirty="0" err="1">
                <a:solidFill>
                  <a:schemeClr val="accent1"/>
                </a:solidFill>
                <a:latin typeface="Times New Roman" panose="02020603050405020304" pitchFamily="18" charset="0"/>
                <a:cs typeface="Times New Roman" panose="02020603050405020304" pitchFamily="18" charset="0"/>
              </a:rPr>
              <a:t>của</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hệ</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thống</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quản</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lý</a:t>
            </a:r>
            <a:r>
              <a:rPr lang="en-US" sz="2200" b="1" u="sng" dirty="0">
                <a:solidFill>
                  <a:schemeClr val="accent1"/>
                </a:solidFill>
                <a:latin typeface="Times New Roman" panose="02020603050405020304" pitchFamily="18" charset="0"/>
                <a:cs typeface="Times New Roman" panose="02020603050405020304" pitchFamily="18" charset="0"/>
              </a:rPr>
              <a:t> hang </a:t>
            </a:r>
            <a:r>
              <a:rPr lang="en-US" sz="2200" b="1" u="sng" dirty="0" err="1">
                <a:solidFill>
                  <a:schemeClr val="accent1"/>
                </a:solidFill>
                <a:latin typeface="Times New Roman" panose="02020603050405020304" pitchFamily="18" charset="0"/>
                <a:cs typeface="Times New Roman" panose="02020603050405020304" pitchFamily="18" charset="0"/>
              </a:rPr>
              <a:t>hóa</a:t>
            </a:r>
            <a:r>
              <a:rPr lang="en-US" sz="2200" b="1" u="sng" dirty="0">
                <a:solidFill>
                  <a:schemeClr val="accent1"/>
                </a:solidFill>
                <a:latin typeface="Times New Roman" panose="02020603050405020304" pitchFamily="18" charset="0"/>
                <a:cs typeface="Times New Roman" panose="02020603050405020304" pitchFamily="18" charset="0"/>
              </a:rPr>
              <a:t>:</a:t>
            </a: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lvl="1" indent="0" algn="ctr">
              <a:buNone/>
            </a:pPr>
            <a:endParaRPr lang="en-US" sz="2000" i="1" dirty="0" smtClean="0">
              <a:solidFill>
                <a:schemeClr val="tx1"/>
              </a:solidFill>
              <a:latin typeface="Times New Roman" panose="02020603050405020304" pitchFamily="18" charset="0"/>
              <a:cs typeface="Times New Roman" panose="02020603050405020304" pitchFamily="18" charset="0"/>
            </a:endParaRPr>
          </a:p>
          <a:p>
            <a:pPr marL="0" lvl="1" indent="0" algn="ctr">
              <a:buNone/>
            </a:pPr>
            <a:r>
              <a:rPr lang="en-US" sz="2000" i="1" dirty="0" err="1" smtClean="0">
                <a:solidFill>
                  <a:schemeClr val="tx1"/>
                </a:solidFill>
                <a:latin typeface="Times New Roman" panose="02020603050405020304" pitchFamily="18" charset="0"/>
                <a:cs typeface="Times New Roman" panose="02020603050405020304" pitchFamily="18" charset="0"/>
              </a:rPr>
              <a:t>Sơ</a:t>
            </a:r>
            <a:r>
              <a:rPr lang="en-US" sz="2000" i="1" dirty="0" smtClean="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đồ</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các</a:t>
            </a:r>
            <a:r>
              <a:rPr lang="en-US" sz="2000" i="1" dirty="0">
                <a:solidFill>
                  <a:schemeClr val="tx1"/>
                </a:solidFill>
                <a:latin typeface="Times New Roman" panose="02020603050405020304" pitchFamily="18" charset="0"/>
                <a:cs typeface="Times New Roman" panose="02020603050405020304" pitchFamily="18" charset="0"/>
              </a:rPr>
              <a:t> actor </a:t>
            </a:r>
            <a:r>
              <a:rPr lang="en-US" sz="2000" i="1" dirty="0" err="1">
                <a:solidFill>
                  <a:schemeClr val="tx1"/>
                </a:solidFill>
                <a:latin typeface="Times New Roman" panose="02020603050405020304" pitchFamily="18" charset="0"/>
                <a:cs typeface="Times New Roman" panose="02020603050405020304" pitchFamily="18" charset="0"/>
              </a:rPr>
              <a:t>của</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hệ</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smtClean="0">
                <a:solidFill>
                  <a:schemeClr val="tx1"/>
                </a:solidFill>
                <a:latin typeface="Times New Roman" panose="02020603050405020304" pitchFamily="18" charset="0"/>
                <a:cs typeface="Times New Roman" panose="02020603050405020304" pitchFamily="18" charset="0"/>
              </a:rPr>
              <a:t>thống</a:t>
            </a:r>
            <a:endParaRPr lang="en-US" sz="2000" i="1" dirty="0">
              <a:solidFill>
                <a:schemeClr val="tx1"/>
              </a:solidFill>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05AC9C08-C67D-4EB5-9B23-CFEE8427E7A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iêu đề 1">
            <a:extLst>
              <a:ext uri="{FF2B5EF4-FFF2-40B4-BE49-F238E27FC236}">
                <a16:creationId xmlns:a16="http://schemas.microsoft.com/office/drawing/2014/main" id="{E9456E07-5377-454F-853D-4BB01BEE5BE0}"/>
              </a:ext>
            </a:extLst>
          </p:cNvPr>
          <p:cNvSpPr>
            <a:spLocks noGrp="1"/>
          </p:cNvSpPr>
          <p:nvPr>
            <p:ph type="title"/>
          </p:nvPr>
        </p:nvSpPr>
        <p:spPr>
          <a:xfrm>
            <a:off x="1626274" y="712897"/>
            <a:ext cx="8911687" cy="634847"/>
          </a:xfrm>
        </p:spPr>
        <p:txBody>
          <a:bodyPr>
            <a:normAutofit/>
          </a:bodyPr>
          <a:lstStyle/>
          <a:p>
            <a:pPr algn="ctr"/>
            <a:r>
              <a:rPr lang="en-US" sz="2200" b="1" dirty="0" smtClean="0">
                <a:solidFill>
                  <a:schemeClr val="accent1"/>
                </a:solidFill>
                <a:latin typeface="Times New Roman" panose="02020603050405020304" pitchFamily="18" charset="0"/>
                <a:cs typeface="Times New Roman" panose="02020603050405020304" pitchFamily="18" charset="0"/>
              </a:rPr>
              <a:t>CHƯƠNG 2. PHÂN </a:t>
            </a:r>
            <a:r>
              <a:rPr lang="en-US" sz="2200" b="1" dirty="0">
                <a:solidFill>
                  <a:schemeClr val="accent1"/>
                </a:solidFill>
                <a:latin typeface="Times New Roman" panose="02020603050405020304" pitchFamily="18" charset="0"/>
                <a:cs typeface="Times New Roman" panose="02020603050405020304" pitchFamily="18" charset="0"/>
              </a:rPr>
              <a:t>TÍCH HỆ THỐNG QUẢN LÝ HÀNG HÓA</a:t>
            </a:r>
          </a:p>
        </p:txBody>
      </p:sp>
      <p:sp>
        <p:nvSpPr>
          <p:cNvPr id="2" name="Rectangle 19"/>
          <p:cNvSpPr>
            <a:spLocks noChangeArrowheads="1"/>
          </p:cNvSpPr>
          <p:nvPr/>
        </p:nvSpPr>
        <p:spPr bwMode="auto">
          <a:xfrm>
            <a:off x="3832168" y="15960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599904069"/>
              </p:ext>
            </p:extLst>
          </p:nvPr>
        </p:nvGraphicFramePr>
        <p:xfrm>
          <a:off x="3832168" y="1596044"/>
          <a:ext cx="5162550" cy="4295775"/>
        </p:xfrm>
        <a:graphic>
          <a:graphicData uri="http://schemas.openxmlformats.org/presentationml/2006/ole">
            <mc:AlternateContent xmlns:mc="http://schemas.openxmlformats.org/markup-compatibility/2006">
              <mc:Choice xmlns:v="urn:schemas-microsoft-com:vml" Requires="v">
                <p:oleObj spid="_x0000_s3099" name="Visio" r:id="rId3" imgW="8924969" imgH="7429441" progId="Visio.Drawing.15">
                  <p:embed/>
                </p:oleObj>
              </mc:Choice>
              <mc:Fallback>
                <p:oleObj name="Visio" r:id="rId3" imgW="8924969" imgH="7429441" progId="Visio.Drawing.15">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2168" y="1596044"/>
                        <a:ext cx="5162550" cy="429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392079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B1CAF53F-5BE2-4445-B154-660EAAB138BE}"/>
              </a:ext>
            </a:extLst>
          </p:cNvPr>
          <p:cNvSpPr>
            <a:spLocks noGrp="1"/>
          </p:cNvSpPr>
          <p:nvPr>
            <p:ph idx="1"/>
          </p:nvPr>
        </p:nvSpPr>
        <p:spPr>
          <a:xfrm>
            <a:off x="2079761" y="1208597"/>
            <a:ext cx="8915400" cy="5544899"/>
          </a:xfrm>
        </p:spPr>
        <p:txBody>
          <a:bodyPr/>
          <a:lstStyle/>
          <a:p>
            <a:pPr marL="0" indent="0">
              <a:buNone/>
            </a:pPr>
            <a:r>
              <a:rPr lang="en-US" sz="2200" b="1" dirty="0">
                <a:solidFill>
                  <a:schemeClr val="accent1"/>
                </a:solidFill>
                <a:latin typeface="Times New Roman" panose="02020603050405020304" pitchFamily="18" charset="0"/>
                <a:cs typeface="Times New Roman" panose="02020603050405020304" pitchFamily="18" charset="0"/>
              </a:rPr>
              <a:t>3.</a:t>
            </a:r>
            <a:r>
              <a:rPr lang="en-US" sz="2200" dirty="0">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Xây</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dựng</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biểu</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đồ</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Usecase</a:t>
            </a:r>
            <a:r>
              <a:rPr lang="en-US" sz="2200" b="1" u="sng" dirty="0">
                <a:solidFill>
                  <a:schemeClr val="accent1"/>
                </a:solidFill>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lgn="ctr">
              <a:buNone/>
            </a:pPr>
            <a:r>
              <a:rPr lang="en-US" i="1" dirty="0" err="1">
                <a:solidFill>
                  <a:schemeClr val="tx1"/>
                </a:solidFill>
                <a:latin typeface="Times New Roman" panose="02020603050405020304" pitchFamily="18" charset="0"/>
                <a:cs typeface="Times New Roman" panose="02020603050405020304" pitchFamily="18" charset="0"/>
              </a:rPr>
              <a:t>Biểu</a:t>
            </a:r>
            <a:r>
              <a:rPr lang="en-US" i="1"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đồ</a:t>
            </a:r>
            <a:r>
              <a:rPr lang="en-US" i="1"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Usecase</a:t>
            </a:r>
            <a:r>
              <a:rPr lang="en-US" i="1"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tổng</a:t>
            </a:r>
            <a:r>
              <a:rPr lang="en-US" i="1"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quát</a:t>
            </a:r>
            <a:r>
              <a:rPr lang="en-US" i="1" dirty="0">
                <a:solidFill>
                  <a:schemeClr val="tx1"/>
                </a:solidFill>
                <a:latin typeface="Times New Roman" panose="02020603050405020304" pitchFamily="18" charset="0"/>
                <a:cs typeface="Times New Roman" panose="02020603050405020304" pitchFamily="18" charset="0"/>
              </a:rPr>
              <a:t> website </a:t>
            </a:r>
            <a:r>
              <a:rPr lang="en-US" i="1" dirty="0" err="1">
                <a:solidFill>
                  <a:schemeClr val="tx1"/>
                </a:solidFill>
                <a:latin typeface="Times New Roman" panose="02020603050405020304" pitchFamily="18" charset="0"/>
                <a:cs typeface="Times New Roman" panose="02020603050405020304" pitchFamily="18" charset="0"/>
              </a:rPr>
              <a:t>quản</a:t>
            </a:r>
            <a:r>
              <a:rPr lang="en-US" i="1"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lý</a:t>
            </a:r>
            <a:r>
              <a:rPr lang="en-US" i="1"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hàng</a:t>
            </a:r>
            <a:r>
              <a:rPr lang="en-US" i="1"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hóa</a:t>
            </a:r>
            <a:endParaRPr lang="en-US" i="1"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smtClean="0"/>
          </a:p>
        </p:txBody>
      </p:sp>
      <p:sp>
        <p:nvSpPr>
          <p:cNvPr id="4" name="Rectangle 2">
            <a:extLst>
              <a:ext uri="{FF2B5EF4-FFF2-40B4-BE49-F238E27FC236}">
                <a16:creationId xmlns:a16="http://schemas.microsoft.com/office/drawing/2014/main" id="{51A1CB9F-0E04-4A63-BE1A-F39E517866F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iêu đề 1">
            <a:extLst>
              <a:ext uri="{FF2B5EF4-FFF2-40B4-BE49-F238E27FC236}">
                <a16:creationId xmlns:a16="http://schemas.microsoft.com/office/drawing/2014/main" id="{E9456E07-5377-454F-853D-4BB01BEE5BE0}"/>
              </a:ext>
            </a:extLst>
          </p:cNvPr>
          <p:cNvSpPr>
            <a:spLocks noGrp="1"/>
          </p:cNvSpPr>
          <p:nvPr>
            <p:ph type="title"/>
          </p:nvPr>
        </p:nvSpPr>
        <p:spPr>
          <a:xfrm>
            <a:off x="1626274" y="712897"/>
            <a:ext cx="8911687" cy="634847"/>
          </a:xfrm>
        </p:spPr>
        <p:txBody>
          <a:bodyPr>
            <a:normAutofit/>
          </a:bodyPr>
          <a:lstStyle/>
          <a:p>
            <a:pPr algn="ctr"/>
            <a:r>
              <a:rPr lang="en-US" sz="2200" b="1" dirty="0" smtClean="0">
                <a:solidFill>
                  <a:schemeClr val="accent1"/>
                </a:solidFill>
                <a:latin typeface="Times New Roman" panose="02020603050405020304" pitchFamily="18" charset="0"/>
                <a:cs typeface="Times New Roman" panose="02020603050405020304" pitchFamily="18" charset="0"/>
              </a:rPr>
              <a:t>CHƯƠNG 2. PHÂN </a:t>
            </a:r>
            <a:r>
              <a:rPr lang="en-US" sz="2200" b="1" dirty="0">
                <a:solidFill>
                  <a:schemeClr val="accent1"/>
                </a:solidFill>
                <a:latin typeface="Times New Roman" panose="02020603050405020304" pitchFamily="18" charset="0"/>
                <a:cs typeface="Times New Roman" panose="02020603050405020304" pitchFamily="18" charset="0"/>
              </a:rPr>
              <a:t>TÍCH HỆ THỐNG QUẢN LÝ HÀNG HÓA</a:t>
            </a:r>
          </a:p>
        </p:txBody>
      </p:sp>
      <p:sp>
        <p:nvSpPr>
          <p:cNvPr id="2" name="Rectangle 19"/>
          <p:cNvSpPr>
            <a:spLocks noChangeArrowheads="1"/>
          </p:cNvSpPr>
          <p:nvPr/>
        </p:nvSpPr>
        <p:spPr bwMode="auto">
          <a:xfrm>
            <a:off x="3217026" y="18434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467278580"/>
              </p:ext>
            </p:extLst>
          </p:nvPr>
        </p:nvGraphicFramePr>
        <p:xfrm>
          <a:off x="2626822" y="2060640"/>
          <a:ext cx="7094369" cy="3917276"/>
        </p:xfrm>
        <a:graphic>
          <a:graphicData uri="http://schemas.openxmlformats.org/presentationml/2006/ole">
            <mc:AlternateContent xmlns:mc="http://schemas.openxmlformats.org/markup-compatibility/2006">
              <mc:Choice xmlns:v="urn:schemas-microsoft-com:vml" Requires="v">
                <p:oleObj spid="_x0000_s4123" name="Visio" r:id="rId3" imgW="15211469" imgH="8400873" progId="Visio.Drawing.15">
                  <p:embed/>
                </p:oleObj>
              </mc:Choice>
              <mc:Fallback>
                <p:oleObj name="Visio" r:id="rId3" imgW="15211469" imgH="8400873" progId="Visio.Drawing.15">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6822" y="2060640"/>
                        <a:ext cx="7094369" cy="3917276"/>
                      </a:xfrm>
                      <a:prstGeom prst="rect">
                        <a:avLst/>
                      </a:prstGeom>
                      <a:noFill/>
                    </p:spPr>
                  </p:pic>
                </p:oleObj>
              </mc:Fallback>
            </mc:AlternateContent>
          </a:graphicData>
        </a:graphic>
      </p:graphicFrame>
    </p:spTree>
    <p:extLst>
      <p:ext uri="{BB962C8B-B14F-4D97-AF65-F5344CB8AC3E}">
        <p14:creationId xmlns:p14="http://schemas.microsoft.com/office/powerpoint/2010/main" val="1057019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32227150-32A9-48CA-9E3E-49DA5390B361}"/>
              </a:ext>
            </a:extLst>
          </p:cNvPr>
          <p:cNvSpPr>
            <a:spLocks noGrp="1"/>
          </p:cNvSpPr>
          <p:nvPr>
            <p:ph idx="1"/>
          </p:nvPr>
        </p:nvSpPr>
        <p:spPr>
          <a:xfrm>
            <a:off x="2066698" y="1162595"/>
            <a:ext cx="8915400" cy="5551714"/>
          </a:xfrm>
        </p:spPr>
        <p:txBody>
          <a:bodyPr/>
          <a:lstStyle/>
          <a:p>
            <a:pPr marL="0" indent="0">
              <a:buNone/>
            </a:pPr>
            <a:r>
              <a:rPr lang="en-US" sz="2200" b="1" dirty="0">
                <a:solidFill>
                  <a:schemeClr val="accent1"/>
                </a:solidFill>
                <a:latin typeface="Times New Roman" panose="02020603050405020304" pitchFamily="18" charset="0"/>
                <a:cs typeface="Times New Roman" panose="02020603050405020304" pitchFamily="18" charset="0"/>
              </a:rPr>
              <a:t>3. </a:t>
            </a:r>
            <a:r>
              <a:rPr lang="en-US" sz="2200" b="1" u="sng" dirty="0" err="1">
                <a:solidFill>
                  <a:schemeClr val="accent1"/>
                </a:solidFill>
                <a:latin typeface="Times New Roman" panose="02020603050405020304" pitchFamily="18" charset="0"/>
                <a:cs typeface="Times New Roman" panose="02020603050405020304" pitchFamily="18" charset="0"/>
              </a:rPr>
              <a:t>Xây</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dựng</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biểu</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đồ</a:t>
            </a:r>
            <a:r>
              <a:rPr lang="en-US" sz="2200" b="1" u="sng" dirty="0">
                <a:solidFill>
                  <a:schemeClr val="accent1"/>
                </a:solidFill>
                <a:latin typeface="Times New Roman" panose="02020603050405020304" pitchFamily="18" charset="0"/>
                <a:cs typeface="Times New Roman" panose="02020603050405020304" pitchFamily="18" charset="0"/>
              </a:rPr>
              <a:t> use case:</a:t>
            </a:r>
          </a:p>
          <a:p>
            <a:pPr marL="0" indent="0">
              <a:buNone/>
            </a:pP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biểu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đồ</a:t>
            </a:r>
            <a:r>
              <a:rPr lang="en-US" sz="2200" dirty="0">
                <a:latin typeface="Times New Roman" panose="02020603050405020304" pitchFamily="18" charset="0"/>
                <a:cs typeface="Times New Roman" panose="02020603050405020304" pitchFamily="18" charset="0"/>
              </a:rPr>
              <a:t> use case </a:t>
            </a:r>
            <a:r>
              <a:rPr lang="en-US" sz="2200" dirty="0" err="1">
                <a:latin typeface="Times New Roman" panose="02020603050405020304" pitchFamily="18" charset="0"/>
                <a:cs typeface="Times New Roman" panose="02020603050405020304" pitchFamily="18" charset="0"/>
              </a:rPr>
              <a:t>phân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rã</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lvl="1" indent="0" algn="ctr">
              <a:buNone/>
            </a:pPr>
            <a:r>
              <a:rPr lang="en-US" sz="2000" i="1" dirty="0" err="1">
                <a:solidFill>
                  <a:schemeClr val="tx1"/>
                </a:solidFill>
                <a:latin typeface="Times New Roman" panose="02020603050405020304" pitchFamily="18" charset="0"/>
                <a:cs typeface="Times New Roman" panose="02020603050405020304" pitchFamily="18" charset="0"/>
              </a:rPr>
              <a:t>Biểu</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đồ</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Usecase</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danh</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mục</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quản</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lý</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hàng</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hóa</a:t>
            </a:r>
            <a:r>
              <a:rPr lang="en-US" sz="2000" i="1" dirty="0">
                <a:solidFill>
                  <a:schemeClr val="tx1"/>
                </a:solidFill>
                <a:latin typeface="Times New Roman" panose="02020603050405020304" pitchFamily="18" charset="0"/>
                <a:cs typeface="Times New Roman" panose="02020603050405020304" pitchFamily="18" charset="0"/>
              </a:rPr>
              <a:t> </a:t>
            </a:r>
          </a:p>
          <a:p>
            <a:pPr marL="0" indent="0">
              <a:buNone/>
            </a:pPr>
            <a:endParaRPr lang="en-US" dirty="0"/>
          </a:p>
        </p:txBody>
      </p:sp>
      <p:sp>
        <p:nvSpPr>
          <p:cNvPr id="4" name="Rectangle 2">
            <a:extLst>
              <a:ext uri="{FF2B5EF4-FFF2-40B4-BE49-F238E27FC236}">
                <a16:creationId xmlns:a16="http://schemas.microsoft.com/office/drawing/2014/main" id="{8450E860-8431-4928-AE2F-9B41228A3D0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Đối tượng 4">
            <a:extLst>
              <a:ext uri="{FF2B5EF4-FFF2-40B4-BE49-F238E27FC236}">
                <a16:creationId xmlns:a16="http://schemas.microsoft.com/office/drawing/2014/main" id="{CE987942-9B0E-4141-B841-A186ED749DAD}"/>
              </a:ext>
            </a:extLst>
          </p:cNvPr>
          <p:cNvGraphicFramePr>
            <a:graphicFrameLocks noChangeAspect="1"/>
          </p:cNvGraphicFramePr>
          <p:nvPr>
            <p:extLst>
              <p:ext uri="{D42A27DB-BD31-4B8C-83A1-F6EECF244321}">
                <p14:modId xmlns:p14="http://schemas.microsoft.com/office/powerpoint/2010/main" val="200412093"/>
              </p:ext>
            </p:extLst>
          </p:nvPr>
        </p:nvGraphicFramePr>
        <p:xfrm>
          <a:off x="1933845" y="2226690"/>
          <a:ext cx="8921441" cy="3608673"/>
        </p:xfrm>
        <a:graphic>
          <a:graphicData uri="http://schemas.openxmlformats.org/presentationml/2006/ole">
            <mc:AlternateContent xmlns:mc="http://schemas.openxmlformats.org/markup-compatibility/2006">
              <mc:Choice xmlns:v="urn:schemas-microsoft-com:vml" Requires="v">
                <p:oleObj spid="_x0000_s5145" r:id="rId3" imgW="8543862" imgH="3457752" progId="Visio.Drawing.15">
                  <p:embed/>
                </p:oleObj>
              </mc:Choice>
              <mc:Fallback>
                <p:oleObj r:id="rId3" imgW="8543862" imgH="3457752"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3845" y="2226690"/>
                        <a:ext cx="8921441" cy="3608673"/>
                      </a:xfrm>
                      <a:prstGeom prst="rect">
                        <a:avLst/>
                      </a:prstGeom>
                      <a:noFill/>
                    </p:spPr>
                  </p:pic>
                </p:oleObj>
              </mc:Fallback>
            </mc:AlternateContent>
          </a:graphicData>
        </a:graphic>
      </p:graphicFrame>
      <p:sp>
        <p:nvSpPr>
          <p:cNvPr id="7" name="Tiêu đề 1">
            <a:extLst>
              <a:ext uri="{FF2B5EF4-FFF2-40B4-BE49-F238E27FC236}">
                <a16:creationId xmlns:a16="http://schemas.microsoft.com/office/drawing/2014/main" id="{E9456E07-5377-454F-853D-4BB01BEE5BE0}"/>
              </a:ext>
            </a:extLst>
          </p:cNvPr>
          <p:cNvSpPr>
            <a:spLocks noGrp="1"/>
          </p:cNvSpPr>
          <p:nvPr>
            <p:ph type="title"/>
          </p:nvPr>
        </p:nvSpPr>
        <p:spPr>
          <a:xfrm>
            <a:off x="1626274" y="712897"/>
            <a:ext cx="8911687" cy="634847"/>
          </a:xfrm>
        </p:spPr>
        <p:txBody>
          <a:bodyPr>
            <a:normAutofit/>
          </a:bodyPr>
          <a:lstStyle/>
          <a:p>
            <a:pPr algn="ctr"/>
            <a:r>
              <a:rPr lang="en-US" sz="2200" b="1" dirty="0" smtClean="0">
                <a:solidFill>
                  <a:schemeClr val="accent1"/>
                </a:solidFill>
                <a:latin typeface="Times New Roman" panose="02020603050405020304" pitchFamily="18" charset="0"/>
                <a:cs typeface="Times New Roman" panose="02020603050405020304" pitchFamily="18" charset="0"/>
              </a:rPr>
              <a:t>CHƯƠNG 2. PHÂN </a:t>
            </a:r>
            <a:r>
              <a:rPr lang="en-US" sz="2200" b="1" dirty="0">
                <a:solidFill>
                  <a:schemeClr val="accent1"/>
                </a:solidFill>
                <a:latin typeface="Times New Roman" panose="02020603050405020304" pitchFamily="18" charset="0"/>
                <a:cs typeface="Times New Roman" panose="02020603050405020304" pitchFamily="18" charset="0"/>
              </a:rPr>
              <a:t>TÍCH HỆ THỐNG QUẢN LÝ HÀNG HÓA</a:t>
            </a:r>
          </a:p>
        </p:txBody>
      </p:sp>
    </p:spTree>
    <p:extLst>
      <p:ext uri="{BB962C8B-B14F-4D97-AF65-F5344CB8AC3E}">
        <p14:creationId xmlns:p14="http://schemas.microsoft.com/office/powerpoint/2010/main" val="24298835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32227150-32A9-48CA-9E3E-49DA5390B361}"/>
              </a:ext>
            </a:extLst>
          </p:cNvPr>
          <p:cNvSpPr>
            <a:spLocks noGrp="1"/>
          </p:cNvSpPr>
          <p:nvPr>
            <p:ph idx="1"/>
          </p:nvPr>
        </p:nvSpPr>
        <p:spPr>
          <a:xfrm>
            <a:off x="2066698" y="1162595"/>
            <a:ext cx="8915400" cy="5551714"/>
          </a:xfrm>
        </p:spPr>
        <p:txBody>
          <a:bodyPr/>
          <a:lstStyle/>
          <a:p>
            <a:pPr marL="0" indent="0">
              <a:buNone/>
            </a:pPr>
            <a:r>
              <a:rPr lang="en-US" sz="2200" b="1" dirty="0">
                <a:solidFill>
                  <a:schemeClr val="accent1"/>
                </a:solidFill>
                <a:latin typeface="Times New Roman" panose="02020603050405020304" pitchFamily="18" charset="0"/>
                <a:cs typeface="Times New Roman" panose="02020603050405020304" pitchFamily="18" charset="0"/>
              </a:rPr>
              <a:t>3. </a:t>
            </a:r>
            <a:r>
              <a:rPr lang="en-US" sz="2200" b="1" u="sng" dirty="0" err="1">
                <a:solidFill>
                  <a:schemeClr val="accent1"/>
                </a:solidFill>
                <a:latin typeface="Times New Roman" panose="02020603050405020304" pitchFamily="18" charset="0"/>
                <a:cs typeface="Times New Roman" panose="02020603050405020304" pitchFamily="18" charset="0"/>
              </a:rPr>
              <a:t>Xây</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dựng</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biểu</a:t>
            </a:r>
            <a:r>
              <a:rPr lang="en-US" sz="2200" b="1" u="sng" dirty="0">
                <a:solidFill>
                  <a:schemeClr val="accent1"/>
                </a:solidFill>
                <a:latin typeface="Times New Roman" panose="02020603050405020304" pitchFamily="18" charset="0"/>
                <a:cs typeface="Times New Roman" panose="02020603050405020304" pitchFamily="18" charset="0"/>
              </a:rPr>
              <a:t> </a:t>
            </a:r>
            <a:r>
              <a:rPr lang="en-US" sz="2200" b="1" u="sng" dirty="0" err="1">
                <a:solidFill>
                  <a:schemeClr val="accent1"/>
                </a:solidFill>
                <a:latin typeface="Times New Roman" panose="02020603050405020304" pitchFamily="18" charset="0"/>
                <a:cs typeface="Times New Roman" panose="02020603050405020304" pitchFamily="18" charset="0"/>
              </a:rPr>
              <a:t>đồ</a:t>
            </a:r>
            <a:r>
              <a:rPr lang="en-US" sz="2200" b="1" u="sng" dirty="0">
                <a:solidFill>
                  <a:schemeClr val="accent1"/>
                </a:solidFill>
                <a:latin typeface="Times New Roman" panose="02020603050405020304" pitchFamily="18" charset="0"/>
                <a:cs typeface="Times New Roman" panose="02020603050405020304" pitchFamily="18" charset="0"/>
              </a:rPr>
              <a:t> use case:</a:t>
            </a:r>
          </a:p>
          <a:p>
            <a:pPr marL="0" indent="0">
              <a:buNone/>
            </a:pP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biểu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đồ</a:t>
            </a:r>
            <a:r>
              <a:rPr lang="en-US" sz="2200" dirty="0">
                <a:latin typeface="Times New Roman" panose="02020603050405020304" pitchFamily="18" charset="0"/>
                <a:cs typeface="Times New Roman" panose="02020603050405020304" pitchFamily="18" charset="0"/>
              </a:rPr>
              <a:t> use case </a:t>
            </a:r>
            <a:r>
              <a:rPr lang="en-US" sz="2200" dirty="0" err="1">
                <a:latin typeface="Times New Roman" panose="02020603050405020304" pitchFamily="18" charset="0"/>
                <a:cs typeface="Times New Roman" panose="02020603050405020304" pitchFamily="18" charset="0"/>
              </a:rPr>
              <a:t>phân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rã</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lvl="1" indent="0" algn="ctr">
              <a:buNone/>
            </a:pPr>
            <a:r>
              <a:rPr lang="en-US" sz="2000" i="1" dirty="0" err="1">
                <a:solidFill>
                  <a:schemeClr val="tx1"/>
                </a:solidFill>
                <a:latin typeface="Times New Roman" panose="02020603050405020304" pitchFamily="18" charset="0"/>
                <a:cs typeface="Times New Roman" panose="02020603050405020304" pitchFamily="18" charset="0"/>
              </a:rPr>
              <a:t>Biểu</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đồ</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Usecase</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danh</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mục</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quản</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lý</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smtClean="0">
                <a:solidFill>
                  <a:schemeClr val="tx1"/>
                </a:solidFill>
                <a:latin typeface="Times New Roman" panose="02020603050405020304" pitchFamily="18" charset="0"/>
                <a:cs typeface="Times New Roman" panose="02020603050405020304" pitchFamily="18" charset="0"/>
              </a:rPr>
              <a:t>kho</a:t>
            </a:r>
            <a:endParaRPr lang="en-US" sz="2000" i="1"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Rectangle 2">
            <a:extLst>
              <a:ext uri="{FF2B5EF4-FFF2-40B4-BE49-F238E27FC236}">
                <a16:creationId xmlns:a16="http://schemas.microsoft.com/office/drawing/2014/main" id="{8450E860-8431-4928-AE2F-9B41228A3D0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iêu đề 1">
            <a:extLst>
              <a:ext uri="{FF2B5EF4-FFF2-40B4-BE49-F238E27FC236}">
                <a16:creationId xmlns:a16="http://schemas.microsoft.com/office/drawing/2014/main" id="{E9456E07-5377-454F-853D-4BB01BEE5BE0}"/>
              </a:ext>
            </a:extLst>
          </p:cNvPr>
          <p:cNvSpPr>
            <a:spLocks noGrp="1"/>
          </p:cNvSpPr>
          <p:nvPr>
            <p:ph type="title"/>
          </p:nvPr>
        </p:nvSpPr>
        <p:spPr>
          <a:xfrm>
            <a:off x="1626274" y="712897"/>
            <a:ext cx="8911687" cy="634847"/>
          </a:xfrm>
        </p:spPr>
        <p:txBody>
          <a:bodyPr>
            <a:normAutofit/>
          </a:bodyPr>
          <a:lstStyle/>
          <a:p>
            <a:pPr algn="ctr"/>
            <a:r>
              <a:rPr lang="en-US" sz="2200" b="1" dirty="0" smtClean="0">
                <a:solidFill>
                  <a:schemeClr val="accent1"/>
                </a:solidFill>
                <a:latin typeface="Times New Roman" panose="02020603050405020304" pitchFamily="18" charset="0"/>
                <a:cs typeface="Times New Roman" panose="02020603050405020304" pitchFamily="18" charset="0"/>
              </a:rPr>
              <a:t>CHƯƠNG 2. PHÂN </a:t>
            </a:r>
            <a:r>
              <a:rPr lang="en-US" sz="2200" b="1" dirty="0">
                <a:solidFill>
                  <a:schemeClr val="accent1"/>
                </a:solidFill>
                <a:latin typeface="Times New Roman" panose="02020603050405020304" pitchFamily="18" charset="0"/>
                <a:cs typeface="Times New Roman" panose="02020603050405020304" pitchFamily="18" charset="0"/>
              </a:rPr>
              <a:t>TÍCH HỆ THỐNG QUẢN LÝ HÀNG HÓA</a:t>
            </a:r>
          </a:p>
        </p:txBody>
      </p:sp>
      <p:graphicFrame>
        <p:nvGraphicFramePr>
          <p:cNvPr id="6" name="Đối tượng 4">
            <a:extLst>
              <a:ext uri="{FF2B5EF4-FFF2-40B4-BE49-F238E27FC236}">
                <a16:creationId xmlns:a16="http://schemas.microsoft.com/office/drawing/2014/main" id="{EA9789C9-6C92-4AAF-8261-9ED2597E5CAC}"/>
              </a:ext>
            </a:extLst>
          </p:cNvPr>
          <p:cNvGraphicFramePr>
            <a:graphicFrameLocks noChangeAspect="1"/>
          </p:cNvGraphicFramePr>
          <p:nvPr>
            <p:extLst>
              <p:ext uri="{D42A27DB-BD31-4B8C-83A1-F6EECF244321}">
                <p14:modId xmlns:p14="http://schemas.microsoft.com/office/powerpoint/2010/main" val="3682178649"/>
              </p:ext>
            </p:extLst>
          </p:nvPr>
        </p:nvGraphicFramePr>
        <p:xfrm>
          <a:off x="2348869" y="2281462"/>
          <a:ext cx="8189092" cy="3313980"/>
        </p:xfrm>
        <a:graphic>
          <a:graphicData uri="http://schemas.openxmlformats.org/presentationml/2006/ole">
            <mc:AlternateContent xmlns:mc="http://schemas.openxmlformats.org/markup-compatibility/2006">
              <mc:Choice xmlns:v="urn:schemas-microsoft-com:vml" Requires="v">
                <p:oleObj spid="_x0000_s21527" r:id="rId3" imgW="8543862" imgH="3457752" progId="Visio.Drawing.15">
                  <p:embed/>
                </p:oleObj>
              </mc:Choice>
              <mc:Fallback>
                <p:oleObj r:id="rId3" imgW="8543862" imgH="3457752" progId="Visio.Drawing.15">
                  <p:embed/>
                  <p:pic>
                    <p:nvPicPr>
                      <p:cNvPr id="5" name="Đối tượng 4">
                        <a:extLst>
                          <a:ext uri="{FF2B5EF4-FFF2-40B4-BE49-F238E27FC236}">
                            <a16:creationId xmlns:a16="http://schemas.microsoft.com/office/drawing/2014/main" id="{EA9789C9-6C92-4AAF-8261-9ED2597E5C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8869" y="2281462"/>
                        <a:ext cx="8189092" cy="3313980"/>
                      </a:xfrm>
                      <a:prstGeom prst="rect">
                        <a:avLst/>
                      </a:prstGeom>
                      <a:noFill/>
                    </p:spPr>
                  </p:pic>
                </p:oleObj>
              </mc:Fallback>
            </mc:AlternateContent>
          </a:graphicData>
        </a:graphic>
      </p:graphicFrame>
    </p:spTree>
    <p:extLst>
      <p:ext uri="{BB962C8B-B14F-4D97-AF65-F5344CB8AC3E}">
        <p14:creationId xmlns:p14="http://schemas.microsoft.com/office/powerpoint/2010/main" val="44030883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218</TotalTime>
  <Words>1062</Words>
  <Application>Microsoft Office PowerPoint</Application>
  <PresentationFormat>Widescreen</PresentationFormat>
  <Paragraphs>249</Paragraphs>
  <Slides>32</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41" baseType="lpstr">
      <vt:lpstr>Arial</vt:lpstr>
      <vt:lpstr>Century Gothic</vt:lpstr>
      <vt:lpstr>Tahoma</vt:lpstr>
      <vt:lpstr>Times New Roman</vt:lpstr>
      <vt:lpstr>Wingdings</vt:lpstr>
      <vt:lpstr>Wingdings 3</vt:lpstr>
      <vt:lpstr>Wisp</vt:lpstr>
      <vt:lpstr>Microsoft Visio Drawing</vt:lpstr>
      <vt:lpstr>Visio</vt:lpstr>
      <vt:lpstr>TRƯỜNG ĐẠI HỌC PHÚ YÊN KHOA KỸ THUẬT – CÔNG NGHỆ </vt:lpstr>
      <vt:lpstr>NỘI DUNG BÁO CÁO</vt:lpstr>
      <vt:lpstr>CHƯƠNG 1. GIỚI THIỆU VỀ WEBSITE QUẢN LÝ HÀNG HÓA</vt:lpstr>
      <vt:lpstr>CHƯƠNG 1. GIỚI THIỆU VỀ WEBSITE QUẢN LÝ HÀNG HÓA</vt:lpstr>
      <vt:lpstr>CHƯƠNG 2. PHÂN TÍCH HỆ THỐNG QUẢN LÝ HÀNG HÓA</vt:lpstr>
      <vt:lpstr>CHƯƠNG 2. PHÂN TÍCH HỆ THỐNG QUẢN LÝ HÀNG HÓA</vt:lpstr>
      <vt:lpstr>CHƯƠNG 2. PHÂN TÍCH HỆ THỐNG QUẢN LÝ HÀNG HÓA</vt:lpstr>
      <vt:lpstr>CHƯƠNG 2. PHÂN TÍCH HỆ THỐNG QUẢN LÝ HÀNG HÓA</vt:lpstr>
      <vt:lpstr>CHƯƠNG 2. PHÂN TÍCH HỆ THỐNG QUẢN LÝ HÀNG HÓA</vt:lpstr>
      <vt:lpstr>CHƯƠNG 2. PHÂN TÍCH HỆ THỐNG QUẢN LÝ HÀNG HÓA</vt:lpstr>
      <vt:lpstr>CHƯƠNG 2. PHÂN TÍCH HỆ THỐNG QUẢN LÝ HÀNG HÓA</vt:lpstr>
      <vt:lpstr>CHƯƠNG 2. PHÂN TÍCH HỆ THỐNG QUẢN LÝ HÀNG HÓA</vt:lpstr>
      <vt:lpstr>CHƯƠNG 2. PHÂN TÍCH HỆ THỐNG QUẢN LÝ HÀNG HÓA</vt:lpstr>
      <vt:lpstr>CHƯƠNG 2. PHÂN TÍCH HỆ THỐNG QUẢN LÝ HÀNG HÓA</vt:lpstr>
      <vt:lpstr>CHƯƠNG 2. PHÂN TÍCH HỆ THỐNG QUẢN LÝ HÀNG HÓA</vt:lpstr>
      <vt:lpstr>CHƯƠNG 2. PHÂN TÍCH HỆ THỐNG QUẢN LÝ HÀNG HÓA</vt:lpstr>
      <vt:lpstr>CHƯƠNG 2. PHÂN TÍCH HỆ  THỐNG QUẢN LÝ HÀNG HÓA</vt:lpstr>
      <vt:lpstr>CHƯƠNG 2. PHÂN TÍCH HỆ THỐNG QUẢN LÝ HÀNG HÓA</vt:lpstr>
      <vt:lpstr>CHƯƠNG 2. PHÂN TÍCH HỆ THỐNG QUẢN LÝ HÀNG HÓA</vt:lpstr>
      <vt:lpstr>CHƯƠNG 2. PHÂN TÍCH HỆ THỐNG QUẢN LÝ HÀNG HÓA</vt:lpstr>
      <vt:lpstr>CHƯƠNG 2. PHÂN TÍCH HỆ THỐNG QUẢN LÝ HÀNG HÓA</vt:lpstr>
      <vt:lpstr>CHƯƠNG 2. PHÂN TÍCH HỆ THỐNG QUẢN LÝ HÀNG HÓA</vt:lpstr>
      <vt:lpstr>CHƯƠNG 3. XÂY DỰNG WEBSITE QUẢN LÝ HÀNG HÓA</vt:lpstr>
      <vt:lpstr>CHƯƠNG 3. XÂY DỰNG WEBSITE QUẢN LÝ HÀNG HÓA</vt:lpstr>
      <vt:lpstr>CHƯƠNG 3. XÂY DỰNG WEBSITE QUẢN LÝ HÀNG HÓA</vt:lpstr>
      <vt:lpstr>CHƯƠNG 3. XÂY DỰNG WEBSITE QUẢN LÝ HÀNG HÓA</vt:lpstr>
      <vt:lpstr>CHƯƠNG 3. XÂY DỰNG WEBSITE QUẢN LÝ HÀNG HÓA</vt:lpstr>
      <vt:lpstr>CHƯƠNG 3. XÂY DỰNG WEBSITE QUẢN LÝ HÀNG HÓA</vt:lpstr>
      <vt:lpstr>CHƯƠNG 3. XÂY DỰNG WEBSITE QUẢN LÝ HÀNG HÓA</vt:lpstr>
      <vt:lpstr>KẾT LUẬN</vt:lpstr>
      <vt:lpstr>HƯỚNG PHÁT TRIỂN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PHÚ YÊN KHOA KỸ THUẬT – CÔNG NGHỆ</dc:title>
  <dc:creator>Hoài Như</dc:creator>
  <cp:lastModifiedBy>Administrator</cp:lastModifiedBy>
  <cp:revision>37</cp:revision>
  <dcterms:created xsi:type="dcterms:W3CDTF">2021-01-04T07:03:28Z</dcterms:created>
  <dcterms:modified xsi:type="dcterms:W3CDTF">2021-01-09T13:28:26Z</dcterms:modified>
</cp:coreProperties>
</file>