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66" r:id="rId2"/>
    <p:sldId id="257" r:id="rId3"/>
    <p:sldId id="259" r:id="rId4"/>
    <p:sldId id="261" r:id="rId5"/>
    <p:sldId id="268" r:id="rId6"/>
    <p:sldId id="296" r:id="rId7"/>
    <p:sldId id="281" r:id="rId8"/>
    <p:sldId id="295" r:id="rId9"/>
    <p:sldId id="256" r:id="rId10"/>
    <p:sldId id="274" r:id="rId11"/>
    <p:sldId id="297" r:id="rId12"/>
    <p:sldId id="263" r:id="rId13"/>
    <p:sldId id="258" r:id="rId14"/>
  </p:sldIdLst>
  <p:sldSz cx="9144000" cy="5143500" type="screen16x9"/>
  <p:notesSz cx="6858000" cy="9144000"/>
  <p:embeddedFontLst>
    <p:embeddedFont>
      <p:font typeface="Lato Hairline" panose="020B0604020202020204" charset="0"/>
      <p:regular r:id="rId16"/>
      <p:bold r:id="rId17"/>
      <p:italic r:id="rId18"/>
      <p:boldItalic r:id="rId19"/>
    </p:embeddedFont>
    <p:embeddedFont>
      <p:font typeface="Lato Light" panose="020F0302020204030203"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B17F60-CA94-4A32-8498-A8D7548A889D}">
  <a:tblStyle styleId="{01B17F60-CA94-4A32-8498-A8D7548A889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B908AB-BF85-407E-8AA1-F915CCF1CB4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515579fe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515579fe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515579fe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515579fe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10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39830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lnSpc>
                <a:spcPct val="80000"/>
              </a:lnSpc>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3"/>
          <p:cNvSpPr txBox="1">
            <a:spLocks noGrp="1"/>
          </p:cNvSpPr>
          <p:nvPr>
            <p:ph type="title" idx="4294967295"/>
          </p:nvPr>
        </p:nvSpPr>
        <p:spPr>
          <a:xfrm>
            <a:off x="883787" y="256198"/>
            <a:ext cx="7376425" cy="14002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rPr>
              <a:t>LUẬN VĂN TỐT NGHIỆP</a:t>
            </a:r>
            <a:endParaRPr sz="45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endParaRPr>
          </a:p>
        </p:txBody>
      </p:sp>
      <p:sp>
        <p:nvSpPr>
          <p:cNvPr id="138" name="Google Shape;138;p23"/>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t>1</a:t>
            </a:fld>
            <a:endParaRPr>
              <a:solidFill>
                <a:srgbClr val="999999"/>
              </a:solidFill>
            </a:endParaRPr>
          </a:p>
        </p:txBody>
      </p:sp>
      <p:sp>
        <p:nvSpPr>
          <p:cNvPr id="4" name="Google Shape;137;p23"/>
          <p:cNvSpPr txBox="1">
            <a:spLocks/>
          </p:cNvSpPr>
          <p:nvPr/>
        </p:nvSpPr>
        <p:spPr>
          <a:xfrm>
            <a:off x="633233" y="1006101"/>
            <a:ext cx="7877531" cy="14002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1pPr>
            <a:lvl2pPr marR="0" lvl="1"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2pPr>
            <a:lvl3pPr marR="0" lvl="2"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3pPr>
            <a:lvl4pPr marR="0" lvl="3"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4pPr>
            <a:lvl5pPr marR="0" lvl="4"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5pPr>
            <a:lvl6pPr marR="0" lvl="5"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6pPr>
            <a:lvl7pPr marR="0" lvl="6"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7pPr>
            <a:lvl8pPr marR="0" lvl="7"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8pPr>
            <a:lvl9pPr marR="0" lvl="8" algn="l" rtl="0">
              <a:lnSpc>
                <a:spcPct val="80000"/>
              </a:lnSpc>
              <a:spcBef>
                <a:spcPts val="0"/>
              </a:spcBef>
              <a:spcAft>
                <a:spcPts val="0"/>
              </a:spcAft>
              <a:buClr>
                <a:schemeClr val="dk1"/>
              </a:buClr>
              <a:buSzPts val="4800"/>
              <a:buFont typeface="Lato Hairline"/>
              <a:buNone/>
              <a:defRPr sz="4800" b="0" i="0" u="none" strike="noStrike" cap="none">
                <a:solidFill>
                  <a:schemeClr val="dk1"/>
                </a:solidFill>
                <a:latin typeface="Lato Hairline"/>
                <a:ea typeface="Lato Hairline"/>
                <a:cs typeface="Lato Hairline"/>
                <a:sym typeface="Lato Hairline"/>
              </a:defRPr>
            </a:lvl9pPr>
          </a:lstStyle>
          <a:p>
            <a:pPr algn="ctr"/>
            <a:r>
              <a:rPr lang="en-US" sz="30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rPr>
              <a:t>Tên đề tài: Xây dựng website đặt vé xem phim</a:t>
            </a:r>
          </a:p>
        </p:txBody>
      </p:sp>
      <p:sp>
        <p:nvSpPr>
          <p:cNvPr id="2" name="Rectangle 1"/>
          <p:cNvSpPr/>
          <p:nvPr/>
        </p:nvSpPr>
        <p:spPr>
          <a:xfrm>
            <a:off x="3462317" y="2856695"/>
            <a:ext cx="4797895" cy="400110"/>
          </a:xfrm>
          <a:prstGeom prst="rect">
            <a:avLst/>
          </a:prstGeom>
        </p:spPr>
        <p:txBody>
          <a:bodyPr wrap="square">
            <a:spAutoFit/>
          </a:bodyPr>
          <a:lstStyle/>
          <a:p>
            <a:pPr algn="ctr"/>
            <a:r>
              <a:rPr lang="en-US" sz="20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rPr>
              <a:t>Giảng viên hướng dẫn: Ths. Hà Anh Vũ</a:t>
            </a:r>
          </a:p>
        </p:txBody>
      </p:sp>
      <p:sp>
        <p:nvSpPr>
          <p:cNvPr id="3" name="Rectangle 2"/>
          <p:cNvSpPr/>
          <p:nvPr/>
        </p:nvSpPr>
        <p:spPr>
          <a:xfrm>
            <a:off x="3595776" y="3225069"/>
            <a:ext cx="4339651" cy="707886"/>
          </a:xfrm>
          <a:prstGeom prst="rect">
            <a:avLst/>
          </a:prstGeom>
        </p:spPr>
        <p:txBody>
          <a:bodyPr wrap="none">
            <a:spAutoFit/>
          </a:bodyPr>
          <a:lstStyle/>
          <a:p>
            <a:pPr algn="ctr"/>
            <a:r>
              <a:rPr lang="en-US" sz="20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rPr>
              <a:t>Sinh viên thực hiện: 1. Ngô Tường Vũ</a:t>
            </a:r>
          </a:p>
          <a:p>
            <a:pPr algn="ctr"/>
            <a:r>
              <a:rPr lang="en-US" sz="2000" b="1">
                <a:solidFill>
                  <a:schemeClr val="tx1">
                    <a:lumMod val="50000"/>
                  </a:schemeClr>
                </a:solidFill>
                <a:latin typeface="Times New Roman" panose="02020603050405020304" pitchFamily="18" charset="0"/>
                <a:ea typeface="Lato Light"/>
                <a:cs typeface="Times New Roman" panose="02020603050405020304" pitchFamily="18" charset="0"/>
                <a:sym typeface="Lato Light"/>
              </a:rPr>
              <a:t>                             2. Võ Phi Sơn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2"/>
          <p:cNvSpPr/>
          <p:nvPr/>
        </p:nvSpPr>
        <p:spPr>
          <a:xfrm>
            <a:off x="547927" y="308507"/>
            <a:ext cx="4834978" cy="630942"/>
          </a:xfrm>
          <a:prstGeom prst="rect">
            <a:avLst/>
          </a:prstGeom>
        </p:spPr>
        <p:txBody>
          <a:bodyPr wrap="none">
            <a:spAutoFit/>
          </a:bodyPr>
          <a:lstStyle/>
          <a:p>
            <a:r>
              <a:rPr lang="en-US" sz="3500">
                <a:solidFill>
                  <a:schemeClr val="tx1">
                    <a:lumMod val="50000"/>
                  </a:schemeClr>
                </a:solidFill>
                <a:latin typeface="Times New Roman" panose="02020603050405020304" pitchFamily="18" charset="0"/>
                <a:cs typeface="Times New Roman" panose="02020603050405020304" pitchFamily="18" charset="0"/>
              </a:rPr>
              <a:t>3. Hiện thực chương trình</a:t>
            </a:r>
          </a:p>
        </p:txBody>
      </p:sp>
      <p:sp>
        <p:nvSpPr>
          <p:cNvPr id="6" name="Rectangle 5"/>
          <p:cNvSpPr/>
          <p:nvPr/>
        </p:nvSpPr>
        <p:spPr>
          <a:xfrm>
            <a:off x="547927" y="939449"/>
            <a:ext cx="4447051" cy="477054"/>
          </a:xfrm>
          <a:prstGeom prst="rect">
            <a:avLst/>
          </a:prstGeom>
        </p:spPr>
        <p:txBody>
          <a:bodyPr wrap="none">
            <a:spAutoFit/>
          </a:bodyPr>
          <a:lstStyle/>
          <a:p>
            <a:r>
              <a:rPr lang="en-US" sz="2500">
                <a:solidFill>
                  <a:schemeClr val="tx1">
                    <a:lumMod val="50000"/>
                  </a:schemeClr>
                </a:solidFill>
                <a:latin typeface="Times New Roman" panose="02020603050405020304" pitchFamily="18" charset="0"/>
                <a:cs typeface="Times New Roman" panose="02020603050405020304" pitchFamily="18" charset="0"/>
              </a:rPr>
              <a:t>3.1 Các chức năng đã hoàn thành</a:t>
            </a:r>
          </a:p>
        </p:txBody>
      </p:sp>
      <p:sp>
        <p:nvSpPr>
          <p:cNvPr id="7" name="Rectangle 6"/>
          <p:cNvSpPr/>
          <p:nvPr/>
        </p:nvSpPr>
        <p:spPr>
          <a:xfrm>
            <a:off x="679416" y="1570391"/>
            <a:ext cx="4572000" cy="1938992"/>
          </a:xfrm>
          <a:prstGeom prst="rect">
            <a:avLst/>
          </a:prstGeom>
        </p:spPr>
        <p:txBody>
          <a:bodyPr>
            <a:spAutoFit/>
          </a:bodyPr>
          <a:lstStyle/>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Xem thông tin chi tiết phim</a:t>
            </a: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Tim kiếm phim</a:t>
            </a: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Tìm suất chiếu</a:t>
            </a: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Đặt vé</a:t>
            </a: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Quản lý admin</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CF8FCC-D2CD-48E3-8103-B238EDA1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Rectangle 3">
            <a:extLst>
              <a:ext uri="{FF2B5EF4-FFF2-40B4-BE49-F238E27FC236}">
                <a16:creationId xmlns:a16="http://schemas.microsoft.com/office/drawing/2014/main" id="{AC197813-2604-433C-9108-58F64837CC4B}"/>
              </a:ext>
            </a:extLst>
          </p:cNvPr>
          <p:cNvSpPr/>
          <p:nvPr/>
        </p:nvSpPr>
        <p:spPr>
          <a:xfrm>
            <a:off x="457200" y="217591"/>
            <a:ext cx="2699778" cy="477054"/>
          </a:xfrm>
          <a:prstGeom prst="rect">
            <a:avLst/>
          </a:prstGeom>
        </p:spPr>
        <p:txBody>
          <a:bodyPr wrap="none">
            <a:spAutoFit/>
          </a:bodyPr>
          <a:lstStyle/>
          <a:p>
            <a:r>
              <a:rPr lang="en-US" sz="2500">
                <a:solidFill>
                  <a:schemeClr val="tx1">
                    <a:lumMod val="50000"/>
                  </a:schemeClr>
                </a:solidFill>
                <a:latin typeface="Times New Roman" panose="02020603050405020304" pitchFamily="18" charset="0"/>
                <a:cs typeface="Times New Roman" panose="02020603050405020304" pitchFamily="18" charset="0"/>
              </a:rPr>
              <a:t>3.2 Những hạn chế </a:t>
            </a:r>
          </a:p>
        </p:txBody>
      </p:sp>
      <p:sp>
        <p:nvSpPr>
          <p:cNvPr id="5" name="Rectangle 4">
            <a:extLst>
              <a:ext uri="{FF2B5EF4-FFF2-40B4-BE49-F238E27FC236}">
                <a16:creationId xmlns:a16="http://schemas.microsoft.com/office/drawing/2014/main" id="{5F10FE0F-F5EC-4E25-AB46-A6F74492C321}"/>
              </a:ext>
            </a:extLst>
          </p:cNvPr>
          <p:cNvSpPr/>
          <p:nvPr/>
        </p:nvSpPr>
        <p:spPr>
          <a:xfrm>
            <a:off x="695203" y="905631"/>
            <a:ext cx="7282763" cy="3785652"/>
          </a:xfrm>
          <a:prstGeom prst="rect">
            <a:avLst/>
          </a:prstGeom>
        </p:spPr>
        <p:txBody>
          <a:bodyPr wrap="none">
            <a:spAutoFit/>
          </a:bodyPr>
          <a:lstStyle/>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Chưa hiển thị những tin tức mới, phim mới sắp công chiếu</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Chưa thanh toán online trên nhiều nền tảng</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Giao diện khách hàng còn chưa bắt mắt</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Chưa tạo được mã QR cho khách hàng đặt vé để đến quầy soát vé</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a:solidFill>
                  <a:schemeClr val="tx1">
                    <a:lumMod val="50000"/>
                  </a:schemeClr>
                </a:solidFill>
                <a:latin typeface="Times New Roman" panose="02020603050405020304" pitchFamily="18" charset="0"/>
                <a:cs typeface="Times New Roman" panose="02020603050405020304" pitchFamily="18" charset="0"/>
              </a:rPr>
              <a:t>Quản lý admin còn làm thủ công</a:t>
            </a: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200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77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0"/>
          <p:cNvSpPr txBox="1">
            <a:spLocks noGrp="1"/>
          </p:cNvSpPr>
          <p:nvPr>
            <p:ph type="title"/>
          </p:nvPr>
        </p:nvSpPr>
        <p:spPr>
          <a:xfrm>
            <a:off x="376650" y="0"/>
            <a:ext cx="5511300" cy="857400"/>
          </a:xfrm>
          <a:prstGeom prst="rect">
            <a:avLst/>
          </a:prstGeom>
        </p:spPr>
        <p:txBody>
          <a:bodyPr spcFirstLastPara="1" wrap="square" lIns="91425" tIns="91425" rIns="91425" bIns="91425" anchor="b" anchorCtr="0">
            <a:noAutofit/>
          </a:bodyPr>
          <a:lstStyle/>
          <a:p>
            <a:pPr lvl="0"/>
            <a:r>
              <a:rPr lang="en-US" altLang="en-US" sz="3000">
                <a:solidFill>
                  <a:schemeClr val="tx1">
                    <a:lumMod val="50000"/>
                  </a:schemeClr>
                </a:solidFill>
              </a:rPr>
              <a:t>Hướng phát triển đề tài	</a:t>
            </a:r>
            <a:endParaRPr sz="3000">
              <a:solidFill>
                <a:schemeClr val="tx1">
                  <a:lumMod val="50000"/>
                </a:schemeClr>
              </a:solidFill>
            </a:endParaRP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Rectangle 3"/>
          <p:cNvSpPr/>
          <p:nvPr/>
        </p:nvSpPr>
        <p:spPr>
          <a:xfrm>
            <a:off x="376650" y="857400"/>
            <a:ext cx="6980114" cy="2554545"/>
          </a:xfrm>
          <a:prstGeom prst="rect">
            <a:avLst/>
          </a:prstGeom>
        </p:spPr>
        <p:txBody>
          <a:bodyPr wrap="square">
            <a:spAutoFit/>
          </a:bodyPr>
          <a:lstStyle/>
          <a:p>
            <a:endParaRPr lang="en-US" altLang="en-US" sz="2000"/>
          </a:p>
          <a:p>
            <a:endParaRPr lang="en-US" altLang="en-US" sz="2000"/>
          </a:p>
          <a:p>
            <a:pPr marL="342900" indent="-342900">
              <a:buFont typeface="Courier New" panose="02070309020205020404" pitchFamily="49" charset="0"/>
              <a:buChar char="o"/>
            </a:pPr>
            <a:r>
              <a:rPr lang="en-US" altLang="en-US" sz="2000"/>
              <a:t>Tự động thêm thời gian, suất chiếu chứ không thêm thủ công, hướng phát triển dùng Full Calender để dễ quản lý.</a:t>
            </a:r>
          </a:p>
          <a:p>
            <a:endParaRPr lang="en-US" altLang="en-US" sz="2000"/>
          </a:p>
          <a:p>
            <a:pPr marL="342900" indent="-342900">
              <a:buFont typeface="Courier New" panose="02070309020205020404" pitchFamily="49" charset="0"/>
              <a:buChar char="o"/>
            </a:pPr>
            <a:r>
              <a:rPr lang="en-US" altLang="en-US" sz="2000"/>
              <a:t>Quản lý khách hàng, level của từng khách hàng càng lên cao như bạc, vàng.. Sẽ được hưởng nhiều ưu đãi hơn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idx="4294967295"/>
          </p:nvPr>
        </p:nvSpPr>
        <p:spPr>
          <a:xfrm>
            <a:off x="1108895" y="2846779"/>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Cảm ơn!</a:t>
            </a:r>
            <a:endParaRPr sz="6000">
              <a:solidFill>
                <a:srgbClr val="FFFFFF"/>
              </a:solidFill>
            </a:endParaRPr>
          </a:p>
        </p:txBody>
      </p:sp>
      <p:sp>
        <p:nvSpPr>
          <p:cNvPr id="76" name="Google Shape;76;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40327" y="368298"/>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t>Nội dung chính</a:t>
            </a:r>
            <a:endParaRPr sz="4000" b="1"/>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1" name="Group 3"/>
          <p:cNvGrpSpPr>
            <a:grpSpLocks/>
          </p:cNvGrpSpPr>
          <p:nvPr/>
        </p:nvGrpSpPr>
        <p:grpSpPr bwMode="auto">
          <a:xfrm>
            <a:off x="473138" y="1455610"/>
            <a:ext cx="762000" cy="665163"/>
            <a:chOff x="1110" y="2656"/>
            <a:chExt cx="1549" cy="1351"/>
          </a:xfrm>
        </p:grpSpPr>
        <p:sp>
          <p:nvSpPr>
            <p:cNvPr id="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eaLnBrk="1" hangingPunct="1">
                <a:defRPr/>
              </a:pPr>
              <a:endParaRPr lang="en-US"/>
            </a:p>
          </p:txBody>
        </p:sp>
      </p:grpSp>
      <p:sp>
        <p:nvSpPr>
          <p:cNvPr id="5" name="Rectangle 4"/>
          <p:cNvSpPr/>
          <p:nvPr/>
        </p:nvSpPr>
        <p:spPr>
          <a:xfrm>
            <a:off x="629395" y="1550021"/>
            <a:ext cx="465717" cy="400110"/>
          </a:xfrm>
          <a:prstGeom prst="rect">
            <a:avLst/>
          </a:prstGeom>
        </p:spPr>
        <p:txBody>
          <a:bodyPr wrap="square">
            <a:spAutoFit/>
          </a:bodyPr>
          <a:lstStyle/>
          <a:p>
            <a:pPr algn="ctr">
              <a:spcBef>
                <a:spcPct val="0"/>
              </a:spcBef>
              <a:buClrTx/>
              <a:buFontTx/>
              <a:buNone/>
            </a:pPr>
            <a:r>
              <a:rPr lang="en-US" altLang="en-US" sz="2000" b="1">
                <a:solidFill>
                  <a:schemeClr val="bg1"/>
                </a:solidFill>
              </a:rPr>
              <a:t>1</a:t>
            </a:r>
          </a:p>
        </p:txBody>
      </p:sp>
      <p:sp>
        <p:nvSpPr>
          <p:cNvPr id="6" name="Rectangle 5"/>
          <p:cNvSpPr/>
          <p:nvPr/>
        </p:nvSpPr>
        <p:spPr>
          <a:xfrm>
            <a:off x="1394838" y="1474076"/>
            <a:ext cx="3409123" cy="461665"/>
          </a:xfrm>
          <a:prstGeom prst="rect">
            <a:avLst/>
          </a:prstGeom>
        </p:spPr>
        <p:txBody>
          <a:bodyPr wrap="square">
            <a:spAutoFit/>
          </a:bodyPr>
          <a:lstStyle/>
          <a:p>
            <a:pPr>
              <a:spcBef>
                <a:spcPct val="0"/>
              </a:spcBef>
              <a:buClrTx/>
              <a:buFontTx/>
              <a:buNone/>
            </a:pPr>
            <a:r>
              <a:rPr lang="en-GB" altLang="en-US" sz="2400">
                <a:solidFill>
                  <a:schemeClr val="tx1">
                    <a:lumMod val="50000"/>
                  </a:schemeClr>
                </a:solidFill>
              </a:rPr>
              <a:t>Tìm hiểu nghiệp vụ</a:t>
            </a:r>
            <a:endParaRPr lang="en-US" altLang="en-US" sz="2400">
              <a:solidFill>
                <a:schemeClr val="tx1">
                  <a:lumMod val="50000"/>
                </a:schemeClr>
              </a:solidFill>
            </a:endParaRPr>
          </a:p>
        </p:txBody>
      </p:sp>
      <p:sp>
        <p:nvSpPr>
          <p:cNvPr id="17" name="Line 11"/>
          <p:cNvSpPr>
            <a:spLocks noChangeShapeType="1"/>
          </p:cNvSpPr>
          <p:nvPr/>
        </p:nvSpPr>
        <p:spPr bwMode="auto">
          <a:xfrm>
            <a:off x="1142829" y="206260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6"/>
          <p:cNvSpPr txBox="1">
            <a:spLocks noChangeArrowheads="1"/>
          </p:cNvSpPr>
          <p:nvPr/>
        </p:nvSpPr>
        <p:spPr bwMode="gray">
          <a:xfrm>
            <a:off x="1379843" y="2482798"/>
            <a:ext cx="3845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2400">
                <a:solidFill>
                  <a:schemeClr val="tx1">
                    <a:lumMod val="50000"/>
                  </a:schemeClr>
                </a:solidFill>
              </a:rPr>
              <a:t>Phân tích thiết kế hệ thống</a:t>
            </a:r>
            <a:endParaRPr lang="en-US" altLang="en-US" sz="2400">
              <a:solidFill>
                <a:schemeClr val="tx1">
                  <a:lumMod val="50000"/>
                </a:schemeClr>
              </a:solidFill>
            </a:endParaRPr>
          </a:p>
        </p:txBody>
      </p:sp>
      <p:grpSp>
        <p:nvGrpSpPr>
          <p:cNvPr id="23" name="Group 7"/>
          <p:cNvGrpSpPr>
            <a:grpSpLocks/>
          </p:cNvGrpSpPr>
          <p:nvPr/>
        </p:nvGrpSpPr>
        <p:grpSpPr bwMode="auto">
          <a:xfrm>
            <a:off x="471662" y="2372539"/>
            <a:ext cx="762000" cy="665163"/>
            <a:chOff x="3174" y="2656"/>
            <a:chExt cx="1549" cy="1351"/>
          </a:xfrm>
        </p:grpSpPr>
        <p:sp>
          <p:nvSpPr>
            <p:cNvPr id="2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6"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hangingPunct="1">
                <a:defRPr/>
              </a:pPr>
              <a:endParaRPr lang="en-US"/>
            </a:p>
          </p:txBody>
        </p:sp>
      </p:grpSp>
      <p:sp>
        <p:nvSpPr>
          <p:cNvPr id="27" name="Text Box 16"/>
          <p:cNvSpPr txBox="1">
            <a:spLocks noChangeArrowheads="1"/>
          </p:cNvSpPr>
          <p:nvPr/>
        </p:nvSpPr>
        <p:spPr bwMode="gray">
          <a:xfrm>
            <a:off x="668512" y="2470964"/>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b="1">
                <a:solidFill>
                  <a:schemeClr val="bg1"/>
                </a:solidFill>
              </a:rPr>
              <a:t>2</a:t>
            </a:r>
          </a:p>
        </p:txBody>
      </p:sp>
      <p:sp>
        <p:nvSpPr>
          <p:cNvPr id="28" name="Line 11"/>
          <p:cNvSpPr>
            <a:spLocks noChangeShapeType="1"/>
          </p:cNvSpPr>
          <p:nvPr/>
        </p:nvSpPr>
        <p:spPr bwMode="auto">
          <a:xfrm>
            <a:off x="1142829" y="3009514"/>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 name="Group 17"/>
          <p:cNvGrpSpPr>
            <a:grpSpLocks/>
          </p:cNvGrpSpPr>
          <p:nvPr/>
        </p:nvGrpSpPr>
        <p:grpSpPr bwMode="auto">
          <a:xfrm>
            <a:off x="458415" y="3290174"/>
            <a:ext cx="762000" cy="665163"/>
            <a:chOff x="1110" y="2656"/>
            <a:chExt cx="1549" cy="1351"/>
          </a:xfrm>
        </p:grpSpPr>
        <p:sp>
          <p:nvSpPr>
            <p:cNvPr id="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eaLnBrk="1" hangingPunct="1">
                <a:defRPr/>
              </a:pPr>
              <a:endParaRPr lang="en-US"/>
            </a:p>
          </p:txBody>
        </p:sp>
      </p:grpSp>
      <p:sp>
        <p:nvSpPr>
          <p:cNvPr id="33" name="Text Box 16"/>
          <p:cNvSpPr txBox="1">
            <a:spLocks noChangeArrowheads="1"/>
          </p:cNvSpPr>
          <p:nvPr/>
        </p:nvSpPr>
        <p:spPr bwMode="gray">
          <a:xfrm>
            <a:off x="684159" y="34155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b="1">
                <a:solidFill>
                  <a:schemeClr val="bg1"/>
                </a:solidFill>
              </a:rPr>
              <a:t>3</a:t>
            </a:r>
          </a:p>
        </p:txBody>
      </p:sp>
      <p:sp>
        <p:nvSpPr>
          <p:cNvPr id="35" name="Text Box 16"/>
          <p:cNvSpPr txBox="1">
            <a:spLocks noChangeArrowheads="1"/>
          </p:cNvSpPr>
          <p:nvPr/>
        </p:nvSpPr>
        <p:spPr bwMode="gray">
          <a:xfrm>
            <a:off x="1394838" y="3404333"/>
            <a:ext cx="33842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2400">
                <a:solidFill>
                  <a:schemeClr val="tx1">
                    <a:lumMod val="50000"/>
                  </a:schemeClr>
                </a:solidFill>
              </a:rPr>
              <a:t>Hiện thực chương trình</a:t>
            </a:r>
            <a:endParaRPr lang="en-US" altLang="en-US" sz="2400">
              <a:solidFill>
                <a:schemeClr val="tx1">
                  <a:lumMod val="50000"/>
                </a:schemeClr>
              </a:solidFill>
            </a:endParaRPr>
          </a:p>
        </p:txBody>
      </p:sp>
      <p:sp>
        <p:nvSpPr>
          <p:cNvPr id="36" name="Line 11"/>
          <p:cNvSpPr>
            <a:spLocks noChangeShapeType="1"/>
          </p:cNvSpPr>
          <p:nvPr/>
        </p:nvSpPr>
        <p:spPr bwMode="auto">
          <a:xfrm>
            <a:off x="1142829" y="39451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16"/>
          <p:cNvSpPr txBox="1">
            <a:spLocks noChangeArrowheads="1"/>
          </p:cNvSpPr>
          <p:nvPr/>
        </p:nvSpPr>
        <p:spPr bwMode="gray">
          <a:xfrm>
            <a:off x="661103" y="43512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b="1">
                <a:solidFill>
                  <a:schemeClr val="bg1"/>
                </a:solidFill>
              </a:rPr>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332509" y="374073"/>
            <a:ext cx="5663047" cy="8277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chemeClr val="tx1">
                    <a:lumMod val="50000"/>
                  </a:schemeClr>
                </a:solidFill>
                <a:latin typeface="Times New Roman" panose="02020603050405020304" pitchFamily="18" charset="0"/>
                <a:cs typeface="Times New Roman" panose="02020603050405020304" pitchFamily="18" charset="0"/>
              </a:rPr>
              <a:t>1.  Tìm hiểu nghiệp vụ</a:t>
            </a:r>
            <a:endParaRPr sz="3500">
              <a:solidFill>
                <a:schemeClr val="tx1">
                  <a:lumMod val="50000"/>
                </a:schemeClr>
              </a:solidFill>
              <a:latin typeface="Times New Roman" panose="02020603050405020304" pitchFamily="18" charset="0"/>
              <a:cs typeface="Times New Roman" panose="02020603050405020304" pitchFamily="18" charset="0"/>
            </a:endParaRP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Rectangle 3"/>
          <p:cNvSpPr txBox="1">
            <a:spLocks noChangeArrowheads="1"/>
          </p:cNvSpPr>
          <p:nvPr/>
        </p:nvSpPr>
        <p:spPr>
          <a:xfrm>
            <a:off x="332508" y="1326524"/>
            <a:ext cx="5829301" cy="457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9pPr>
          </a:lstStyle>
          <a:p>
            <a:pPr>
              <a:lnSpc>
                <a:spcPct val="90000"/>
              </a:lnSpc>
            </a:pPr>
            <a:r>
              <a:rPr lang="en-US" altLang="en-US" sz="2500">
                <a:solidFill>
                  <a:schemeClr val="tx1">
                    <a:lumMod val="50000"/>
                  </a:schemeClr>
                </a:solidFill>
                <a:latin typeface="Times New Roman" panose="02020603050405020304" pitchFamily="18" charset="0"/>
                <a:cs typeface="Times New Roman" panose="02020603050405020304" pitchFamily="18" charset="0"/>
              </a:rPr>
              <a:t>1.1 Đặt vấn đề</a:t>
            </a:r>
          </a:p>
          <a:p>
            <a:pPr>
              <a:lnSpc>
                <a:spcPct val="90000"/>
              </a:lnSpc>
            </a:pPr>
            <a:endParaRPr lang="en-US" altLang="en-US" sz="2500">
              <a:solidFill>
                <a:schemeClr val="tx1">
                  <a:lumMod val="50000"/>
                </a:schemeClr>
              </a:solidFill>
              <a:latin typeface="Times New Roman" panose="02020603050405020304" pitchFamily="18" charset="0"/>
              <a:cs typeface="Times New Roman" panose="02020603050405020304" pitchFamily="18" charset="0"/>
            </a:endParaRPr>
          </a:p>
          <a:p>
            <a:pPr>
              <a:lnSpc>
                <a:spcPct val="90000"/>
              </a:lnSpc>
            </a:pPr>
            <a:endParaRPr lang="en-US" altLang="en-US" sz="2500">
              <a:solidFill>
                <a:schemeClr val="tx1">
                  <a:lumMod val="50000"/>
                </a:schemeClr>
              </a:solidFill>
              <a:latin typeface="Times New Roman" panose="02020603050405020304" pitchFamily="18" charset="0"/>
              <a:cs typeface="Times New Roman" panose="02020603050405020304" pitchFamily="18" charset="0"/>
            </a:endParaRPr>
          </a:p>
          <a:p>
            <a:pPr>
              <a:lnSpc>
                <a:spcPct val="90000"/>
              </a:lnSpc>
            </a:pPr>
            <a:r>
              <a:rPr lang="en-US" altLang="en-US" sz="2000">
                <a:solidFill>
                  <a:schemeClr val="tx1">
                    <a:lumMod val="50000"/>
                  </a:schemeClr>
                </a:solidFill>
                <a:latin typeface="Times New Roman" panose="02020603050405020304" pitchFamily="18" charset="0"/>
                <a:cs typeface="Times New Roman" panose="02020603050405020304" pitchFamily="18" charset="0"/>
              </a:rPr>
              <a:t>	Hiện nay ngành giải trí đang phát triển, các rạp chiếu phim ngày càng được xây dựng nhiều. Để các rạp phim có thể tương tác với khách hàng và quản lý rạp phim dễ hơn, vì thế website quản lý rạp chiếu phim ra đời.</a:t>
            </a:r>
            <a:br>
              <a:rPr lang="en-US" altLang="en-US" sz="2000">
                <a:solidFill>
                  <a:schemeClr val="tx1">
                    <a:lumMod val="50000"/>
                  </a:schemeClr>
                </a:solidFill>
              </a:rPr>
            </a:br>
            <a:endParaRPr lang="en-US" altLang="en-US" sz="200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Rectangle 3"/>
          <p:cNvSpPr>
            <a:spLocks noGrp="1" noChangeArrowheads="1"/>
          </p:cNvSpPr>
          <p:nvPr>
            <p:ph type="body" idx="1"/>
          </p:nvPr>
        </p:nvSpPr>
        <p:spPr>
          <a:xfrm>
            <a:off x="651165" y="495251"/>
            <a:ext cx="5739245" cy="4572000"/>
          </a:xfrm>
        </p:spPr>
        <p:txBody>
          <a:bodyPr/>
          <a:lstStyle/>
          <a:p>
            <a:pPr marL="114300" indent="0" eaLnBrk="1" hangingPunct="1">
              <a:lnSpc>
                <a:spcPct val="90000"/>
              </a:lnSpc>
              <a:buNone/>
            </a:pPr>
            <a:r>
              <a:rPr lang="en-GB" altLang="en-US" sz="2500">
                <a:solidFill>
                  <a:schemeClr val="tx1">
                    <a:lumMod val="50000"/>
                  </a:schemeClr>
                </a:solidFill>
                <a:latin typeface="Times New Roman" panose="02020603050405020304" pitchFamily="18" charset="0"/>
                <a:cs typeface="Times New Roman" panose="02020603050405020304" pitchFamily="18" charset="0"/>
              </a:rPr>
              <a:t>1.2 Mục tiêu đề tài</a:t>
            </a:r>
          </a:p>
          <a:p>
            <a:pPr marL="114300" indent="0" eaLnBrk="1" hangingPunct="1">
              <a:lnSpc>
                <a:spcPct val="90000"/>
              </a:lnSpc>
              <a:buNone/>
            </a:pPr>
            <a:endParaRPr lang="en-GB" altLang="en-US" sz="2500">
              <a:solidFill>
                <a:schemeClr val="tx1">
                  <a:lumMod val="50000"/>
                </a:schemeClr>
              </a:solidFill>
              <a:latin typeface="Times New Roman" panose="02020603050405020304" pitchFamily="18" charset="0"/>
              <a:cs typeface="Times New Roman" panose="02020603050405020304" pitchFamily="18" charset="0"/>
            </a:endParaRPr>
          </a:p>
          <a:p>
            <a:pPr marL="114300" indent="0" eaLnBrk="1" hangingPunct="1">
              <a:lnSpc>
                <a:spcPct val="90000"/>
              </a:lnSpc>
              <a:buNone/>
            </a:pPr>
            <a:r>
              <a:rPr lang="en-GB" altLang="en-US" sz="2000">
                <a:solidFill>
                  <a:schemeClr val="tx1">
                    <a:lumMod val="50000"/>
                  </a:schemeClr>
                </a:solidFill>
                <a:latin typeface="Times New Roman" panose="02020603050405020304" pitchFamily="18" charset="0"/>
                <a:cs typeface="Times New Roman" panose="02020603050405020304" pitchFamily="18" charset="0"/>
              </a:rPr>
              <a:t>Xây dựng một website giúp rạp phim có thể bán vé cũng như quản lý rạp một cách thuận tiện hơn.</a:t>
            </a:r>
          </a:p>
          <a:p>
            <a:pPr marL="114300" indent="0" eaLnBrk="1" hangingPunct="1">
              <a:lnSpc>
                <a:spcPct val="90000"/>
              </a:lnSpc>
              <a:buNone/>
            </a:pPr>
            <a:endParaRPr lang="en-GB" altLang="en-US" sz="2000">
              <a:solidFill>
                <a:schemeClr val="tx1">
                  <a:lumMod val="50000"/>
                </a:schemeClr>
              </a:solidFill>
              <a:latin typeface="Times New Roman" panose="02020603050405020304" pitchFamily="18" charset="0"/>
              <a:cs typeface="Times New Roman" panose="02020603050405020304" pitchFamily="18" charset="0"/>
            </a:endParaRPr>
          </a:p>
          <a:p>
            <a:pPr marL="114300" indent="0" eaLnBrk="1" hangingPunct="1">
              <a:lnSpc>
                <a:spcPct val="90000"/>
              </a:lnSpc>
              <a:buNone/>
            </a:pPr>
            <a:r>
              <a:rPr lang="en-GB" altLang="en-US" sz="2000">
                <a:solidFill>
                  <a:schemeClr val="tx1">
                    <a:lumMod val="50000"/>
                  </a:schemeClr>
                </a:solidFill>
                <a:latin typeface="Times New Roman" panose="02020603050405020304" pitchFamily="18" charset="0"/>
                <a:cs typeface="Times New Roman" panose="02020603050405020304" pitchFamily="18" charset="0"/>
              </a:rPr>
              <a:t>Hệ thống giúp khách hàng có thể xem trước thông tin phim và đặt vé tại nhà của mình.</a:t>
            </a:r>
            <a:endParaRPr lang="en-US" altLang="en-US" sz="200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4" name="Google Shape;154;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6" name="Group 11"/>
          <p:cNvGrpSpPr>
            <a:grpSpLocks/>
          </p:cNvGrpSpPr>
          <p:nvPr/>
        </p:nvGrpSpPr>
        <p:grpSpPr bwMode="auto">
          <a:xfrm>
            <a:off x="1971458" y="1072810"/>
            <a:ext cx="2998787" cy="1601788"/>
            <a:chOff x="1997" y="1314"/>
            <a:chExt cx="1889" cy="1009"/>
          </a:xfrm>
        </p:grpSpPr>
        <p:grpSp>
          <p:nvGrpSpPr>
            <p:cNvPr id="7" name="Group 12"/>
            <p:cNvGrpSpPr>
              <a:grpSpLocks/>
            </p:cNvGrpSpPr>
            <p:nvPr/>
          </p:nvGrpSpPr>
          <p:grpSpPr bwMode="auto">
            <a:xfrm>
              <a:off x="1997" y="1404"/>
              <a:ext cx="1889" cy="919"/>
              <a:chOff x="1973" y="1027"/>
              <a:chExt cx="1926" cy="937"/>
            </a:xfrm>
          </p:grpSpPr>
          <p:sp>
            <p:nvSpPr>
              <p:cNvPr id="12"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p:spPr>
            <p:txBody>
              <a:bodyPr wrap="none" anchor="ctr"/>
              <a:lstStyle/>
              <a:p>
                <a:pPr eaLnBrk="1" hangingPunct="1">
                  <a:defRPr/>
                </a:pPr>
                <a:endParaRPr lang="en-US"/>
              </a:p>
            </p:txBody>
          </p:sp>
          <p:sp>
            <p:nvSpPr>
              <p:cNvPr id="13"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a:noFill/>
              </a:ln>
              <a:effectLst/>
            </p:spPr>
            <p:txBody>
              <a:bodyPr wrap="none" anchor="ctr"/>
              <a:lstStyle/>
              <a:p>
                <a:pPr eaLnBrk="1" hangingPunct="1">
                  <a:defRPr/>
                </a:pPr>
                <a:endParaRPr lang="en-US"/>
              </a:p>
            </p:txBody>
          </p:sp>
        </p:grpSp>
        <p:sp>
          <p:nvSpPr>
            <p:cNvPr id="8"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p:spPr>
          <p:txBody>
            <a:bodyPr vert="eaVert" wrap="none" anchor="ctr"/>
            <a:lstStyle/>
            <a:p>
              <a:pPr eaLnBrk="1" hangingPunct="1">
                <a:defRPr/>
              </a:pPr>
              <a:endParaRPr lang="en-US"/>
            </a:p>
          </p:txBody>
        </p:sp>
        <p:sp>
          <p:nvSpPr>
            <p:cNvPr id="9"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p:spPr>
          <p:txBody>
            <a:bodyPr vert="eaVert" wrap="none" anchor="ctr"/>
            <a:lstStyle/>
            <a:p>
              <a:pPr eaLnBrk="1" hangingPunct="1">
                <a:defRPr/>
              </a:pPr>
              <a:endParaRPr lang="en-US"/>
            </a:p>
          </p:txBody>
        </p:sp>
        <p:sp>
          <p:nvSpPr>
            <p:cNvPr id="10"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p:spPr>
          <p:txBody>
            <a:bodyPr vert="eaVert" wrap="none" anchor="ctr"/>
            <a:lstStyle/>
            <a:p>
              <a:pPr eaLnBrk="1" hangingPunct="1">
                <a:defRPr/>
              </a:pPr>
              <a:endParaRPr lang="en-US"/>
            </a:p>
          </p:txBody>
        </p:sp>
        <p:sp>
          <p:nvSpPr>
            <p:cNvPr id="11"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p:spPr>
          <p:txBody>
            <a:bodyPr vert="eaVert" wrap="none" anchor="ctr"/>
            <a:lstStyle/>
            <a:p>
              <a:pPr eaLnBrk="1" hangingPunct="1">
                <a:defRPr/>
              </a:pPr>
              <a:endParaRPr lang="en-US"/>
            </a:p>
          </p:txBody>
        </p:sp>
      </p:grpSp>
      <p:sp>
        <p:nvSpPr>
          <p:cNvPr id="14" name="Text Box 19"/>
          <p:cNvSpPr txBox="1">
            <a:spLocks noChangeArrowheads="1"/>
          </p:cNvSpPr>
          <p:nvPr/>
        </p:nvSpPr>
        <p:spPr bwMode="auto">
          <a:xfrm>
            <a:off x="2773938" y="1452459"/>
            <a:ext cx="1358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GB" altLang="en-US" sz="2400" b="1">
                <a:solidFill>
                  <a:srgbClr val="000000"/>
                </a:solidFill>
              </a:rPr>
              <a:t>Website</a:t>
            </a:r>
            <a:endParaRPr lang="en-US" altLang="en-US" sz="1400">
              <a:solidFill>
                <a:srgbClr val="000000"/>
              </a:solidFill>
            </a:endParaRPr>
          </a:p>
        </p:txBody>
      </p:sp>
      <p:sp>
        <p:nvSpPr>
          <p:cNvPr id="15" name="Freeform 8"/>
          <p:cNvSpPr>
            <a:spLocks/>
          </p:cNvSpPr>
          <p:nvPr/>
        </p:nvSpPr>
        <p:spPr bwMode="gray">
          <a:xfrm>
            <a:off x="2322294" y="253172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a:noFill/>
          </a:ln>
        </p:spPr>
        <p:txBody>
          <a:bodyPr/>
          <a:lstStyle/>
          <a:p>
            <a:pPr eaLnBrk="1" hangingPunct="1">
              <a:defRPr/>
            </a:pPr>
            <a:endParaRPr lang="en-US"/>
          </a:p>
        </p:txBody>
      </p:sp>
      <p:sp>
        <p:nvSpPr>
          <p:cNvPr id="16" name="Freeform 10"/>
          <p:cNvSpPr>
            <a:spLocks/>
          </p:cNvSpPr>
          <p:nvPr/>
        </p:nvSpPr>
        <p:spPr bwMode="gray">
          <a:xfrm flipH="1">
            <a:off x="3721199" y="2571087"/>
            <a:ext cx="901700"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p:spPr>
        <p:txBody>
          <a:bodyPr/>
          <a:lstStyle/>
          <a:p>
            <a:pPr eaLnBrk="1" hangingPunct="1">
              <a:defRPr/>
            </a:pPr>
            <a:endParaRPr lang="en-US"/>
          </a:p>
        </p:txBody>
      </p:sp>
      <p:sp>
        <p:nvSpPr>
          <p:cNvPr id="17" name="TextBox 16"/>
          <p:cNvSpPr txBox="1"/>
          <p:nvPr/>
        </p:nvSpPr>
        <p:spPr>
          <a:xfrm>
            <a:off x="429355" y="438917"/>
            <a:ext cx="3605212" cy="477054"/>
          </a:xfrm>
          <a:prstGeom prst="rect">
            <a:avLst/>
          </a:prstGeom>
          <a:noFill/>
        </p:spPr>
        <p:txBody>
          <a:bodyPr>
            <a:spAutoFit/>
          </a:bodyPr>
          <a:lstStyle/>
          <a:p>
            <a:pPr>
              <a:defRPr/>
            </a:pPr>
            <a:r>
              <a:rPr lang="en-GB" sz="2500">
                <a:solidFill>
                  <a:schemeClr val="tx1">
                    <a:lumMod val="50000"/>
                  </a:schemeClr>
                </a:solidFill>
                <a:latin typeface="Times New Roman" panose="02020603050405020304" pitchFamily="18" charset="0"/>
                <a:cs typeface="Times New Roman" panose="02020603050405020304" pitchFamily="18" charset="0"/>
              </a:rPr>
              <a:t>1.3 Yêu cầu chức năng</a:t>
            </a:r>
            <a:endParaRPr lang="en-US" sz="2500">
              <a:solidFill>
                <a:schemeClr val="tx1">
                  <a:lumMod val="50000"/>
                </a:schemeClr>
              </a:solidFill>
              <a:latin typeface="Times New Roman" panose="02020603050405020304" pitchFamily="18" charset="0"/>
              <a:cs typeface="Times New Roman" panose="02020603050405020304" pitchFamily="18" charset="0"/>
            </a:endParaRPr>
          </a:p>
        </p:txBody>
      </p:sp>
      <p:sp>
        <p:nvSpPr>
          <p:cNvPr id="18" name="AutoShape 5"/>
          <p:cNvSpPr>
            <a:spLocks noChangeArrowheads="1"/>
          </p:cNvSpPr>
          <p:nvPr/>
        </p:nvSpPr>
        <p:spPr bwMode="auto">
          <a:xfrm>
            <a:off x="191560" y="2435558"/>
            <a:ext cx="2038063" cy="2489199"/>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en-US" altLang="en-US" sz="1800">
              <a:latin typeface="Verdana" panose="020B0604030504040204" pitchFamily="34" charset="0"/>
            </a:endParaRPr>
          </a:p>
        </p:txBody>
      </p:sp>
      <p:sp>
        <p:nvSpPr>
          <p:cNvPr id="19" name="Text Box 20"/>
          <p:cNvSpPr txBox="1">
            <a:spLocks noChangeArrowheads="1"/>
          </p:cNvSpPr>
          <p:nvPr/>
        </p:nvSpPr>
        <p:spPr bwMode="auto">
          <a:xfrm>
            <a:off x="379130" y="2602149"/>
            <a:ext cx="178342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b="1">
                <a:solidFill>
                  <a:srgbClr val="000000"/>
                </a:solidFill>
              </a:rPr>
              <a:t>Đối với khách hàng:</a:t>
            </a:r>
            <a:r>
              <a:rPr lang="en-US" altLang="en-US" sz="1800">
                <a:solidFill>
                  <a:srgbClr val="000000"/>
                </a:solidFill>
              </a:rPr>
              <a:t> </a:t>
            </a:r>
            <a:endParaRPr lang="en-US" altLang="en-US" sz="1400">
              <a:solidFill>
                <a:srgbClr val="000000"/>
              </a:solidFill>
            </a:endParaRPr>
          </a:p>
          <a:p>
            <a:pPr>
              <a:spcBef>
                <a:spcPct val="0"/>
              </a:spcBef>
              <a:buClrTx/>
              <a:buFontTx/>
              <a:buNone/>
            </a:pPr>
            <a:r>
              <a:rPr lang="en-US" altLang="en-US" sz="1400">
                <a:solidFill>
                  <a:srgbClr val="000000"/>
                </a:solidFill>
              </a:rPr>
              <a:t>Đăng nhập , xem thông tin phim, tìm kiếm phim, chọn suất chiếu, đặt vé, thanh toán, xem lịch sử mua vé..</a:t>
            </a:r>
          </a:p>
        </p:txBody>
      </p:sp>
      <p:sp>
        <p:nvSpPr>
          <p:cNvPr id="20" name="Text Box 20"/>
          <p:cNvSpPr txBox="1">
            <a:spLocks noChangeArrowheads="1"/>
          </p:cNvSpPr>
          <p:nvPr/>
        </p:nvSpPr>
        <p:spPr bwMode="auto">
          <a:xfrm>
            <a:off x="4970245" y="2689173"/>
            <a:ext cx="158865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b="1">
                <a:solidFill>
                  <a:srgbClr val="000000"/>
                </a:solidFill>
              </a:rPr>
              <a:t>Đối với admin:</a:t>
            </a:r>
            <a:r>
              <a:rPr lang="en-US" altLang="en-US" sz="1800">
                <a:solidFill>
                  <a:srgbClr val="000000"/>
                </a:solidFill>
              </a:rPr>
              <a:t> </a:t>
            </a:r>
            <a:r>
              <a:rPr lang="en-US" altLang="en-US" sz="1400">
                <a:solidFill>
                  <a:srgbClr val="000000"/>
                </a:solidFill>
              </a:rPr>
              <a:t>Quản lý phim, quản lý phòng, quản lý rạp, quản lý suất chiếu, quản lý vé…</a:t>
            </a:r>
          </a:p>
        </p:txBody>
      </p:sp>
      <p:sp>
        <p:nvSpPr>
          <p:cNvPr id="21" name="AutoShape 3"/>
          <p:cNvSpPr>
            <a:spLocks noChangeArrowheads="1"/>
          </p:cNvSpPr>
          <p:nvPr/>
        </p:nvSpPr>
        <p:spPr bwMode="auto">
          <a:xfrm>
            <a:off x="4671513" y="2458698"/>
            <a:ext cx="2159788" cy="2489199"/>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en-US" altLang="en-US" sz="1800">
              <a:latin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6E25-6292-43E8-AA4D-64F877566AC8}"/>
              </a:ext>
            </a:extLst>
          </p:cNvPr>
          <p:cNvSpPr>
            <a:spLocks noGrp="1"/>
          </p:cNvSpPr>
          <p:nvPr>
            <p:ph type="title"/>
          </p:nvPr>
        </p:nvSpPr>
        <p:spPr>
          <a:xfrm>
            <a:off x="202018" y="0"/>
            <a:ext cx="5511300" cy="857400"/>
          </a:xfrm>
        </p:spPr>
        <p:txBody>
          <a:bodyPr/>
          <a:lstStyle/>
          <a:p>
            <a:r>
              <a:rPr lang="en-GB" sz="2400">
                <a:solidFill>
                  <a:schemeClr val="tx1">
                    <a:lumMod val="50000"/>
                  </a:schemeClr>
                </a:solidFill>
              </a:rPr>
              <a:t>1.4 Quy trình đặt vé</a:t>
            </a:r>
            <a:endParaRPr lang="en-US" sz="2400">
              <a:solidFill>
                <a:schemeClr val="tx1">
                  <a:lumMod val="50000"/>
                </a:schemeClr>
              </a:solidFill>
            </a:endParaRPr>
          </a:p>
        </p:txBody>
      </p:sp>
      <p:sp>
        <p:nvSpPr>
          <p:cNvPr id="3" name="Slide Number Placeholder 2">
            <a:extLst>
              <a:ext uri="{FF2B5EF4-FFF2-40B4-BE49-F238E27FC236}">
                <a16:creationId xmlns:a16="http://schemas.microsoft.com/office/drawing/2014/main" id="{AA21F6C0-8FDA-4CAA-8383-3D87F0B9C4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Oval 3">
            <a:extLst>
              <a:ext uri="{FF2B5EF4-FFF2-40B4-BE49-F238E27FC236}">
                <a16:creationId xmlns:a16="http://schemas.microsoft.com/office/drawing/2014/main" id="{06B82543-8CE4-4AEB-98C3-7BF780BCB352}"/>
              </a:ext>
            </a:extLst>
          </p:cNvPr>
          <p:cNvSpPr/>
          <p:nvPr/>
        </p:nvSpPr>
        <p:spPr>
          <a:xfrm>
            <a:off x="435935" y="1084522"/>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Chọn ngày chiếu</a:t>
            </a:r>
            <a:endParaRPr lang="en-US">
              <a:solidFill>
                <a:schemeClr val="tx1"/>
              </a:solidFill>
            </a:endParaRPr>
          </a:p>
        </p:txBody>
      </p:sp>
      <p:sp>
        <p:nvSpPr>
          <p:cNvPr id="5" name="Oval 4">
            <a:extLst>
              <a:ext uri="{FF2B5EF4-FFF2-40B4-BE49-F238E27FC236}">
                <a16:creationId xmlns:a16="http://schemas.microsoft.com/office/drawing/2014/main" id="{D1E984BA-C950-426B-9CC2-3B024CEC06D1}"/>
              </a:ext>
            </a:extLst>
          </p:cNvPr>
          <p:cNvSpPr/>
          <p:nvPr/>
        </p:nvSpPr>
        <p:spPr>
          <a:xfrm>
            <a:off x="2119424" y="1084522"/>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Chọn phim</a:t>
            </a:r>
            <a:endParaRPr lang="en-US">
              <a:solidFill>
                <a:schemeClr val="tx1"/>
              </a:solidFill>
            </a:endParaRPr>
          </a:p>
        </p:txBody>
      </p:sp>
      <p:sp>
        <p:nvSpPr>
          <p:cNvPr id="6" name="Oval 5">
            <a:extLst>
              <a:ext uri="{FF2B5EF4-FFF2-40B4-BE49-F238E27FC236}">
                <a16:creationId xmlns:a16="http://schemas.microsoft.com/office/drawing/2014/main" id="{CCC1FBCB-82B4-4E9B-B025-C447E7243B72}"/>
              </a:ext>
            </a:extLst>
          </p:cNvPr>
          <p:cNvSpPr/>
          <p:nvPr/>
        </p:nvSpPr>
        <p:spPr>
          <a:xfrm>
            <a:off x="3802913" y="1084522"/>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Chọn rạp</a:t>
            </a:r>
            <a:endParaRPr lang="en-US">
              <a:solidFill>
                <a:schemeClr val="tx1"/>
              </a:solidFill>
            </a:endParaRPr>
          </a:p>
        </p:txBody>
      </p:sp>
      <p:sp>
        <p:nvSpPr>
          <p:cNvPr id="7" name="Oval 6">
            <a:extLst>
              <a:ext uri="{FF2B5EF4-FFF2-40B4-BE49-F238E27FC236}">
                <a16:creationId xmlns:a16="http://schemas.microsoft.com/office/drawing/2014/main" id="{5B2DB492-21F5-4D1C-A8C9-BB312A1EC8C5}"/>
              </a:ext>
            </a:extLst>
          </p:cNvPr>
          <p:cNvSpPr/>
          <p:nvPr/>
        </p:nvSpPr>
        <p:spPr>
          <a:xfrm>
            <a:off x="5486402" y="1084522"/>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Chọn suất chiếu</a:t>
            </a:r>
            <a:endParaRPr lang="en-US">
              <a:solidFill>
                <a:schemeClr val="tx1"/>
              </a:solidFill>
            </a:endParaRPr>
          </a:p>
        </p:txBody>
      </p:sp>
      <p:sp>
        <p:nvSpPr>
          <p:cNvPr id="8" name="Oval 7">
            <a:extLst>
              <a:ext uri="{FF2B5EF4-FFF2-40B4-BE49-F238E27FC236}">
                <a16:creationId xmlns:a16="http://schemas.microsoft.com/office/drawing/2014/main" id="{013628FA-E328-4BF4-BE1F-A5BED43293A3}"/>
              </a:ext>
            </a:extLst>
          </p:cNvPr>
          <p:cNvSpPr/>
          <p:nvPr/>
        </p:nvSpPr>
        <p:spPr>
          <a:xfrm>
            <a:off x="5486402" y="2736113"/>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Chọn chỗ ngồi</a:t>
            </a:r>
            <a:endParaRPr lang="en-US">
              <a:solidFill>
                <a:schemeClr val="tx1"/>
              </a:solidFill>
            </a:endParaRPr>
          </a:p>
        </p:txBody>
      </p:sp>
      <p:sp>
        <p:nvSpPr>
          <p:cNvPr id="9" name="Oval 8">
            <a:extLst>
              <a:ext uri="{FF2B5EF4-FFF2-40B4-BE49-F238E27FC236}">
                <a16:creationId xmlns:a16="http://schemas.microsoft.com/office/drawing/2014/main" id="{A95EBB32-3F1A-4DE0-ABF7-E4035C1DB4DC}"/>
              </a:ext>
            </a:extLst>
          </p:cNvPr>
          <p:cNvSpPr/>
          <p:nvPr/>
        </p:nvSpPr>
        <p:spPr>
          <a:xfrm>
            <a:off x="3802913" y="2736113"/>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Thanh toán</a:t>
            </a:r>
            <a:endParaRPr lang="en-US">
              <a:solidFill>
                <a:schemeClr val="tx1"/>
              </a:solidFill>
            </a:endParaRPr>
          </a:p>
        </p:txBody>
      </p:sp>
      <p:sp>
        <p:nvSpPr>
          <p:cNvPr id="10" name="Oval 9">
            <a:extLst>
              <a:ext uri="{FF2B5EF4-FFF2-40B4-BE49-F238E27FC236}">
                <a16:creationId xmlns:a16="http://schemas.microsoft.com/office/drawing/2014/main" id="{D41942BD-C562-479C-B8F9-9B5E0C8783F3}"/>
              </a:ext>
            </a:extLst>
          </p:cNvPr>
          <p:cNvSpPr/>
          <p:nvPr/>
        </p:nvSpPr>
        <p:spPr>
          <a:xfrm>
            <a:off x="2119424" y="2736113"/>
            <a:ext cx="1180214" cy="70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Xem thông tin vé</a:t>
            </a:r>
            <a:endParaRPr lang="en-US">
              <a:solidFill>
                <a:schemeClr val="tx1"/>
              </a:solidFill>
            </a:endParaRPr>
          </a:p>
        </p:txBody>
      </p:sp>
      <p:cxnSp>
        <p:nvCxnSpPr>
          <p:cNvPr id="12" name="Straight Arrow Connector 11">
            <a:extLst>
              <a:ext uri="{FF2B5EF4-FFF2-40B4-BE49-F238E27FC236}">
                <a16:creationId xmlns:a16="http://schemas.microsoft.com/office/drawing/2014/main" id="{79BA6F47-D53A-4FB0-9925-3B1271422CE2}"/>
              </a:ext>
            </a:extLst>
          </p:cNvPr>
          <p:cNvCxnSpPr>
            <a:stCxn id="4" idx="6"/>
            <a:endCxn id="5" idx="2"/>
          </p:cNvCxnSpPr>
          <p:nvPr/>
        </p:nvCxnSpPr>
        <p:spPr>
          <a:xfrm>
            <a:off x="1616149" y="1435396"/>
            <a:ext cx="503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E559D6-802B-4823-AE3F-12061C8757F8}"/>
              </a:ext>
            </a:extLst>
          </p:cNvPr>
          <p:cNvCxnSpPr>
            <a:stCxn id="5" idx="6"/>
            <a:endCxn id="6" idx="2"/>
          </p:cNvCxnSpPr>
          <p:nvPr/>
        </p:nvCxnSpPr>
        <p:spPr>
          <a:xfrm>
            <a:off x="3299638" y="1435396"/>
            <a:ext cx="503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C2A69D-6029-4E96-AB0E-A313F8A6A973}"/>
              </a:ext>
            </a:extLst>
          </p:cNvPr>
          <p:cNvCxnSpPr>
            <a:stCxn id="6" idx="6"/>
            <a:endCxn id="7" idx="2"/>
          </p:cNvCxnSpPr>
          <p:nvPr/>
        </p:nvCxnSpPr>
        <p:spPr>
          <a:xfrm>
            <a:off x="4983127" y="1435396"/>
            <a:ext cx="503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6D97C3-441E-4634-82AC-CD69204DBE57}"/>
              </a:ext>
            </a:extLst>
          </p:cNvPr>
          <p:cNvCxnSpPr>
            <a:stCxn id="7" idx="4"/>
            <a:endCxn id="8" idx="0"/>
          </p:cNvCxnSpPr>
          <p:nvPr/>
        </p:nvCxnSpPr>
        <p:spPr>
          <a:xfrm>
            <a:off x="6076509" y="1786270"/>
            <a:ext cx="0" cy="94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5C406E-C4B7-4B5C-A9C2-1264E36698C5}"/>
              </a:ext>
            </a:extLst>
          </p:cNvPr>
          <p:cNvCxnSpPr>
            <a:stCxn id="8" idx="2"/>
          </p:cNvCxnSpPr>
          <p:nvPr/>
        </p:nvCxnSpPr>
        <p:spPr>
          <a:xfrm flipH="1">
            <a:off x="4752753" y="3086987"/>
            <a:ext cx="733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66841A-48B9-4ABC-B5A6-39391B45F490}"/>
              </a:ext>
            </a:extLst>
          </p:cNvPr>
          <p:cNvCxnSpPr>
            <a:stCxn id="9" idx="2"/>
          </p:cNvCxnSpPr>
          <p:nvPr/>
        </p:nvCxnSpPr>
        <p:spPr>
          <a:xfrm flipH="1">
            <a:off x="3157870" y="3086987"/>
            <a:ext cx="645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7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Rectangle 3"/>
          <p:cNvSpPr txBox="1">
            <a:spLocks noChangeArrowheads="1"/>
          </p:cNvSpPr>
          <p:nvPr/>
        </p:nvSpPr>
        <p:spPr>
          <a:xfrm>
            <a:off x="235528" y="332509"/>
            <a:ext cx="6113317" cy="3719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9pPr>
          </a:lstStyle>
          <a:p>
            <a:pPr>
              <a:lnSpc>
                <a:spcPct val="90000"/>
              </a:lnSpc>
            </a:pPr>
            <a:r>
              <a:rPr lang="en-GB" altLang="en-US" sz="2500">
                <a:solidFill>
                  <a:schemeClr val="tx1">
                    <a:lumMod val="50000"/>
                  </a:schemeClr>
                </a:solidFill>
                <a:latin typeface="Times New Roman" panose="02020603050405020304" pitchFamily="18" charset="0"/>
                <a:cs typeface="Times New Roman" panose="02020603050405020304" pitchFamily="18" charset="0"/>
              </a:rPr>
              <a:t>1.5 Mô tả chức năng </a:t>
            </a:r>
          </a:p>
          <a:p>
            <a:pPr>
              <a:lnSpc>
                <a:spcPct val="90000"/>
              </a:lnSpc>
            </a:pPr>
            <a:endParaRPr lang="en-GB" altLang="en-US" sz="2500">
              <a:solidFill>
                <a:schemeClr val="tx1">
                  <a:lumMod val="50000"/>
                </a:schemeClr>
              </a:solidFill>
              <a:latin typeface="Times New Roman" panose="02020603050405020304" pitchFamily="18" charset="0"/>
              <a:cs typeface="Times New Roman" panose="02020603050405020304" pitchFamily="18" charset="0"/>
            </a:endParaRPr>
          </a:p>
          <a:p>
            <a:pPr>
              <a:lnSpc>
                <a:spcPct val="90000"/>
              </a:lnSpc>
            </a:pPr>
            <a:r>
              <a:rPr lang="en-GB" altLang="en-US" sz="2200">
                <a:solidFill>
                  <a:schemeClr val="tx1">
                    <a:lumMod val="50000"/>
                  </a:schemeClr>
                </a:solidFill>
                <a:latin typeface="Times New Roman" panose="02020603050405020304" pitchFamily="18" charset="0"/>
                <a:cs typeface="Times New Roman" panose="02020603050405020304" pitchFamily="18" charset="0"/>
              </a:rPr>
              <a:t>1.5.1 Đối với khách hàng</a:t>
            </a:r>
          </a:p>
          <a:p>
            <a:pPr>
              <a:lnSpc>
                <a:spcPct val="90000"/>
              </a:lnSpc>
            </a:pPr>
            <a:endParaRPr lang="en-GB" altLang="en-US" sz="2000">
              <a:solidFill>
                <a:schemeClr val="tx1">
                  <a:lumMod val="50000"/>
                </a:schemeClr>
              </a:solidFill>
              <a:latin typeface="Times New Roman" panose="02020603050405020304" pitchFamily="18" charset="0"/>
              <a:cs typeface="Times New Roman" panose="02020603050405020304" pitchFamily="18" charset="0"/>
            </a:endParaRPr>
          </a:p>
          <a:p>
            <a:pPr>
              <a:lnSpc>
                <a:spcPct val="90000"/>
              </a:lnSpc>
              <a:buFont typeface="Courier New" panose="02070309020205020404" pitchFamily="49" charset="0"/>
              <a:buChar char="o"/>
            </a:pPr>
            <a:r>
              <a:rPr lang="en-GB" altLang="en-US" sz="2000">
                <a:solidFill>
                  <a:schemeClr val="tx1">
                    <a:lumMod val="50000"/>
                  </a:schemeClr>
                </a:solidFill>
                <a:latin typeface="Times New Roman" panose="02020603050405020304" pitchFamily="18" charset="0"/>
                <a:cs typeface="Times New Roman" panose="02020603050405020304" pitchFamily="18" charset="0"/>
              </a:rPr>
              <a:t>Đăng nhập thành viên</a:t>
            </a:r>
          </a:p>
          <a:p>
            <a:pPr>
              <a:buFont typeface="Courier New" panose="02070309020205020404" pitchFamily="49" charset="0"/>
              <a:buChar char="o"/>
              <a:defRPr/>
            </a:pPr>
            <a:r>
              <a:rPr lang="en-GB" altLang="en-US" sz="2000">
                <a:solidFill>
                  <a:schemeClr val="tx1">
                    <a:lumMod val="50000"/>
                  </a:schemeClr>
                </a:solidFill>
                <a:latin typeface="Times New Roman" panose="02020603050405020304" pitchFamily="18" charset="0"/>
                <a:cs typeface="Times New Roman" panose="02020603050405020304" pitchFamily="18" charset="0"/>
              </a:rPr>
              <a:t>Xem thông tin chi tiết phim</a:t>
            </a:r>
            <a:endParaRPr lang="en-GB" sz="2000">
              <a:solidFill>
                <a:schemeClr val="tx1">
                  <a:lumMod val="50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Đặt vé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Rectangle 3"/>
          <p:cNvSpPr txBox="1">
            <a:spLocks noChangeArrowheads="1"/>
          </p:cNvSpPr>
          <p:nvPr/>
        </p:nvSpPr>
        <p:spPr>
          <a:xfrm>
            <a:off x="193966" y="394855"/>
            <a:ext cx="6944590" cy="3719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dk2"/>
              </a:buClr>
              <a:buSzPts val="1400"/>
              <a:buFont typeface="Lato Light"/>
              <a:buNone/>
              <a:defRPr sz="1400" b="0" i="0" u="none" strike="noStrike" cap="none">
                <a:solidFill>
                  <a:schemeClr val="dk2"/>
                </a:solidFill>
                <a:latin typeface="Lato Light"/>
                <a:ea typeface="Lato Light"/>
                <a:cs typeface="Lato Light"/>
                <a:sym typeface="Lato Light"/>
              </a:defRPr>
            </a:lvl9pPr>
          </a:lstStyle>
          <a:p>
            <a:pPr>
              <a:defRPr/>
            </a:pPr>
            <a:r>
              <a:rPr lang="en-GB" sz="2500">
                <a:solidFill>
                  <a:schemeClr val="tx1">
                    <a:lumMod val="50000"/>
                  </a:schemeClr>
                </a:solidFill>
                <a:latin typeface="Times New Roman" panose="02020603050405020304" pitchFamily="18" charset="0"/>
                <a:cs typeface="Times New Roman" panose="02020603050405020304" pitchFamily="18" charset="0"/>
              </a:rPr>
              <a:t>1.5.2 Đối với Admin </a:t>
            </a:r>
          </a:p>
          <a:p>
            <a:pPr>
              <a:defRPr/>
            </a:pPr>
            <a:endParaRPr lang="en-GB" sz="2500">
              <a:solidFill>
                <a:schemeClr val="tx1">
                  <a:lumMod val="50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phim</a:t>
            </a: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dạng phim</a:t>
            </a: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rạp</a:t>
            </a: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phòng</a:t>
            </a: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suất chiếu</a:t>
            </a:r>
          </a:p>
          <a:p>
            <a:pPr>
              <a:buFont typeface="Courier New" panose="02070309020205020404" pitchFamily="49" charset="0"/>
              <a:buChar char="o"/>
              <a:defRPr/>
            </a:pPr>
            <a:r>
              <a:rPr lang="en-GB" sz="2000">
                <a:solidFill>
                  <a:schemeClr val="tx1">
                    <a:lumMod val="50000"/>
                  </a:schemeClr>
                </a:solidFill>
                <a:latin typeface="Times New Roman" panose="02020603050405020304" pitchFamily="18" charset="0"/>
                <a:cs typeface="Times New Roman" panose="02020603050405020304" pitchFamily="18" charset="0"/>
              </a:rPr>
              <a:t>Quản lý vé</a:t>
            </a:r>
          </a:p>
          <a:p>
            <a:pPr marL="0" indent="0">
              <a:defRPr/>
            </a:pPr>
            <a:endParaRPr lang="en-US" sz="2800">
              <a:solidFill>
                <a:schemeClr val="accent1">
                  <a:lumMod val="50000"/>
                </a:schemeClr>
              </a:solidFill>
            </a:endParaRPr>
          </a:p>
          <a:p>
            <a:pPr>
              <a:defRPr/>
            </a:pPr>
            <a:endParaRPr lang="en-US" sz="280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69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Rectangle 3"/>
          <p:cNvSpPr/>
          <p:nvPr/>
        </p:nvSpPr>
        <p:spPr>
          <a:xfrm>
            <a:off x="112565" y="163034"/>
            <a:ext cx="4012626" cy="477054"/>
          </a:xfrm>
          <a:prstGeom prst="rect">
            <a:avLst/>
          </a:prstGeom>
        </p:spPr>
        <p:txBody>
          <a:bodyPr wrap="square">
            <a:spAutoFit/>
          </a:bodyPr>
          <a:lstStyle/>
          <a:p>
            <a:r>
              <a:rPr lang="en-US" sz="2500">
                <a:solidFill>
                  <a:schemeClr val="tx1">
                    <a:lumMod val="50000"/>
                  </a:schemeClr>
                </a:solidFill>
                <a:latin typeface="Times New Roman" panose="02020603050405020304" pitchFamily="18" charset="0"/>
                <a:cs typeface="Times New Roman" panose="02020603050405020304" pitchFamily="18" charset="0"/>
              </a:rPr>
              <a:t>2 Thiết kế cơ sở dữ liệu</a:t>
            </a:r>
          </a:p>
        </p:txBody>
      </p:sp>
      <p:pic>
        <p:nvPicPr>
          <p:cNvPr id="3" name="Picture 2">
            <a:extLst>
              <a:ext uri="{FF2B5EF4-FFF2-40B4-BE49-F238E27FC236}">
                <a16:creationId xmlns:a16="http://schemas.microsoft.com/office/drawing/2014/main" id="{71747D6B-1046-49DB-A6B1-F8BD4E447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98" y="565150"/>
            <a:ext cx="882015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E7EAEC"/>
      </a:lt2>
      <a:accent1>
        <a:srgbClr val="6ED87E"/>
      </a:accent1>
      <a:accent2>
        <a:srgbClr val="18C7B2"/>
      </a:accent2>
      <a:accent3>
        <a:srgbClr val="33ADEB"/>
      </a:accent3>
      <a:accent4>
        <a:srgbClr val="DF77D2"/>
      </a:accent4>
      <a:accent5>
        <a:srgbClr val="A143B3"/>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466</Words>
  <Application>Microsoft Office PowerPoint</Application>
  <PresentationFormat>On-screen Show (16:9)</PresentationFormat>
  <Paragraphs>87</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Lato Light</vt:lpstr>
      <vt:lpstr>Courier New</vt:lpstr>
      <vt:lpstr>Times New Roman</vt:lpstr>
      <vt:lpstr>Verdana</vt:lpstr>
      <vt:lpstr>Lato Hairline</vt:lpstr>
      <vt:lpstr>Arial</vt:lpstr>
      <vt:lpstr>Eglamour template</vt:lpstr>
      <vt:lpstr>LUẬN VĂN TỐT NGHIỆP</vt:lpstr>
      <vt:lpstr>Nội dung chính</vt:lpstr>
      <vt:lpstr>1.  Tìm hiểu nghiệp vụ</vt:lpstr>
      <vt:lpstr>PowerPoint Presentation</vt:lpstr>
      <vt:lpstr>PowerPoint Presentation</vt:lpstr>
      <vt:lpstr>1.4 Quy trình đặt vé</vt:lpstr>
      <vt:lpstr>PowerPoint Presentation</vt:lpstr>
      <vt:lpstr>PowerPoint Presentation</vt:lpstr>
      <vt:lpstr>PowerPoint Presentation</vt:lpstr>
      <vt:lpstr>PowerPoint Presentation</vt:lpstr>
      <vt:lpstr>PowerPoint Presentation</vt:lpstr>
      <vt:lpstr>Hướng phát triển đề tài </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văn tốt nghiệp</dc:title>
  <cp:lastModifiedBy>Phi Sơn Võ</cp:lastModifiedBy>
  <cp:revision>29</cp:revision>
  <dcterms:modified xsi:type="dcterms:W3CDTF">2021-08-24T17:35:31Z</dcterms:modified>
</cp:coreProperties>
</file>