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laqPcbJCt2XROEyWTVZywrg/9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f957343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f95734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f957343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f95734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bf9573432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bf95734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Logistic regression models were adjusted for age, sex, pack years of smoking, ± lung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(FEV1 and FEV 1 /FVC).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f957343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f95734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ombined polygenic risk score to predict COPD: AUC of 0·67 (95% CI 0·66–0·68)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predictive ability of a model including the </a:t>
            </a:r>
            <a:r>
              <a:rPr b="1" lang="en-US"/>
              <a:t>polygenic risk score alone</a:t>
            </a:r>
            <a:r>
              <a:rPr lang="en-US"/>
              <a:t> was </a:t>
            </a:r>
            <a:r>
              <a:rPr b="1" lang="en-US"/>
              <a:t>lower</a:t>
            </a:r>
            <a:r>
              <a:rPr lang="en-US"/>
              <a:t> than that of a model including </a:t>
            </a:r>
            <a:r>
              <a:rPr b="1" lang="en-US"/>
              <a:t>clinical COPD risk factors</a:t>
            </a:r>
            <a:r>
              <a:rPr lang="en-US"/>
              <a:t> (age, sex, and smoking pack-years) alone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model incorporating </a:t>
            </a:r>
            <a:r>
              <a:rPr b="1" lang="en-US"/>
              <a:t>both</a:t>
            </a:r>
            <a:r>
              <a:rPr lang="en-US"/>
              <a:t> the polygenic risk score and COPD risk factors performed better than a model containing clinical risk factors alone: </a:t>
            </a:r>
            <a:r>
              <a:rPr lang="en-US">
                <a:solidFill>
                  <a:schemeClr val="dk1"/>
                </a:solidFill>
              </a:rPr>
              <a:t>AUC </a:t>
            </a:r>
            <a:r>
              <a:rPr b="1" lang="en-US">
                <a:solidFill>
                  <a:schemeClr val="dk1"/>
                </a:solidFill>
              </a:rPr>
              <a:t>0·80</a:t>
            </a:r>
            <a:r>
              <a:rPr lang="en-US">
                <a:solidFill>
                  <a:schemeClr val="dk1"/>
                </a:solidFill>
              </a:rPr>
              <a:t> [0·79–0·81] for </a:t>
            </a:r>
            <a:r>
              <a:rPr lang="en-US" u="sng">
                <a:solidFill>
                  <a:schemeClr val="dk1"/>
                </a:solidFill>
              </a:rPr>
              <a:t>polygenic risk score plus clinical factors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vs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0·76</a:t>
            </a:r>
            <a:r>
              <a:rPr lang="en-US">
                <a:solidFill>
                  <a:schemeClr val="dk1"/>
                </a:solidFill>
              </a:rPr>
              <a:t> [0·75–0·76] for </a:t>
            </a:r>
            <a:r>
              <a:rPr lang="en-US" u="sng">
                <a:solidFill>
                  <a:schemeClr val="dk1"/>
                </a:solidFill>
              </a:rPr>
              <a:t>clinical factors alone</a:t>
            </a:r>
            <a:r>
              <a:rPr lang="en-US">
                <a:solidFill>
                  <a:schemeClr val="dk1"/>
                </a:solidFill>
              </a:rPr>
              <a:t>; p=1·3 × 10</a:t>
            </a:r>
            <a:r>
              <a:rPr baseline="30000" lang="en-US">
                <a:solidFill>
                  <a:schemeClr val="dk1"/>
                </a:solidFill>
              </a:rPr>
              <a:t>−4</a:t>
            </a:r>
            <a:r>
              <a:rPr baseline="30000" lang="en-US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bf9573432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bf95734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bf957343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bf95734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f957343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bf95734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bf957343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bf95734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bf957343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bf95734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bf9573432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bf95734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scatterplots were observed in COPDGene AA, GenKOLS, ECLIPSE, and NETT/NAS.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f9573432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f95734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f9573432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bf957343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bf9573432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bf95734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bf9573432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bf957343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bf9573432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bf957343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bf9573432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bf957343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This association suggests a shared mechanism between lung function and COPD exacerbations, consistent both with published reports that low lung function is a risk factor for exacerbations,</a:t>
            </a:r>
            <a:r>
              <a:rPr baseline="30000" lang="en-US" u="sng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and with this association no longer being observed after adjustment for lung function.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bf9573432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bf957343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bf9573432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bf957343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bf9573432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bf95734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bf9573432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bf95734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f95734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f9573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bf9573432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bf957343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bf9573432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bf95734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polygenic risk score was associated with CT imaging phenotypes, including wall area percent, quantitative and qualitative measures of emphysema, local histogram emphysema patterns, and destructive emphysema subtypes.</a:t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bf957343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bf95734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bf9573432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bf957343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bf9573432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bf957343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f957343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bf95734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bf9573432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bf957343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bf957343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bf95734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bf957343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bf95734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83324" y="839238"/>
            <a:ext cx="11114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500"/>
              <a:t>Polygenic Risk Scores (PRS) in population-based and case-control cohorts</a:t>
            </a:r>
            <a:endParaRPr sz="45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68675" y="3811175"/>
            <a:ext cx="9144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Chronic obstructive pulmonary disease and related phenotypes</a:t>
            </a:r>
            <a:endParaRPr sz="3000"/>
          </a:p>
        </p:txBody>
      </p:sp>
      <p:sp>
        <p:nvSpPr>
          <p:cNvPr id="86" name="Google Shape;86;p1"/>
          <p:cNvSpPr txBox="1"/>
          <p:nvPr/>
        </p:nvSpPr>
        <p:spPr>
          <a:xfrm>
            <a:off x="3592050" y="5237800"/>
            <a:ext cx="50079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Presenter: </a:t>
            </a:r>
            <a:r>
              <a:rPr i="1" lang="en-US" sz="2600">
                <a:solidFill>
                  <a:schemeClr val="dk1"/>
                </a:solidFill>
              </a:rPr>
              <a:t>Nguyen Le Duc Minh</a:t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3bf957343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25" y="1354750"/>
            <a:ext cx="8870800" cy="55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3bf9573432_0_17"/>
          <p:cNvSpPr txBox="1"/>
          <p:nvPr>
            <p:ph type="title"/>
          </p:nvPr>
        </p:nvSpPr>
        <p:spPr>
          <a:xfrm>
            <a:off x="201175" y="135075"/>
            <a:ext cx="3585600" cy="98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Study design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f9573432_0_22"/>
          <p:cNvSpPr txBox="1"/>
          <p:nvPr>
            <p:ph type="title"/>
          </p:nvPr>
        </p:nvSpPr>
        <p:spPr>
          <a:xfrm>
            <a:off x="159250" y="0"/>
            <a:ext cx="10515600" cy="53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Results</a:t>
            </a:r>
            <a:endParaRPr b="1" sz="3600"/>
          </a:p>
        </p:txBody>
      </p:sp>
      <p:sp>
        <p:nvSpPr>
          <p:cNvPr id="147" name="Google Shape;147;g23bf9573432_0_22"/>
          <p:cNvSpPr txBox="1"/>
          <p:nvPr>
            <p:ph idx="1" type="body"/>
          </p:nvPr>
        </p:nvSpPr>
        <p:spPr>
          <a:xfrm>
            <a:off x="1332588" y="642600"/>
            <a:ext cx="9003600" cy="64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PRS</a:t>
            </a:r>
            <a:r>
              <a:rPr baseline="-25000" lang="en-US" sz="3000"/>
              <a:t>Combined</a:t>
            </a:r>
            <a:r>
              <a:rPr lang="en-US" sz="2600"/>
              <a:t>=0·43847 × PRS</a:t>
            </a:r>
            <a:r>
              <a:rPr baseline="-25000" lang="en-US" sz="3000"/>
              <a:t>FEV1</a:t>
            </a:r>
            <a:r>
              <a:rPr lang="en-US" sz="2600"/>
              <a:t> + 0·58833 × PRS</a:t>
            </a:r>
            <a:r>
              <a:rPr baseline="-25000" lang="en-US" sz="3000"/>
              <a:t>FEV1/FVC</a:t>
            </a:r>
            <a:endParaRPr baseline="-25000" sz="3000"/>
          </a:p>
        </p:txBody>
      </p:sp>
      <p:pic>
        <p:nvPicPr>
          <p:cNvPr id="148" name="Google Shape;148;g23bf957343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0" y="1480800"/>
            <a:ext cx="4841875" cy="5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3bf9573432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875" y="1480800"/>
            <a:ext cx="4988545" cy="53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3bf9573432_0_22"/>
          <p:cNvSpPr/>
          <p:nvPr/>
        </p:nvSpPr>
        <p:spPr>
          <a:xfrm>
            <a:off x="1362525" y="619325"/>
            <a:ext cx="8741400" cy="7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bf9573432_0_90"/>
          <p:cNvSpPr txBox="1"/>
          <p:nvPr>
            <p:ph type="title"/>
          </p:nvPr>
        </p:nvSpPr>
        <p:spPr>
          <a:xfrm>
            <a:off x="106200" y="170475"/>
            <a:ext cx="11979600" cy="113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400"/>
              <a:t>Association of PRS with frequent (&gt; 1 exacerbation in 12 months) and severe exacerbations (exacerbation requiring emergency room visit or hospitalization).</a:t>
            </a:r>
            <a:endParaRPr b="1" sz="2400"/>
          </a:p>
        </p:txBody>
      </p:sp>
      <p:pic>
        <p:nvPicPr>
          <p:cNvPr id="156" name="Google Shape;156;g23bf957343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0" y="1497350"/>
            <a:ext cx="11673199" cy="43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bf9573432_0_27"/>
          <p:cNvSpPr txBox="1"/>
          <p:nvPr>
            <p:ph type="title"/>
          </p:nvPr>
        </p:nvSpPr>
        <p:spPr>
          <a:xfrm>
            <a:off x="838200" y="0"/>
            <a:ext cx="10515600" cy="100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060"/>
              <a:t>AUC for predicting COPD of models including PRS alone, clinical risk factors alone, or both.</a:t>
            </a:r>
            <a:endParaRPr b="1" sz="3060"/>
          </a:p>
        </p:txBody>
      </p:sp>
      <p:pic>
        <p:nvPicPr>
          <p:cNvPr id="162" name="Google Shape;162;g23bf957343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5" y="1256350"/>
            <a:ext cx="11264050" cy="5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f9573432_0_81"/>
          <p:cNvSpPr txBox="1"/>
          <p:nvPr>
            <p:ph type="title"/>
          </p:nvPr>
        </p:nvSpPr>
        <p:spPr>
          <a:xfrm>
            <a:off x="0" y="0"/>
            <a:ext cx="12192000" cy="106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Meta-analysis of AUCs in European cohorts comparing models with only combined PRS, only clinical risk factors, and clinical risk factors with combined PRS</a:t>
            </a:r>
            <a:endParaRPr b="1" sz="2600"/>
          </a:p>
        </p:txBody>
      </p:sp>
      <p:pic>
        <p:nvPicPr>
          <p:cNvPr id="168" name="Google Shape;168;g23bf9573432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88" y="2399675"/>
            <a:ext cx="10904624" cy="2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f9573432_0_99"/>
          <p:cNvSpPr txBox="1"/>
          <p:nvPr>
            <p:ph type="title"/>
          </p:nvPr>
        </p:nvSpPr>
        <p:spPr>
          <a:xfrm>
            <a:off x="-23400" y="0"/>
            <a:ext cx="12085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060"/>
              <a:t>Performance characteristics of a clinical risk score (CRS) trained in UK Biobank participants with ≥ 10 pack-years of smoking history, the PRS, and both the CRS and PRS combined</a:t>
            </a:r>
            <a:endParaRPr b="1" sz="2060"/>
          </a:p>
        </p:txBody>
      </p:sp>
      <p:pic>
        <p:nvPicPr>
          <p:cNvPr id="174" name="Google Shape;174;g23bf9573432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25" y="1765525"/>
            <a:ext cx="10635951" cy="184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3bf9573432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14" y="4714000"/>
            <a:ext cx="10546376" cy="19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bf9573432_0_99"/>
          <p:cNvSpPr txBox="1"/>
          <p:nvPr/>
        </p:nvSpPr>
        <p:spPr>
          <a:xfrm>
            <a:off x="206400" y="3806825"/>
            <a:ext cx="11779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60">
                <a:solidFill>
                  <a:schemeClr val="dk1"/>
                </a:solidFill>
              </a:rPr>
              <a:t>The association of the PRS with % LAA &lt; -950 HU and WAP after adjusting for baseline FEV1 % predicted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f9573432_0_32"/>
          <p:cNvSpPr txBox="1"/>
          <p:nvPr>
            <p:ph type="title"/>
          </p:nvPr>
        </p:nvSpPr>
        <p:spPr>
          <a:xfrm>
            <a:off x="481050" y="0"/>
            <a:ext cx="11229900" cy="11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754"/>
              <a:t>Association of the combined FEV1 and FEV1/forced vital capacity polygenic risk score with local histogram patterns of emphysema</a:t>
            </a:r>
            <a:endParaRPr b="1" sz="3959"/>
          </a:p>
        </p:txBody>
      </p:sp>
      <p:pic>
        <p:nvPicPr>
          <p:cNvPr id="182" name="Google Shape;182;g23bf957343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38" y="1283600"/>
            <a:ext cx="9537725" cy="5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f9573432_0_37"/>
          <p:cNvSpPr txBox="1"/>
          <p:nvPr>
            <p:ph type="title"/>
          </p:nvPr>
        </p:nvSpPr>
        <p:spPr>
          <a:xfrm>
            <a:off x="0" y="99700"/>
            <a:ext cx="12192000" cy="101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4"/>
              <a:t>Association of the combined FEV1 and FEV1/forced vital capacity polygenic risk score with CT imaging subtypes in the COPDGene study</a:t>
            </a:r>
            <a:endParaRPr sz="4300"/>
          </a:p>
        </p:txBody>
      </p:sp>
      <p:pic>
        <p:nvPicPr>
          <p:cNvPr id="188" name="Google Shape;188;g23bf957343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425" y="1114900"/>
            <a:ext cx="7290425" cy="5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bf9573432_0_6"/>
          <p:cNvSpPr txBox="1"/>
          <p:nvPr>
            <p:ph type="title"/>
          </p:nvPr>
        </p:nvSpPr>
        <p:spPr>
          <a:xfrm>
            <a:off x="148075" y="0"/>
            <a:ext cx="11902500" cy="88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860"/>
              <a:t>Plot showing effect sizes of genetic loci associated with FEV1 /FVC in meta-analysis of UK Biobank and SpiroMeta</a:t>
            </a:r>
            <a:endParaRPr b="1" sz="2860"/>
          </a:p>
        </p:txBody>
      </p:sp>
      <p:pic>
        <p:nvPicPr>
          <p:cNvPr id="194" name="Google Shape;194;g23bf957343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50" y="1026325"/>
            <a:ext cx="10445749" cy="58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bf9573432_0_143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860"/>
              <a:t>Minimal correlation between the combined FEV1 and FEV1 /FVC PRS in the COPDGene NHW population with smoking intensity</a:t>
            </a:r>
            <a:endParaRPr b="1" sz="2860"/>
          </a:p>
        </p:txBody>
      </p:sp>
      <p:pic>
        <p:nvPicPr>
          <p:cNvPr id="200" name="Google Shape;200;g23bf9573432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900" y="1325700"/>
            <a:ext cx="5970176" cy="5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22125" y="1061725"/>
            <a:ext cx="11569200" cy="5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Introduction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Methods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Results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Discussions</a:t>
            </a:r>
            <a:endParaRPr/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322122" y="1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Content</a:t>
            </a:r>
            <a:endParaRPr b="1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f9573432_0_122"/>
          <p:cNvSpPr txBox="1"/>
          <p:nvPr>
            <p:ph type="title"/>
          </p:nvPr>
        </p:nvSpPr>
        <p:spPr>
          <a:xfrm>
            <a:off x="265425" y="365125"/>
            <a:ext cx="11731800" cy="67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560"/>
              <a:t>Correlation of FEV1 and FEV1/FVC PRSs with GOLD spirometry grades in COPDGene NHW population.</a:t>
            </a:r>
            <a:endParaRPr b="1" sz="3659"/>
          </a:p>
        </p:txBody>
      </p:sp>
      <p:pic>
        <p:nvPicPr>
          <p:cNvPr id="206" name="Google Shape;206;g23bf9573432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" y="1283600"/>
            <a:ext cx="5598550" cy="53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3bf9573432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972" y="1283600"/>
            <a:ext cx="5512378" cy="53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bf9573432_0_130"/>
          <p:cNvSpPr txBox="1"/>
          <p:nvPr>
            <p:ph type="title"/>
          </p:nvPr>
        </p:nvSpPr>
        <p:spPr>
          <a:xfrm>
            <a:off x="138150" y="152775"/>
            <a:ext cx="11915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Comparison of AUCs for each of three PRSs across all cohorts</a:t>
            </a:r>
            <a:endParaRPr b="1" sz="3400"/>
          </a:p>
        </p:txBody>
      </p:sp>
      <p:pic>
        <p:nvPicPr>
          <p:cNvPr id="213" name="Google Shape;213;g23bf9573432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4832951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3bf9573432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826" y="2707550"/>
            <a:ext cx="5895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bf9573432_0_138"/>
          <p:cNvSpPr txBox="1"/>
          <p:nvPr>
            <p:ph type="title"/>
          </p:nvPr>
        </p:nvSpPr>
        <p:spPr>
          <a:xfrm>
            <a:off x="247725" y="0"/>
            <a:ext cx="10515600" cy="7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Discussion (1)</a:t>
            </a:r>
            <a:endParaRPr b="1" sz="3600"/>
          </a:p>
        </p:txBody>
      </p:sp>
      <p:sp>
        <p:nvSpPr>
          <p:cNvPr id="220" name="Google Shape;220;g23bf9573432_0_138"/>
          <p:cNvSpPr txBox="1"/>
          <p:nvPr>
            <p:ph idx="1" type="body"/>
          </p:nvPr>
        </p:nvSpPr>
        <p:spPr>
          <a:xfrm>
            <a:off x="247725" y="1044025"/>
            <a:ext cx="11625900" cy="55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</a:t>
            </a:r>
            <a:r>
              <a:rPr b="1" lang="en-US"/>
              <a:t>larger</a:t>
            </a:r>
            <a:r>
              <a:rPr lang="en-US"/>
              <a:t> GWAS with more accurate weights, and including more variants, improves the predictive performance of genetic risk score.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potential to identify individuals at a markedly </a:t>
            </a:r>
            <a:r>
              <a:rPr b="1" lang="en-US"/>
              <a:t>increased</a:t>
            </a:r>
            <a:r>
              <a:rPr lang="en-US"/>
              <a:t> </a:t>
            </a:r>
            <a:r>
              <a:rPr b="1" lang="en-US"/>
              <a:t>risk</a:t>
            </a:r>
            <a:r>
              <a:rPr lang="en-US"/>
              <a:t> of COPD.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On the basis of these previous estimates of the effects of smoking on COPD risk, being in the </a:t>
            </a:r>
            <a:r>
              <a:rPr i="1" lang="en-US"/>
              <a:t>tenth decile</a:t>
            </a:r>
            <a:r>
              <a:rPr lang="en-US"/>
              <a:t> of polygenic risk is similar to having </a:t>
            </a:r>
            <a:r>
              <a:rPr b="1" lang="en-US"/>
              <a:t>84–140</a:t>
            </a:r>
            <a:r>
              <a:rPr lang="en-US"/>
              <a:t> pack-years of smoking history.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PRS was </a:t>
            </a:r>
            <a:r>
              <a:rPr b="1" lang="en-US"/>
              <a:t>not</a:t>
            </a:r>
            <a:r>
              <a:rPr lang="en-US"/>
              <a:t> correlated with smoking pack-years, suggesting that it provides information regarding COPD risk that is independent of smoking history.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7% reduction in COPD, versus 3% in the lowest polygenic risk categories was estimated when having a reduction in smoking to 20 pack-years or less.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bf9573432_0_153"/>
          <p:cNvSpPr txBox="1"/>
          <p:nvPr>
            <p:ph type="title"/>
          </p:nvPr>
        </p:nvSpPr>
        <p:spPr>
          <a:xfrm>
            <a:off x="395825" y="70800"/>
            <a:ext cx="10515600" cy="9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Discussion (2)</a:t>
            </a:r>
            <a:endParaRPr b="1" sz="3600"/>
          </a:p>
        </p:txBody>
      </p:sp>
      <p:sp>
        <p:nvSpPr>
          <p:cNvPr id="226" name="Google Shape;226;g23bf9573432_0_153"/>
          <p:cNvSpPr txBox="1"/>
          <p:nvPr>
            <p:ph idx="1" type="body"/>
          </p:nvPr>
        </p:nvSpPr>
        <p:spPr>
          <a:xfrm>
            <a:off x="395825" y="1079400"/>
            <a:ext cx="11442300" cy="548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only routine genetic screening recommended in COPD is for α1 antitrypsin deficiency, which is present in about 1% of individuals with COPD.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</a:t>
            </a:r>
            <a:r>
              <a:rPr lang="en-US"/>
              <a:t> scoring system identifies approximately </a:t>
            </a:r>
            <a:r>
              <a:rPr b="1" lang="en-US"/>
              <a:t>10%</a:t>
            </a:r>
            <a:r>
              <a:rPr lang="en-US"/>
              <a:t> of the population with roughly </a:t>
            </a:r>
            <a:r>
              <a:rPr b="1" lang="en-US"/>
              <a:t>threefold higher</a:t>
            </a:r>
            <a:r>
              <a:rPr lang="en-US"/>
              <a:t> chances of developing COPD compared to the middle tertile of the population, and it predicts that around </a:t>
            </a:r>
            <a:r>
              <a:rPr b="1" lang="en-US"/>
              <a:t>15-20%</a:t>
            </a:r>
            <a:r>
              <a:rPr lang="en-US"/>
              <a:t> of individuals will ultimately experience COPD.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Potentially identify individuals at risk for COPD and implement strategies to optimise lung health.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bf9573432_0_160"/>
          <p:cNvSpPr txBox="1"/>
          <p:nvPr>
            <p:ph idx="1" type="body"/>
          </p:nvPr>
        </p:nvSpPr>
        <p:spPr>
          <a:xfrm>
            <a:off x="395825" y="973200"/>
            <a:ext cx="11513100" cy="557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</a:t>
            </a:r>
            <a:r>
              <a:rPr lang="en-US"/>
              <a:t>practical terms</a:t>
            </a:r>
            <a:r>
              <a:rPr lang="en-US"/>
              <a:t>, generating a polygenic risk score for clinical use entails collecting a </a:t>
            </a:r>
            <a:r>
              <a:rPr b="1" lang="en-US"/>
              <a:t>DNA sample</a:t>
            </a:r>
            <a:r>
              <a:rPr lang="en-US"/>
              <a:t> and analyzing a specific set of </a:t>
            </a:r>
            <a:r>
              <a:rPr b="1" lang="en-US"/>
              <a:t>genome-wide genetic markers</a:t>
            </a:r>
            <a:r>
              <a:rPr lang="en-US"/>
              <a:t>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procedure is a </a:t>
            </a:r>
            <a:r>
              <a:rPr b="1" lang="en-US"/>
              <a:t>one-time</a:t>
            </a:r>
            <a:r>
              <a:rPr lang="en-US"/>
              <a:t> requirement and can be conducted at a cost of under </a:t>
            </a:r>
            <a:r>
              <a:rPr b="1" lang="en-US"/>
              <a:t>$100</a:t>
            </a:r>
            <a:r>
              <a:rPr lang="en-US"/>
              <a:t> per person.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Direct-to-consumer testing application and genome-wide genotype data can contribute to the future medical record.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Integrating both polygenic risk score and clinical factors improve AUC.</a:t>
            </a:r>
            <a:endParaRPr/>
          </a:p>
        </p:txBody>
      </p:sp>
      <p:sp>
        <p:nvSpPr>
          <p:cNvPr id="232" name="Google Shape;232;g23bf9573432_0_160"/>
          <p:cNvSpPr txBox="1"/>
          <p:nvPr>
            <p:ph type="title"/>
          </p:nvPr>
        </p:nvSpPr>
        <p:spPr>
          <a:xfrm>
            <a:off x="395825" y="70800"/>
            <a:ext cx="10515600" cy="9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Discussion (3)</a:t>
            </a:r>
            <a:endParaRPr b="1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bf9573432_0_167"/>
          <p:cNvSpPr txBox="1"/>
          <p:nvPr>
            <p:ph idx="1" type="body"/>
          </p:nvPr>
        </p:nvSpPr>
        <p:spPr>
          <a:xfrm>
            <a:off x="395825" y="1061725"/>
            <a:ext cx="11513100" cy="545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Polygenic risk score provides an assessment of risk before the occurrence of environmental exposures.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 individual’s COPD risk could be altered and targeted intervention strategies could be employed as clinical risk factors change throughout lifetime.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Statistically significant association between a genetic risk score and COPD exacerbations -&gt; suggest a shared mechanism between lung function and COPD exacerbations: low lung function is a risk factor for exacerbations.</a:t>
            </a:r>
            <a:endParaRPr/>
          </a:p>
        </p:txBody>
      </p:sp>
      <p:sp>
        <p:nvSpPr>
          <p:cNvPr id="238" name="Google Shape;238;g23bf9573432_0_167"/>
          <p:cNvSpPr txBox="1"/>
          <p:nvPr>
            <p:ph type="title"/>
          </p:nvPr>
        </p:nvSpPr>
        <p:spPr>
          <a:xfrm>
            <a:off x="395825" y="70800"/>
            <a:ext cx="10515600" cy="9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Discussion (4)</a:t>
            </a:r>
            <a:endParaRPr b="1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bf9573432_0_174"/>
          <p:cNvSpPr txBox="1"/>
          <p:nvPr>
            <p:ph idx="1" type="body"/>
          </p:nvPr>
        </p:nvSpPr>
        <p:spPr>
          <a:xfrm>
            <a:off x="176950" y="831600"/>
            <a:ext cx="11785200" cy="58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PRS was also </a:t>
            </a:r>
            <a:r>
              <a:rPr lang="en-US"/>
              <a:t>associated with several CT imaging phenotypes:</a:t>
            </a:r>
            <a:endParaRPr/>
          </a:p>
          <a:p>
            <a:pPr indent="-37973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Greater quantitative emphysema</a:t>
            </a:r>
            <a:endParaRPr/>
          </a:p>
          <a:p>
            <a:pPr indent="-37973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Airway wall thickness</a:t>
            </a:r>
            <a:endParaRPr/>
          </a:p>
          <a:p>
            <a:pPr indent="-37973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Gas trapping</a:t>
            </a:r>
            <a:endParaRPr/>
          </a:p>
          <a:p>
            <a:pPr indent="-37973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Local histogram patterns of emphysema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association between the PRS and qualitative and quantitative measures of emphysema suggests that the PRS is predictive of a wide range of early and late lung structural changes.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finding is essential because lung structural changes detected by CT-scan might precede and be discordant with spirometry changes -&gt; PRS could play a role in reducing the radiation and economic burden of large-scale CT phenotyping for early diagnosis.</a:t>
            </a:r>
            <a:endParaRPr/>
          </a:p>
        </p:txBody>
      </p:sp>
      <p:sp>
        <p:nvSpPr>
          <p:cNvPr id="244" name="Google Shape;244;g23bf9573432_0_174"/>
          <p:cNvSpPr txBox="1"/>
          <p:nvPr>
            <p:ph type="title"/>
          </p:nvPr>
        </p:nvSpPr>
        <p:spPr>
          <a:xfrm>
            <a:off x="395825" y="70800"/>
            <a:ext cx="10515600" cy="76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Discussion (5)</a:t>
            </a:r>
            <a:endParaRPr b="1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23bf9573432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0" y="552450"/>
            <a:ext cx="600075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3bf9573432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250" y="523875"/>
            <a:ext cx="56578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3bf9573432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50" y="76200"/>
            <a:ext cx="8001307" cy="67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bf9573432_0_180"/>
          <p:cNvSpPr txBox="1"/>
          <p:nvPr>
            <p:ph idx="1" type="body"/>
          </p:nvPr>
        </p:nvSpPr>
        <p:spPr>
          <a:xfrm>
            <a:off x="395825" y="902450"/>
            <a:ext cx="11513100" cy="56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PRS was associated with patterns of reduced lung growth in children with asthma and with incident COPD.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Impaired or reduced lung growth during development may predispose individuals to COPD.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general, the polygenic risk score is capturing combinations of genetic variants responsible for impaired lung growth and susceptibility to COPD.</a:t>
            </a:r>
            <a:endParaRPr/>
          </a:p>
        </p:txBody>
      </p:sp>
      <p:sp>
        <p:nvSpPr>
          <p:cNvPr id="261" name="Google Shape;261;g23bf9573432_0_180"/>
          <p:cNvSpPr txBox="1"/>
          <p:nvPr>
            <p:ph type="title"/>
          </p:nvPr>
        </p:nvSpPr>
        <p:spPr>
          <a:xfrm>
            <a:off x="395825" y="70800"/>
            <a:ext cx="10515600" cy="76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Discussion (6)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3bf95734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75" y="1514500"/>
            <a:ext cx="11537051" cy="3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bf9573432_0_191"/>
          <p:cNvSpPr txBox="1"/>
          <p:nvPr>
            <p:ph idx="1" type="body"/>
          </p:nvPr>
        </p:nvSpPr>
        <p:spPr>
          <a:xfrm>
            <a:off x="395825" y="902450"/>
            <a:ext cx="11513100" cy="56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study is based on </a:t>
            </a:r>
            <a:r>
              <a:rPr b="1" lang="en-US"/>
              <a:t>cross-sectional</a:t>
            </a:r>
            <a:r>
              <a:rPr lang="en-US"/>
              <a:t> lung function measures in cohorts of different ages and cigarette smoking exposure, it does </a:t>
            </a:r>
            <a:r>
              <a:rPr b="1" lang="en-US"/>
              <a:t>not</a:t>
            </a:r>
            <a:r>
              <a:rPr lang="en-US"/>
              <a:t> address the challenging issue of longitudinal measures.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Analytic and clinical validity of the PRS in </a:t>
            </a:r>
            <a:r>
              <a:rPr b="1" lang="en-US"/>
              <a:t>predicting COPD</a:t>
            </a:r>
            <a:r>
              <a:rPr lang="en-US"/>
              <a:t>: </a:t>
            </a:r>
            <a:r>
              <a:rPr i="1" lang="en-US"/>
              <a:t>beyond the scope of this study</a:t>
            </a:r>
            <a:r>
              <a:rPr lang="en-US"/>
              <a:t>. Future studies could evaluate whether the use of the PRS could help identify patients at greater risk of COPD and reduce underdiagnosis.</a:t>
            </a:r>
            <a:endParaRPr/>
          </a:p>
        </p:txBody>
      </p:sp>
      <p:sp>
        <p:nvSpPr>
          <p:cNvPr id="267" name="Google Shape;267;g23bf9573432_0_191"/>
          <p:cNvSpPr txBox="1"/>
          <p:nvPr>
            <p:ph type="title"/>
          </p:nvPr>
        </p:nvSpPr>
        <p:spPr>
          <a:xfrm>
            <a:off x="395825" y="70800"/>
            <a:ext cx="10515600" cy="76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Discussion (7)</a:t>
            </a:r>
            <a:endParaRPr b="1"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bf9573432_0_196"/>
          <p:cNvSpPr txBox="1"/>
          <p:nvPr>
            <p:ph idx="1" type="body"/>
          </p:nvPr>
        </p:nvSpPr>
        <p:spPr>
          <a:xfrm>
            <a:off x="395825" y="902450"/>
            <a:ext cx="11513100" cy="56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 major limitation to the clinical application of this PRS to COPD treatment is the lack of effective interventions to preserve lung health.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possible that PRS could be used for trial seletction to reduce heterogeneity.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Understanding</a:t>
            </a:r>
            <a:r>
              <a:rPr lang="en-US"/>
              <a:t> COPD pathogenesis through the role of polygenic risk scores is also a crucial area.</a:t>
            </a:r>
            <a:endParaRPr/>
          </a:p>
        </p:txBody>
      </p:sp>
      <p:sp>
        <p:nvSpPr>
          <p:cNvPr id="273" name="Google Shape;273;g23bf9573432_0_196"/>
          <p:cNvSpPr txBox="1"/>
          <p:nvPr>
            <p:ph type="title"/>
          </p:nvPr>
        </p:nvSpPr>
        <p:spPr>
          <a:xfrm>
            <a:off x="395825" y="70800"/>
            <a:ext cx="10515600" cy="76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Discussion (8)</a:t>
            </a:r>
            <a:endParaRPr b="1"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144517" y="175940"/>
            <a:ext cx="10515600" cy="580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Findings</a:t>
            </a:r>
            <a:endParaRPr b="1"/>
          </a:p>
        </p:txBody>
      </p:sp>
      <p:sp>
        <p:nvSpPr>
          <p:cNvPr id="279" name="Google Shape;279;p5"/>
          <p:cNvSpPr txBox="1"/>
          <p:nvPr>
            <p:ph idx="1" type="body"/>
          </p:nvPr>
        </p:nvSpPr>
        <p:spPr>
          <a:xfrm>
            <a:off x="144517" y="914400"/>
            <a:ext cx="11679621" cy="5707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polygenic risk score (PRS) was associated with COPD in European (odds ratio [OR] per SD </a:t>
            </a:r>
            <a:r>
              <a:rPr i="1" lang="en-US"/>
              <a:t>1.81</a:t>
            </a:r>
            <a:r>
              <a:rPr lang="en-US"/>
              <a:t> [95% CI 1.74-1.88] and non-European (</a:t>
            </a:r>
            <a:r>
              <a:rPr i="1" lang="en-US"/>
              <a:t>1.42</a:t>
            </a:r>
            <a:r>
              <a:rPr lang="en-US"/>
              <a:t> [1.34-1.51] ) populations.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polygenic risk score was superior to previously described genetic risk scores and, when combined with clinical risk factors (ie, age, sex, and smoking pack-years), showed improved prediction for COPD compared with a model comprising clinical risk factors alone (AUC 0.8 vs 0.76).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polygenic risk score was associated with CT imaging phenotypes.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PRS was associated with a reduced lung growth pattern.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bf9573432_0_12"/>
          <p:cNvSpPr txBox="1"/>
          <p:nvPr>
            <p:ph type="title"/>
          </p:nvPr>
        </p:nvSpPr>
        <p:spPr>
          <a:xfrm>
            <a:off x="183475" y="223550"/>
            <a:ext cx="10515600" cy="97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Interpretation</a:t>
            </a:r>
            <a:endParaRPr b="1" sz="4000"/>
          </a:p>
        </p:txBody>
      </p:sp>
      <p:sp>
        <p:nvSpPr>
          <p:cNvPr id="285" name="Google Shape;285;g23bf9573432_0_12"/>
          <p:cNvSpPr txBox="1"/>
          <p:nvPr>
            <p:ph idx="1" type="body"/>
          </p:nvPr>
        </p:nvSpPr>
        <p:spPr>
          <a:xfrm>
            <a:off x="183475" y="1397925"/>
            <a:ext cx="11672400" cy="513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en-US"/>
              <a:t>PRS score contained of genetic variants that can identify a small subset of individuals: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Increased risk for moderate-to-severe COPD.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Emphysema subtypes associated with cigarette smoking.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Patterns of reduced lung growth.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bf9573432_0_220"/>
          <p:cNvSpPr txBox="1"/>
          <p:nvPr>
            <p:ph type="title"/>
          </p:nvPr>
        </p:nvSpPr>
        <p:spPr>
          <a:xfrm>
            <a:off x="236550" y="0"/>
            <a:ext cx="11778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Reference</a:t>
            </a:r>
            <a:endParaRPr b="1" sz="4000"/>
          </a:p>
        </p:txBody>
      </p:sp>
      <p:sp>
        <p:nvSpPr>
          <p:cNvPr id="291" name="Google Shape;291;g23bf9573432_0_220"/>
          <p:cNvSpPr txBox="1"/>
          <p:nvPr>
            <p:ph idx="1" type="body"/>
          </p:nvPr>
        </p:nvSpPr>
        <p:spPr>
          <a:xfrm>
            <a:off x="236550" y="1397925"/>
            <a:ext cx="116901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https://doi.org/10.1016/S2213-2600(20)30101-6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https://www.frontiersin.org/articles/10.3389/fgene.2022.818574/full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23bf9573432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28297" y="331076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Background</a:t>
            </a:r>
            <a:endParaRPr b="1" sz="40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28297" y="1403131"/>
            <a:ext cx="10925503" cy="4773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Previous research has shown that COPD is influenced by genetic factors.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variants identified by GWAS are of individually small effect, and account for a modest fraction of genetic risk.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Studies combining these variants showed improved risk prediction.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7033825" y="6311900"/>
            <a:ext cx="47773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https://doi.org/10.1016/S2213-2600(20)30101-6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81000" y="1"/>
            <a:ext cx="10515600" cy="788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Methods</a:t>
            </a:r>
            <a:endParaRPr b="1"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381000" y="788276"/>
            <a:ext cx="11506200" cy="6069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A polygenic risk score was developed using a large GWAS of lung function (FEV</a:t>
            </a:r>
            <a:r>
              <a:rPr baseline="-25000" lang="en-US" sz="2500"/>
              <a:t>1</a:t>
            </a:r>
            <a:r>
              <a:rPr lang="en-US" sz="2500"/>
              <a:t> and FEV</a:t>
            </a:r>
            <a:r>
              <a:rPr baseline="-25000" lang="en-US" sz="2500"/>
              <a:t>1</a:t>
            </a:r>
            <a:r>
              <a:rPr lang="en-US" sz="2500"/>
              <a:t>/forced vital capcity [FVC]) from the UK Biobank and SpiroMeta.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This polygenic risk score in nine cohorts of multiple ethnicities for an association with moderate-to-severe COPD ( FEV1/FVC &lt;0.7 and FEV1 &lt; 80% of predicted)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Associations were tested using logistic regression models, adjusting for age, gender, height, smoking pack-years, genetic ancestry.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Predictive performance of models were assessed by area under the curve </a:t>
            </a:r>
            <a:r>
              <a:rPr lang="en-US" sz="2600"/>
              <a:t>(AUC).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bf9573432_0_44"/>
          <p:cNvSpPr txBox="1"/>
          <p:nvPr>
            <p:ph type="title"/>
          </p:nvPr>
        </p:nvSpPr>
        <p:spPr>
          <a:xfrm>
            <a:off x="183500" y="135075"/>
            <a:ext cx="10515600" cy="69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Study populations</a:t>
            </a:r>
            <a:endParaRPr b="1" sz="3600"/>
          </a:p>
        </p:txBody>
      </p:sp>
      <p:sp>
        <p:nvSpPr>
          <p:cNvPr id="116" name="Google Shape;116;g23bf9573432_0_44"/>
          <p:cNvSpPr txBox="1"/>
          <p:nvPr>
            <p:ph idx="1" type="body"/>
          </p:nvPr>
        </p:nvSpPr>
        <p:spPr>
          <a:xfrm>
            <a:off x="183500" y="973250"/>
            <a:ext cx="11707800" cy="56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GWAS for FEV1 and FEV1/FVC : </a:t>
            </a:r>
            <a:r>
              <a:rPr i="1" lang="en-US" sz="2600"/>
              <a:t>UK BioBank</a:t>
            </a:r>
            <a:r>
              <a:rPr lang="en-US" sz="2600"/>
              <a:t> and </a:t>
            </a:r>
            <a:r>
              <a:rPr i="1" lang="en-US" sz="2600"/>
              <a:t>SpiroMeta</a:t>
            </a:r>
            <a:r>
              <a:rPr lang="en-US" sz="2600"/>
              <a:t>.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PRS was calculated in both case-control and population based studies </a:t>
            </a:r>
            <a:r>
              <a:rPr lang="en-US" sz="2600"/>
              <a:t>across a range of ethnicities.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23bf957343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75" y="2760450"/>
            <a:ext cx="8684749" cy="40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3bf9573432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375" y="870850"/>
            <a:ext cx="6627250" cy="58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3bf9573432_0_111"/>
          <p:cNvSpPr txBox="1"/>
          <p:nvPr/>
        </p:nvSpPr>
        <p:spPr>
          <a:xfrm>
            <a:off x="787500" y="123875"/>
            <a:ext cx="106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V</a:t>
            </a:r>
            <a:r>
              <a:rPr b="1" lang="en-US" sz="3000"/>
              <a:t>ariants included in the polygenic risk scores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f9573432_0_49"/>
          <p:cNvSpPr txBox="1"/>
          <p:nvPr>
            <p:ph type="title"/>
          </p:nvPr>
        </p:nvSpPr>
        <p:spPr>
          <a:xfrm>
            <a:off x="254250" y="0"/>
            <a:ext cx="10515600" cy="101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Outcomes</a:t>
            </a:r>
            <a:endParaRPr b="1" sz="4000"/>
          </a:p>
        </p:txBody>
      </p:sp>
      <p:sp>
        <p:nvSpPr>
          <p:cNvPr id="129" name="Google Shape;129;g23bf9573432_0_49"/>
          <p:cNvSpPr txBox="1"/>
          <p:nvPr>
            <p:ph idx="1" type="body"/>
          </p:nvPr>
        </p:nvSpPr>
        <p:spPr>
          <a:xfrm>
            <a:off x="254250" y="1015200"/>
            <a:ext cx="11760900" cy="562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Primary outcome: </a:t>
            </a:r>
            <a:endParaRPr b="1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Moderate-to-severe COPD (</a:t>
            </a:r>
            <a:r>
              <a:rPr lang="en-US"/>
              <a:t>FEV1/FVC &lt;0·7 and FEV1 &lt;80% of predicted).</a:t>
            </a:r>
            <a:endParaRPr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Secondary outcome:</a:t>
            </a:r>
            <a:endParaRPr b="1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Assessing the association of the combined PRS with smoking, occurrence of exacerbations, GOLD </a:t>
            </a:r>
            <a:r>
              <a:rPr lang="en-US"/>
              <a:t>spirometry</a:t>
            </a:r>
            <a:r>
              <a:rPr lang="en-US"/>
              <a:t> grades, clinical COPD phenotypes, imaging phenotypes, and lung growth patterns.</a:t>
            </a:r>
            <a:endParaRPr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performance of the PRS in predicting COPD compared with the clinical risk score.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f9573432_0_58"/>
          <p:cNvSpPr txBox="1"/>
          <p:nvPr>
            <p:ph type="title"/>
          </p:nvPr>
        </p:nvSpPr>
        <p:spPr>
          <a:xfrm>
            <a:off x="289650" y="170475"/>
            <a:ext cx="10515600" cy="87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Statistical analysis</a:t>
            </a:r>
            <a:endParaRPr b="1" sz="3600"/>
          </a:p>
        </p:txBody>
      </p:sp>
      <p:sp>
        <p:nvSpPr>
          <p:cNvPr id="135" name="Google Shape;135;g23bf9573432_0_58"/>
          <p:cNvSpPr txBox="1"/>
          <p:nvPr>
            <p:ph idx="1" type="body"/>
          </p:nvPr>
        </p:nvSpPr>
        <p:spPr>
          <a:xfrm>
            <a:off x="289650" y="1044075"/>
            <a:ext cx="11583900" cy="56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973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i="1" lang="en-US"/>
              <a:t>Regression model</a:t>
            </a:r>
            <a:r>
              <a:rPr lang="en-US"/>
              <a:t> to calculate polygenic risk scores in participants from 9 studies. For each cohort, FEV1 and FEV1/FVC PRS were centred and scaled by means and standard deviations.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Correlation of the combined polygenic risk score with smoking pack-years using </a:t>
            </a:r>
            <a:r>
              <a:rPr i="1" lang="en-US"/>
              <a:t>Pearson correlation coefficients</a:t>
            </a:r>
            <a:r>
              <a:rPr lang="en-US"/>
              <a:t>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association </a:t>
            </a:r>
            <a:r>
              <a:rPr lang="en-US"/>
              <a:t>between</a:t>
            </a:r>
            <a:r>
              <a:rPr lang="en-US"/>
              <a:t> the PRS and COPD was tested using logistic regression models, with some clinical adjustments.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</a:t>
            </a:r>
            <a:r>
              <a:rPr lang="en-US"/>
              <a:t>association between PRS and COPD-related phenotypes that were available in some cohorts was tested.</a:t>
            </a:r>
            <a:endParaRPr/>
          </a:p>
          <a:p>
            <a:pPr indent="-379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Lung-function growth pattern analysis: logistic regression to compare reduced lung growth patterns to normal growth patterns + pairwise comparisons.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2023-08-16T18:36:20Z</dcterms:created>
  <dc:creator>Admin</dc:creator>
</cp:coreProperties>
</file>