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4" r:id="rId3"/>
    <p:sldId id="275" r:id="rId4"/>
    <p:sldId id="276" r:id="rId5"/>
    <p:sldId id="270" r:id="rId6"/>
    <p:sldId id="277" r:id="rId7"/>
    <p:sldId id="278" r:id="rId8"/>
    <p:sldId id="273" r:id="rId9"/>
    <p:sldId id="269" r:id="rId10"/>
    <p:sldId id="279" r:id="rId11"/>
    <p:sldId id="271" r:id="rId12"/>
    <p:sldId id="272" r:id="rId13"/>
    <p:sldId id="280" r:id="rId14"/>
    <p:sldId id="281" r:id="rId15"/>
    <p:sldId id="283" r:id="rId16"/>
    <p:sldId id="284" r:id="rId17"/>
    <p:sldId id="267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#1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#10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#11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#12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#13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#14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#15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#16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#2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#3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#4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#5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#6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#7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#8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#9">
  <dgm:title val=""/>
  <dgm:desc val=""/>
  <dgm:catLst>
    <dgm:cat type="accent6" pri="11100"/>
  </dgm:catLst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" loCatId="list" qsTypeId="urn:microsoft.com/office/officeart/2005/8/quickstyle/simple1#1" qsCatId="simple" csTypeId="urn:microsoft.com/office/officeart/2005/8/colors/accent6_1#1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Quantitative Traits</a:t>
          </a:r>
        </a:p>
      </dgm:t>
    </dgm:pt>
    <dgm:pt modelId="{E1399106-9BE2-43F4-9430-F473CB36780F}" type="parTrans" cxnId="{A860612D-4931-4BB9-94A4-D475BD55957F}">
      <dgm:prSet/>
      <dgm:spPr/>
      <dgm:t>
        <a:bodyPr/>
        <a:lstStyle/>
        <a:p>
          <a:endParaRPr lang="en-US"/>
        </a:p>
      </dgm:t>
    </dgm:pt>
    <dgm:pt modelId="{507A6FE3-4D55-4ED6-A973-429D64C5DF28}" type="sibTrans" cxnId="{A860612D-4931-4BB9-94A4-D475BD55957F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860612D-4931-4BB9-94A4-D475BD55957F}" srcId="{26C320EB-5352-40AA-A0A9-C13066E1373C}" destId="{773C5012-55F9-436E-B78B-2A38D8AAA0C0}" srcOrd="0" destOrd="0" parTransId="{E1399106-9BE2-43F4-9430-F473CB36780F}" sibTransId="{507A6FE3-4D55-4ED6-A973-429D64C5DF28}"/>
    <dgm:cxn modelId="{6E52F94C-2DAE-4CA5-BC64-D6F3AB2661EE}" type="presOf" srcId="{773C5012-55F9-436E-B78B-2A38D8AAA0C0}" destId="{D0971512-D8E1-4E4B-89F4-FF2EB164C196}" srcOrd="1" destOrd="0" presId="urn:microsoft.com/office/officeart/2005/8/layout/list1#1"/>
    <dgm:cxn modelId="{0BD4AB87-1187-4D13-8434-BF4B8F088E36}" type="presOf" srcId="{26C320EB-5352-40AA-A0A9-C13066E1373C}" destId="{E5EECCA3-F875-4B71-92CC-9CCDFB7DBFEF}" srcOrd="0" destOrd="0" presId="urn:microsoft.com/office/officeart/2005/8/layout/list1#1"/>
    <dgm:cxn modelId="{A70563DC-E4D1-4129-B89C-6827623C2A3E}" type="presOf" srcId="{773C5012-55F9-436E-B78B-2A38D8AAA0C0}" destId="{58B158CB-C1D2-4676-88E6-6B3937A00A96}" srcOrd="0" destOrd="0" presId="urn:microsoft.com/office/officeart/2005/8/layout/list1#1"/>
    <dgm:cxn modelId="{5C5E9DFD-15EC-47E9-BEE0-AC7F6BC7F786}" type="presParOf" srcId="{E5EECCA3-F875-4B71-92CC-9CCDFB7DBFEF}" destId="{667CAF5C-37C0-43B7-8B7E-02CCA3754DB9}" srcOrd="0" destOrd="0" presId="urn:microsoft.com/office/officeart/2005/8/layout/list1#1"/>
    <dgm:cxn modelId="{9AD54AB0-79AD-4A2A-976D-053E57D136E9}" type="presParOf" srcId="{667CAF5C-37C0-43B7-8B7E-02CCA3754DB9}" destId="{58B158CB-C1D2-4676-88E6-6B3937A00A96}" srcOrd="0" destOrd="0" presId="urn:microsoft.com/office/officeart/2005/8/layout/list1#1"/>
    <dgm:cxn modelId="{A10C4D3F-BEDE-4F02-88C3-51A6BA368B7C}" type="presParOf" srcId="{667CAF5C-37C0-43B7-8B7E-02CCA3754DB9}" destId="{D0971512-D8E1-4E4B-89F4-FF2EB164C196}" srcOrd="1" destOrd="0" presId="urn:microsoft.com/office/officeart/2005/8/layout/list1#1"/>
    <dgm:cxn modelId="{2C5D46C5-763C-4544-9E39-A193C210D225}" type="presParOf" srcId="{E5EECCA3-F875-4B71-92CC-9CCDFB7DBFEF}" destId="{05E10EBB-C85A-471E-9935-B48B9C39A12E}" srcOrd="1" destOrd="0" presId="urn:microsoft.com/office/officeart/2005/8/layout/list1#1"/>
    <dgm:cxn modelId="{42A02421-20F1-4F09-B2D3-59AD613525CC}" type="presParOf" srcId="{E5EECCA3-F875-4B71-92CC-9CCDFB7DBFEF}" destId="{1F055725-8984-42CB-98CB-8E7728DD5EAB}" srcOrd="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0" loCatId="list" qsTypeId="urn:microsoft.com/office/officeart/2005/8/quickstyle/simple1#10" qsCatId="simple" csTypeId="urn:microsoft.com/office/officeart/2005/8/colors/accent6_1#10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Example question and dataset </a:t>
          </a:r>
        </a:p>
      </dgm:t>
    </dgm:pt>
    <dgm:pt modelId="{E1399106-9BE2-43F4-9430-F473CB36780F}" type="parTrans" cxnId="{AADFA2B5-3B2F-4397-AD60-5139CF617FB6}">
      <dgm:prSet/>
      <dgm:spPr/>
      <dgm:t>
        <a:bodyPr/>
        <a:lstStyle/>
        <a:p>
          <a:endParaRPr lang="en-US"/>
        </a:p>
      </dgm:t>
    </dgm:pt>
    <dgm:pt modelId="{507A6FE3-4D55-4ED6-A973-429D64C5DF28}" type="sibTrans" cxnId="{AADFA2B5-3B2F-4397-AD60-5139CF617FB6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FF957B3-A859-4B9F-B2D1-631F30D9827C}" type="presOf" srcId="{773C5012-55F9-436E-B78B-2A38D8AAA0C0}" destId="{58B158CB-C1D2-4676-88E6-6B3937A00A96}" srcOrd="0" destOrd="0" presId="urn:microsoft.com/office/officeart/2005/8/layout/list1#10"/>
    <dgm:cxn modelId="{AADFA2B5-3B2F-4397-AD60-5139CF617FB6}" srcId="{26C320EB-5352-40AA-A0A9-C13066E1373C}" destId="{773C5012-55F9-436E-B78B-2A38D8AAA0C0}" srcOrd="0" destOrd="0" parTransId="{E1399106-9BE2-43F4-9430-F473CB36780F}" sibTransId="{507A6FE3-4D55-4ED6-A973-429D64C5DF28}"/>
    <dgm:cxn modelId="{3AD4BABB-4CBF-4EE6-A198-BE4E29F5F8AC}" type="presOf" srcId="{773C5012-55F9-436E-B78B-2A38D8AAA0C0}" destId="{D0971512-D8E1-4E4B-89F4-FF2EB164C196}" srcOrd="1" destOrd="0" presId="urn:microsoft.com/office/officeart/2005/8/layout/list1#10"/>
    <dgm:cxn modelId="{B7DB11BF-4FA8-4B7F-B909-061D4767114F}" type="presOf" srcId="{26C320EB-5352-40AA-A0A9-C13066E1373C}" destId="{E5EECCA3-F875-4B71-92CC-9CCDFB7DBFEF}" srcOrd="0" destOrd="0" presId="urn:microsoft.com/office/officeart/2005/8/layout/list1#10"/>
    <dgm:cxn modelId="{53EBB122-7F33-4A19-B0D1-947BB025C058}" type="presParOf" srcId="{E5EECCA3-F875-4B71-92CC-9CCDFB7DBFEF}" destId="{667CAF5C-37C0-43B7-8B7E-02CCA3754DB9}" srcOrd="0" destOrd="0" presId="urn:microsoft.com/office/officeart/2005/8/layout/list1#10"/>
    <dgm:cxn modelId="{DD771A71-94CD-4BFC-AB89-49C14F974D71}" type="presParOf" srcId="{667CAF5C-37C0-43B7-8B7E-02CCA3754DB9}" destId="{58B158CB-C1D2-4676-88E6-6B3937A00A96}" srcOrd="0" destOrd="0" presId="urn:microsoft.com/office/officeart/2005/8/layout/list1#10"/>
    <dgm:cxn modelId="{616C146D-ED60-490B-8750-09ABF2EC0120}" type="presParOf" srcId="{667CAF5C-37C0-43B7-8B7E-02CCA3754DB9}" destId="{D0971512-D8E1-4E4B-89F4-FF2EB164C196}" srcOrd="1" destOrd="0" presId="urn:microsoft.com/office/officeart/2005/8/layout/list1#10"/>
    <dgm:cxn modelId="{7105C90D-AB17-4481-AAE0-5AF53F2BF85F}" type="presParOf" srcId="{E5EECCA3-F875-4B71-92CC-9CCDFB7DBFEF}" destId="{05E10EBB-C85A-471E-9935-B48B9C39A12E}" srcOrd="1" destOrd="0" presId="urn:microsoft.com/office/officeart/2005/8/layout/list1#10"/>
    <dgm:cxn modelId="{F93C9DA5-90B9-46B6-96EF-99DC723DBD2C}" type="presParOf" srcId="{E5EECCA3-F875-4B71-92CC-9CCDFB7DBFEF}" destId="{1F055725-8984-42CB-98CB-8E7728DD5EAB}" srcOrd="2" destOrd="0" presId="urn:microsoft.com/office/officeart/2005/8/layout/list1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1" loCatId="list" qsTypeId="urn:microsoft.com/office/officeart/2005/8/quickstyle/simple1#11" qsCatId="simple" csTypeId="urn:microsoft.com/office/officeart/2005/8/colors/accent6_1#11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Example - </a:t>
          </a:r>
          <a:r>
            <a:rPr lang="vi-VN" altLang="en-US" sz="2400" b="1">
              <a:sym typeface="+mn-ea"/>
            </a:rPr>
            <a:t>Materials</a:t>
          </a:r>
          <a:endParaRPr lang="vi-VN" sz="2400" b="1">
            <a:sym typeface="+mn-ea"/>
          </a:endParaRPr>
        </a:p>
      </dgm:t>
    </dgm:pt>
    <dgm:pt modelId="{E1399106-9BE2-43F4-9430-F473CB36780F}" type="parTrans" cxnId="{695393DD-22A6-4FE7-ADCA-0733EF6B66F3}">
      <dgm:prSet/>
      <dgm:spPr/>
      <dgm:t>
        <a:bodyPr/>
        <a:lstStyle/>
        <a:p>
          <a:endParaRPr lang="en-US"/>
        </a:p>
      </dgm:t>
    </dgm:pt>
    <dgm:pt modelId="{507A6FE3-4D55-4ED6-A973-429D64C5DF28}" type="sibTrans" cxnId="{695393DD-22A6-4FE7-ADCA-0733EF6B66F3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ED7F704-EAA2-466B-BAA3-46A0A0271066}" type="presOf" srcId="{773C5012-55F9-436E-B78B-2A38D8AAA0C0}" destId="{58B158CB-C1D2-4676-88E6-6B3937A00A96}" srcOrd="0" destOrd="0" presId="urn:microsoft.com/office/officeart/2005/8/layout/list1#11"/>
    <dgm:cxn modelId="{88BC0E26-42E7-49A9-B182-F468EA862D26}" type="presOf" srcId="{26C320EB-5352-40AA-A0A9-C13066E1373C}" destId="{E5EECCA3-F875-4B71-92CC-9CCDFB7DBFEF}" srcOrd="0" destOrd="0" presId="urn:microsoft.com/office/officeart/2005/8/layout/list1#11"/>
    <dgm:cxn modelId="{FA5AF89C-6CDE-4874-B866-3FD047C4C2BF}" type="presOf" srcId="{773C5012-55F9-436E-B78B-2A38D8AAA0C0}" destId="{D0971512-D8E1-4E4B-89F4-FF2EB164C196}" srcOrd="1" destOrd="0" presId="urn:microsoft.com/office/officeart/2005/8/layout/list1#11"/>
    <dgm:cxn modelId="{695393DD-22A6-4FE7-ADCA-0733EF6B66F3}" srcId="{26C320EB-5352-40AA-A0A9-C13066E1373C}" destId="{773C5012-55F9-436E-B78B-2A38D8AAA0C0}" srcOrd="0" destOrd="0" parTransId="{E1399106-9BE2-43F4-9430-F473CB36780F}" sibTransId="{507A6FE3-4D55-4ED6-A973-429D64C5DF28}"/>
    <dgm:cxn modelId="{F1DD1C0F-CA13-4EF2-8295-F042E80A26F6}" type="presParOf" srcId="{E5EECCA3-F875-4B71-92CC-9CCDFB7DBFEF}" destId="{667CAF5C-37C0-43B7-8B7E-02CCA3754DB9}" srcOrd="0" destOrd="0" presId="urn:microsoft.com/office/officeart/2005/8/layout/list1#11"/>
    <dgm:cxn modelId="{49B51F7D-782E-4711-B57C-A6954AC55585}" type="presParOf" srcId="{667CAF5C-37C0-43B7-8B7E-02CCA3754DB9}" destId="{58B158CB-C1D2-4676-88E6-6B3937A00A96}" srcOrd="0" destOrd="0" presId="urn:microsoft.com/office/officeart/2005/8/layout/list1#11"/>
    <dgm:cxn modelId="{58D6667A-6EBC-402C-BC81-9EC81ADA1890}" type="presParOf" srcId="{667CAF5C-37C0-43B7-8B7E-02CCA3754DB9}" destId="{D0971512-D8E1-4E4B-89F4-FF2EB164C196}" srcOrd="1" destOrd="0" presId="urn:microsoft.com/office/officeart/2005/8/layout/list1#11"/>
    <dgm:cxn modelId="{D71076D1-1623-4000-B4FE-6EC679DA6C8F}" type="presParOf" srcId="{E5EECCA3-F875-4B71-92CC-9CCDFB7DBFEF}" destId="{05E10EBB-C85A-471E-9935-B48B9C39A12E}" srcOrd="1" destOrd="0" presId="urn:microsoft.com/office/officeart/2005/8/layout/list1#11"/>
    <dgm:cxn modelId="{4324E759-1B80-4B48-A706-5A5613C185F8}" type="presParOf" srcId="{E5EECCA3-F875-4B71-92CC-9CCDFB7DBFEF}" destId="{1F055725-8984-42CB-98CB-8E7728DD5EAB}" srcOrd="2" destOrd="0" presId="urn:microsoft.com/office/officeart/2005/8/layout/list1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2" loCatId="list" qsTypeId="urn:microsoft.com/office/officeart/2005/8/quickstyle/simple1#12" qsCatId="simple" csTypeId="urn:microsoft.com/office/officeart/2005/8/colors/accent6_1#12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dirty="0">
              <a:sym typeface="+mn-ea"/>
            </a:rPr>
            <a:t>Association analysis using Transferrin/Height phenotype</a:t>
          </a:r>
        </a:p>
      </dgm:t>
    </dgm:pt>
    <dgm:pt modelId="{E1399106-9BE2-43F4-9430-F473CB36780F}" type="parTrans" cxnId="{D32D6800-8F29-4FF8-AE6F-EDCD28DCDB99}">
      <dgm:prSet/>
      <dgm:spPr/>
      <dgm:t>
        <a:bodyPr/>
        <a:lstStyle/>
        <a:p>
          <a:endParaRPr lang="en-US"/>
        </a:p>
      </dgm:t>
    </dgm:pt>
    <dgm:pt modelId="{507A6FE3-4D55-4ED6-A973-429D64C5DF28}" type="sibTrans" cxnId="{D32D6800-8F29-4FF8-AE6F-EDCD28DCDB99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32D6800-8F29-4FF8-AE6F-EDCD28DCDB99}" srcId="{26C320EB-5352-40AA-A0A9-C13066E1373C}" destId="{773C5012-55F9-436E-B78B-2A38D8AAA0C0}" srcOrd="0" destOrd="0" parTransId="{E1399106-9BE2-43F4-9430-F473CB36780F}" sibTransId="{507A6FE3-4D55-4ED6-A973-429D64C5DF28}"/>
    <dgm:cxn modelId="{38197DA5-ED9A-4BF4-846D-DC2EF72846FB}" type="presOf" srcId="{773C5012-55F9-436E-B78B-2A38D8AAA0C0}" destId="{D0971512-D8E1-4E4B-89F4-FF2EB164C196}" srcOrd="1" destOrd="0" presId="urn:microsoft.com/office/officeart/2005/8/layout/list1#12"/>
    <dgm:cxn modelId="{F489C1CA-3C1F-4ACC-AF66-484A0EC2E2B8}" type="presOf" srcId="{26C320EB-5352-40AA-A0A9-C13066E1373C}" destId="{E5EECCA3-F875-4B71-92CC-9CCDFB7DBFEF}" srcOrd="0" destOrd="0" presId="urn:microsoft.com/office/officeart/2005/8/layout/list1#12"/>
    <dgm:cxn modelId="{E845A8CC-75E4-4EAA-969F-C13A3C4978B1}" type="presOf" srcId="{773C5012-55F9-436E-B78B-2A38D8AAA0C0}" destId="{58B158CB-C1D2-4676-88E6-6B3937A00A96}" srcOrd="0" destOrd="0" presId="urn:microsoft.com/office/officeart/2005/8/layout/list1#12"/>
    <dgm:cxn modelId="{4ABAD276-A621-4C00-B986-5ADF0D7996C4}" type="presParOf" srcId="{E5EECCA3-F875-4B71-92CC-9CCDFB7DBFEF}" destId="{667CAF5C-37C0-43B7-8B7E-02CCA3754DB9}" srcOrd="0" destOrd="0" presId="urn:microsoft.com/office/officeart/2005/8/layout/list1#12"/>
    <dgm:cxn modelId="{A5D590BF-E7F7-4865-ABFC-513E1FA16377}" type="presParOf" srcId="{667CAF5C-37C0-43B7-8B7E-02CCA3754DB9}" destId="{58B158CB-C1D2-4676-88E6-6B3937A00A96}" srcOrd="0" destOrd="0" presId="urn:microsoft.com/office/officeart/2005/8/layout/list1#12"/>
    <dgm:cxn modelId="{0D1DEA49-42CE-4ADB-8B07-125EEAA3EB92}" type="presParOf" srcId="{667CAF5C-37C0-43B7-8B7E-02CCA3754DB9}" destId="{D0971512-D8E1-4E4B-89F4-FF2EB164C196}" srcOrd="1" destOrd="0" presId="urn:microsoft.com/office/officeart/2005/8/layout/list1#12"/>
    <dgm:cxn modelId="{499BECDE-7A55-408E-8EF5-468139B5C111}" type="presParOf" srcId="{E5EECCA3-F875-4B71-92CC-9CCDFB7DBFEF}" destId="{05E10EBB-C85A-471E-9935-B48B9C39A12E}" srcOrd="1" destOrd="0" presId="urn:microsoft.com/office/officeart/2005/8/layout/list1#12"/>
    <dgm:cxn modelId="{E5CBB436-4813-40A7-8070-9BFFE3313073}" type="presParOf" srcId="{E5EECCA3-F875-4B71-92CC-9CCDFB7DBFEF}" destId="{1F055725-8984-42CB-98CB-8E7728DD5EAB}" srcOrd="2" destOrd="0" presId="urn:microsoft.com/office/officeart/2005/8/layout/list1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3" loCatId="list" qsTypeId="urn:microsoft.com/office/officeart/2005/8/quickstyle/simple1#13" qsCatId="simple" csTypeId="urn:microsoft.com/office/officeart/2005/8/colors/accent6_1#13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Outputs</a:t>
          </a:r>
        </a:p>
      </dgm:t>
    </dgm:pt>
    <dgm:pt modelId="{E1399106-9BE2-43F4-9430-F473CB36780F}" type="parTrans" cxnId="{4C6729A7-12F1-4D0F-8830-79CA9DC3D8E1}">
      <dgm:prSet/>
      <dgm:spPr/>
      <dgm:t>
        <a:bodyPr/>
        <a:lstStyle/>
        <a:p>
          <a:endParaRPr lang="en-US"/>
        </a:p>
      </dgm:t>
    </dgm:pt>
    <dgm:pt modelId="{507A6FE3-4D55-4ED6-A973-429D64C5DF28}" type="sibTrans" cxnId="{4C6729A7-12F1-4D0F-8830-79CA9DC3D8E1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8376607-E06F-4715-AA6F-EF61B1EBDAE1}" type="presOf" srcId="{26C320EB-5352-40AA-A0A9-C13066E1373C}" destId="{E5EECCA3-F875-4B71-92CC-9CCDFB7DBFEF}" srcOrd="0" destOrd="0" presId="urn:microsoft.com/office/officeart/2005/8/layout/list1#13"/>
    <dgm:cxn modelId="{65338C6F-F7A7-43B6-BDDD-F54E1157F11E}" type="presOf" srcId="{773C5012-55F9-436E-B78B-2A38D8AAA0C0}" destId="{D0971512-D8E1-4E4B-89F4-FF2EB164C196}" srcOrd="1" destOrd="0" presId="urn:microsoft.com/office/officeart/2005/8/layout/list1#13"/>
    <dgm:cxn modelId="{D2B74C7F-291F-41A9-B35C-2C7615E37167}" type="presOf" srcId="{773C5012-55F9-436E-B78B-2A38D8AAA0C0}" destId="{58B158CB-C1D2-4676-88E6-6B3937A00A96}" srcOrd="0" destOrd="0" presId="urn:microsoft.com/office/officeart/2005/8/layout/list1#13"/>
    <dgm:cxn modelId="{4C6729A7-12F1-4D0F-8830-79CA9DC3D8E1}" srcId="{26C320EB-5352-40AA-A0A9-C13066E1373C}" destId="{773C5012-55F9-436E-B78B-2A38D8AAA0C0}" srcOrd="0" destOrd="0" parTransId="{E1399106-9BE2-43F4-9430-F473CB36780F}" sibTransId="{507A6FE3-4D55-4ED6-A973-429D64C5DF28}"/>
    <dgm:cxn modelId="{9D91A28B-67A7-4BDF-874E-A4B33C59FE70}" type="presParOf" srcId="{E5EECCA3-F875-4B71-92CC-9CCDFB7DBFEF}" destId="{667CAF5C-37C0-43B7-8B7E-02CCA3754DB9}" srcOrd="0" destOrd="0" presId="urn:microsoft.com/office/officeart/2005/8/layout/list1#13"/>
    <dgm:cxn modelId="{71BD23F2-241A-41B6-AD74-E53965455B3F}" type="presParOf" srcId="{667CAF5C-37C0-43B7-8B7E-02CCA3754DB9}" destId="{58B158CB-C1D2-4676-88E6-6B3937A00A96}" srcOrd="0" destOrd="0" presId="urn:microsoft.com/office/officeart/2005/8/layout/list1#13"/>
    <dgm:cxn modelId="{634BC1F0-930B-41BD-8649-9F5D0812DC43}" type="presParOf" srcId="{667CAF5C-37C0-43B7-8B7E-02CCA3754DB9}" destId="{D0971512-D8E1-4E4B-89F4-FF2EB164C196}" srcOrd="1" destOrd="0" presId="urn:microsoft.com/office/officeart/2005/8/layout/list1#13"/>
    <dgm:cxn modelId="{F41D610B-0A83-4898-8BD1-06F896BDC7D2}" type="presParOf" srcId="{E5EECCA3-F875-4B71-92CC-9CCDFB7DBFEF}" destId="{05E10EBB-C85A-471E-9935-B48B9C39A12E}" srcOrd="1" destOrd="0" presId="urn:microsoft.com/office/officeart/2005/8/layout/list1#13"/>
    <dgm:cxn modelId="{955B582B-7EDC-48AD-9B97-FAEC8A1DCB28}" type="presParOf" srcId="{E5EECCA3-F875-4B71-92CC-9CCDFB7DBFEF}" destId="{1F055725-8984-42CB-98CB-8E7728DD5EAB}" srcOrd="2" destOrd="0" presId="urn:microsoft.com/office/officeart/2005/8/layout/list1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4" loCatId="list" qsTypeId="urn:microsoft.com/office/officeart/2005/8/quickstyle/simple1#14" qsCatId="simple" csTypeId="urn:microsoft.com/office/officeart/2005/8/colors/accent6_1#14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What we not cover in this sections ?</a:t>
          </a:r>
        </a:p>
      </dgm:t>
    </dgm:pt>
    <dgm:pt modelId="{E1399106-9BE2-43F4-9430-F473CB36780F}" type="parTrans" cxnId="{3CC71176-81A2-4027-8D72-9B3F17E3B812}">
      <dgm:prSet/>
      <dgm:spPr/>
      <dgm:t>
        <a:bodyPr/>
        <a:lstStyle/>
        <a:p>
          <a:endParaRPr lang="en-US"/>
        </a:p>
      </dgm:t>
    </dgm:pt>
    <dgm:pt modelId="{507A6FE3-4D55-4ED6-A973-429D64C5DF28}" type="sibTrans" cxnId="{3CC71176-81A2-4027-8D72-9B3F17E3B812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A20BE42-A0FA-4BAE-A1EC-3344A78024B9}" type="presOf" srcId="{26C320EB-5352-40AA-A0A9-C13066E1373C}" destId="{E5EECCA3-F875-4B71-92CC-9CCDFB7DBFEF}" srcOrd="0" destOrd="0" presId="urn:microsoft.com/office/officeart/2005/8/layout/list1#14"/>
    <dgm:cxn modelId="{3CC71176-81A2-4027-8D72-9B3F17E3B812}" srcId="{26C320EB-5352-40AA-A0A9-C13066E1373C}" destId="{773C5012-55F9-436E-B78B-2A38D8AAA0C0}" srcOrd="0" destOrd="0" parTransId="{E1399106-9BE2-43F4-9430-F473CB36780F}" sibTransId="{507A6FE3-4D55-4ED6-A973-429D64C5DF28}"/>
    <dgm:cxn modelId="{834B8DCE-2DCB-4DCE-9542-85D43BA83905}" type="presOf" srcId="{773C5012-55F9-436E-B78B-2A38D8AAA0C0}" destId="{D0971512-D8E1-4E4B-89F4-FF2EB164C196}" srcOrd="1" destOrd="0" presId="urn:microsoft.com/office/officeart/2005/8/layout/list1#14"/>
    <dgm:cxn modelId="{2B2FAEEC-EAFD-4973-9EB5-3176924E857F}" type="presOf" srcId="{773C5012-55F9-436E-B78B-2A38D8AAA0C0}" destId="{58B158CB-C1D2-4676-88E6-6B3937A00A96}" srcOrd="0" destOrd="0" presId="urn:microsoft.com/office/officeart/2005/8/layout/list1#14"/>
    <dgm:cxn modelId="{B648708A-7B51-412A-86BC-FC6B256E8572}" type="presParOf" srcId="{E5EECCA3-F875-4B71-92CC-9CCDFB7DBFEF}" destId="{667CAF5C-37C0-43B7-8B7E-02CCA3754DB9}" srcOrd="0" destOrd="0" presId="urn:microsoft.com/office/officeart/2005/8/layout/list1#14"/>
    <dgm:cxn modelId="{EDBAB6F4-CDB1-4555-8EB1-A8CA0A068B08}" type="presParOf" srcId="{667CAF5C-37C0-43B7-8B7E-02CCA3754DB9}" destId="{58B158CB-C1D2-4676-88E6-6B3937A00A96}" srcOrd="0" destOrd="0" presId="urn:microsoft.com/office/officeart/2005/8/layout/list1#14"/>
    <dgm:cxn modelId="{C97DA05F-9D86-4FD0-B332-3A0143DADAE5}" type="presParOf" srcId="{667CAF5C-37C0-43B7-8B7E-02CCA3754DB9}" destId="{D0971512-D8E1-4E4B-89F4-FF2EB164C196}" srcOrd="1" destOrd="0" presId="urn:microsoft.com/office/officeart/2005/8/layout/list1#14"/>
    <dgm:cxn modelId="{C150F861-99BD-4099-A02F-1FFC159A4954}" type="presParOf" srcId="{E5EECCA3-F875-4B71-92CC-9CCDFB7DBFEF}" destId="{05E10EBB-C85A-471E-9935-B48B9C39A12E}" srcOrd="1" destOrd="0" presId="urn:microsoft.com/office/officeart/2005/8/layout/list1#14"/>
    <dgm:cxn modelId="{8D2C451A-BFDA-44B6-A20A-B4DF69573D62}" type="presParOf" srcId="{E5EECCA3-F875-4B71-92CC-9CCDFB7DBFEF}" destId="{1F055725-8984-42CB-98CB-8E7728DD5EAB}" srcOrd="2" destOrd="0" presId="urn:microsoft.com/office/officeart/2005/8/layout/list1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5" loCatId="list" qsTypeId="urn:microsoft.com/office/officeart/2005/8/quickstyle/simple1#15" qsCatId="simple" csTypeId="urn:microsoft.com/office/officeart/2005/8/colors/accent6_1#15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To sum up </a:t>
          </a:r>
        </a:p>
      </dgm:t>
    </dgm:pt>
    <dgm:pt modelId="{E1399106-9BE2-43F4-9430-F473CB36780F}" type="parTrans" cxnId="{78CCEFF5-9163-479E-8A4A-6AFA49A27077}">
      <dgm:prSet/>
      <dgm:spPr/>
      <dgm:t>
        <a:bodyPr/>
        <a:lstStyle/>
        <a:p>
          <a:endParaRPr lang="en-US"/>
        </a:p>
      </dgm:t>
    </dgm:pt>
    <dgm:pt modelId="{507A6FE3-4D55-4ED6-A973-429D64C5DF28}" type="sibTrans" cxnId="{78CCEFF5-9163-479E-8A4A-6AFA49A27077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29A5067-1ABF-485D-9128-85D189D80F1E}" type="presOf" srcId="{26C320EB-5352-40AA-A0A9-C13066E1373C}" destId="{E5EECCA3-F875-4B71-92CC-9CCDFB7DBFEF}" srcOrd="0" destOrd="0" presId="urn:microsoft.com/office/officeart/2005/8/layout/list1#15"/>
    <dgm:cxn modelId="{FB5C62A4-FA29-446E-BC27-81F9391A9163}" type="presOf" srcId="{773C5012-55F9-436E-B78B-2A38D8AAA0C0}" destId="{D0971512-D8E1-4E4B-89F4-FF2EB164C196}" srcOrd="1" destOrd="0" presId="urn:microsoft.com/office/officeart/2005/8/layout/list1#15"/>
    <dgm:cxn modelId="{8621D9C5-FA58-4E62-946A-ABA1D139EE06}" type="presOf" srcId="{773C5012-55F9-436E-B78B-2A38D8AAA0C0}" destId="{58B158CB-C1D2-4676-88E6-6B3937A00A96}" srcOrd="0" destOrd="0" presId="urn:microsoft.com/office/officeart/2005/8/layout/list1#15"/>
    <dgm:cxn modelId="{78CCEFF5-9163-479E-8A4A-6AFA49A27077}" srcId="{26C320EB-5352-40AA-A0A9-C13066E1373C}" destId="{773C5012-55F9-436E-B78B-2A38D8AAA0C0}" srcOrd="0" destOrd="0" parTransId="{E1399106-9BE2-43F4-9430-F473CB36780F}" sibTransId="{507A6FE3-4D55-4ED6-A973-429D64C5DF28}"/>
    <dgm:cxn modelId="{7D16A26C-C160-47C5-912D-A2C97C48B80F}" type="presParOf" srcId="{E5EECCA3-F875-4B71-92CC-9CCDFB7DBFEF}" destId="{667CAF5C-37C0-43B7-8B7E-02CCA3754DB9}" srcOrd="0" destOrd="0" presId="urn:microsoft.com/office/officeart/2005/8/layout/list1#15"/>
    <dgm:cxn modelId="{24C67A3C-5696-414C-8521-433F13551932}" type="presParOf" srcId="{667CAF5C-37C0-43B7-8B7E-02CCA3754DB9}" destId="{58B158CB-C1D2-4676-88E6-6B3937A00A96}" srcOrd="0" destOrd="0" presId="urn:microsoft.com/office/officeart/2005/8/layout/list1#15"/>
    <dgm:cxn modelId="{22BDA21A-5952-4011-A8FB-3093EE48361D}" type="presParOf" srcId="{667CAF5C-37C0-43B7-8B7E-02CCA3754DB9}" destId="{D0971512-D8E1-4E4B-89F4-FF2EB164C196}" srcOrd="1" destOrd="0" presId="urn:microsoft.com/office/officeart/2005/8/layout/list1#15"/>
    <dgm:cxn modelId="{FF59F990-5866-4D21-A898-8D6D9191830D}" type="presParOf" srcId="{E5EECCA3-F875-4B71-92CC-9CCDFB7DBFEF}" destId="{05E10EBB-C85A-471E-9935-B48B9C39A12E}" srcOrd="1" destOrd="0" presId="urn:microsoft.com/office/officeart/2005/8/layout/list1#15"/>
    <dgm:cxn modelId="{EB1D44DF-117C-4BCC-AEB8-EE16A58AC94A}" type="presParOf" srcId="{E5EECCA3-F875-4B71-92CC-9CCDFB7DBFEF}" destId="{1F055725-8984-42CB-98CB-8E7728DD5EAB}" srcOrd="2" destOrd="0" presId="urn:microsoft.com/office/officeart/2005/8/layout/list1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6" loCatId="list" qsTypeId="urn:microsoft.com/office/officeart/2005/8/quickstyle/simple1#16" qsCatId="simple" csTypeId="urn:microsoft.com/office/officeart/2005/8/colors/accent6_1#16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/>
            <a:t>A</a:t>
          </a:r>
          <a:r>
            <a:rPr sz="2400" b="1"/>
            <a:t>cknowledgement</a:t>
          </a:r>
        </a:p>
      </dgm:t>
    </dgm:pt>
    <dgm:pt modelId="{E1399106-9BE2-43F4-9430-F473CB36780F}" type="parTrans" cxnId="{FC091C7E-C398-42A2-BB01-6CDA0FC0DA0B}">
      <dgm:prSet/>
      <dgm:spPr/>
      <dgm:t>
        <a:bodyPr/>
        <a:lstStyle/>
        <a:p>
          <a:endParaRPr lang="en-US"/>
        </a:p>
      </dgm:t>
    </dgm:pt>
    <dgm:pt modelId="{507A6FE3-4D55-4ED6-A973-429D64C5DF28}" type="sibTrans" cxnId="{FC091C7E-C398-42A2-BB01-6CDA0FC0DA0B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947ED11-4B71-4AA8-8FAD-924A7AD66BDB}" type="presOf" srcId="{26C320EB-5352-40AA-A0A9-C13066E1373C}" destId="{E5EECCA3-F875-4B71-92CC-9CCDFB7DBFEF}" srcOrd="0" destOrd="0" presId="urn:microsoft.com/office/officeart/2005/8/layout/list1#16"/>
    <dgm:cxn modelId="{5E41871A-9921-4B68-8F85-5A6CFBC5682C}" type="presOf" srcId="{773C5012-55F9-436E-B78B-2A38D8AAA0C0}" destId="{D0971512-D8E1-4E4B-89F4-FF2EB164C196}" srcOrd="1" destOrd="0" presId="urn:microsoft.com/office/officeart/2005/8/layout/list1#16"/>
    <dgm:cxn modelId="{FC091C7E-C398-42A2-BB01-6CDA0FC0DA0B}" srcId="{26C320EB-5352-40AA-A0A9-C13066E1373C}" destId="{773C5012-55F9-436E-B78B-2A38D8AAA0C0}" srcOrd="0" destOrd="0" parTransId="{E1399106-9BE2-43F4-9430-F473CB36780F}" sibTransId="{507A6FE3-4D55-4ED6-A973-429D64C5DF28}"/>
    <dgm:cxn modelId="{2AA03491-399F-4859-864B-B8813EF52C49}" type="presOf" srcId="{773C5012-55F9-436E-B78B-2A38D8AAA0C0}" destId="{58B158CB-C1D2-4676-88E6-6B3937A00A96}" srcOrd="0" destOrd="0" presId="urn:microsoft.com/office/officeart/2005/8/layout/list1#16"/>
    <dgm:cxn modelId="{0B5DA352-958A-4F11-833B-F9F7719588F7}" type="presParOf" srcId="{E5EECCA3-F875-4B71-92CC-9CCDFB7DBFEF}" destId="{667CAF5C-37C0-43B7-8B7E-02CCA3754DB9}" srcOrd="0" destOrd="0" presId="urn:microsoft.com/office/officeart/2005/8/layout/list1#16"/>
    <dgm:cxn modelId="{0E1854F9-1426-4FB1-97D6-60534C62D530}" type="presParOf" srcId="{667CAF5C-37C0-43B7-8B7E-02CCA3754DB9}" destId="{58B158CB-C1D2-4676-88E6-6B3937A00A96}" srcOrd="0" destOrd="0" presId="urn:microsoft.com/office/officeart/2005/8/layout/list1#16"/>
    <dgm:cxn modelId="{62CAE6DD-6269-4947-83E9-F0CDB04965C1}" type="presParOf" srcId="{667CAF5C-37C0-43B7-8B7E-02CCA3754DB9}" destId="{D0971512-D8E1-4E4B-89F4-FF2EB164C196}" srcOrd="1" destOrd="0" presId="urn:microsoft.com/office/officeart/2005/8/layout/list1#16"/>
    <dgm:cxn modelId="{5F430453-A0D0-437C-9472-8FAA0983130B}" type="presParOf" srcId="{E5EECCA3-F875-4B71-92CC-9CCDFB7DBFEF}" destId="{05E10EBB-C85A-471E-9935-B48B9C39A12E}" srcOrd="1" destOrd="0" presId="urn:microsoft.com/office/officeart/2005/8/layout/list1#16"/>
    <dgm:cxn modelId="{3D60B6D0-8AA5-4813-BEFC-5854E7E76B49}" type="presParOf" srcId="{E5EECCA3-F875-4B71-92CC-9CCDFB7DBFEF}" destId="{1F055725-8984-42CB-98CB-8E7728DD5EAB}" srcOrd="2" destOrd="0" presId="urn:microsoft.com/office/officeart/2005/8/layout/list1#1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2" loCatId="list" qsTypeId="urn:microsoft.com/office/officeart/2005/8/quickstyle/simple1#2" qsCatId="simple" csTypeId="urn:microsoft.com/office/officeart/2005/8/colors/accent6_1#2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Objective</a:t>
          </a:r>
        </a:p>
      </dgm:t>
    </dgm:pt>
    <dgm:pt modelId="{E1399106-9BE2-43F4-9430-F473CB36780F}" type="parTrans" cxnId="{C5778E0C-8E1D-4ACB-89C7-C41AD06FF25A}">
      <dgm:prSet/>
      <dgm:spPr/>
      <dgm:t>
        <a:bodyPr/>
        <a:lstStyle/>
        <a:p>
          <a:endParaRPr lang="en-US"/>
        </a:p>
      </dgm:t>
    </dgm:pt>
    <dgm:pt modelId="{507A6FE3-4D55-4ED6-A973-429D64C5DF28}" type="sibTrans" cxnId="{C5778E0C-8E1D-4ACB-89C7-C41AD06FF25A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5778E0C-8E1D-4ACB-89C7-C41AD06FF25A}" srcId="{26C320EB-5352-40AA-A0A9-C13066E1373C}" destId="{773C5012-55F9-436E-B78B-2A38D8AAA0C0}" srcOrd="0" destOrd="0" parTransId="{E1399106-9BE2-43F4-9430-F473CB36780F}" sibTransId="{507A6FE3-4D55-4ED6-A973-429D64C5DF28}"/>
    <dgm:cxn modelId="{98BFCD22-5688-474D-B378-6657486D3BAA}" type="presOf" srcId="{26C320EB-5352-40AA-A0A9-C13066E1373C}" destId="{E5EECCA3-F875-4B71-92CC-9CCDFB7DBFEF}" srcOrd="0" destOrd="0" presId="urn:microsoft.com/office/officeart/2005/8/layout/list1#2"/>
    <dgm:cxn modelId="{B905ED62-316D-46E1-9845-EB44838C9420}" type="presOf" srcId="{773C5012-55F9-436E-B78B-2A38D8AAA0C0}" destId="{58B158CB-C1D2-4676-88E6-6B3937A00A96}" srcOrd="0" destOrd="0" presId="urn:microsoft.com/office/officeart/2005/8/layout/list1#2"/>
    <dgm:cxn modelId="{642AE482-1F28-47A2-8AAC-64B0B08B2ED0}" type="presOf" srcId="{773C5012-55F9-436E-B78B-2A38D8AAA0C0}" destId="{D0971512-D8E1-4E4B-89F4-FF2EB164C196}" srcOrd="1" destOrd="0" presId="urn:microsoft.com/office/officeart/2005/8/layout/list1#2"/>
    <dgm:cxn modelId="{BA2317D4-219D-4078-8268-5FF0FB49BDF3}" type="presParOf" srcId="{E5EECCA3-F875-4B71-92CC-9CCDFB7DBFEF}" destId="{667CAF5C-37C0-43B7-8B7E-02CCA3754DB9}" srcOrd="0" destOrd="0" presId="urn:microsoft.com/office/officeart/2005/8/layout/list1#2"/>
    <dgm:cxn modelId="{58F7B361-92DE-4705-9405-7DA803692BF7}" type="presParOf" srcId="{667CAF5C-37C0-43B7-8B7E-02CCA3754DB9}" destId="{58B158CB-C1D2-4676-88E6-6B3937A00A96}" srcOrd="0" destOrd="0" presId="urn:microsoft.com/office/officeart/2005/8/layout/list1#2"/>
    <dgm:cxn modelId="{BCDFDA2C-D9FE-43B5-9C55-E7F1CAF542B9}" type="presParOf" srcId="{667CAF5C-37C0-43B7-8B7E-02CCA3754DB9}" destId="{D0971512-D8E1-4E4B-89F4-FF2EB164C196}" srcOrd="1" destOrd="0" presId="urn:microsoft.com/office/officeart/2005/8/layout/list1#2"/>
    <dgm:cxn modelId="{F434006F-6F8C-4025-A43E-B26AFD8BA80B}" type="presParOf" srcId="{E5EECCA3-F875-4B71-92CC-9CCDFB7DBFEF}" destId="{05E10EBB-C85A-471E-9935-B48B9C39A12E}" srcOrd="1" destOrd="0" presId="urn:microsoft.com/office/officeart/2005/8/layout/list1#2"/>
    <dgm:cxn modelId="{C04A5D15-0DA0-41F9-8B58-DE2C2FC33F98}" type="presParOf" srcId="{E5EECCA3-F875-4B71-92CC-9CCDFB7DBFEF}" destId="{1F055725-8984-42CB-98CB-8E7728DD5EAB}" srcOrd="2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3" loCatId="list" qsTypeId="urn:microsoft.com/office/officeart/2005/8/quickstyle/simple1#3" qsCatId="simple" csTypeId="urn:microsoft.com/office/officeart/2005/8/colors/accent6_1#3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QTL Mapping</a:t>
          </a:r>
        </a:p>
      </dgm:t>
    </dgm:pt>
    <dgm:pt modelId="{E1399106-9BE2-43F4-9430-F473CB36780F}" type="parTrans" cxnId="{78AF12A2-F671-4AF3-B3DA-34494A508B3F}">
      <dgm:prSet/>
      <dgm:spPr/>
      <dgm:t>
        <a:bodyPr/>
        <a:lstStyle/>
        <a:p>
          <a:endParaRPr lang="en-US"/>
        </a:p>
      </dgm:t>
    </dgm:pt>
    <dgm:pt modelId="{507A6FE3-4D55-4ED6-A973-429D64C5DF28}" type="sibTrans" cxnId="{78AF12A2-F671-4AF3-B3DA-34494A508B3F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A884312-8B98-467C-8F43-823C4E97A998}" type="presOf" srcId="{26C320EB-5352-40AA-A0A9-C13066E1373C}" destId="{E5EECCA3-F875-4B71-92CC-9CCDFB7DBFEF}" srcOrd="0" destOrd="0" presId="urn:microsoft.com/office/officeart/2005/8/layout/list1#3"/>
    <dgm:cxn modelId="{A5E54121-699A-4D66-814E-1B18EBAF6FC6}" type="presOf" srcId="{773C5012-55F9-436E-B78B-2A38D8AAA0C0}" destId="{58B158CB-C1D2-4676-88E6-6B3937A00A96}" srcOrd="0" destOrd="0" presId="urn:microsoft.com/office/officeart/2005/8/layout/list1#3"/>
    <dgm:cxn modelId="{17A85A21-26FD-44C9-9F51-5D8DC51020B4}" type="presOf" srcId="{773C5012-55F9-436E-B78B-2A38D8AAA0C0}" destId="{D0971512-D8E1-4E4B-89F4-FF2EB164C196}" srcOrd="1" destOrd="0" presId="urn:microsoft.com/office/officeart/2005/8/layout/list1#3"/>
    <dgm:cxn modelId="{78AF12A2-F671-4AF3-B3DA-34494A508B3F}" srcId="{26C320EB-5352-40AA-A0A9-C13066E1373C}" destId="{773C5012-55F9-436E-B78B-2A38D8AAA0C0}" srcOrd="0" destOrd="0" parTransId="{E1399106-9BE2-43F4-9430-F473CB36780F}" sibTransId="{507A6FE3-4D55-4ED6-A973-429D64C5DF28}"/>
    <dgm:cxn modelId="{1802F463-A3E0-4764-A38C-330B18836A24}" type="presParOf" srcId="{E5EECCA3-F875-4B71-92CC-9CCDFB7DBFEF}" destId="{667CAF5C-37C0-43B7-8B7E-02CCA3754DB9}" srcOrd="0" destOrd="0" presId="urn:microsoft.com/office/officeart/2005/8/layout/list1#3"/>
    <dgm:cxn modelId="{12CEEA95-EED4-444E-99B8-D90DC5D1A067}" type="presParOf" srcId="{667CAF5C-37C0-43B7-8B7E-02CCA3754DB9}" destId="{58B158CB-C1D2-4676-88E6-6B3937A00A96}" srcOrd="0" destOrd="0" presId="urn:microsoft.com/office/officeart/2005/8/layout/list1#3"/>
    <dgm:cxn modelId="{E35CD858-0B56-44C7-A2B9-B323F7AECB14}" type="presParOf" srcId="{667CAF5C-37C0-43B7-8B7E-02CCA3754DB9}" destId="{D0971512-D8E1-4E4B-89F4-FF2EB164C196}" srcOrd="1" destOrd="0" presId="urn:microsoft.com/office/officeart/2005/8/layout/list1#3"/>
    <dgm:cxn modelId="{575C0065-E434-4701-BA77-F248D848A03F}" type="presParOf" srcId="{E5EECCA3-F875-4B71-92CC-9CCDFB7DBFEF}" destId="{05E10EBB-C85A-471E-9935-B48B9C39A12E}" srcOrd="1" destOrd="0" presId="urn:microsoft.com/office/officeart/2005/8/layout/list1#3"/>
    <dgm:cxn modelId="{B55A25FD-B908-437F-A33A-E7FFC1174736}" type="presParOf" srcId="{E5EECCA3-F875-4B71-92CC-9CCDFB7DBFEF}" destId="{1F055725-8984-42CB-98CB-8E7728DD5EAB}" srcOrd="2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4" loCatId="list" qsTypeId="urn:microsoft.com/office/officeart/2005/8/quickstyle/simple1#4" qsCatId="simple" csTypeId="urn:microsoft.com/office/officeart/2005/8/colors/accent6_1#4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400" b="1">
              <a:sym typeface="+mn-ea"/>
            </a:rPr>
            <a:t>Linear regression with SNPs</a:t>
          </a:r>
          <a:endParaRPr lang="vi-VN" sz="2400" b="1">
            <a:sym typeface="+mn-ea"/>
          </a:endParaRPr>
        </a:p>
      </dgm:t>
    </dgm:pt>
    <dgm:pt modelId="{E1399106-9BE2-43F4-9430-F473CB36780F}" type="parTrans" cxnId="{E753DA22-104C-4270-8D13-E2B37B52F2E3}">
      <dgm:prSet/>
      <dgm:spPr/>
      <dgm:t>
        <a:bodyPr/>
        <a:lstStyle/>
        <a:p>
          <a:endParaRPr lang="en-US"/>
        </a:p>
      </dgm:t>
    </dgm:pt>
    <dgm:pt modelId="{507A6FE3-4D55-4ED6-A973-429D64C5DF28}" type="sibTrans" cxnId="{E753DA22-104C-4270-8D13-E2B37B52F2E3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753DA22-104C-4270-8D13-E2B37B52F2E3}" srcId="{26C320EB-5352-40AA-A0A9-C13066E1373C}" destId="{773C5012-55F9-436E-B78B-2A38D8AAA0C0}" srcOrd="0" destOrd="0" parTransId="{E1399106-9BE2-43F4-9430-F473CB36780F}" sibTransId="{507A6FE3-4D55-4ED6-A973-429D64C5DF28}"/>
    <dgm:cxn modelId="{71F1A49D-F480-44A6-A376-214F096A9AAD}" type="presOf" srcId="{773C5012-55F9-436E-B78B-2A38D8AAA0C0}" destId="{58B158CB-C1D2-4676-88E6-6B3937A00A96}" srcOrd="0" destOrd="0" presId="urn:microsoft.com/office/officeart/2005/8/layout/list1#4"/>
    <dgm:cxn modelId="{2C4D39B6-638F-4747-A4A8-E50DDBE558E3}" type="presOf" srcId="{773C5012-55F9-436E-B78B-2A38D8AAA0C0}" destId="{D0971512-D8E1-4E4B-89F4-FF2EB164C196}" srcOrd="1" destOrd="0" presId="urn:microsoft.com/office/officeart/2005/8/layout/list1#4"/>
    <dgm:cxn modelId="{B73AA7EA-1F94-47CB-B735-EA1923F9AE96}" type="presOf" srcId="{26C320EB-5352-40AA-A0A9-C13066E1373C}" destId="{E5EECCA3-F875-4B71-92CC-9CCDFB7DBFEF}" srcOrd="0" destOrd="0" presId="urn:microsoft.com/office/officeart/2005/8/layout/list1#4"/>
    <dgm:cxn modelId="{89F18287-FE2A-418A-B9E5-B98178285C25}" type="presParOf" srcId="{E5EECCA3-F875-4B71-92CC-9CCDFB7DBFEF}" destId="{667CAF5C-37C0-43B7-8B7E-02CCA3754DB9}" srcOrd="0" destOrd="0" presId="urn:microsoft.com/office/officeart/2005/8/layout/list1#4"/>
    <dgm:cxn modelId="{38195F4F-84CF-4764-8D9D-514CDAAEA347}" type="presParOf" srcId="{667CAF5C-37C0-43B7-8B7E-02CCA3754DB9}" destId="{58B158CB-C1D2-4676-88E6-6B3937A00A96}" srcOrd="0" destOrd="0" presId="urn:microsoft.com/office/officeart/2005/8/layout/list1#4"/>
    <dgm:cxn modelId="{D8B5AE86-4DDC-44AD-909F-DD673D493CC4}" type="presParOf" srcId="{667CAF5C-37C0-43B7-8B7E-02CCA3754DB9}" destId="{D0971512-D8E1-4E4B-89F4-FF2EB164C196}" srcOrd="1" destOrd="0" presId="urn:microsoft.com/office/officeart/2005/8/layout/list1#4"/>
    <dgm:cxn modelId="{19D9D102-D1E9-47FE-AD06-91F4ED3EBF97}" type="presParOf" srcId="{E5EECCA3-F875-4B71-92CC-9CCDFB7DBFEF}" destId="{05E10EBB-C85A-471E-9935-B48B9C39A12E}" srcOrd="1" destOrd="0" presId="urn:microsoft.com/office/officeart/2005/8/layout/list1#4"/>
    <dgm:cxn modelId="{C25CCF51-B8DE-439A-82C4-0E28E6A27235}" type="presParOf" srcId="{E5EECCA3-F875-4B71-92CC-9CCDFB7DBFEF}" destId="{1F055725-8984-42CB-98CB-8E7728DD5EAB}" srcOrd="2" destOrd="0" presId="urn:microsoft.com/office/officeart/2005/8/layout/list1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5" loCatId="list" qsTypeId="urn:microsoft.com/office/officeart/2005/8/quickstyle/simple1#5" qsCatId="simple" csTypeId="urn:microsoft.com/office/officeart/2005/8/colors/accent6_1#5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Back to our e</a:t>
          </a:r>
          <a:r>
            <a:rPr lang="vi-VN" altLang="en-US" sz="2400" b="1">
              <a:sym typeface="+mn-ea"/>
            </a:rPr>
            <a:t>xamples</a:t>
          </a:r>
          <a:endParaRPr lang="vi-VN" sz="2400" b="1">
            <a:sym typeface="+mn-ea"/>
          </a:endParaRPr>
        </a:p>
      </dgm:t>
    </dgm:pt>
    <dgm:pt modelId="{E1399106-9BE2-43F4-9430-F473CB36780F}" type="parTrans" cxnId="{4E6A07EE-A807-43E6-937E-DE670C5FA6BA}">
      <dgm:prSet/>
      <dgm:spPr/>
      <dgm:t>
        <a:bodyPr/>
        <a:lstStyle/>
        <a:p>
          <a:endParaRPr lang="en-US"/>
        </a:p>
      </dgm:t>
    </dgm:pt>
    <dgm:pt modelId="{507A6FE3-4D55-4ED6-A973-429D64C5DF28}" type="sibTrans" cxnId="{4E6A07EE-A807-43E6-937E-DE670C5FA6BA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40FF094-B2F6-4D86-A917-474920DF3F95}" type="presOf" srcId="{26C320EB-5352-40AA-A0A9-C13066E1373C}" destId="{E5EECCA3-F875-4B71-92CC-9CCDFB7DBFEF}" srcOrd="0" destOrd="0" presId="urn:microsoft.com/office/officeart/2005/8/layout/list1#5"/>
    <dgm:cxn modelId="{B5EA1BCA-F1A0-48BD-8B92-D579C8F8D89C}" type="presOf" srcId="{773C5012-55F9-436E-B78B-2A38D8AAA0C0}" destId="{58B158CB-C1D2-4676-88E6-6B3937A00A96}" srcOrd="0" destOrd="0" presId="urn:microsoft.com/office/officeart/2005/8/layout/list1#5"/>
    <dgm:cxn modelId="{AEDF6BD7-CF2C-450F-AD24-AE2AE41118EF}" type="presOf" srcId="{773C5012-55F9-436E-B78B-2A38D8AAA0C0}" destId="{D0971512-D8E1-4E4B-89F4-FF2EB164C196}" srcOrd="1" destOrd="0" presId="urn:microsoft.com/office/officeart/2005/8/layout/list1#5"/>
    <dgm:cxn modelId="{4E6A07EE-A807-43E6-937E-DE670C5FA6BA}" srcId="{26C320EB-5352-40AA-A0A9-C13066E1373C}" destId="{773C5012-55F9-436E-B78B-2A38D8AAA0C0}" srcOrd="0" destOrd="0" parTransId="{E1399106-9BE2-43F4-9430-F473CB36780F}" sibTransId="{507A6FE3-4D55-4ED6-A973-429D64C5DF28}"/>
    <dgm:cxn modelId="{8CF7ED71-F829-412C-B8F1-908541F2F82B}" type="presParOf" srcId="{E5EECCA3-F875-4B71-92CC-9CCDFB7DBFEF}" destId="{667CAF5C-37C0-43B7-8B7E-02CCA3754DB9}" srcOrd="0" destOrd="0" presId="urn:microsoft.com/office/officeart/2005/8/layout/list1#5"/>
    <dgm:cxn modelId="{FF210F06-AEFD-4825-9748-8F1A496C3C5C}" type="presParOf" srcId="{667CAF5C-37C0-43B7-8B7E-02CCA3754DB9}" destId="{58B158CB-C1D2-4676-88E6-6B3937A00A96}" srcOrd="0" destOrd="0" presId="urn:microsoft.com/office/officeart/2005/8/layout/list1#5"/>
    <dgm:cxn modelId="{DF7DE992-A7E0-4BB1-BB12-2AE50A2CA368}" type="presParOf" srcId="{667CAF5C-37C0-43B7-8B7E-02CCA3754DB9}" destId="{D0971512-D8E1-4E4B-89F4-FF2EB164C196}" srcOrd="1" destOrd="0" presId="urn:microsoft.com/office/officeart/2005/8/layout/list1#5"/>
    <dgm:cxn modelId="{DC9BACA6-0BBF-44AC-964C-200BF38036EB}" type="presParOf" srcId="{E5EECCA3-F875-4B71-92CC-9CCDFB7DBFEF}" destId="{05E10EBB-C85A-471E-9935-B48B9C39A12E}" srcOrd="1" destOrd="0" presId="urn:microsoft.com/office/officeart/2005/8/layout/list1#5"/>
    <dgm:cxn modelId="{9BD84A55-CE36-4514-BDCE-A0570F9C3092}" type="presParOf" srcId="{E5EECCA3-F875-4B71-92CC-9CCDFB7DBFEF}" destId="{1F055725-8984-42CB-98CB-8E7728DD5EAB}" srcOrd="2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6" loCatId="list" qsTypeId="urn:microsoft.com/office/officeart/2005/8/quickstyle/simple1#6" qsCatId="simple" csTypeId="urn:microsoft.com/office/officeart/2005/8/colors/accent6_1#6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dirty="0">
              <a:sym typeface="+mn-ea"/>
            </a:rPr>
            <a:t>Plink - Tool for  whole genome association analysis toolset </a:t>
          </a:r>
        </a:p>
      </dgm:t>
    </dgm:pt>
    <dgm:pt modelId="{E1399106-9BE2-43F4-9430-F473CB36780F}" type="parTrans" cxnId="{D0B0EDD1-02D6-477E-83A7-9098A13C108E}">
      <dgm:prSet/>
      <dgm:spPr/>
      <dgm:t>
        <a:bodyPr/>
        <a:lstStyle/>
        <a:p>
          <a:endParaRPr lang="en-US"/>
        </a:p>
      </dgm:t>
    </dgm:pt>
    <dgm:pt modelId="{507A6FE3-4D55-4ED6-A973-429D64C5DF28}" type="sibTrans" cxnId="{D0B0EDD1-02D6-477E-83A7-9098A13C108E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5B88066-7A9B-431D-8432-329499939437}" type="presOf" srcId="{773C5012-55F9-436E-B78B-2A38D8AAA0C0}" destId="{D0971512-D8E1-4E4B-89F4-FF2EB164C196}" srcOrd="1" destOrd="0" presId="urn:microsoft.com/office/officeart/2005/8/layout/list1#6"/>
    <dgm:cxn modelId="{74F9EC6C-5453-404A-A5DC-7062164344F6}" type="presOf" srcId="{773C5012-55F9-436E-B78B-2A38D8AAA0C0}" destId="{58B158CB-C1D2-4676-88E6-6B3937A00A96}" srcOrd="0" destOrd="0" presId="urn:microsoft.com/office/officeart/2005/8/layout/list1#6"/>
    <dgm:cxn modelId="{836A70B8-D0CE-4D40-8781-F8A63C36F4FD}" type="presOf" srcId="{26C320EB-5352-40AA-A0A9-C13066E1373C}" destId="{E5EECCA3-F875-4B71-92CC-9CCDFB7DBFEF}" srcOrd="0" destOrd="0" presId="urn:microsoft.com/office/officeart/2005/8/layout/list1#6"/>
    <dgm:cxn modelId="{D0B0EDD1-02D6-477E-83A7-9098A13C108E}" srcId="{26C320EB-5352-40AA-A0A9-C13066E1373C}" destId="{773C5012-55F9-436E-B78B-2A38D8AAA0C0}" srcOrd="0" destOrd="0" parTransId="{E1399106-9BE2-43F4-9430-F473CB36780F}" sibTransId="{507A6FE3-4D55-4ED6-A973-429D64C5DF28}"/>
    <dgm:cxn modelId="{8E34529A-3E59-4A56-9A5E-A87C08734F79}" type="presParOf" srcId="{E5EECCA3-F875-4B71-92CC-9CCDFB7DBFEF}" destId="{667CAF5C-37C0-43B7-8B7E-02CCA3754DB9}" srcOrd="0" destOrd="0" presId="urn:microsoft.com/office/officeart/2005/8/layout/list1#6"/>
    <dgm:cxn modelId="{A9732B15-93E6-4244-AB68-AAB9B93EF13C}" type="presParOf" srcId="{667CAF5C-37C0-43B7-8B7E-02CCA3754DB9}" destId="{58B158CB-C1D2-4676-88E6-6B3937A00A96}" srcOrd="0" destOrd="0" presId="urn:microsoft.com/office/officeart/2005/8/layout/list1#6"/>
    <dgm:cxn modelId="{A8285A9D-4261-4DBB-A51D-F2A9E2E35309}" type="presParOf" srcId="{667CAF5C-37C0-43B7-8B7E-02CCA3754DB9}" destId="{D0971512-D8E1-4E4B-89F4-FF2EB164C196}" srcOrd="1" destOrd="0" presId="urn:microsoft.com/office/officeart/2005/8/layout/list1#6"/>
    <dgm:cxn modelId="{1FC4B257-A952-4657-A92B-91025D05B435}" type="presParOf" srcId="{E5EECCA3-F875-4B71-92CC-9CCDFB7DBFEF}" destId="{05E10EBB-C85A-471E-9935-B48B9C39A12E}" srcOrd="1" destOrd="0" presId="urn:microsoft.com/office/officeart/2005/8/layout/list1#6"/>
    <dgm:cxn modelId="{A9911A40-5C37-4142-89CC-4A568223B537}" type="presParOf" srcId="{E5EECCA3-F875-4B71-92CC-9CCDFB7DBFEF}" destId="{1F055725-8984-42CB-98CB-8E7728DD5EAB}" srcOrd="2" destOrd="0" presId="urn:microsoft.com/office/officeart/2005/8/layout/lis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7" loCatId="list" qsTypeId="urn:microsoft.com/office/officeart/2005/8/quickstyle/simple1#7" qsCatId="simple" csTypeId="urn:microsoft.com/office/officeart/2005/8/colors/accent6_1#7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Plink - data formats</a:t>
          </a:r>
        </a:p>
      </dgm:t>
    </dgm:pt>
    <dgm:pt modelId="{E1399106-9BE2-43F4-9430-F473CB36780F}" type="parTrans" cxnId="{4DFD6840-8729-4DCE-AF7E-0B264066A42A}">
      <dgm:prSet/>
      <dgm:spPr/>
      <dgm:t>
        <a:bodyPr/>
        <a:lstStyle/>
        <a:p>
          <a:endParaRPr lang="en-US"/>
        </a:p>
      </dgm:t>
    </dgm:pt>
    <dgm:pt modelId="{507A6FE3-4D55-4ED6-A973-429D64C5DF28}" type="sibTrans" cxnId="{4DFD6840-8729-4DCE-AF7E-0B264066A42A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F29B829-8156-41F2-BB22-A434FA1D3F14}" type="presOf" srcId="{26C320EB-5352-40AA-A0A9-C13066E1373C}" destId="{E5EECCA3-F875-4B71-92CC-9CCDFB7DBFEF}" srcOrd="0" destOrd="0" presId="urn:microsoft.com/office/officeart/2005/8/layout/list1#7"/>
    <dgm:cxn modelId="{4DFD6840-8729-4DCE-AF7E-0B264066A42A}" srcId="{26C320EB-5352-40AA-A0A9-C13066E1373C}" destId="{773C5012-55F9-436E-B78B-2A38D8AAA0C0}" srcOrd="0" destOrd="0" parTransId="{E1399106-9BE2-43F4-9430-F473CB36780F}" sibTransId="{507A6FE3-4D55-4ED6-A973-429D64C5DF28}"/>
    <dgm:cxn modelId="{6AC19258-CD72-40E7-B633-3BAC44EC7166}" type="presOf" srcId="{773C5012-55F9-436E-B78B-2A38D8AAA0C0}" destId="{58B158CB-C1D2-4676-88E6-6B3937A00A96}" srcOrd="0" destOrd="0" presId="urn:microsoft.com/office/officeart/2005/8/layout/list1#7"/>
    <dgm:cxn modelId="{FA939AB5-A517-40AC-868C-721F1BF8E324}" type="presOf" srcId="{773C5012-55F9-436E-B78B-2A38D8AAA0C0}" destId="{D0971512-D8E1-4E4B-89F4-FF2EB164C196}" srcOrd="1" destOrd="0" presId="urn:microsoft.com/office/officeart/2005/8/layout/list1#7"/>
    <dgm:cxn modelId="{8F9F8C43-D285-48BB-A03C-B3DCAEC952D4}" type="presParOf" srcId="{E5EECCA3-F875-4B71-92CC-9CCDFB7DBFEF}" destId="{667CAF5C-37C0-43B7-8B7E-02CCA3754DB9}" srcOrd="0" destOrd="0" presId="urn:microsoft.com/office/officeart/2005/8/layout/list1#7"/>
    <dgm:cxn modelId="{C0A7753E-74F4-4FC8-84B2-B7E79FAD17A9}" type="presParOf" srcId="{667CAF5C-37C0-43B7-8B7E-02CCA3754DB9}" destId="{58B158CB-C1D2-4676-88E6-6B3937A00A96}" srcOrd="0" destOrd="0" presId="urn:microsoft.com/office/officeart/2005/8/layout/list1#7"/>
    <dgm:cxn modelId="{2EB9B2AD-0E2D-4056-AE6F-FAF4BA5840D3}" type="presParOf" srcId="{667CAF5C-37C0-43B7-8B7E-02CCA3754DB9}" destId="{D0971512-D8E1-4E4B-89F4-FF2EB164C196}" srcOrd="1" destOrd="0" presId="urn:microsoft.com/office/officeart/2005/8/layout/list1#7"/>
    <dgm:cxn modelId="{3310D94D-798A-4271-9E73-330C0904C6F1}" type="presParOf" srcId="{E5EECCA3-F875-4B71-92CC-9CCDFB7DBFEF}" destId="{05E10EBB-C85A-471E-9935-B48B9C39A12E}" srcOrd="1" destOrd="0" presId="urn:microsoft.com/office/officeart/2005/8/layout/list1#7"/>
    <dgm:cxn modelId="{08E833C6-24BD-4DEC-8BF2-8FE4EBC92E03}" type="presParOf" srcId="{E5EECCA3-F875-4B71-92CC-9CCDFB7DBFEF}" destId="{1F055725-8984-42CB-98CB-8E7728DD5EAB}" srcOrd="2" destOrd="0" presId="urn:microsoft.com/office/officeart/2005/8/layout/list1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8" loCatId="list" qsTypeId="urn:microsoft.com/office/officeart/2005/8/quickstyle/simple1#8" qsCatId="simple" csTypeId="urn:microsoft.com/office/officeart/2005/8/colors/accent6_1#8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Plink - data formats (cont.)</a:t>
          </a:r>
        </a:p>
      </dgm:t>
    </dgm:pt>
    <dgm:pt modelId="{E1399106-9BE2-43F4-9430-F473CB36780F}" type="parTrans" cxnId="{88EFB5F5-4E3D-41D8-9C90-35C863617889}">
      <dgm:prSet/>
      <dgm:spPr/>
      <dgm:t>
        <a:bodyPr/>
        <a:lstStyle/>
        <a:p>
          <a:endParaRPr lang="en-US"/>
        </a:p>
      </dgm:t>
    </dgm:pt>
    <dgm:pt modelId="{507A6FE3-4D55-4ED6-A973-429D64C5DF28}" type="sibTrans" cxnId="{88EFB5F5-4E3D-41D8-9C90-35C863617889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F25D40E-288C-45AD-91A9-B33022EEB050}" type="presOf" srcId="{773C5012-55F9-436E-B78B-2A38D8AAA0C0}" destId="{58B158CB-C1D2-4676-88E6-6B3937A00A96}" srcOrd="0" destOrd="0" presId="urn:microsoft.com/office/officeart/2005/8/layout/list1#8"/>
    <dgm:cxn modelId="{92560E18-3BBE-4D0D-8C3E-A2FF09FB4B84}" type="presOf" srcId="{26C320EB-5352-40AA-A0A9-C13066E1373C}" destId="{E5EECCA3-F875-4B71-92CC-9CCDFB7DBFEF}" srcOrd="0" destOrd="0" presId="urn:microsoft.com/office/officeart/2005/8/layout/list1#8"/>
    <dgm:cxn modelId="{DEEC3654-0419-44EF-85D6-5AD02845E3AE}" type="presOf" srcId="{773C5012-55F9-436E-B78B-2A38D8AAA0C0}" destId="{D0971512-D8E1-4E4B-89F4-FF2EB164C196}" srcOrd="1" destOrd="0" presId="urn:microsoft.com/office/officeart/2005/8/layout/list1#8"/>
    <dgm:cxn modelId="{88EFB5F5-4E3D-41D8-9C90-35C863617889}" srcId="{26C320EB-5352-40AA-A0A9-C13066E1373C}" destId="{773C5012-55F9-436E-B78B-2A38D8AAA0C0}" srcOrd="0" destOrd="0" parTransId="{E1399106-9BE2-43F4-9430-F473CB36780F}" sibTransId="{507A6FE3-4D55-4ED6-A973-429D64C5DF28}"/>
    <dgm:cxn modelId="{5D08839F-401C-4B3E-A1A8-30495735A90A}" type="presParOf" srcId="{E5EECCA3-F875-4B71-92CC-9CCDFB7DBFEF}" destId="{667CAF5C-37C0-43B7-8B7E-02CCA3754DB9}" srcOrd="0" destOrd="0" presId="urn:microsoft.com/office/officeart/2005/8/layout/list1#8"/>
    <dgm:cxn modelId="{8C09AB9C-D913-44DC-9B96-30D5C4761B80}" type="presParOf" srcId="{667CAF5C-37C0-43B7-8B7E-02CCA3754DB9}" destId="{58B158CB-C1D2-4676-88E6-6B3937A00A96}" srcOrd="0" destOrd="0" presId="urn:microsoft.com/office/officeart/2005/8/layout/list1#8"/>
    <dgm:cxn modelId="{25D82C2E-9803-4DAD-9095-E3B12608F43D}" type="presParOf" srcId="{667CAF5C-37C0-43B7-8B7E-02CCA3754DB9}" destId="{D0971512-D8E1-4E4B-89F4-FF2EB164C196}" srcOrd="1" destOrd="0" presId="urn:microsoft.com/office/officeart/2005/8/layout/list1#8"/>
    <dgm:cxn modelId="{D1D7B299-40F3-49E4-9C87-EA9A2FFC40CE}" type="presParOf" srcId="{E5EECCA3-F875-4B71-92CC-9CCDFB7DBFEF}" destId="{05E10EBB-C85A-471E-9935-B48B9C39A12E}" srcOrd="1" destOrd="0" presId="urn:microsoft.com/office/officeart/2005/8/layout/list1#8"/>
    <dgm:cxn modelId="{C311D524-852C-4123-BA9F-0C30B3DC4BA8}" type="presParOf" srcId="{E5EECCA3-F875-4B71-92CC-9CCDFB7DBFEF}" destId="{1F055725-8984-42CB-98CB-8E7728DD5EAB}" srcOrd="2" destOrd="0" presId="urn:microsoft.com/office/officeart/2005/8/layout/list1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9" loCatId="list" qsTypeId="urn:microsoft.com/office/officeart/2005/8/quickstyle/simple1#9" qsCatId="simple" csTypeId="urn:microsoft.com/office/officeart/2005/8/colors/accent6_1#9" csCatId="accent1" phldr="0"/>
      <dgm:spPr/>
      <dgm:t>
        <a:bodyPr/>
        <a:lstStyle/>
        <a:p>
          <a:endParaRPr lang="en-US"/>
        </a:p>
      </dgm:t>
    </dgm:pt>
    <dgm:pt modelId="{773C5012-55F9-436E-B78B-2A38D8AAA0C0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sz="2400" b="1">
              <a:sym typeface="+mn-ea"/>
            </a:rPr>
            <a:t>Plink - Association analysis procedures</a:t>
          </a:r>
        </a:p>
      </dgm:t>
    </dgm:pt>
    <dgm:pt modelId="{E1399106-9BE2-43F4-9430-F473CB36780F}" type="parTrans" cxnId="{DB9AED3D-9FA0-4C73-A9BA-A740D5105A83}">
      <dgm:prSet/>
      <dgm:spPr/>
      <dgm:t>
        <a:bodyPr/>
        <a:lstStyle/>
        <a:p>
          <a:endParaRPr lang="en-US"/>
        </a:p>
      </dgm:t>
    </dgm:pt>
    <dgm:pt modelId="{507A6FE3-4D55-4ED6-A973-429D64C5DF28}" type="sibTrans" cxnId="{DB9AED3D-9FA0-4C73-A9BA-A740D5105A83}">
      <dgm:prSet/>
      <dgm:spPr/>
      <dgm:t>
        <a:bodyPr/>
        <a:lstStyle/>
        <a:p>
          <a:endParaRPr 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1"/>
      <dgm:spPr/>
    </dgm:pt>
    <dgm:pt modelId="{D0971512-D8E1-4E4B-89F4-FF2EB164C196}" type="pres">
      <dgm:prSet presAssocID="{773C5012-55F9-436E-B78B-2A38D8AAA0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936E335-8818-4F41-91A7-33E75147BB33}" type="presOf" srcId="{773C5012-55F9-436E-B78B-2A38D8AAA0C0}" destId="{D0971512-D8E1-4E4B-89F4-FF2EB164C196}" srcOrd="1" destOrd="0" presId="urn:microsoft.com/office/officeart/2005/8/layout/list1#9"/>
    <dgm:cxn modelId="{56AB6B36-F51B-4C84-8AA9-58B50CC6579D}" type="presOf" srcId="{773C5012-55F9-436E-B78B-2A38D8AAA0C0}" destId="{58B158CB-C1D2-4676-88E6-6B3937A00A96}" srcOrd="0" destOrd="0" presId="urn:microsoft.com/office/officeart/2005/8/layout/list1#9"/>
    <dgm:cxn modelId="{DB9AED3D-9FA0-4C73-A9BA-A740D5105A83}" srcId="{26C320EB-5352-40AA-A0A9-C13066E1373C}" destId="{773C5012-55F9-436E-B78B-2A38D8AAA0C0}" srcOrd="0" destOrd="0" parTransId="{E1399106-9BE2-43F4-9430-F473CB36780F}" sibTransId="{507A6FE3-4D55-4ED6-A973-429D64C5DF28}"/>
    <dgm:cxn modelId="{F435E1AE-4CAD-4247-92A9-BA9445876C0F}" type="presOf" srcId="{26C320EB-5352-40AA-A0A9-C13066E1373C}" destId="{E5EECCA3-F875-4B71-92CC-9CCDFB7DBFEF}" srcOrd="0" destOrd="0" presId="urn:microsoft.com/office/officeart/2005/8/layout/list1#9"/>
    <dgm:cxn modelId="{3DE33844-ED0B-466F-B7C1-332AB6171A7D}" type="presParOf" srcId="{E5EECCA3-F875-4B71-92CC-9CCDFB7DBFEF}" destId="{667CAF5C-37C0-43B7-8B7E-02CCA3754DB9}" srcOrd="0" destOrd="0" presId="urn:microsoft.com/office/officeart/2005/8/layout/list1#9"/>
    <dgm:cxn modelId="{07EBB971-39D9-4280-BDE4-3B32BF676CB6}" type="presParOf" srcId="{667CAF5C-37C0-43B7-8B7E-02CCA3754DB9}" destId="{58B158CB-C1D2-4676-88E6-6B3937A00A96}" srcOrd="0" destOrd="0" presId="urn:microsoft.com/office/officeart/2005/8/layout/list1#9"/>
    <dgm:cxn modelId="{FF37D3F8-3D7D-4760-8FD3-7BAC9C23E4A3}" type="presParOf" srcId="{667CAF5C-37C0-43B7-8B7E-02CCA3754DB9}" destId="{D0971512-D8E1-4E4B-89F4-FF2EB164C196}" srcOrd="1" destOrd="0" presId="urn:microsoft.com/office/officeart/2005/8/layout/list1#9"/>
    <dgm:cxn modelId="{22ED9479-B9E9-4679-B7EC-06D1BD3973E1}" type="presParOf" srcId="{E5EECCA3-F875-4B71-92CC-9CCDFB7DBFEF}" destId="{05E10EBB-C85A-471E-9935-B48B9C39A12E}" srcOrd="1" destOrd="0" presId="urn:microsoft.com/office/officeart/2005/8/layout/list1#9"/>
    <dgm:cxn modelId="{9D292E7E-5FBF-4E37-A6EF-FDDA56105A18}" type="presParOf" srcId="{E5EECCA3-F875-4B71-92CC-9CCDFB7DBFEF}" destId="{1F055725-8984-42CB-98CB-8E7728DD5EAB}" srcOrd="2" destOrd="0" presId="urn:microsoft.com/office/officeart/2005/8/layout/list1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Quantitative Traits</a:t>
          </a:r>
        </a:p>
      </dsp:txBody>
      <dsp:txXfrm>
        <a:off x="613607" y="25639"/>
        <a:ext cx="8221586" cy="426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Example question and dataset </a:t>
          </a:r>
        </a:p>
      </dsp:txBody>
      <dsp:txXfrm>
        <a:off x="613607" y="25639"/>
        <a:ext cx="8221586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Example - </a:t>
          </a:r>
          <a:r>
            <a:rPr lang="vi-VN" altLang="en-US" sz="2400" b="1" kern="1200">
              <a:sym typeface="+mn-ea"/>
            </a:rPr>
            <a:t>Materials</a:t>
          </a:r>
          <a:endParaRPr lang="vi-VN" sz="2400" b="1" kern="1200">
            <a:sym typeface="+mn-ea"/>
          </a:endParaRPr>
        </a:p>
      </dsp:txBody>
      <dsp:txXfrm>
        <a:off x="613607" y="25639"/>
        <a:ext cx="8221586" cy="4262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sym typeface="+mn-ea"/>
            </a:rPr>
            <a:t>Association analysis using Transferrin/Height phenotype</a:t>
          </a:r>
        </a:p>
      </dsp:txBody>
      <dsp:txXfrm>
        <a:off x="613607" y="25639"/>
        <a:ext cx="8221586" cy="4262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Outputs</a:t>
          </a:r>
        </a:p>
      </dsp:txBody>
      <dsp:txXfrm>
        <a:off x="613607" y="25639"/>
        <a:ext cx="8221586" cy="4262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What we not cover in this sections ?</a:t>
          </a:r>
        </a:p>
      </dsp:txBody>
      <dsp:txXfrm>
        <a:off x="613607" y="25639"/>
        <a:ext cx="8221586" cy="4262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To sum up </a:t>
          </a:r>
        </a:p>
      </dsp:txBody>
      <dsp:txXfrm>
        <a:off x="613607" y="25639"/>
        <a:ext cx="8221586" cy="426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/>
            <a:t>A</a:t>
          </a:r>
          <a:r>
            <a:rPr sz="2400" b="1" kern="1200"/>
            <a:t>cknowledgement</a:t>
          </a:r>
        </a:p>
      </dsp:txBody>
      <dsp:txXfrm>
        <a:off x="613607" y="25639"/>
        <a:ext cx="82215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Objective</a:t>
          </a:r>
        </a:p>
      </dsp:txBody>
      <dsp:txXfrm>
        <a:off x="613607" y="25639"/>
        <a:ext cx="82215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QTL Mapping</a:t>
          </a:r>
        </a:p>
      </dsp:txBody>
      <dsp:txXfrm>
        <a:off x="613607" y="25639"/>
        <a:ext cx="822158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2400" b="1" kern="1200">
              <a:sym typeface="+mn-ea"/>
            </a:rPr>
            <a:t>Linear regression with SNPs</a:t>
          </a:r>
          <a:endParaRPr lang="vi-VN" sz="2400" b="1" kern="1200">
            <a:sym typeface="+mn-ea"/>
          </a:endParaRPr>
        </a:p>
      </dsp:txBody>
      <dsp:txXfrm>
        <a:off x="613607" y="25639"/>
        <a:ext cx="8221586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Back to our e</a:t>
          </a:r>
          <a:r>
            <a:rPr lang="vi-VN" altLang="en-US" sz="2400" b="1" kern="1200">
              <a:sym typeface="+mn-ea"/>
            </a:rPr>
            <a:t>xamples</a:t>
          </a:r>
          <a:endParaRPr lang="vi-VN" sz="2400" b="1" kern="1200">
            <a:sym typeface="+mn-ea"/>
          </a:endParaRPr>
        </a:p>
      </dsp:txBody>
      <dsp:txXfrm>
        <a:off x="613607" y="25639"/>
        <a:ext cx="822158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sym typeface="+mn-ea"/>
            </a:rPr>
            <a:t>Plink - Tool for  whole genome association analysis toolset </a:t>
          </a:r>
        </a:p>
      </dsp:txBody>
      <dsp:txXfrm>
        <a:off x="613607" y="25639"/>
        <a:ext cx="822158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Plink - data formats</a:t>
          </a:r>
        </a:p>
      </dsp:txBody>
      <dsp:txXfrm>
        <a:off x="613607" y="25639"/>
        <a:ext cx="82215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Plink - data formats (cont.)</a:t>
          </a:r>
        </a:p>
      </dsp:txBody>
      <dsp:txXfrm>
        <a:off x="613607" y="25639"/>
        <a:ext cx="8221586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5725-8984-42CB-98CB-8E7728DD5EAB}">
      <dsp:nvSpPr>
        <dsp:cNvPr id="0" name=""/>
        <dsp:cNvSpPr/>
      </dsp:nvSpPr>
      <dsp:spPr>
        <a:xfrm>
          <a:off x="0" y="238742"/>
          <a:ext cx="118110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71512-D8E1-4E4B-89F4-FF2EB164C196}">
      <dsp:nvSpPr>
        <dsp:cNvPr id="0" name=""/>
        <dsp:cNvSpPr/>
      </dsp:nvSpPr>
      <dsp:spPr>
        <a:xfrm>
          <a:off x="590550" y="2582"/>
          <a:ext cx="8267700" cy="472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499" tIns="0" rIns="312499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1" kern="1200">
              <a:sym typeface="+mn-ea"/>
            </a:rPr>
            <a:t>Plink - Association analysis procedures</a:t>
          </a:r>
        </a:p>
      </dsp:txBody>
      <dsp:txXfrm>
        <a:off x="613607" y="25639"/>
        <a:ext cx="82215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#10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#1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#1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#1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#1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#1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#16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6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#7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8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#9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2023/8/18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6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475095" y="4318635"/>
            <a:ext cx="5412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/>
              <a:t>D</a:t>
            </a:r>
            <a:r>
              <a:rPr lang="en-US"/>
              <a:t>ate: </a:t>
            </a:r>
            <a:r>
              <a:rPr lang="vi-VN" altLang="en-US"/>
              <a:t>18/08/2023</a:t>
            </a:r>
            <a:endParaRPr lang="en-US"/>
          </a:p>
          <a:p>
            <a:r>
              <a:rPr lang="vi-VN" altLang="en-US"/>
              <a:t>P</a:t>
            </a:r>
            <a:r>
              <a:rPr lang="en-US"/>
              <a:t>resenter</a:t>
            </a:r>
            <a:r>
              <a:rPr lang="vi-VN" altLang="en-US"/>
              <a:t>: Le Nhat Thong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9695" y="2528570"/>
            <a:ext cx="11992610" cy="155384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1" algn="ctr"/>
            <a:r>
              <a:rPr lang="vi-VN" altLang="en-US" sz="36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cs typeface="+mj-lt"/>
              </a:rPr>
              <a:t>Genome-Wide Association Studies (GWAS) </a:t>
            </a:r>
          </a:p>
          <a:p>
            <a:pPr lvl="1" algn="ctr"/>
            <a:r>
              <a:rPr lang="vi-VN" altLang="en-US" sz="36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cs typeface="+mj-lt"/>
              </a:rPr>
              <a:t>of Quantitative Traits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633357" y="544195"/>
            <a:ext cx="6316073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000" b="1" dirty="0">
                <a:sym typeface="+mn-ea"/>
              </a:rPr>
              <a:t>G</a:t>
            </a:r>
            <a:r>
              <a:rPr lang="en-US" sz="2000" b="1" dirty="0">
                <a:sym typeface="+mn-ea"/>
              </a:rPr>
              <a:t>enome-</a:t>
            </a:r>
            <a:r>
              <a:rPr lang="en-US" altLang="en-US" sz="2000" b="1" dirty="0">
                <a:sym typeface="+mn-ea"/>
              </a:rPr>
              <a:t>Wi</a:t>
            </a:r>
            <a:r>
              <a:rPr lang="en-US" sz="2000" b="1" dirty="0">
                <a:sym typeface="+mn-ea"/>
              </a:rPr>
              <a:t>de</a:t>
            </a:r>
            <a:r>
              <a:rPr lang="vi-VN" altLang="en-US" sz="2000" b="1" dirty="0">
                <a:sym typeface="+mn-ea"/>
              </a:rPr>
              <a:t> </a:t>
            </a:r>
            <a:r>
              <a:rPr lang="en-US" altLang="en-US" sz="2000" b="1" dirty="0">
                <a:sym typeface="+mn-ea"/>
              </a:rPr>
              <a:t>A</a:t>
            </a:r>
            <a:r>
              <a:rPr lang="en-US" sz="2000" b="1" dirty="0">
                <a:sym typeface="+mn-ea"/>
              </a:rPr>
              <a:t>ssociation </a:t>
            </a:r>
            <a:r>
              <a:rPr lang="en-US" altLang="en-US" sz="2000" b="1" dirty="0">
                <a:sym typeface="+mn-ea"/>
              </a:rPr>
              <a:t>S</a:t>
            </a:r>
            <a:r>
              <a:rPr lang="en-US" sz="2000" b="1" dirty="0">
                <a:sym typeface="+mn-ea"/>
              </a:rPr>
              <a:t>tudies </a:t>
            </a:r>
            <a:r>
              <a:rPr lang="en-US" altLang="en-US" sz="2000" b="1" dirty="0">
                <a:sym typeface="+mn-ea"/>
              </a:rPr>
              <a:t>(GWAS)</a:t>
            </a:r>
            <a:r>
              <a:rPr lang="vi-VN" altLang="en-US" sz="2000" b="1" dirty="0">
                <a:sym typeface="+mn-ea"/>
              </a:rPr>
              <a:t> Series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755" y="961390"/>
            <a:ext cx="8239125" cy="581977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014855" y="1201420"/>
            <a:ext cx="7952740" cy="822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014855" y="4012565"/>
            <a:ext cx="7952740" cy="180721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07010" y="1463040"/>
            <a:ext cx="156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/>
              <a:t>Binary traits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07010" y="4732020"/>
            <a:ext cx="176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/>
              <a:t>Continuos traits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90550" y="1104265"/>
            <a:ext cx="110115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 sz="2000"/>
              <a:t>We attempt to carry out Genome Association Study for population with following information: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altLang="en-US" sz="2000"/>
              <a:t>4,861 samples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altLang="en-US" sz="2000"/>
              <a:t>281,313 genetic variation were observed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altLang="en-US" sz="2000"/>
              <a:t>Phenotyopes including:</a:t>
            </a:r>
          </a:p>
          <a:p>
            <a:pPr marL="800100" lvl="1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Serum transferrin levels</a:t>
            </a:r>
          </a:p>
          <a:p>
            <a:pPr marL="800100" lvl="1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Height</a:t>
            </a:r>
          </a:p>
          <a:p>
            <a:pPr lvl="0" indent="0">
              <a:lnSpc>
                <a:spcPct val="150000"/>
              </a:lnSpc>
              <a:buFont typeface="Arial" panose="02080604020202020204" pitchFamily="34" charset="0"/>
              <a:buNone/>
            </a:pPr>
            <a:endParaRPr lang="vi-VN" altLang="en-US" sz="2000"/>
          </a:p>
          <a:p>
            <a:pPr lvl="0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vi-VN" altLang="en-US" sz="2000" b="1" u="sng"/>
              <a:t>Research Question:</a:t>
            </a:r>
          </a:p>
          <a:p>
            <a:pPr marL="0" lvl="1"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vi-VN" altLang="en-US" sz="2000"/>
              <a:t>Which genetic variation related to </a:t>
            </a:r>
            <a:r>
              <a:rPr lang="vi-VN" altLang="en-US" sz="2000">
                <a:sym typeface="+mn-ea"/>
              </a:rPr>
              <a:t>Serum transferrin levels or Height ?</a:t>
            </a:r>
            <a:endParaRPr lang="vi-V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1111885"/>
            <a:ext cx="5831840" cy="197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" y="3170555"/>
            <a:ext cx="5832475" cy="19780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377055" y="375158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>
                <a:solidFill>
                  <a:schemeClr val="bg2"/>
                </a:solidFill>
              </a:rPr>
              <a:t>Transferrin.bim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377055" y="170688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>
                <a:solidFill>
                  <a:schemeClr val="bg2"/>
                </a:solidFill>
              </a:rPr>
              <a:t>Transferrin.fam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00" y="5425440"/>
            <a:ext cx="3498215" cy="1254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rcRect l="29861" t="30320" r="43800" b="41195"/>
          <a:stretch>
            <a:fillRect/>
          </a:stretch>
        </p:blipFill>
        <p:spPr>
          <a:xfrm>
            <a:off x="4149725" y="5525770"/>
            <a:ext cx="2043430" cy="11537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348480" y="523875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>
                <a:solidFill>
                  <a:schemeClr val="tx1"/>
                </a:solidFill>
              </a:rPr>
              <a:t>Transferrin.bed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41160" y="952500"/>
            <a:ext cx="4443730" cy="5726430"/>
            <a:chOff x="10616" y="1500"/>
            <a:chExt cx="6998" cy="9018"/>
          </a:xfrm>
        </p:grpSpPr>
        <p:grpSp>
          <p:nvGrpSpPr>
            <p:cNvPr id="11" name="Group 10"/>
            <p:cNvGrpSpPr/>
            <p:nvPr/>
          </p:nvGrpSpPr>
          <p:grpSpPr>
            <a:xfrm>
              <a:off x="10616" y="1500"/>
              <a:ext cx="4408" cy="9019"/>
              <a:chOff x="10646" y="1500"/>
              <a:chExt cx="4408" cy="901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46" y="1500"/>
                <a:ext cx="4408" cy="440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46" y="6111"/>
                <a:ext cx="4408" cy="4408"/>
              </a:xfrm>
              <a:prstGeom prst="rect">
                <a:avLst/>
              </a:prstGeom>
            </p:spPr>
          </p:pic>
        </p:grpSp>
        <p:sp>
          <p:nvSpPr>
            <p:cNvPr id="12" name="Text Box 11"/>
            <p:cNvSpPr txBox="1"/>
            <p:nvPr/>
          </p:nvSpPr>
          <p:spPr>
            <a:xfrm>
              <a:off x="15024" y="3414"/>
              <a:ext cx="25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>
                  <a:solidFill>
                    <a:schemeClr val="tx1"/>
                  </a:solidFill>
                </a:rPr>
                <a:t>Ht.pheno</a:t>
              </a: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024" y="8025"/>
              <a:ext cx="25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>
                  <a:solidFill>
                    <a:schemeClr val="tx1"/>
                  </a:solidFill>
                </a:rPr>
                <a:t>Tr.pheno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036509714"/>
              </p:ext>
            </p:extLst>
          </p:nvPr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390" y="906780"/>
            <a:ext cx="9416415" cy="5819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26305" y="2541905"/>
            <a:ext cx="42887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1400">
                <a:solidFill>
                  <a:schemeClr val="bg1"/>
                </a:solidFill>
              </a:rPr>
              <a:t>Syntax explaination:</a:t>
            </a:r>
          </a:p>
          <a:p>
            <a:r>
              <a:rPr lang="vi-VN" altLang="en-US" sz="1400">
                <a:solidFill>
                  <a:schemeClr val="bg1"/>
                </a:solidFill>
              </a:rPr>
              <a:t>--bfile:  “file name” of .bed, .bim and .fam</a:t>
            </a:r>
          </a:p>
          <a:p>
            <a:r>
              <a:rPr lang="en-US" sz="1400">
                <a:solidFill>
                  <a:schemeClr val="bg1"/>
                </a:solidFill>
                <a:sym typeface="+mn-ea"/>
              </a:rPr>
              <a:t>→</a:t>
            </a:r>
            <a:r>
              <a:rPr lang="vi-VN" altLang="en-US" sz="1400">
                <a:sym typeface="+mn-ea"/>
              </a:rPr>
              <a:t> </a:t>
            </a:r>
            <a:r>
              <a:rPr lang="vi-VN" altLang="en-US" sz="1400">
                <a:solidFill>
                  <a:schemeClr val="bg2"/>
                </a:solidFill>
                <a:sym typeface="+mn-ea"/>
              </a:rPr>
              <a:t>Transferrin</a:t>
            </a:r>
            <a:r>
              <a:rPr lang="vi-VN" altLang="en-US" sz="1400">
                <a:solidFill>
                  <a:schemeClr val="bg1"/>
                </a:solidFill>
                <a:sym typeface="+mn-ea"/>
              </a:rPr>
              <a:t>.bed, </a:t>
            </a:r>
            <a:r>
              <a:rPr lang="vi-VN" altLang="en-US" sz="1400">
                <a:solidFill>
                  <a:schemeClr val="bg2"/>
                </a:solidFill>
                <a:sym typeface="+mn-ea"/>
              </a:rPr>
              <a:t>Transferrin</a:t>
            </a:r>
            <a:r>
              <a:rPr lang="vi-VN" altLang="en-US" sz="1400">
                <a:solidFill>
                  <a:schemeClr val="bg1"/>
                </a:solidFill>
                <a:sym typeface="+mn-ea"/>
              </a:rPr>
              <a:t>.bim and </a:t>
            </a:r>
            <a:r>
              <a:rPr lang="vi-VN" altLang="en-US" sz="1400">
                <a:solidFill>
                  <a:schemeClr val="bg2"/>
                </a:solidFill>
                <a:sym typeface="+mn-ea"/>
              </a:rPr>
              <a:t>Transferrin</a:t>
            </a:r>
            <a:r>
              <a:rPr lang="vi-VN" altLang="en-US" sz="1400">
                <a:solidFill>
                  <a:schemeClr val="bg1"/>
                </a:solidFill>
                <a:sym typeface="+mn-ea"/>
              </a:rPr>
              <a:t>.fam</a:t>
            </a:r>
          </a:p>
          <a:p>
            <a:r>
              <a:rPr lang="vi-VN" altLang="en-US" sz="1400">
                <a:solidFill>
                  <a:schemeClr val="bg1"/>
                </a:solidFill>
                <a:sym typeface="+mn-ea"/>
              </a:rPr>
              <a:t>--pheno: phenotype file</a:t>
            </a:r>
          </a:p>
          <a:p>
            <a:r>
              <a:rPr lang="vi-VN" altLang="en-US" sz="1400">
                <a:solidFill>
                  <a:schemeClr val="bg1"/>
                </a:solidFill>
                <a:sym typeface="+mn-ea"/>
              </a:rPr>
              <a:t>--maf; --geno; --hwe: population genetic parameters</a:t>
            </a:r>
          </a:p>
          <a:p>
            <a:r>
              <a:rPr lang="vi-VN" altLang="en-US" sz="1400">
                <a:solidFill>
                  <a:schemeClr val="bg1"/>
                </a:solidFill>
                <a:sym typeface="+mn-ea"/>
              </a:rPr>
              <a:t>--linear: using linear regression</a:t>
            </a:r>
          </a:p>
          <a:p>
            <a:r>
              <a:rPr lang="vi-VN" altLang="en-US" sz="1400">
                <a:solidFill>
                  <a:schemeClr val="bg1"/>
                </a:solidFill>
                <a:sym typeface="+mn-ea"/>
              </a:rPr>
              <a:t>--not-chr: exclude X </a:t>
            </a:r>
          </a:p>
          <a:p>
            <a:r>
              <a:rPr lang="vi-VN" altLang="en-US" sz="1400">
                <a:solidFill>
                  <a:schemeClr val="bg1"/>
                </a:solidFill>
                <a:sym typeface="+mn-ea"/>
              </a:rPr>
              <a:t>--out </a:t>
            </a:r>
          </a:p>
          <a:p>
            <a:endParaRPr lang="vi-V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54660" y="1098550"/>
            <a:ext cx="1134491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vi-VN" altLang="en-US"/>
              <a:t>Output file names:</a:t>
            </a:r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vi-VN" altLang="en-US"/>
              <a:t>GWAS_T_add</a:t>
            </a:r>
            <a:r>
              <a:rPr lang="vi-VN" altLang="en-US" b="1">
                <a:solidFill>
                  <a:srgbClr val="FF0000"/>
                </a:solidFill>
              </a:rPr>
              <a:t>.qassoc</a:t>
            </a:r>
            <a:endParaRPr lang="vi-VN" altLang="en-US" b="1"/>
          </a:p>
          <a:p>
            <a:pPr marL="285750" indent="-28575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vi-VN" altLang="en-US"/>
              <a:t>GWAS_H_add</a:t>
            </a:r>
            <a:r>
              <a:rPr lang="vi-VN" altLang="en-US" b="1">
                <a:solidFill>
                  <a:srgbClr val="FF0000"/>
                </a:solidFill>
              </a:rPr>
              <a:t>.qassoc</a:t>
            </a:r>
          </a:p>
          <a:p>
            <a:pPr indent="0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vi-VN" altLang="en-US">
                <a:solidFill>
                  <a:schemeClr val="tx1"/>
                </a:solidFill>
              </a:rPr>
              <a:t>With fields as follows:</a:t>
            </a:r>
            <a:r>
              <a:rPr lang="vi-VN" altLang="en-US" b="1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60" y="2625725"/>
            <a:ext cx="6392545" cy="1312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60" y="3938270"/>
            <a:ext cx="4867275" cy="2143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0355" y="4730750"/>
            <a:ext cx="5462270" cy="174498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10497367" y="6517640"/>
            <a:ext cx="14573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/>
              <a:t>Benyamin</a:t>
            </a:r>
            <a:r>
              <a:rPr lang="vi-VN" altLang="en-US" sz="1000" dirty="0"/>
              <a:t> et al., 2009 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9852025" y="5154295"/>
            <a:ext cx="490220" cy="1377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10568940" y="5146675"/>
            <a:ext cx="530225" cy="13716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7385" y="971550"/>
            <a:ext cx="4728210" cy="371729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8439785" y="115189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/>
              <a:t>rs3811647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8439785" y="15049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/>
              <a:t>rs6794945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447675" y="1145540"/>
            <a:ext cx="1129728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 sz="2000" u="sng"/>
              <a:t>Interaction models</a:t>
            </a:r>
            <a:r>
              <a:rPr lang="vi-VN" altLang="en-US" sz="2000"/>
              <a:t> (e.g. </a:t>
            </a:r>
            <a:r>
              <a:rPr lang="vi-VN" altLang="en-US" sz="2000">
                <a:sym typeface="+mn-ea"/>
              </a:rPr>
              <a:t>Genders, Ages, Environmental Factors, SNPxSNP, ...</a:t>
            </a:r>
            <a:r>
              <a:rPr lang="vi-VN" altLang="en-US" sz="2000"/>
              <a:t>)</a:t>
            </a:r>
          </a:p>
          <a:p>
            <a:pPr>
              <a:lnSpc>
                <a:spcPct val="150000"/>
              </a:lnSpc>
            </a:pPr>
            <a:r>
              <a:rPr lang="vi-VN" altLang="en-US" sz="2000" u="sng"/>
              <a:t>Confounders problems: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Batch effects controls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Population structures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Complex phenotypes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610" y="3202940"/>
            <a:ext cx="3784600" cy="3490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8040" y="3457575"/>
            <a:ext cx="3509645" cy="32365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53350" y="36906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vi-VN" altLang="en-US"/>
              <a:t>S</a:t>
            </a:r>
            <a:r>
              <a:rPr lang="en-US"/>
              <a:t>evere inflation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447675" y="1145540"/>
            <a:ext cx="11297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Carrying out a Genome-Wide Association Studies (GWAS) of Quantitative Traits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Plink for GWAS analysis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2000"/>
              <a:t>For high confident results confounder factors should be well controled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62668" y="1102178"/>
            <a:ext cx="10070465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Dr. </a:t>
            </a:r>
            <a:r>
              <a:rPr lang="en-US" sz="2000" b="1" spc="4" dirty="0">
                <a:cs typeface="+mn-lt"/>
                <a:sym typeface="+mn-ea"/>
              </a:rPr>
              <a:t>Luu Phuc-Loi</a:t>
            </a:r>
            <a:r>
              <a:rPr lang="vi-VN" altLang="en-US" sz="2000" spc="4" dirty="0">
                <a:cs typeface="+mn-lt"/>
                <a:sym typeface="+mn-ea"/>
              </a:rPr>
              <a:t> and his Bioinformatics team (Pacific informatics)</a:t>
            </a:r>
          </a:p>
          <a:p>
            <a:pPr lvl="1"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Msc. Du Hoang Tien </a:t>
            </a:r>
            <a:r>
              <a:rPr lang="vi-VN" altLang="en-US" sz="2000" spc="4" dirty="0">
                <a:cs typeface="+mn-lt"/>
                <a:sym typeface="+mn-ea"/>
              </a:rPr>
              <a:t>(Pacific informatics)</a:t>
            </a:r>
          </a:p>
          <a:p>
            <a:pPr lvl="1"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Nguyen Le Duc Minh </a:t>
            </a:r>
            <a:r>
              <a:rPr lang="vi-VN" altLang="en-US" sz="2000" spc="4" dirty="0">
                <a:cs typeface="+mn-lt"/>
                <a:sym typeface="+mn-ea"/>
              </a:rPr>
              <a:t>(Pacific informatics)</a:t>
            </a:r>
          </a:p>
          <a:p>
            <a:pPr lvl="1"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Dao Khuong Duy </a:t>
            </a:r>
            <a:r>
              <a:rPr lang="vi-VN" altLang="en-US" sz="2000" spc="4" dirty="0">
                <a:cs typeface="+mn-lt"/>
                <a:sym typeface="+mn-ea"/>
              </a:rPr>
              <a:t>(Pacific informatics)</a:t>
            </a:r>
          </a:p>
          <a:p>
            <a:pPr lvl="1"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Nguyen Minh Hoang </a:t>
            </a:r>
            <a:r>
              <a:rPr lang="vi-VN" altLang="en-US" sz="2000" spc="4" dirty="0">
                <a:cs typeface="+mn-lt"/>
                <a:sym typeface="+mn-ea"/>
              </a:rPr>
              <a:t>(Pacific informatics)</a:t>
            </a:r>
          </a:p>
          <a:p>
            <a:pPr lvl="1"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Le Van Hieu </a:t>
            </a:r>
            <a:r>
              <a:rPr lang="vi-VN" altLang="en-US" sz="2000" spc="4" dirty="0">
                <a:cs typeface="+mn-lt"/>
                <a:sym typeface="+mn-ea"/>
              </a:rPr>
              <a:t>(Pacific informatics)</a:t>
            </a:r>
          </a:p>
          <a:p>
            <a:pPr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Mr. Le Quang Minh Tri</a:t>
            </a:r>
            <a:r>
              <a:rPr lang="vi-VN" altLang="en-US" sz="2000" spc="4" dirty="0">
                <a:cs typeface="+mn-lt"/>
                <a:sym typeface="+mn-ea"/>
              </a:rPr>
              <a:t>  (DNAnexus)</a:t>
            </a:r>
          </a:p>
          <a:p>
            <a:pPr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Department of Science and Technology</a:t>
            </a:r>
            <a:r>
              <a:rPr lang="vi-VN" altLang="en-US" sz="2000" spc="4" dirty="0">
                <a:cs typeface="+mn-lt"/>
                <a:sym typeface="+mn-ea"/>
              </a:rPr>
              <a:t>, University of Medicine and Pharmacy</a:t>
            </a:r>
          </a:p>
          <a:p>
            <a:pPr>
              <a:lnSpc>
                <a:spcPct val="150000"/>
              </a:lnSpc>
            </a:pPr>
            <a:r>
              <a:rPr lang="vi-VN" altLang="en-US" sz="2000" b="1" spc="4" dirty="0">
                <a:cs typeface="+mn-lt"/>
                <a:sym typeface="+mn-ea"/>
              </a:rPr>
              <a:t>Research Center for Infectious Diseases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533" y="5620204"/>
            <a:ext cx="10666095" cy="902970"/>
            <a:chOff x="837" y="6962"/>
            <a:chExt cx="16965" cy="1591"/>
          </a:xfrm>
        </p:grpSpPr>
        <p:pic>
          <p:nvPicPr>
            <p:cNvPr id="2" name="Graphic 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7870" t="32132" r="7624" b="36594"/>
            <a:stretch>
              <a:fillRect/>
            </a:stretch>
          </p:blipFill>
          <p:spPr>
            <a:xfrm>
              <a:off x="10383" y="7007"/>
              <a:ext cx="3940" cy="1452"/>
            </a:xfrm>
            <a:prstGeom prst="rect">
              <a:avLst/>
            </a:prstGeom>
          </p:spPr>
        </p:pic>
        <p:pic>
          <p:nvPicPr>
            <p:cNvPr id="13" name="Picture 2" descr="S/F RNA Lysis Buff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" y="7041"/>
              <a:ext cx="2901" cy="1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/>
            <a:srcRect t="27305" b="28825"/>
            <a:stretch>
              <a:fillRect/>
            </a:stretch>
          </p:blipFill>
          <p:spPr>
            <a:xfrm>
              <a:off x="2706" y="7323"/>
              <a:ext cx="4140" cy="94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7" y="6962"/>
              <a:ext cx="1543" cy="15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/>
            <a:srcRect l="56473" r="14382" b="50952"/>
            <a:stretch>
              <a:fillRect/>
            </a:stretch>
          </p:blipFill>
          <p:spPr>
            <a:xfrm>
              <a:off x="14420" y="7229"/>
              <a:ext cx="3383" cy="1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78765" y="1096645"/>
            <a:ext cx="11572875" cy="31082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900" dirty="0"/>
              <a:t>Phenotypes of interest are often quantitative</a:t>
            </a:r>
            <a:r>
              <a:rPr lang="vi-VN" altLang="en-US" sz="1900" dirty="0"/>
              <a:t> (e.g. Blood pressure, cholesterol levels, IQ, height, ...)</a:t>
            </a:r>
            <a:endParaRPr lang="en-US" sz="1900" dirty="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1900" dirty="0"/>
              <a:t>The field of </a:t>
            </a:r>
            <a:r>
              <a:rPr lang="en-US" sz="1900" b="1" dirty="0"/>
              <a:t>quantitative </a:t>
            </a:r>
            <a:r>
              <a:rPr lang="en-US" sz="1900" b="1" dirty="0">
                <a:sym typeface="+mn-ea"/>
              </a:rPr>
              <a:t>traits</a:t>
            </a:r>
            <a:r>
              <a:rPr lang="vi-VN" altLang="en-US" sz="1900" dirty="0">
                <a:sym typeface="+mn-ea"/>
              </a:rPr>
              <a:t> </a:t>
            </a:r>
            <a:r>
              <a:rPr lang="en-US" sz="1900" dirty="0"/>
              <a:t>is the </a:t>
            </a:r>
            <a:r>
              <a:rPr lang="vi-VN" altLang="en-US" sz="1900" dirty="0"/>
              <a:t>mention </a:t>
            </a:r>
            <a:r>
              <a:rPr lang="en-US" sz="1900" dirty="0"/>
              <a:t>of continuously measured traits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1900" dirty="0"/>
              <a:t>Genetic variations asociation with </a:t>
            </a:r>
            <a:r>
              <a:rPr lang="en-US" sz="1900" b="1" dirty="0">
                <a:sym typeface="+mn-ea"/>
              </a:rPr>
              <a:t>quantitative traits</a:t>
            </a:r>
            <a:r>
              <a:rPr lang="vi-VN" altLang="en-US" sz="1900" b="1" dirty="0">
                <a:sym typeface="+mn-ea"/>
              </a:rPr>
              <a:t>  </a:t>
            </a:r>
            <a:r>
              <a:rPr lang="vi-VN" altLang="en-US" sz="1900" dirty="0">
                <a:sym typeface="+mn-ea"/>
              </a:rPr>
              <a:t>are commonly called </a:t>
            </a:r>
            <a:r>
              <a:rPr lang="vi-VN" altLang="en-US" sz="1900" b="1" dirty="0">
                <a:sym typeface="+mn-ea"/>
              </a:rPr>
              <a:t>Quantitative Traits Loci (QTL)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1900" dirty="0">
                <a:sym typeface="+mn-ea"/>
              </a:rPr>
              <a:t>There generally is </a:t>
            </a:r>
            <a:r>
              <a:rPr lang="vi-VN" altLang="en-US" sz="1900" b="1" dirty="0">
                <a:sym typeface="+mn-ea"/>
              </a:rPr>
              <a:t>no simple Mendelian basis</a:t>
            </a:r>
            <a:r>
              <a:rPr lang="vi-VN" altLang="en-US" sz="1900" dirty="0">
                <a:sym typeface="+mn-ea"/>
              </a:rPr>
              <a:t> for variation of quantitative traits.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altLang="en-US" sz="1900" dirty="0">
                <a:sym typeface="+mn-ea"/>
              </a:rPr>
              <a:t>Some quantitative traits can be </a:t>
            </a:r>
            <a:r>
              <a:rPr lang="vi-VN" altLang="en-US" sz="1900" b="1" dirty="0">
                <a:sym typeface="+mn-ea"/>
              </a:rPr>
              <a:t>largely influenced by a single gene</a:t>
            </a:r>
            <a:r>
              <a:rPr lang="vi-VN" altLang="en-US" sz="1900" dirty="0">
                <a:sym typeface="+mn-ea"/>
              </a:rPr>
              <a:t> as well as by </a:t>
            </a:r>
            <a:r>
              <a:rPr lang="vi-VN" altLang="en-US" sz="1900" b="1" dirty="0">
                <a:sym typeface="+mn-ea"/>
              </a:rPr>
              <a:t>environmental factors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85046" y="4204868"/>
            <a:ext cx="3829050" cy="2388235"/>
            <a:chOff x="12870" y="6098"/>
            <a:chExt cx="6030" cy="37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rcRect t="18622" r="50917" b="14207"/>
            <a:stretch>
              <a:fillRect/>
            </a:stretch>
          </p:blipFill>
          <p:spPr>
            <a:xfrm>
              <a:off x="12870" y="6437"/>
              <a:ext cx="6030" cy="3423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805" y="6098"/>
              <a:ext cx="0" cy="31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6432" y="6162"/>
              <a:ext cx="11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/>
                <a:t>Tall</a:t>
              </a: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4266" y="6162"/>
              <a:ext cx="11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/>
                <a:t>Short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34035" y="1144270"/>
            <a:ext cx="11124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 sz="2000"/>
              <a:t>Carrying out</a:t>
            </a:r>
            <a:r>
              <a:rPr lang="vi-VN" altLang="en-US" sz="2000" b="1"/>
              <a:t> </a:t>
            </a:r>
            <a:r>
              <a:rPr lang="en-US" sz="2000" b="1"/>
              <a:t>Quantitative trait loci (QTL) mapping</a:t>
            </a:r>
            <a:r>
              <a:rPr lang="vi-VN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en-US" sz="2000">
                <a:sym typeface="+mn-ea"/>
              </a:rPr>
              <a:t>→</a:t>
            </a:r>
            <a:r>
              <a:rPr lang="vi-VN" altLang="en-US" sz="2000" b="1">
                <a:sym typeface="+mn-ea"/>
              </a:rPr>
              <a:t> </a:t>
            </a:r>
            <a:r>
              <a:rPr lang="vi-VN" altLang="en-US" sz="2000"/>
              <a:t>I</a:t>
            </a:r>
            <a:r>
              <a:rPr lang="en-US" sz="2000"/>
              <a:t>dentifying</a:t>
            </a:r>
            <a:r>
              <a:rPr lang="vi-VN" altLang="en-US" sz="2000"/>
              <a:t> </a:t>
            </a:r>
            <a:r>
              <a:rPr lang="en-US" sz="2000"/>
              <a:t>genetic loci that influence the phenotypic variation of a</a:t>
            </a:r>
            <a:r>
              <a:rPr lang="vi-VN" altLang="en-US" sz="2000"/>
              <a:t> </a:t>
            </a:r>
            <a:r>
              <a:rPr lang="en-US" sz="2000"/>
              <a:t>quantitative trait.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vi-VN" altLang="en-US" sz="2000" b="1"/>
              <a:t>Examples:</a:t>
            </a:r>
            <a:r>
              <a:rPr lang="vi-VN" altLang="en-US" sz="2000"/>
              <a:t> We aimed to identify SNPs related to height of Vietnamese populations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734820" y="3244850"/>
            <a:ext cx="8042275" cy="3270250"/>
            <a:chOff x="2732" y="5110"/>
            <a:chExt cx="12665" cy="5150"/>
          </a:xfrm>
        </p:grpSpPr>
        <p:grpSp>
          <p:nvGrpSpPr>
            <p:cNvPr id="22" name="Group 21"/>
            <p:cNvGrpSpPr/>
            <p:nvPr/>
          </p:nvGrpSpPr>
          <p:grpSpPr>
            <a:xfrm>
              <a:off x="2732" y="5110"/>
              <a:ext cx="6375" cy="5150"/>
              <a:chOff x="77" y="5271"/>
              <a:chExt cx="6375" cy="515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538" y="5271"/>
                <a:ext cx="4914" cy="5151"/>
                <a:chOff x="759" y="4177"/>
                <a:chExt cx="5717" cy="6245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759" y="4177"/>
                  <a:ext cx="2859" cy="3123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759" y="7187"/>
                  <a:ext cx="2859" cy="3123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3618" y="4177"/>
                  <a:ext cx="2859" cy="3123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3618" y="7300"/>
                  <a:ext cx="2859" cy="3123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/>
              <a:srcRect l="64266" t="53010" r="24565" b="36046"/>
              <a:stretch>
                <a:fillRect/>
              </a:stretch>
            </p:blipFill>
            <p:spPr>
              <a:xfrm>
                <a:off x="77" y="5456"/>
                <a:ext cx="622" cy="677"/>
              </a:xfrm>
              <a:prstGeom prst="rect">
                <a:avLst/>
              </a:prstGeom>
            </p:spPr>
          </p:pic>
          <p:sp>
            <p:nvSpPr>
              <p:cNvPr id="16" name="Text Box 15"/>
              <p:cNvSpPr txBox="1"/>
              <p:nvPr/>
            </p:nvSpPr>
            <p:spPr>
              <a:xfrm>
                <a:off x="712" y="5521"/>
                <a:ext cx="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US"/>
                  <a:t>AA</a:t>
                </a: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rcRect l="23828" t="64196" r="65003" b="24860"/>
              <a:stretch>
                <a:fillRect/>
              </a:stretch>
            </p:blipFill>
            <p:spPr>
              <a:xfrm>
                <a:off x="90" y="6414"/>
                <a:ext cx="622" cy="677"/>
              </a:xfrm>
              <a:prstGeom prst="rect">
                <a:avLst/>
              </a:prstGeom>
            </p:spPr>
          </p:pic>
          <p:sp>
            <p:nvSpPr>
              <p:cNvPr id="18" name="Text Box 17"/>
              <p:cNvSpPr txBox="1"/>
              <p:nvPr/>
            </p:nvSpPr>
            <p:spPr>
              <a:xfrm>
                <a:off x="730" y="6463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US"/>
                  <a:t>TT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/>
              <a:srcRect l="29323" t="64196" r="65003" b="24860"/>
              <a:stretch>
                <a:fillRect/>
              </a:stretch>
            </p:blipFill>
            <p:spPr>
              <a:xfrm>
                <a:off x="90" y="7404"/>
                <a:ext cx="316" cy="67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rcRect l="30203" t="53026" r="64123" b="36030"/>
              <a:stretch>
                <a:fillRect/>
              </a:stretch>
            </p:blipFill>
            <p:spPr>
              <a:xfrm>
                <a:off x="406" y="7404"/>
                <a:ext cx="316" cy="677"/>
              </a:xfrm>
              <a:prstGeom prst="rect">
                <a:avLst/>
              </a:prstGeom>
            </p:spPr>
          </p:pic>
          <p:sp>
            <p:nvSpPr>
              <p:cNvPr id="21" name="Text Box 20"/>
              <p:cNvSpPr txBox="1"/>
              <p:nvPr/>
            </p:nvSpPr>
            <p:spPr>
              <a:xfrm>
                <a:off x="744" y="7469"/>
                <a:ext cx="7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US"/>
                  <a:t>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367" y="5914"/>
              <a:ext cx="6030" cy="3761"/>
              <a:chOff x="12870" y="6098"/>
              <a:chExt cx="6030" cy="376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/>
              <a:srcRect t="18622" r="50917" b="14207"/>
              <a:stretch>
                <a:fillRect/>
              </a:stretch>
            </p:blipFill>
            <p:spPr>
              <a:xfrm>
                <a:off x="12870" y="6437"/>
                <a:ext cx="6030" cy="3423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/>
              <p:nvPr/>
            </p:nvCxnSpPr>
            <p:spPr>
              <a:xfrm>
                <a:off x="15805" y="6098"/>
                <a:ext cx="0" cy="315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Text Box 26"/>
              <p:cNvSpPr txBox="1"/>
              <p:nvPr/>
            </p:nvSpPr>
            <p:spPr>
              <a:xfrm>
                <a:off x="16432" y="6162"/>
                <a:ext cx="119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en-US"/>
                  <a:t>Tall</a:t>
                </a:r>
              </a:p>
            </p:txBody>
          </p:sp>
          <p:sp>
            <p:nvSpPr>
              <p:cNvPr id="28" name="Text Box 27"/>
              <p:cNvSpPr txBox="1"/>
              <p:nvPr/>
            </p:nvSpPr>
            <p:spPr>
              <a:xfrm>
                <a:off x="14266" y="6162"/>
                <a:ext cx="119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en-US"/>
                  <a:t>Short</a:t>
                </a:r>
              </a:p>
            </p:txBody>
          </p:sp>
        </p:grpSp>
      </p:grpSp>
      <p:sp>
        <p:nvSpPr>
          <p:cNvPr id="30" name="Text Box 29"/>
          <p:cNvSpPr txBox="1"/>
          <p:nvPr/>
        </p:nvSpPr>
        <p:spPr>
          <a:xfrm>
            <a:off x="8312150" y="409702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/>
              <a:t>A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967220" y="409702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b="1"/>
              <a:t>T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5655310" y="4522470"/>
            <a:ext cx="3867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vi-VN" altLang="en-US" sz="32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78765" y="1096645"/>
            <a:ext cx="1157287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vi-VN" sz="2000" b="1"/>
              <a:t>Fitting a l</a:t>
            </a:r>
            <a:r>
              <a:rPr sz="2000" b="1"/>
              <a:t>inear regression models</a:t>
            </a:r>
            <a:r>
              <a:rPr sz="2000"/>
              <a:t> are commonly used for QTL mapping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000"/>
              <a:t>Linear regression models will often include a </a:t>
            </a:r>
            <a:r>
              <a:rPr sz="2000" b="1"/>
              <a:t>single genetic</a:t>
            </a:r>
            <a:r>
              <a:rPr lang="vi-VN" sz="2000" b="1"/>
              <a:t> </a:t>
            </a:r>
            <a:r>
              <a:rPr sz="2000" b="1"/>
              <a:t>marker (e.g., a SNP)</a:t>
            </a:r>
            <a:r>
              <a:rPr sz="2000"/>
              <a:t> as predictor in the model, in addition to</a:t>
            </a:r>
            <a:r>
              <a:rPr lang="vi-VN" sz="2000"/>
              <a:t> </a:t>
            </a:r>
            <a:r>
              <a:rPr sz="2000" b="1"/>
              <a:t>other relevant covariates</a:t>
            </a:r>
            <a:r>
              <a:rPr sz="2000"/>
              <a:t> (such as age, sex, etc.), with thequantitative </a:t>
            </a:r>
            <a:r>
              <a:rPr sz="2000" b="1"/>
              <a:t>phenotype as the response</a:t>
            </a: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sz="2000" b="1"/>
              <a:t>Linear regression with SNPs</a:t>
            </a:r>
            <a:r>
              <a:rPr lang="vi-VN" sz="2000" b="1"/>
              <a:t> </a:t>
            </a:r>
            <a:r>
              <a:rPr lang="vi-VN" sz="2000"/>
              <a:t>including: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romanLcPeriod"/>
            </a:pPr>
            <a:r>
              <a:rPr lang="vi-VN" sz="2000"/>
              <a:t>Additive model (Commonly used)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romanLcPeriod"/>
            </a:pPr>
            <a:r>
              <a:rPr lang="vi-VN" altLang="en-US" sz="2000">
                <a:sym typeface="+mn-ea"/>
              </a:rPr>
              <a:t>D</a:t>
            </a:r>
            <a:r>
              <a:rPr lang="en-US" sz="2000">
                <a:sym typeface="+mn-ea"/>
              </a:rPr>
              <a:t>ominant model</a:t>
            </a:r>
            <a:r>
              <a:rPr lang="vi-VN" altLang="en-US" sz="2000">
                <a:sym typeface="+mn-ea"/>
              </a:rPr>
              <a:t> (Alternative)</a:t>
            </a:r>
            <a:endParaRPr lang="en-US" sz="2000"/>
          </a:p>
          <a:p>
            <a:pPr marL="914400" lvl="1" indent="-457200">
              <a:lnSpc>
                <a:spcPct val="150000"/>
              </a:lnSpc>
              <a:buFont typeface="+mj-lt"/>
              <a:buAutoNum type="romanLcPeriod"/>
            </a:pPr>
            <a:r>
              <a:rPr lang="vi-VN" sz="2000">
                <a:sym typeface="+mn-ea"/>
              </a:rPr>
              <a:t>R</a:t>
            </a:r>
            <a:r>
              <a:rPr sz="2000">
                <a:sym typeface="+mn-ea"/>
              </a:rPr>
              <a:t>ecessive</a:t>
            </a:r>
            <a:r>
              <a:rPr lang="vi-VN" sz="2000">
                <a:sym typeface="+mn-ea"/>
              </a:rPr>
              <a:t> </a:t>
            </a:r>
            <a:r>
              <a:rPr lang="en-US" sz="2000">
                <a:sym typeface="+mn-ea"/>
              </a:rPr>
              <a:t>model</a:t>
            </a:r>
            <a:r>
              <a:rPr lang="vi-VN" altLang="en-US" sz="2000">
                <a:sym typeface="+mn-ea"/>
              </a:rPr>
              <a:t> (Alternative)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0" y="1595120"/>
            <a:ext cx="3898900" cy="2706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7170" y="1595120"/>
            <a:ext cx="3898900" cy="27063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855" y="1659255"/>
            <a:ext cx="3806825" cy="264223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8617585" y="43014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/>
              <a:t>A</a:t>
            </a:r>
            <a:r>
              <a:rPr lang="en-US"/>
              <a:t>dditive model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746760" y="43014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 altLang="en-US"/>
              <a:t>D</a:t>
            </a:r>
            <a:r>
              <a:rPr lang="en-US"/>
              <a:t>ominant model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4706620" y="43014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vi-VN"/>
              <a:t>R</a:t>
            </a:r>
            <a:r>
              <a:t>ecessive</a:t>
            </a:r>
            <a:r>
              <a:rPr lang="vi-VN"/>
              <a:t> </a:t>
            </a:r>
            <a:r>
              <a:rPr lang="en-US"/>
              <a:t>model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190500" y="5375910"/>
            <a:ext cx="8945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→ </a:t>
            </a:r>
            <a:r>
              <a:rPr lang="vi-VN" altLang="en-US" b="1"/>
              <a:t> </a:t>
            </a:r>
            <a:r>
              <a:rPr lang="en-US"/>
              <a:t>Many analyses fit the ‘</a:t>
            </a:r>
            <a:r>
              <a:rPr lang="vi-VN" altLang="en-US"/>
              <a:t>A</a:t>
            </a:r>
            <a:r>
              <a:rPr lang="en-US"/>
              <a:t>dditive model’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364615" y="1115060"/>
            <a:ext cx="9465310" cy="4627880"/>
            <a:chOff x="1652" y="2061"/>
            <a:chExt cx="14906" cy="7288"/>
          </a:xfrm>
        </p:grpSpPr>
        <p:grpSp>
          <p:nvGrpSpPr>
            <p:cNvPr id="2" name="Group 1"/>
            <p:cNvGrpSpPr/>
            <p:nvPr/>
          </p:nvGrpSpPr>
          <p:grpSpPr>
            <a:xfrm>
              <a:off x="1652" y="3357"/>
              <a:ext cx="6375" cy="5150"/>
              <a:chOff x="77" y="5271"/>
              <a:chExt cx="6375" cy="515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538" y="5271"/>
                <a:ext cx="4914" cy="5151"/>
                <a:chOff x="759" y="4177"/>
                <a:chExt cx="5717" cy="6245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759" y="4177"/>
                  <a:ext cx="2859" cy="3123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759" y="7187"/>
                  <a:ext cx="2859" cy="3123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3618" y="4177"/>
                  <a:ext cx="2859" cy="3123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rcRect l="55880" t="5147" b="53213"/>
                <a:stretch>
                  <a:fillRect/>
                </a:stretch>
              </p:blipFill>
              <p:spPr>
                <a:xfrm>
                  <a:off x="3618" y="7300"/>
                  <a:ext cx="2859" cy="3123"/>
                </a:xfrm>
                <a:prstGeom prst="rect">
                  <a:avLst/>
                </a:prstGeom>
              </p:spPr>
            </p:pic>
          </p:grp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/>
              <a:srcRect l="64266" t="53010" r="24565" b="36046"/>
              <a:stretch>
                <a:fillRect/>
              </a:stretch>
            </p:blipFill>
            <p:spPr>
              <a:xfrm>
                <a:off x="77" y="5456"/>
                <a:ext cx="622" cy="677"/>
              </a:xfrm>
              <a:prstGeom prst="rect">
                <a:avLst/>
              </a:prstGeom>
            </p:spPr>
          </p:pic>
          <p:sp>
            <p:nvSpPr>
              <p:cNvPr id="16" name="Text Box 15"/>
              <p:cNvSpPr txBox="1"/>
              <p:nvPr/>
            </p:nvSpPr>
            <p:spPr>
              <a:xfrm>
                <a:off x="712" y="5521"/>
                <a:ext cx="8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US"/>
                  <a:t>AA</a:t>
                </a: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rcRect l="23828" t="64196" r="65003" b="24860"/>
              <a:stretch>
                <a:fillRect/>
              </a:stretch>
            </p:blipFill>
            <p:spPr>
              <a:xfrm>
                <a:off x="90" y="6414"/>
                <a:ext cx="622" cy="677"/>
              </a:xfrm>
              <a:prstGeom prst="rect">
                <a:avLst/>
              </a:prstGeom>
            </p:spPr>
          </p:pic>
          <p:sp>
            <p:nvSpPr>
              <p:cNvPr id="5" name="Text Box 4"/>
              <p:cNvSpPr txBox="1"/>
              <p:nvPr/>
            </p:nvSpPr>
            <p:spPr>
              <a:xfrm>
                <a:off x="730" y="6463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US"/>
                  <a:t>TT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/>
              <a:srcRect l="29323" t="64196" r="65003" b="24860"/>
              <a:stretch>
                <a:fillRect/>
              </a:stretch>
            </p:blipFill>
            <p:spPr>
              <a:xfrm>
                <a:off x="90" y="7404"/>
                <a:ext cx="316" cy="67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7"/>
              <a:srcRect l="30203" t="53026" r="64123" b="36030"/>
              <a:stretch>
                <a:fillRect/>
              </a:stretch>
            </p:blipFill>
            <p:spPr>
              <a:xfrm>
                <a:off x="406" y="7404"/>
                <a:ext cx="316" cy="677"/>
              </a:xfrm>
              <a:prstGeom prst="rect">
                <a:avLst/>
              </a:prstGeom>
            </p:spPr>
          </p:pic>
          <p:sp>
            <p:nvSpPr>
              <p:cNvPr id="7" name="Text Box 6"/>
              <p:cNvSpPr txBox="1"/>
              <p:nvPr/>
            </p:nvSpPr>
            <p:spPr>
              <a:xfrm>
                <a:off x="744" y="7469"/>
                <a:ext cx="7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 altLang="en-US"/>
                  <a:t>TA</a:t>
                </a: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rcRect l="667"/>
            <a:stretch>
              <a:fillRect/>
            </a:stretch>
          </p:blipFill>
          <p:spPr>
            <a:xfrm>
              <a:off x="9264" y="2061"/>
              <a:ext cx="7294" cy="7288"/>
            </a:xfrm>
            <a:prstGeom prst="rect">
              <a:avLst/>
            </a:prstGeom>
          </p:spPr>
        </p:pic>
      </p:grpSp>
      <p:sp>
        <p:nvSpPr>
          <p:cNvPr id="32" name="Text Box 31"/>
          <p:cNvSpPr txBox="1"/>
          <p:nvPr/>
        </p:nvSpPr>
        <p:spPr>
          <a:xfrm>
            <a:off x="190500" y="5895975"/>
            <a:ext cx="7848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ym typeface="+mn-ea"/>
              </a:rPr>
              <a:t>→</a:t>
            </a:r>
            <a:r>
              <a:rPr lang="vi-VN" altLang="en-US" sz="2000">
                <a:sym typeface="+mn-ea"/>
              </a:rPr>
              <a:t> Number of T-alleles associated with height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8239760" y="4409440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/>
              <a:t>AA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9297035" y="3063240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/>
              <a:t>AT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10280650" y="1569720"/>
            <a:ext cx="54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/>
              <a:t>TT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7714408"/>
              </p:ext>
            </p:extLst>
          </p:nvPr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35" y="1050290"/>
            <a:ext cx="6021705" cy="21653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899920" y="3292475"/>
            <a:ext cx="35147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vi-VN" altLang="en-US"/>
              <a:t>Plink usages: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Population stratification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IBS/IBD estimation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>
                <a:solidFill>
                  <a:srgbClr val="FF0000"/>
                </a:solidFill>
              </a:rPr>
              <a:t>Association</a:t>
            </a:r>
            <a:r>
              <a:rPr lang="vi-VN" altLang="en-US"/>
              <a:t>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Family-based association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Permutation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LD calculations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Multimarker tests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Conditional haplotype tests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vi-VN" altLang="en-US"/>
              <a:t>Proxy association</a:t>
            </a:r>
          </a:p>
          <a:p>
            <a:pPr indent="0">
              <a:lnSpc>
                <a:spcPct val="100000"/>
              </a:lnSpc>
              <a:buNone/>
            </a:pPr>
            <a:r>
              <a:rPr lang="vi-VN" altLang="en-US"/>
              <a:t>      Etc. 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614160" y="1181100"/>
            <a:ext cx="6534785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>
                <a:solidFill>
                  <a:srgbClr val="FF0000"/>
                </a:solidFill>
                <a:sym typeface="+mn-ea"/>
              </a:rPr>
              <a:t>Association</a:t>
            </a:r>
            <a:endParaRPr lang="en-US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Case/control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Fisher's exact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Full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Stratified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Tests of heterogeneity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Hotelling's T(2) test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Quantitative trait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Quantitative trait means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Quantitative trait GxE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Linear and logistic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Set-based tests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romanLcPeriod"/>
            </a:pPr>
            <a:r>
              <a:rPr lang="en-US"/>
              <a:t>    Multiple-test correction 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7785" y="6498590"/>
            <a:ext cx="61239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https://zzz.bwh.harvard.edu/plink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715" y="1296035"/>
            <a:ext cx="8624570" cy="450088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736725" y="1225550"/>
            <a:ext cx="807085" cy="3473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736725" y="2680970"/>
            <a:ext cx="807085" cy="3473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8940" y="2680970"/>
            <a:ext cx="807085" cy="34734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190500" y="236855"/>
          <a:ext cx="11811000" cy="644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82245" y="1254125"/>
            <a:ext cx="11817985" cy="4801235"/>
            <a:chOff x="300" y="1659"/>
            <a:chExt cx="18611" cy="7561"/>
          </a:xfrm>
        </p:grpSpPr>
        <p:grpSp>
          <p:nvGrpSpPr>
            <p:cNvPr id="9" name="Group 8"/>
            <p:cNvGrpSpPr/>
            <p:nvPr/>
          </p:nvGrpSpPr>
          <p:grpSpPr>
            <a:xfrm>
              <a:off x="339" y="1659"/>
              <a:ext cx="8391" cy="2846"/>
              <a:chOff x="300" y="1846"/>
              <a:chExt cx="9157" cy="323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" y="1846"/>
                <a:ext cx="9157" cy="3235"/>
              </a:xfrm>
              <a:prstGeom prst="rect">
                <a:avLst/>
              </a:prstGeom>
            </p:spPr>
          </p:pic>
          <p:sp>
            <p:nvSpPr>
              <p:cNvPr id="4" name="Text Box 3"/>
              <p:cNvSpPr txBox="1"/>
              <p:nvPr/>
            </p:nvSpPr>
            <p:spPr>
              <a:xfrm>
                <a:off x="3336" y="3521"/>
                <a:ext cx="1858" cy="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altLang="en-US">
                    <a:solidFill>
                      <a:schemeClr val="bg2"/>
                    </a:solidFill>
                  </a:rPr>
                  <a:t>← *.fam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/>
              <a:srcRect t="35090" r="71471" b="41385"/>
              <a:stretch>
                <a:fillRect/>
              </a:stretch>
            </p:blipFill>
            <p:spPr>
              <a:xfrm>
                <a:off x="5194" y="3108"/>
                <a:ext cx="3455" cy="1487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0" y="5521"/>
              <a:ext cx="8391" cy="28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rcRect l="57518" t="34723" r="1416" b="41752"/>
            <a:stretch>
              <a:fillRect/>
            </a:stretch>
          </p:blipFill>
          <p:spPr>
            <a:xfrm>
              <a:off x="4987" y="6570"/>
              <a:ext cx="3578" cy="1214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3416" y="6887"/>
              <a:ext cx="1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>
                  <a:solidFill>
                    <a:schemeClr val="bg2"/>
                  </a:solidFill>
                </a:rPr>
                <a:t>← *.bim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58" y="1659"/>
              <a:ext cx="9442" cy="4287"/>
            </a:xfrm>
            <a:prstGeom prst="rect">
              <a:avLst/>
            </a:prstGeom>
          </p:spPr>
        </p:pic>
        <p:sp>
          <p:nvSpPr>
            <p:cNvPr id="13" name="Text Box 12"/>
            <p:cNvSpPr txBox="1"/>
            <p:nvPr/>
          </p:nvSpPr>
          <p:spPr>
            <a:xfrm>
              <a:off x="12569" y="4941"/>
              <a:ext cx="19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>
                  <a:solidFill>
                    <a:schemeClr val="bg2"/>
                  </a:solidFill>
                </a:rPr>
                <a:t>← *.pheno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58" y="6391"/>
              <a:ext cx="5509" cy="1975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11216" y="8640"/>
              <a:ext cx="59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en-US"/>
                <a:t>Intergrated version of *.fam and *.bim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/>
            <a:srcRect l="29861" t="30320" r="43800" b="41195"/>
            <a:stretch>
              <a:fillRect/>
            </a:stretch>
          </p:blipFill>
          <p:spPr>
            <a:xfrm>
              <a:off x="15693" y="6549"/>
              <a:ext cx="3218" cy="1817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15019" y="7615"/>
              <a:ext cx="572" cy="1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714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Luu Loi</cp:lastModifiedBy>
  <cp:revision>51</cp:revision>
  <dcterms:created xsi:type="dcterms:W3CDTF">2023-08-17T09:54:10Z</dcterms:created>
  <dcterms:modified xsi:type="dcterms:W3CDTF">2023-08-18T00:27:08Z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