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352" r:id="rId6"/>
    <p:sldId id="312" r:id="rId7"/>
    <p:sldId id="353" r:id="rId8"/>
    <p:sldId id="311" r:id="rId9"/>
    <p:sldId id="264" r:id="rId10"/>
    <p:sldId id="266" r:id="rId11"/>
    <p:sldId id="267" r:id="rId12"/>
    <p:sldId id="268" r:id="rId13"/>
    <p:sldId id="269" r:id="rId14"/>
    <p:sldId id="270" r:id="rId15"/>
    <p:sldId id="340" r:id="rId16"/>
    <p:sldId id="341" r:id="rId17"/>
    <p:sldId id="271" r:id="rId18"/>
    <p:sldId id="277" r:id="rId19"/>
    <p:sldId id="272" r:id="rId20"/>
    <p:sldId id="305" r:id="rId21"/>
    <p:sldId id="332" r:id="rId22"/>
    <p:sldId id="333" r:id="rId23"/>
    <p:sldId id="335" r:id="rId24"/>
    <p:sldId id="336" r:id="rId25"/>
    <p:sldId id="273"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22T21:53:11.694" idx="1">
    <p:pos x="7470" y="1837"/>
    <p:text/>
  </p:cm>
</p:cmLst>
</file>

<file path=ppt/comments/comment10.xml><?xml version="1.0" encoding="utf-8"?>
<p:cmLst xmlns:a="http://schemas.openxmlformats.org/drawingml/2006/main" xmlns:r="http://schemas.openxmlformats.org/officeDocument/2006/relationships" xmlns:p="http://schemas.openxmlformats.org/presentationml/2006/main">
  <p:cm authorId="1" dt="2023-11-22T21:53:11.694" idx="1">
    <p:pos x="7470" y="1837"/>
    <p:text/>
  </p:cm>
</p:cmLst>
</file>

<file path=ppt/comments/comment11.xml><?xml version="1.0" encoding="utf-8"?>
<p:cmLst xmlns:a="http://schemas.openxmlformats.org/drawingml/2006/main" xmlns:r="http://schemas.openxmlformats.org/officeDocument/2006/relationships" xmlns:p="http://schemas.openxmlformats.org/presentationml/2006/main">
  <p:cm authorId="1" dt="2023-11-22T21:53:11.694" idx="1">
    <p:pos x="7470" y="1837"/>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3-11-22T21:53:11.694" idx="1">
    <p:pos x="7470" y="1837"/>
    <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3-11-22T21:53:11.694" idx="1">
    <p:pos x="7470" y="1837"/>
    <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3-11-22T21:53:11.694" idx="1">
    <p:pos x="7470" y="1837"/>
    <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3-11-22T21:53:11.694" idx="1">
    <p:pos x="7470" y="1837"/>
    <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23-11-22T21:53:11.694" idx="1">
    <p:pos x="7470" y="1837"/>
    <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23-11-22T21:53:11.694" idx="1">
    <p:pos x="7470" y="1837"/>
    <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23-11-22T21:53:11.694" idx="1">
    <p:pos x="7470" y="1837"/>
    <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23-11-22T21:53:11.694" idx="1">
    <p:pos x="7470" y="1837"/>
    <p:text/>
  </p:cm>
</p:cmLst>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6C320EB-5352-40AA-A0A9-C13066E1373C}" type="doc">
      <dgm:prSet loTypeId="urn:microsoft.com/office/officeart/2005/8/layout/list1#1" loCatId="list" qsTypeId="urn:microsoft.com/office/officeart/2005/8/quickstyle/simple1#1" qsCatId="simple" csTypeId="urn:microsoft.com/office/officeart/2005/8/colors/accent1_2#1" csCatId="accent1" phldr="0"/>
      <dgm:spPr/>
      <dgm:t>
        <a:bodyPr/>
        <a:lstStyle/>
        <a:p>
          <a:endParaRPr lang="en-US"/>
        </a:p>
      </dgm:t>
    </dgm:pt>
    <dgm:pt modelId="{773C5012-55F9-436E-B78B-2A38D8AAA0C0}">
      <dgm:prSet phldrT="[Text]" phldr="0" custT="0"/>
      <dgm:spPr/>
      <dgm:t>
        <a:bodyPr vert="horz" wrap="square"/>
        <a:lstStyle/>
        <a:p>
          <a:pPr>
            <a:lnSpc>
              <a:spcPct val="100000"/>
            </a:lnSpc>
            <a:spcBef>
              <a:spcPct val="0"/>
            </a:spcBef>
            <a:spcAft>
              <a:spcPct val="35000"/>
            </a:spcAft>
          </a:pPr>
          <a:r>
            <a:rPr lang="vi-VN" altLang="en-US"/>
            <a:t>I. Giới thiệu</a:t>
          </a:r>
        </a:p>
      </dgm:t>
    </dgm:pt>
    <dgm:pt modelId="{E1399106-9BE2-43F4-9430-F473CB36780F}" type="parTrans" cxnId="{2D52CD16-62D4-4D05-B0CF-5D90BF908F54}">
      <dgm:prSet/>
      <dgm:spPr/>
      <dgm:t>
        <a:bodyPr/>
        <a:lstStyle/>
        <a:p>
          <a:endParaRPr lang="en-US"/>
        </a:p>
      </dgm:t>
    </dgm:pt>
    <dgm:pt modelId="{507A6FE3-4D55-4ED6-A973-429D64C5DF28}" type="sibTrans" cxnId="{2D52CD16-62D4-4D05-B0CF-5D90BF908F54}">
      <dgm:prSet/>
      <dgm:spPr/>
      <dgm:t>
        <a:bodyPr/>
        <a:lstStyle/>
        <a:p>
          <a:endParaRPr lang="en-US"/>
        </a:p>
      </dgm:t>
    </dgm:pt>
    <dgm:pt modelId="{CA58FE74-4619-4E47-BA6C-E0CD35AF5AC2}">
      <dgm:prSet phldrT="[Text]" phldr="0" custT="0"/>
      <dgm:spPr/>
      <dgm:t>
        <a:bodyPr vert="horz" wrap="square"/>
        <a:lstStyle/>
        <a:p>
          <a:pPr>
            <a:lnSpc>
              <a:spcPct val="100000"/>
            </a:lnSpc>
            <a:spcBef>
              <a:spcPct val="0"/>
            </a:spcBef>
            <a:spcAft>
              <a:spcPct val="35000"/>
            </a:spcAft>
          </a:pPr>
          <a:r>
            <a:rPr lang="vi-VN" altLang="en-US"/>
            <a:t>II. Tổng quan về phương pháp</a:t>
          </a:r>
        </a:p>
      </dgm:t>
    </dgm:pt>
    <dgm:pt modelId="{EBAD4DA7-135F-4F4E-9475-804E7DC205D2}" type="parTrans" cxnId="{AA44BA8E-6C40-4EF7-9A13-3D914ABB7E37}">
      <dgm:prSet/>
      <dgm:spPr/>
      <dgm:t>
        <a:bodyPr/>
        <a:lstStyle/>
        <a:p>
          <a:endParaRPr lang="en-US"/>
        </a:p>
      </dgm:t>
    </dgm:pt>
    <dgm:pt modelId="{5723A07A-E737-45B0-B84E-97FB4DE86580}" type="sibTrans" cxnId="{AA44BA8E-6C40-4EF7-9A13-3D914ABB7E37}">
      <dgm:prSet/>
      <dgm:spPr/>
      <dgm:t>
        <a:bodyPr/>
        <a:lstStyle/>
        <a:p>
          <a:endParaRPr lang="en-US"/>
        </a:p>
      </dgm:t>
    </dgm:pt>
    <dgm:pt modelId="{D3284563-CEAB-43B3-81C4-5F6C081CBB78}">
      <dgm:prSet phldrT="[Text]" phldr="0" custT="0"/>
      <dgm:spPr/>
      <dgm:t>
        <a:bodyPr vert="horz" wrap="square"/>
        <a:lstStyle/>
        <a:p>
          <a:pPr>
            <a:lnSpc>
              <a:spcPct val="100000"/>
            </a:lnSpc>
            <a:spcBef>
              <a:spcPct val="0"/>
            </a:spcBef>
            <a:spcAft>
              <a:spcPct val="35000"/>
            </a:spcAft>
          </a:pPr>
          <a:r>
            <a:rPr lang="vi-VN" altLang="en-US"/>
            <a:t>III. Xây dựng mô hình</a:t>
          </a:r>
        </a:p>
      </dgm:t>
    </dgm:pt>
    <dgm:pt modelId="{A2E240DA-ABFA-4A24-BE34-ABE926603D67}" type="parTrans" cxnId="{644EFDD3-8B82-47C4-BEA1-0A2268A14850}">
      <dgm:prSet/>
      <dgm:spPr/>
      <dgm:t>
        <a:bodyPr/>
        <a:lstStyle/>
        <a:p>
          <a:endParaRPr lang="en-US"/>
        </a:p>
      </dgm:t>
    </dgm:pt>
    <dgm:pt modelId="{2E43EE94-FE21-4F90-81B3-CED5B1ECC8C9}" type="sibTrans" cxnId="{644EFDD3-8B82-47C4-BEA1-0A2268A14850}">
      <dgm:prSet/>
      <dgm:spPr/>
      <dgm:t>
        <a:bodyPr/>
        <a:lstStyle/>
        <a:p>
          <a:endParaRPr lang="en-US"/>
        </a:p>
      </dgm:t>
    </dgm:pt>
    <dgm:pt modelId="{E5EECCA3-F875-4B71-92CC-9CCDFB7DBFEF}" type="pres">
      <dgm:prSet presAssocID="{26C320EB-5352-40AA-A0A9-C13066E1373C}" presName="linear" presStyleCnt="0">
        <dgm:presLayoutVars>
          <dgm:dir/>
          <dgm:animLvl val="lvl"/>
          <dgm:resizeHandles val="exact"/>
        </dgm:presLayoutVars>
      </dgm:prSet>
      <dgm:spPr/>
    </dgm:pt>
    <dgm:pt modelId="{667CAF5C-37C0-43B7-8B7E-02CCA3754DB9}" type="pres">
      <dgm:prSet presAssocID="{773C5012-55F9-436E-B78B-2A38D8AAA0C0}" presName="parentLin" presStyleCnt="0"/>
      <dgm:spPr/>
    </dgm:pt>
    <dgm:pt modelId="{58B158CB-C1D2-4676-88E6-6B3937A00A96}" type="pres">
      <dgm:prSet presAssocID="{773C5012-55F9-436E-B78B-2A38D8AAA0C0}" presName="parentLeftMargin" presStyleLbl="node1" presStyleIdx="0" presStyleCnt="3"/>
      <dgm:spPr/>
    </dgm:pt>
    <dgm:pt modelId="{D0971512-D8E1-4E4B-89F4-FF2EB164C196}" type="pres">
      <dgm:prSet presAssocID="{773C5012-55F9-436E-B78B-2A38D8AAA0C0}" presName="parentText" presStyleLbl="node1" presStyleIdx="0" presStyleCnt="3">
        <dgm:presLayoutVars>
          <dgm:chMax val="0"/>
          <dgm:bulletEnabled val="1"/>
        </dgm:presLayoutVars>
      </dgm:prSet>
      <dgm:spPr/>
    </dgm:pt>
    <dgm:pt modelId="{05E10EBB-C85A-471E-9935-B48B9C39A12E}" type="pres">
      <dgm:prSet presAssocID="{773C5012-55F9-436E-B78B-2A38D8AAA0C0}" presName="negativeSpace" presStyleCnt="0"/>
      <dgm:spPr/>
    </dgm:pt>
    <dgm:pt modelId="{1F055725-8984-42CB-98CB-8E7728DD5EAB}" type="pres">
      <dgm:prSet presAssocID="{773C5012-55F9-436E-B78B-2A38D8AAA0C0}" presName="childText" presStyleLbl="conFgAcc1" presStyleIdx="0" presStyleCnt="3">
        <dgm:presLayoutVars>
          <dgm:bulletEnabled val="1"/>
        </dgm:presLayoutVars>
      </dgm:prSet>
      <dgm:spPr/>
    </dgm:pt>
    <dgm:pt modelId="{5785404B-F53E-4CF2-A702-90A46E89CED8}" type="pres">
      <dgm:prSet presAssocID="{507A6FE3-4D55-4ED6-A973-429D64C5DF28}" presName="spaceBetweenRectangles" presStyleCnt="0"/>
      <dgm:spPr/>
    </dgm:pt>
    <dgm:pt modelId="{EF963990-07B7-4DBC-8CFE-C86D15B61BB6}" type="pres">
      <dgm:prSet presAssocID="{CA58FE74-4619-4E47-BA6C-E0CD35AF5AC2}" presName="parentLin" presStyleCnt="0"/>
      <dgm:spPr/>
    </dgm:pt>
    <dgm:pt modelId="{AEA4B341-6C57-43B8-BC42-9813D43D1335}" type="pres">
      <dgm:prSet presAssocID="{CA58FE74-4619-4E47-BA6C-E0CD35AF5AC2}" presName="parentLeftMargin" presStyleLbl="node1" presStyleIdx="0" presStyleCnt="3"/>
      <dgm:spPr/>
    </dgm:pt>
    <dgm:pt modelId="{DD07B078-3354-4F1B-9438-E4F95C4B43A6}" type="pres">
      <dgm:prSet presAssocID="{CA58FE74-4619-4E47-BA6C-E0CD35AF5AC2}" presName="parentText" presStyleLbl="node1" presStyleIdx="1" presStyleCnt="3">
        <dgm:presLayoutVars>
          <dgm:chMax val="0"/>
          <dgm:bulletEnabled val="1"/>
        </dgm:presLayoutVars>
      </dgm:prSet>
      <dgm:spPr/>
    </dgm:pt>
    <dgm:pt modelId="{98F9047E-C8BE-4990-B6F7-84F4581E1FEA}" type="pres">
      <dgm:prSet presAssocID="{CA58FE74-4619-4E47-BA6C-E0CD35AF5AC2}" presName="negativeSpace" presStyleCnt="0"/>
      <dgm:spPr/>
    </dgm:pt>
    <dgm:pt modelId="{FB20FF5F-D131-4A8A-AEBC-01A2B84D6655}" type="pres">
      <dgm:prSet presAssocID="{CA58FE74-4619-4E47-BA6C-E0CD35AF5AC2}" presName="childText" presStyleLbl="conFgAcc1" presStyleIdx="1" presStyleCnt="3">
        <dgm:presLayoutVars>
          <dgm:bulletEnabled val="1"/>
        </dgm:presLayoutVars>
      </dgm:prSet>
      <dgm:spPr/>
    </dgm:pt>
    <dgm:pt modelId="{AC1FEB9E-7ED9-4E44-9D47-B63AE5862158}" type="pres">
      <dgm:prSet presAssocID="{5723A07A-E737-45B0-B84E-97FB4DE86580}" presName="spaceBetweenRectangles" presStyleCnt="0"/>
      <dgm:spPr/>
    </dgm:pt>
    <dgm:pt modelId="{04A221FB-3A34-4804-9E1E-FAA254BEF819}" type="pres">
      <dgm:prSet presAssocID="{D3284563-CEAB-43B3-81C4-5F6C081CBB78}" presName="parentLin" presStyleCnt="0"/>
      <dgm:spPr/>
    </dgm:pt>
    <dgm:pt modelId="{09CBCBA7-E2EE-4654-BCFB-AB2C2D77E66B}" type="pres">
      <dgm:prSet presAssocID="{D3284563-CEAB-43B3-81C4-5F6C081CBB78}" presName="parentLeftMargin" presStyleLbl="node1" presStyleIdx="1" presStyleCnt="3"/>
      <dgm:spPr/>
    </dgm:pt>
    <dgm:pt modelId="{F8B30F84-9FC1-4455-B8FC-CA5DC2189586}" type="pres">
      <dgm:prSet presAssocID="{D3284563-CEAB-43B3-81C4-5F6C081CBB78}" presName="parentText" presStyleLbl="node1" presStyleIdx="2" presStyleCnt="3">
        <dgm:presLayoutVars>
          <dgm:chMax val="0"/>
          <dgm:bulletEnabled val="1"/>
        </dgm:presLayoutVars>
      </dgm:prSet>
      <dgm:spPr/>
    </dgm:pt>
    <dgm:pt modelId="{75AF99AA-34AA-4169-A0AA-91E0CC0C2D15}" type="pres">
      <dgm:prSet presAssocID="{D3284563-CEAB-43B3-81C4-5F6C081CBB78}" presName="negativeSpace" presStyleCnt="0"/>
      <dgm:spPr/>
    </dgm:pt>
    <dgm:pt modelId="{F855875C-E8B4-4273-8C6C-6A8EC3091B3C}" type="pres">
      <dgm:prSet presAssocID="{D3284563-CEAB-43B3-81C4-5F6C081CBB78}" presName="childText" presStyleLbl="conFgAcc1" presStyleIdx="2" presStyleCnt="3">
        <dgm:presLayoutVars>
          <dgm:bulletEnabled val="1"/>
        </dgm:presLayoutVars>
      </dgm:prSet>
      <dgm:spPr/>
    </dgm:pt>
  </dgm:ptLst>
  <dgm:cxnLst>
    <dgm:cxn modelId="{BD48D403-4914-49A0-B1B5-6728C92F4AAE}" type="presOf" srcId="{26C320EB-5352-40AA-A0A9-C13066E1373C}" destId="{E5EECCA3-F875-4B71-92CC-9CCDFB7DBFEF}" srcOrd="0" destOrd="0" presId="urn:microsoft.com/office/officeart/2005/8/layout/list1#1"/>
    <dgm:cxn modelId="{A79D150A-B8FC-47AA-A448-A0101FE7EFC8}" type="presOf" srcId="{773C5012-55F9-436E-B78B-2A38D8AAA0C0}" destId="{58B158CB-C1D2-4676-88E6-6B3937A00A96}" srcOrd="0" destOrd="0" presId="urn:microsoft.com/office/officeart/2005/8/layout/list1#1"/>
    <dgm:cxn modelId="{C5E64B12-E5E0-4D3F-A241-EE1C439D9834}" type="presOf" srcId="{773C5012-55F9-436E-B78B-2A38D8AAA0C0}" destId="{D0971512-D8E1-4E4B-89F4-FF2EB164C196}" srcOrd="1" destOrd="0" presId="urn:microsoft.com/office/officeart/2005/8/layout/list1#1"/>
    <dgm:cxn modelId="{2D52CD16-62D4-4D05-B0CF-5D90BF908F54}" srcId="{26C320EB-5352-40AA-A0A9-C13066E1373C}" destId="{773C5012-55F9-436E-B78B-2A38D8AAA0C0}" srcOrd="0" destOrd="0" parTransId="{E1399106-9BE2-43F4-9430-F473CB36780F}" sibTransId="{507A6FE3-4D55-4ED6-A973-429D64C5DF28}"/>
    <dgm:cxn modelId="{AB8B521F-84F9-4A69-99DB-C2656E725117}" type="presOf" srcId="{CA58FE74-4619-4E47-BA6C-E0CD35AF5AC2}" destId="{DD07B078-3354-4F1B-9438-E4F95C4B43A6}" srcOrd="1" destOrd="0" presId="urn:microsoft.com/office/officeart/2005/8/layout/list1#1"/>
    <dgm:cxn modelId="{D7024962-ACCD-4368-BF07-9062B0957BC6}" type="presOf" srcId="{D3284563-CEAB-43B3-81C4-5F6C081CBB78}" destId="{09CBCBA7-E2EE-4654-BCFB-AB2C2D77E66B}" srcOrd="0" destOrd="0" presId="urn:microsoft.com/office/officeart/2005/8/layout/list1#1"/>
    <dgm:cxn modelId="{3B35774F-F818-433C-8402-CA341B174DA8}" type="presOf" srcId="{CA58FE74-4619-4E47-BA6C-E0CD35AF5AC2}" destId="{AEA4B341-6C57-43B8-BC42-9813D43D1335}" srcOrd="0" destOrd="0" presId="urn:microsoft.com/office/officeart/2005/8/layout/list1#1"/>
    <dgm:cxn modelId="{AA44BA8E-6C40-4EF7-9A13-3D914ABB7E37}" srcId="{26C320EB-5352-40AA-A0A9-C13066E1373C}" destId="{CA58FE74-4619-4E47-BA6C-E0CD35AF5AC2}" srcOrd="1" destOrd="0" parTransId="{EBAD4DA7-135F-4F4E-9475-804E7DC205D2}" sibTransId="{5723A07A-E737-45B0-B84E-97FB4DE86580}"/>
    <dgm:cxn modelId="{0BCBBC9B-9235-4ED8-A633-26F007E0D6FE}" type="presOf" srcId="{D3284563-CEAB-43B3-81C4-5F6C081CBB78}" destId="{F8B30F84-9FC1-4455-B8FC-CA5DC2189586}" srcOrd="1" destOrd="0" presId="urn:microsoft.com/office/officeart/2005/8/layout/list1#1"/>
    <dgm:cxn modelId="{644EFDD3-8B82-47C4-BEA1-0A2268A14850}" srcId="{26C320EB-5352-40AA-A0A9-C13066E1373C}" destId="{D3284563-CEAB-43B3-81C4-5F6C081CBB78}" srcOrd="2" destOrd="0" parTransId="{A2E240DA-ABFA-4A24-BE34-ABE926603D67}" sibTransId="{2E43EE94-FE21-4F90-81B3-CED5B1ECC8C9}"/>
    <dgm:cxn modelId="{91410272-59BC-4362-8A07-D8D967DAF49D}" type="presParOf" srcId="{E5EECCA3-F875-4B71-92CC-9CCDFB7DBFEF}" destId="{667CAF5C-37C0-43B7-8B7E-02CCA3754DB9}" srcOrd="0" destOrd="0" presId="urn:microsoft.com/office/officeart/2005/8/layout/list1#1"/>
    <dgm:cxn modelId="{6BDE96CF-5A3F-444E-92AC-7B1C29DBD9BC}" type="presParOf" srcId="{667CAF5C-37C0-43B7-8B7E-02CCA3754DB9}" destId="{58B158CB-C1D2-4676-88E6-6B3937A00A96}" srcOrd="0" destOrd="0" presId="urn:microsoft.com/office/officeart/2005/8/layout/list1#1"/>
    <dgm:cxn modelId="{3739A7D9-6C7A-463B-9A73-8E1609FE6D63}" type="presParOf" srcId="{667CAF5C-37C0-43B7-8B7E-02CCA3754DB9}" destId="{D0971512-D8E1-4E4B-89F4-FF2EB164C196}" srcOrd="1" destOrd="0" presId="urn:microsoft.com/office/officeart/2005/8/layout/list1#1"/>
    <dgm:cxn modelId="{D2267801-DE41-4994-89F4-4BF24D040C02}" type="presParOf" srcId="{E5EECCA3-F875-4B71-92CC-9CCDFB7DBFEF}" destId="{05E10EBB-C85A-471E-9935-B48B9C39A12E}" srcOrd="1" destOrd="0" presId="urn:microsoft.com/office/officeart/2005/8/layout/list1#1"/>
    <dgm:cxn modelId="{D6CECDE0-970F-40D7-A324-5C275D052967}" type="presParOf" srcId="{E5EECCA3-F875-4B71-92CC-9CCDFB7DBFEF}" destId="{1F055725-8984-42CB-98CB-8E7728DD5EAB}" srcOrd="2" destOrd="0" presId="urn:microsoft.com/office/officeart/2005/8/layout/list1#1"/>
    <dgm:cxn modelId="{0D7CD33C-B286-4784-9FCE-200683702DF4}" type="presParOf" srcId="{E5EECCA3-F875-4B71-92CC-9CCDFB7DBFEF}" destId="{5785404B-F53E-4CF2-A702-90A46E89CED8}" srcOrd="3" destOrd="0" presId="urn:microsoft.com/office/officeart/2005/8/layout/list1#1"/>
    <dgm:cxn modelId="{4A883A92-28E4-4D3D-ABB8-56FB8B49FF16}" type="presParOf" srcId="{E5EECCA3-F875-4B71-92CC-9CCDFB7DBFEF}" destId="{EF963990-07B7-4DBC-8CFE-C86D15B61BB6}" srcOrd="4" destOrd="0" presId="urn:microsoft.com/office/officeart/2005/8/layout/list1#1"/>
    <dgm:cxn modelId="{5E3BC174-A80B-42DB-8015-7C152D33C29E}" type="presParOf" srcId="{EF963990-07B7-4DBC-8CFE-C86D15B61BB6}" destId="{AEA4B341-6C57-43B8-BC42-9813D43D1335}" srcOrd="0" destOrd="0" presId="urn:microsoft.com/office/officeart/2005/8/layout/list1#1"/>
    <dgm:cxn modelId="{4FE209D6-896C-4AE2-833A-AD182ACB637A}" type="presParOf" srcId="{EF963990-07B7-4DBC-8CFE-C86D15B61BB6}" destId="{DD07B078-3354-4F1B-9438-E4F95C4B43A6}" srcOrd="1" destOrd="0" presId="urn:microsoft.com/office/officeart/2005/8/layout/list1#1"/>
    <dgm:cxn modelId="{0BF959F1-9EFF-4196-B670-3BEF089B1AC9}" type="presParOf" srcId="{E5EECCA3-F875-4B71-92CC-9CCDFB7DBFEF}" destId="{98F9047E-C8BE-4990-B6F7-84F4581E1FEA}" srcOrd="5" destOrd="0" presId="urn:microsoft.com/office/officeart/2005/8/layout/list1#1"/>
    <dgm:cxn modelId="{A5EB3746-FFB6-48B4-9A75-68D0619C96C8}" type="presParOf" srcId="{E5EECCA3-F875-4B71-92CC-9CCDFB7DBFEF}" destId="{FB20FF5F-D131-4A8A-AEBC-01A2B84D6655}" srcOrd="6" destOrd="0" presId="urn:microsoft.com/office/officeart/2005/8/layout/list1#1"/>
    <dgm:cxn modelId="{469C6F17-99F4-49EC-B471-1B29483FDBE6}" type="presParOf" srcId="{E5EECCA3-F875-4B71-92CC-9CCDFB7DBFEF}" destId="{AC1FEB9E-7ED9-4E44-9D47-B63AE5862158}" srcOrd="7" destOrd="0" presId="urn:microsoft.com/office/officeart/2005/8/layout/list1#1"/>
    <dgm:cxn modelId="{5127EBEF-2AAF-4423-9DEE-6EFEF05450C6}" type="presParOf" srcId="{E5EECCA3-F875-4B71-92CC-9CCDFB7DBFEF}" destId="{04A221FB-3A34-4804-9E1E-FAA254BEF819}" srcOrd="8" destOrd="0" presId="urn:microsoft.com/office/officeart/2005/8/layout/list1#1"/>
    <dgm:cxn modelId="{67735F30-D415-4255-9CD7-B4AEECD3C8B6}" type="presParOf" srcId="{04A221FB-3A34-4804-9E1E-FAA254BEF819}" destId="{09CBCBA7-E2EE-4654-BCFB-AB2C2D77E66B}" srcOrd="0" destOrd="0" presId="urn:microsoft.com/office/officeart/2005/8/layout/list1#1"/>
    <dgm:cxn modelId="{01F8C279-548F-47F9-ABB1-A1AA98A86E32}" type="presParOf" srcId="{04A221FB-3A34-4804-9E1E-FAA254BEF819}" destId="{F8B30F84-9FC1-4455-B8FC-CA5DC2189586}" srcOrd="1" destOrd="0" presId="urn:microsoft.com/office/officeart/2005/8/layout/list1#1"/>
    <dgm:cxn modelId="{B1A47536-8ADD-439D-990E-80EA1258696B}" type="presParOf" srcId="{E5EECCA3-F875-4B71-92CC-9CCDFB7DBFEF}" destId="{75AF99AA-34AA-4169-A0AA-91E0CC0C2D15}" srcOrd="9" destOrd="0" presId="urn:microsoft.com/office/officeart/2005/8/layout/list1#1"/>
    <dgm:cxn modelId="{94075CEB-33D6-4C5B-AFAF-83379C686216}" type="presParOf" srcId="{E5EECCA3-F875-4B71-92CC-9CCDFB7DBFEF}" destId="{F855875C-E8B4-4273-8C6C-6A8EC3091B3C}" srcOrd="10" destOrd="0" presId="urn:microsoft.com/office/officeart/2005/8/layout/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55725-8984-42CB-98CB-8E7728DD5EAB}">
      <dsp:nvSpPr>
        <dsp:cNvPr id="0" name=""/>
        <dsp:cNvSpPr/>
      </dsp:nvSpPr>
      <dsp:spPr>
        <a:xfrm>
          <a:off x="0" y="1191827"/>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971512-D8E1-4E4B-89F4-FF2EB164C196}">
      <dsp:nvSpPr>
        <dsp:cNvPr id="0" name=""/>
        <dsp:cNvSpPr/>
      </dsp:nvSpPr>
      <dsp:spPr>
        <a:xfrm>
          <a:off x="406400" y="749027"/>
          <a:ext cx="5689600"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100000"/>
            </a:lnSpc>
            <a:spcBef>
              <a:spcPct val="0"/>
            </a:spcBef>
            <a:spcAft>
              <a:spcPct val="35000"/>
            </a:spcAft>
            <a:buNone/>
          </a:pPr>
          <a:r>
            <a:rPr lang="vi-VN" altLang="en-US" sz="3000" kern="1200"/>
            <a:t>I. Giới thiệu</a:t>
          </a:r>
        </a:p>
      </dsp:txBody>
      <dsp:txXfrm>
        <a:off x="449631" y="792258"/>
        <a:ext cx="5603138" cy="799138"/>
      </dsp:txXfrm>
    </dsp:sp>
    <dsp:sp modelId="{FB20FF5F-D131-4A8A-AEBC-01A2B84D6655}">
      <dsp:nvSpPr>
        <dsp:cNvPr id="0" name=""/>
        <dsp:cNvSpPr/>
      </dsp:nvSpPr>
      <dsp:spPr>
        <a:xfrm>
          <a:off x="0" y="2552627"/>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07B078-3354-4F1B-9438-E4F95C4B43A6}">
      <dsp:nvSpPr>
        <dsp:cNvPr id="0" name=""/>
        <dsp:cNvSpPr/>
      </dsp:nvSpPr>
      <dsp:spPr>
        <a:xfrm>
          <a:off x="406400" y="2109827"/>
          <a:ext cx="5689600"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100000"/>
            </a:lnSpc>
            <a:spcBef>
              <a:spcPct val="0"/>
            </a:spcBef>
            <a:spcAft>
              <a:spcPct val="35000"/>
            </a:spcAft>
            <a:buNone/>
          </a:pPr>
          <a:r>
            <a:rPr lang="vi-VN" altLang="en-US" sz="3000" kern="1200"/>
            <a:t>II. Tổng quan về phương pháp</a:t>
          </a:r>
        </a:p>
      </dsp:txBody>
      <dsp:txXfrm>
        <a:off x="449631" y="2153058"/>
        <a:ext cx="5603138" cy="799138"/>
      </dsp:txXfrm>
    </dsp:sp>
    <dsp:sp modelId="{F855875C-E8B4-4273-8C6C-6A8EC3091B3C}">
      <dsp:nvSpPr>
        <dsp:cNvPr id="0" name=""/>
        <dsp:cNvSpPr/>
      </dsp:nvSpPr>
      <dsp:spPr>
        <a:xfrm>
          <a:off x="0" y="3913427"/>
          <a:ext cx="81280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B30F84-9FC1-4455-B8FC-CA5DC2189586}">
      <dsp:nvSpPr>
        <dsp:cNvPr id="0" name=""/>
        <dsp:cNvSpPr/>
      </dsp:nvSpPr>
      <dsp:spPr>
        <a:xfrm>
          <a:off x="406400" y="3470627"/>
          <a:ext cx="5689600"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100000"/>
            </a:lnSpc>
            <a:spcBef>
              <a:spcPct val="0"/>
            </a:spcBef>
            <a:spcAft>
              <a:spcPct val="35000"/>
            </a:spcAft>
            <a:buNone/>
          </a:pPr>
          <a:r>
            <a:rPr lang="vi-VN" altLang="en-US" sz="3000" kern="1200"/>
            <a:t>III. Xây dựng mô hình</a:t>
          </a:r>
        </a:p>
      </dsp:txBody>
      <dsp:txXfrm>
        <a:off x="449631" y="3513858"/>
        <a:ext cx="5603138" cy="799138"/>
      </dsp:txXfrm>
    </dsp:sp>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vi-VN" altLang="en-US">
                <a:sym typeface="+mn-ea"/>
              </a:rPr>
              <a:t>- Trong thời đại số hóa, lượng lớn văn bản được tạo ra hàng ngày, vì vậy khả năng tự động phân loại chủ đề giúp hiệu quả hóa quá trình tổ chức và truy cập thông tin, từ đó có thể dễ dàng tìm kiếm, tổ chức và rút trích thông tin cần thiết từ những dữ liệu lớn này. Chính vì thế, xử lý ngôn ngữ tự nhiên(NLP) chính là yếu tố quan trọng giúp máy tính hiểu và xử lý ngôn ngữ tự nhiên, từ đó có thể tự động phân loại chủ đề của các loại văn bản. Điều này mang lại nhiều lợi ích đối với cả cá nhân và tổ chức, từ việc tiết kiệm thời gian tìm kiếm thông tin đến việc tạo ra các hệ thống thông tin thông minh.</a:t>
            </a:r>
            <a:endParaRPr lang="vi-VN" alt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rect l="0" t="0" r="0" b="0"/>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lstStyle/>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rect l="0" t="0" r="0" b="0"/>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lstStyle/>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rect l="0" t="0" r="0" b="0"/>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lstStyle/>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rect l="0" t="0" r="0" b="0"/>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lstStyle/>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rect l="0" t="0" r="0" b="0"/>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lstStyle/>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rect l="0" t="0" r="0" b="0"/>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lstStyle/>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rect l="0" t="0" r="0" b="0"/>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lstStyle/>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rect l="0" t="0" r="0" b="0"/>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lstStyle/>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rect l="0" t="0" r="0" b="0"/>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lstStyle/>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rect l="0" t="0" r="0" b="0"/>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lstStyle/>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a:t>Click to edit Master title style</a:t>
            </a:r>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a:t>Click to edit Master subtitle style</a:t>
            </a:r>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8/6/2024</a:t>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rect l="0" t="0" r="0" b="0"/>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lstStyle/>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rect l="0" t="0" r="0" b="0"/>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lstStyle/>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rect l="0" t="0" r="0" b="0"/>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lstStyle/>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rect l="0" t="0" r="0" b="0"/>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lstStyle/>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rect l="0" t="0" r="0" b="0"/>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lstStyle/>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rect l="0" t="0" r="0" b="0"/>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lstStyle/>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rect l="0" t="0" r="0" b="0"/>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lstStyle/>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rect l="0" t="0" r="0" b="0"/>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lstStyle/>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rect l="0" t="0" r="0" b="0"/>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lstStyle/>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rect l="0" t="0" r="0" b="0"/>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lstStyle/>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8/6/2024</a:t>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comments" Target="../comments/commen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comments" Target="../comments/commen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comments" Target="../comments/comment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comments" Target="../comments/commen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comments" Target="../comments/commen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comments" Target="../comments/comment8.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comments" Target="../comments/comment9.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comments" Target="../comments/comment10.xml"/></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comments" Target="../comments/comment11.xml"/><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1.bin"/><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bin"/></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comments" Target="../comments/commen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8278" y="818515"/>
            <a:ext cx="10949517" cy="1752600"/>
          </a:xfrm>
        </p:spPr>
        <p:txBody>
          <a:bodyPr/>
          <a:lstStyle/>
          <a:p>
            <a:pPr algn="ctr"/>
            <a:r>
              <a:rPr lang="vi-VN" altLang="en-US">
                <a:solidFill>
                  <a:schemeClr val="tx1"/>
                </a:solidFill>
                <a:latin typeface="Times New Roman" panose="02020603050405020304" charset="0"/>
                <a:cs typeface="Times New Roman" panose="02020603050405020304" charset="0"/>
              </a:rPr>
              <a:t>PHÂN LOẠI CHỦ ĐỀ VĂN BẢN TIẾNG VIỆT</a:t>
            </a:r>
          </a:p>
        </p:txBody>
      </p:sp>
      <p:sp>
        <p:nvSpPr>
          <p:cNvPr id="5" name="Subtitle 2"/>
          <p:cNvSpPr>
            <a:spLocks noGrp="1"/>
          </p:cNvSpPr>
          <p:nvPr/>
        </p:nvSpPr>
        <p:spPr>
          <a:xfrm>
            <a:off x="1497330" y="2753360"/>
            <a:ext cx="10278110" cy="1694815"/>
          </a:xfrm>
          <a:prstGeom prst="rect">
            <a:avLst/>
          </a:prstGeom>
          <a:noFill/>
          <a:ln w="9525">
            <a:noFill/>
          </a:ln>
        </p:spPr>
        <p:txBody>
          <a:bodyPr/>
          <a:lstStyle>
            <a:lvl1pPr marL="0" indent="0" algn="ctr" rtl="0" fontAlgn="base">
              <a:spcBef>
                <a:spcPct val="20000"/>
              </a:spcBef>
              <a:spcAft>
                <a:spcPct val="0"/>
              </a:spcAft>
              <a:buFontTx/>
              <a:buNone/>
              <a:defRPr sz="3200" kern="1200">
                <a:solidFill>
                  <a:schemeClr val="bg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vi-VN" altLang="en-US" sz="2000" dirty="0">
                <a:solidFill>
                  <a:schemeClr val="tx1"/>
                </a:solidFill>
                <a:latin typeface="Times New Roman" panose="02020603050405020304" charset="0"/>
                <a:cs typeface="Times New Roman" panose="02020603050405020304" charset="0"/>
              </a:rPr>
              <a:t>Người thực hiện: Võ Phúc Duy</a:t>
            </a:r>
          </a:p>
          <a:p>
            <a:pPr algn="r"/>
            <a:endParaRPr lang="vi-VN" altLang="en-US" sz="2000" dirty="0">
              <a:solidFill>
                <a:schemeClr val="tx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4"/>
          </p:nvPr>
        </p:nvSpPr>
        <p:spPr/>
        <p:txBody>
          <a:bodyPr/>
          <a:lstStyle/>
          <a:p>
            <a:fld id="{9B618960-8005-486C-9A75-10CB2AAC16F9}" type="slidenum">
              <a:rPr lang="en-US" smtClean="0"/>
              <a:t>1</a:t>
            </a:fld>
            <a:endParaRPr lang="en-US"/>
          </a:p>
        </p:txBody>
      </p:sp>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II. TỔNG QUAN VỀ PHƯƠNG PHÁP</a:t>
            </a:r>
          </a:p>
        </p:txBody>
      </p:sp>
      <p:sp>
        <p:nvSpPr>
          <p:cNvPr id="3" name="Content Placeholder 2"/>
          <p:cNvSpPr>
            <a:spLocks noGrp="1"/>
          </p:cNvSpPr>
          <p:nvPr>
            <p:ph sz="half" idx="1"/>
          </p:nvPr>
        </p:nvSpPr>
        <p:spPr>
          <a:xfrm>
            <a:off x="609600" y="1600200"/>
            <a:ext cx="10765790" cy="1658620"/>
          </a:xfrm>
        </p:spPr>
        <p:txBody>
          <a:bodyPr/>
          <a:lstStyle/>
          <a:p>
            <a:r>
              <a:rPr lang="vi-VN" altLang="en-US" sz="2400"/>
              <a:t>4. Mô hình phân loại</a:t>
            </a:r>
          </a:p>
          <a:p>
            <a:r>
              <a:rPr lang="vi-VN" altLang="en-US" sz="2400"/>
              <a:t>- Sau khi phân tích văn bản thành các ma trận, ta có thể đưa chúng vào các mô hình học máy để huấn luyện và đưa ra dự đoán. Các mô hình được sử dụng trong đề tài:</a:t>
            </a:r>
          </a:p>
          <a:p>
            <a:r>
              <a:rPr lang="vi-VN" altLang="en-US" sz="2400"/>
              <a:t>* Naive Bayes</a:t>
            </a:r>
          </a:p>
        </p:txBody>
      </p:sp>
      <p:cxnSp>
        <p:nvCxnSpPr>
          <p:cNvPr id="17" name="Straight Connector 16"/>
          <p:cNvCxnSpPr/>
          <p:nvPr/>
        </p:nvCxnSpPr>
        <p:spPr>
          <a:xfrm>
            <a:off x="4174490" y="3259455"/>
            <a:ext cx="13970" cy="2817495"/>
          </a:xfrm>
          <a:prstGeom prst="line">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none" w="med" len="med"/>
          </a:ln>
        </p:spPr>
      </p:cxnSp>
      <p:cxnSp>
        <p:nvCxnSpPr>
          <p:cNvPr id="5" name="Straight Connector 4"/>
          <p:cNvCxnSpPr/>
          <p:nvPr/>
        </p:nvCxnSpPr>
        <p:spPr>
          <a:xfrm>
            <a:off x="7820660" y="3259455"/>
            <a:ext cx="13970" cy="2817495"/>
          </a:xfrm>
          <a:prstGeom prst="line">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none" w="med" len="med"/>
          </a:ln>
        </p:spPr>
      </p:cxnSp>
      <p:sp>
        <p:nvSpPr>
          <p:cNvPr id="6" name="Content Placeholder 2"/>
          <p:cNvSpPr>
            <a:spLocks noGrp="1"/>
          </p:cNvSpPr>
          <p:nvPr/>
        </p:nvSpPr>
        <p:spPr>
          <a:xfrm>
            <a:off x="4434840" y="3259455"/>
            <a:ext cx="3879215" cy="69278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altLang="en-US" sz="2400">
                <a:sym typeface="+mn-ea"/>
              </a:rPr>
              <a:t>* Logistic Regression</a:t>
            </a:r>
          </a:p>
        </p:txBody>
      </p:sp>
      <p:sp>
        <p:nvSpPr>
          <p:cNvPr id="7" name="Content Placeholder 2"/>
          <p:cNvSpPr>
            <a:spLocks noGrp="1"/>
          </p:cNvSpPr>
          <p:nvPr/>
        </p:nvSpPr>
        <p:spPr>
          <a:xfrm>
            <a:off x="7980045" y="3259455"/>
            <a:ext cx="3879215" cy="69278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altLang="en-US" sz="2400">
                <a:sym typeface="+mn-ea"/>
              </a:rPr>
              <a:t>* SVM ( Support Vector Machine )</a:t>
            </a:r>
            <a:endParaRPr lang="vi-VN" altLang="en-US" sz="2400"/>
          </a:p>
          <a:p>
            <a:pPr marL="0" indent="0">
              <a:buNone/>
            </a:pPr>
            <a:endParaRPr lang="vi-VN" altLang="en-US" sz="2400"/>
          </a:p>
        </p:txBody>
      </p:sp>
      <p:pic>
        <p:nvPicPr>
          <p:cNvPr id="8" name="Picture 7"/>
          <p:cNvPicPr>
            <a:picLocks noChangeAspect="1"/>
          </p:cNvPicPr>
          <p:nvPr/>
        </p:nvPicPr>
        <p:blipFill>
          <a:blip r:embed="rId3"/>
          <a:stretch>
            <a:fillRect/>
          </a:stretch>
        </p:blipFill>
        <p:spPr>
          <a:xfrm>
            <a:off x="932815" y="3648075"/>
            <a:ext cx="3075305" cy="2375535"/>
          </a:xfrm>
          <a:prstGeom prst="rect">
            <a:avLst/>
          </a:prstGeom>
        </p:spPr>
      </p:pic>
      <p:pic>
        <p:nvPicPr>
          <p:cNvPr id="9" name="Picture 8"/>
          <p:cNvPicPr>
            <a:picLocks noChangeAspect="1"/>
          </p:cNvPicPr>
          <p:nvPr/>
        </p:nvPicPr>
        <p:blipFill>
          <a:blip r:embed="rId4"/>
          <a:stretch>
            <a:fillRect/>
          </a:stretch>
        </p:blipFill>
        <p:spPr>
          <a:xfrm>
            <a:off x="4391660" y="3752850"/>
            <a:ext cx="3246120" cy="2170430"/>
          </a:xfrm>
          <a:prstGeom prst="rect">
            <a:avLst/>
          </a:prstGeom>
        </p:spPr>
      </p:pic>
      <p:sp>
        <p:nvSpPr>
          <p:cNvPr id="10" name="Content Placeholder 2"/>
          <p:cNvSpPr>
            <a:spLocks noGrp="1"/>
          </p:cNvSpPr>
          <p:nvPr/>
        </p:nvSpPr>
        <p:spPr>
          <a:xfrm>
            <a:off x="4257675" y="5321300"/>
            <a:ext cx="3879215" cy="69278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altLang="en-US" sz="2400">
              <a:sym typeface="+mn-ea"/>
            </a:endParaRPr>
          </a:p>
        </p:txBody>
      </p:sp>
      <p:pic>
        <p:nvPicPr>
          <p:cNvPr id="12" name="Picture 11"/>
          <p:cNvPicPr>
            <a:picLocks noChangeAspect="1"/>
          </p:cNvPicPr>
          <p:nvPr/>
        </p:nvPicPr>
        <p:blipFill>
          <a:blip r:embed="rId5"/>
          <a:stretch>
            <a:fillRect/>
          </a:stretch>
        </p:blipFill>
        <p:spPr>
          <a:xfrm>
            <a:off x="7980045" y="4061460"/>
            <a:ext cx="3719830" cy="1861820"/>
          </a:xfrm>
          <a:prstGeom prst="rect">
            <a:avLst/>
          </a:prstGeom>
        </p:spPr>
      </p:pic>
      <p:sp>
        <p:nvSpPr>
          <p:cNvPr id="4" name="Slide Number Placeholder 3"/>
          <p:cNvSpPr>
            <a:spLocks noGrp="1"/>
          </p:cNvSpPr>
          <p:nvPr>
            <p:ph type="sldNum" sz="quarter" idx="12"/>
          </p:nvPr>
        </p:nvSpPr>
        <p:spPr/>
        <p:txBody>
          <a:bodyPr/>
          <a:lstStyle/>
          <a:p>
            <a:fld id="{9B618960-8005-486C-9A75-10CB2AAC16F9}" type="slidenum">
              <a:rPr lang="en-US" smtClean="0"/>
              <a:t>10</a:t>
            </a:fld>
            <a:endParaRPr lang="en-US"/>
          </a:p>
        </p:txBody>
      </p:sp>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III. XÂY DỰNG MÔ HÌNH</a:t>
            </a:r>
          </a:p>
        </p:txBody>
      </p:sp>
      <p:sp>
        <p:nvSpPr>
          <p:cNvPr id="3" name="Content Placeholder 2"/>
          <p:cNvSpPr>
            <a:spLocks noGrp="1"/>
          </p:cNvSpPr>
          <p:nvPr>
            <p:ph sz="half" idx="1"/>
          </p:nvPr>
        </p:nvSpPr>
        <p:spPr>
          <a:xfrm>
            <a:off x="609600" y="1600200"/>
            <a:ext cx="10765790" cy="4526280"/>
          </a:xfrm>
        </p:spPr>
        <p:txBody>
          <a:bodyPr/>
          <a:lstStyle/>
          <a:p>
            <a:pPr marL="0" indent="0">
              <a:buNone/>
            </a:pPr>
            <a:r>
              <a:rPr lang="vi-VN" altLang="en-US" sz="2400"/>
              <a:t>1. Tiền xử lý</a:t>
            </a:r>
          </a:p>
          <a:p>
            <a:pPr marL="0" indent="0">
              <a:buNone/>
            </a:pPr>
            <a:r>
              <a:rPr lang="vi-VN" altLang="en-US" sz="2400"/>
              <a:t>2. Xây dựng mô hình</a:t>
            </a:r>
          </a:p>
          <a:p>
            <a:pPr marL="0" indent="0">
              <a:buNone/>
            </a:pPr>
            <a:r>
              <a:rPr lang="vi-VN" altLang="en-US" sz="2400"/>
              <a:t>3. Kiểm thử</a:t>
            </a:r>
          </a:p>
          <a:p>
            <a:pPr marL="0" indent="0">
              <a:buNone/>
            </a:pPr>
            <a:r>
              <a:rPr lang="vi-VN" altLang="en-US" sz="2400"/>
              <a:t>4. Đánh giá mô hình</a:t>
            </a:r>
          </a:p>
          <a:p>
            <a:pPr marL="0" indent="0">
              <a:buNone/>
            </a:pPr>
            <a:endParaRPr lang="vi-VN" altLang="en-US" sz="2400"/>
          </a:p>
          <a:p>
            <a:endParaRPr lang="vi-VN" altLang="en-US" sz="2400"/>
          </a:p>
        </p:txBody>
      </p:sp>
      <p:sp>
        <p:nvSpPr>
          <p:cNvPr id="4" name="Slide Number Placeholder 3"/>
          <p:cNvSpPr>
            <a:spLocks noGrp="1"/>
          </p:cNvSpPr>
          <p:nvPr>
            <p:ph type="sldNum" sz="quarter" idx="12"/>
          </p:nvPr>
        </p:nvSpPr>
        <p:spPr/>
        <p:txBody>
          <a:bodyPr/>
          <a:lstStyle/>
          <a:p>
            <a:fld id="{9B618960-8005-486C-9A75-10CB2AAC16F9}" type="slidenum">
              <a:rPr lang="en-US" smtClean="0"/>
              <a:t>11</a:t>
            </a:fld>
            <a:endParaRPr lang="en-US"/>
          </a:p>
        </p:txBody>
      </p:sp>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III. XÂY DỰNG MÔ HÌNH</a:t>
            </a:r>
          </a:p>
        </p:txBody>
      </p:sp>
      <p:sp>
        <p:nvSpPr>
          <p:cNvPr id="4" name="Slide Number Placeholder 3"/>
          <p:cNvSpPr>
            <a:spLocks noGrp="1"/>
          </p:cNvSpPr>
          <p:nvPr>
            <p:ph type="sldNum" sz="quarter" idx="12"/>
          </p:nvPr>
        </p:nvSpPr>
        <p:spPr/>
        <p:txBody>
          <a:bodyPr/>
          <a:lstStyle/>
          <a:p>
            <a:fld id="{9B618960-8005-486C-9A75-10CB2AAC16F9}" type="slidenum">
              <a:rPr lang="en-US" smtClean="0"/>
              <a:t>12</a:t>
            </a:fld>
            <a:endParaRPr lang="en-US"/>
          </a:p>
        </p:txBody>
      </p:sp>
      <p:sp>
        <p:nvSpPr>
          <p:cNvPr id="7" name="Content Placeholder 6"/>
          <p:cNvSpPr>
            <a:spLocks noGrp="1"/>
          </p:cNvSpPr>
          <p:nvPr>
            <p:ph sz="half" idx="1"/>
          </p:nvPr>
        </p:nvSpPr>
        <p:spPr>
          <a:xfrm>
            <a:off x="609600" y="1164590"/>
            <a:ext cx="10710545" cy="5488940"/>
          </a:xfrm>
        </p:spPr>
        <p:txBody>
          <a:bodyPr/>
          <a:lstStyle/>
          <a:p>
            <a:pPr marL="0" indent="0">
              <a:buNone/>
            </a:pPr>
            <a:r>
              <a:rPr lang="vi-VN" altLang="en-US" sz="2400"/>
              <a:t>1. Tiền xử lý</a:t>
            </a:r>
          </a:p>
          <a:p>
            <a:r>
              <a:rPr lang="vi-VN" altLang="en-US" sz="2400"/>
              <a:t>Dữ liệu đầu vào có dạng như sau:</a:t>
            </a:r>
          </a:p>
          <a:p>
            <a:endParaRPr lang="vi-VN" altLang="en-US" sz="2400"/>
          </a:p>
          <a:p>
            <a:endParaRPr lang="vi-VN" altLang="en-US" sz="2400"/>
          </a:p>
          <a:p>
            <a:endParaRPr lang="vi-VN" altLang="en-US" sz="2400"/>
          </a:p>
          <a:p>
            <a:r>
              <a:rPr lang="vi-VN" altLang="en-US" sz="2400"/>
              <a:t>- Tiền xử lý dữ liệu bằng gensim để bỏ ký tự đặc biệt và chuyển thành chữ thường, sau đó dùng ViTokenizer trong pyvi để tách từ tiếng việt.</a:t>
            </a:r>
          </a:p>
          <a:p>
            <a:endParaRPr lang="vi-VN" altLang="en-US" sz="2400"/>
          </a:p>
          <a:p>
            <a:r>
              <a:rPr lang="vi-VN" altLang="en-US" sz="2400"/>
              <a:t>Dữ liệu sau khi xử lý sẽ có dạng như </a:t>
            </a:r>
            <a:r>
              <a:rPr lang="vi-VN" altLang="en-US" sz="2400" u="heavy"/>
              <a:t>sau:</a:t>
            </a:r>
          </a:p>
        </p:txBody>
      </p:sp>
      <p:pic>
        <p:nvPicPr>
          <p:cNvPr id="8" name="Content Placeholder 7"/>
          <p:cNvPicPr>
            <a:picLocks noGrp="1" noChangeAspect="1"/>
          </p:cNvPicPr>
          <p:nvPr>
            <p:ph sz="half" idx="2"/>
          </p:nvPr>
        </p:nvPicPr>
        <p:blipFill>
          <a:blip r:embed="rId3"/>
          <a:stretch>
            <a:fillRect/>
          </a:stretch>
        </p:blipFill>
        <p:spPr>
          <a:xfrm>
            <a:off x="837565" y="5273675"/>
            <a:ext cx="9006205" cy="1151890"/>
          </a:xfrm>
          <a:prstGeom prst="rect">
            <a:avLst/>
          </a:prstGeom>
        </p:spPr>
      </p:pic>
      <p:pic>
        <p:nvPicPr>
          <p:cNvPr id="9" name="Picture 8"/>
          <p:cNvPicPr>
            <a:picLocks noChangeAspect="1"/>
          </p:cNvPicPr>
          <p:nvPr/>
        </p:nvPicPr>
        <p:blipFill>
          <a:blip r:embed="rId4"/>
          <a:stretch>
            <a:fillRect/>
          </a:stretch>
        </p:blipFill>
        <p:spPr>
          <a:xfrm>
            <a:off x="837565" y="2056130"/>
            <a:ext cx="9063355" cy="11017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III. XÂY DỰNG MÔ HÌNH</a:t>
            </a:r>
          </a:p>
        </p:txBody>
      </p:sp>
      <p:sp>
        <p:nvSpPr>
          <p:cNvPr id="3" name="Content Placeholder 2"/>
          <p:cNvSpPr>
            <a:spLocks noGrp="1"/>
          </p:cNvSpPr>
          <p:nvPr>
            <p:ph sz="half" idx="1"/>
          </p:nvPr>
        </p:nvSpPr>
        <p:spPr>
          <a:xfrm>
            <a:off x="609600" y="1701165"/>
            <a:ext cx="4406900" cy="4243070"/>
          </a:xfrm>
        </p:spPr>
        <p:txBody>
          <a:bodyPr/>
          <a:lstStyle/>
          <a:p>
            <a:pPr marL="0" indent="0">
              <a:buNone/>
            </a:pPr>
            <a:r>
              <a:rPr lang="vi-VN" altLang="en-US" sz="2400"/>
              <a:t>- Sau khi chuyển dữ liệu về dạng chữ thường, chúng ta sẽ chuyển chúng về dạng vector bằng TF-IDF và có dạng như sau:</a:t>
            </a:r>
          </a:p>
        </p:txBody>
      </p:sp>
      <p:pic>
        <p:nvPicPr>
          <p:cNvPr id="13" name="Picture 1"/>
          <p:cNvPicPr>
            <a:picLocks noChangeAspect="1"/>
          </p:cNvPicPr>
          <p:nvPr/>
        </p:nvPicPr>
        <p:blipFill>
          <a:blip r:embed="rId3"/>
          <a:stretch>
            <a:fillRect/>
          </a:stretch>
        </p:blipFill>
        <p:spPr>
          <a:xfrm>
            <a:off x="707390" y="3691890"/>
            <a:ext cx="4143375" cy="2510790"/>
          </a:xfrm>
          <a:prstGeom prst="rect">
            <a:avLst/>
          </a:prstGeom>
          <a:noFill/>
          <a:ln>
            <a:noFill/>
          </a:ln>
        </p:spPr>
      </p:pic>
      <p:cxnSp>
        <p:nvCxnSpPr>
          <p:cNvPr id="4" name="Straight Connector 3"/>
          <p:cNvCxnSpPr/>
          <p:nvPr/>
        </p:nvCxnSpPr>
        <p:spPr>
          <a:xfrm flipH="1">
            <a:off x="5537200" y="2165985"/>
            <a:ext cx="10795" cy="3806825"/>
          </a:xfrm>
          <a:prstGeom prst="line">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none" w="med" len="med"/>
          </a:ln>
        </p:spPr>
      </p:cxnSp>
      <p:sp>
        <p:nvSpPr>
          <p:cNvPr id="6" name="Content Placeholder 2"/>
          <p:cNvSpPr>
            <a:spLocks noGrp="1"/>
          </p:cNvSpPr>
          <p:nvPr/>
        </p:nvSpPr>
        <p:spPr>
          <a:xfrm>
            <a:off x="6234430" y="2165985"/>
            <a:ext cx="4716145" cy="50863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altLang="en-US" sz="2400"/>
              <a:t>- Kích thước của dữ liệu</a:t>
            </a:r>
          </a:p>
        </p:txBody>
      </p:sp>
      <p:pic>
        <p:nvPicPr>
          <p:cNvPr id="8" name="Content Placeholder 7"/>
          <p:cNvPicPr>
            <a:picLocks noGrp="1" noChangeAspect="1"/>
          </p:cNvPicPr>
          <p:nvPr>
            <p:ph sz="half" idx="2"/>
          </p:nvPr>
        </p:nvPicPr>
        <p:blipFill>
          <a:blip r:embed="rId4"/>
          <a:stretch>
            <a:fillRect/>
          </a:stretch>
        </p:blipFill>
        <p:spPr>
          <a:xfrm>
            <a:off x="6390005" y="2674620"/>
            <a:ext cx="2998470" cy="1485900"/>
          </a:xfrm>
          <a:prstGeom prst="rect">
            <a:avLst/>
          </a:prstGeom>
          <a:noFill/>
          <a:ln>
            <a:noFill/>
          </a:ln>
        </p:spPr>
      </p:pic>
      <p:sp>
        <p:nvSpPr>
          <p:cNvPr id="9" name="Slide Number Placeholder 8"/>
          <p:cNvSpPr>
            <a:spLocks noGrp="1"/>
          </p:cNvSpPr>
          <p:nvPr>
            <p:ph type="sldNum" sz="quarter" idx="12"/>
          </p:nvPr>
        </p:nvSpPr>
        <p:spPr/>
        <p:txBody>
          <a:bodyPr/>
          <a:lstStyle/>
          <a:p>
            <a:fld id="{9B618960-8005-486C-9A75-10CB2AAC16F9}" type="slidenum">
              <a:rPr lang="en-US" smtClean="0"/>
              <a:t>13</a:t>
            </a:fld>
            <a:endParaRPr lang="en-US"/>
          </a:p>
        </p:txBody>
      </p:sp>
      <p:sp>
        <p:nvSpPr>
          <p:cNvPr id="7" name="Content Placeholder 6"/>
          <p:cNvSpPr>
            <a:spLocks noGrp="1"/>
          </p:cNvSpPr>
          <p:nvPr/>
        </p:nvSpPr>
        <p:spPr>
          <a:xfrm>
            <a:off x="609600" y="1164590"/>
            <a:ext cx="10710545" cy="548894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altLang="en-US" sz="2400"/>
              <a:t>1. Tiền xử lý</a:t>
            </a:r>
          </a:p>
          <a:p>
            <a:pPr marL="0" indent="0">
              <a:buNone/>
            </a:pPr>
            <a:endParaRPr lang="vi-VN" altLang="en-US" sz="2400" u="heavy"/>
          </a:p>
        </p:txBody>
      </p:sp>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III. XÂY DỰNG MÔ HÌNH</a:t>
            </a:r>
          </a:p>
        </p:txBody>
      </p:sp>
      <p:sp>
        <p:nvSpPr>
          <p:cNvPr id="11" name="Content Placeholder 10"/>
          <p:cNvSpPr>
            <a:spLocks noGrp="1"/>
          </p:cNvSpPr>
          <p:nvPr>
            <p:ph sz="half" idx="1"/>
          </p:nvPr>
        </p:nvSpPr>
        <p:spPr>
          <a:xfrm>
            <a:off x="609600" y="1600200"/>
            <a:ext cx="10972800" cy="4526280"/>
          </a:xfrm>
        </p:spPr>
        <p:txBody>
          <a:bodyPr/>
          <a:lstStyle/>
          <a:p>
            <a:pPr marL="0" indent="0">
              <a:buNone/>
            </a:pPr>
            <a:r>
              <a:rPr lang="vi-VN" altLang="en-US" sz="2400"/>
              <a:t>2. Xây dựng mô hình</a:t>
            </a:r>
          </a:p>
          <a:p>
            <a:pPr marL="0" indent="0">
              <a:buNone/>
            </a:pPr>
            <a:r>
              <a:rPr lang="vi-VN" altLang="en-US" sz="2400"/>
              <a:t>2.1. Naive Bayes</a:t>
            </a:r>
          </a:p>
          <a:p>
            <a:r>
              <a:rPr lang="vi-VN" altLang="en-US" sz="2400"/>
              <a:t>Mô hình Naive Bayes giả định rằng mỗi đặc trưng của dữ liệu độc lập với nhau khi đã biết lớp của mẫu. Mặc dù giả định này thường không đúng trong thực tế, nhưng nó giúp giảm độ phức tạp của mô hình và làm cho việc tính toán xác suất trở nên dễ dàng hơn.</a:t>
            </a:r>
          </a:p>
        </p:txBody>
      </p:sp>
      <p:sp>
        <p:nvSpPr>
          <p:cNvPr id="3" name="Slide Number Placeholder 2"/>
          <p:cNvSpPr>
            <a:spLocks noGrp="1"/>
          </p:cNvSpPr>
          <p:nvPr>
            <p:ph type="sldNum" sz="quarter" idx="12"/>
          </p:nvPr>
        </p:nvSpPr>
        <p:spPr/>
        <p:txBody>
          <a:bodyPr/>
          <a:lstStyle/>
          <a:p>
            <a:fld id="{9B618960-8005-486C-9A75-10CB2AAC16F9}" type="slidenum">
              <a:rPr lang="en-US" smtClean="0"/>
              <a:t>14</a:t>
            </a:fld>
            <a:endParaRPr lang="en-US"/>
          </a:p>
        </p:txBody>
      </p:sp>
      <p:pic>
        <p:nvPicPr>
          <p:cNvPr id="20" name="Picture 5"/>
          <p:cNvPicPr>
            <a:picLocks noGrp="1" noChangeAspect="1"/>
          </p:cNvPicPr>
          <p:nvPr>
            <p:ph sz="half" idx="2"/>
          </p:nvPr>
        </p:nvPicPr>
        <p:blipFill>
          <a:blip r:embed="rId3"/>
          <a:stretch>
            <a:fillRect/>
          </a:stretch>
        </p:blipFill>
        <p:spPr>
          <a:xfrm>
            <a:off x="609600" y="4624070"/>
            <a:ext cx="8128000" cy="16821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III. XÂY DỰNG MÔ HÌNH</a:t>
            </a:r>
          </a:p>
        </p:txBody>
      </p:sp>
      <p:sp>
        <p:nvSpPr>
          <p:cNvPr id="11" name="Content Placeholder 10"/>
          <p:cNvSpPr>
            <a:spLocks noGrp="1"/>
          </p:cNvSpPr>
          <p:nvPr>
            <p:ph sz="half" idx="1"/>
          </p:nvPr>
        </p:nvSpPr>
        <p:spPr>
          <a:xfrm>
            <a:off x="609600" y="1600200"/>
            <a:ext cx="10972800" cy="4645660"/>
          </a:xfrm>
        </p:spPr>
        <p:txBody>
          <a:bodyPr/>
          <a:lstStyle/>
          <a:p>
            <a:pPr marL="0" indent="0">
              <a:buNone/>
            </a:pPr>
            <a:r>
              <a:rPr lang="vi-VN" altLang="en-US" sz="2400"/>
              <a:t>2. Xây dựng mô hình</a:t>
            </a:r>
          </a:p>
          <a:p>
            <a:pPr marL="0" indent="0">
              <a:buNone/>
            </a:pPr>
            <a:r>
              <a:rPr lang="vi-VN" altLang="en-US" sz="2400"/>
              <a:t>2.2. Logistic Regression</a:t>
            </a:r>
          </a:p>
          <a:p>
            <a:r>
              <a:rPr lang="vi-VN" altLang="en-US" sz="2400"/>
              <a:t>Logistic regression sử dụng hàm logistic (hoặc hàm sigmoid) đ</a:t>
            </a:r>
            <a:r>
              <a:rPr lang="vi-VN" altLang="en-US" sz="2400">
                <a:sym typeface="+mn-ea"/>
              </a:rPr>
              <a:t>ể ánh xạ giá trị đầu ra thành khoảng giá trị [0, 1] là xác suất thuộc về mỗi lớp và phù hợp với giá trị đầu vào là các biến có giá trị rời rạc.</a:t>
            </a:r>
          </a:p>
        </p:txBody>
      </p:sp>
      <p:sp>
        <p:nvSpPr>
          <p:cNvPr id="3" name="Slide Number Placeholder 2"/>
          <p:cNvSpPr>
            <a:spLocks noGrp="1"/>
          </p:cNvSpPr>
          <p:nvPr>
            <p:ph type="sldNum" sz="quarter" idx="12"/>
          </p:nvPr>
        </p:nvSpPr>
        <p:spPr/>
        <p:txBody>
          <a:bodyPr/>
          <a:lstStyle/>
          <a:p>
            <a:fld id="{9B618960-8005-486C-9A75-10CB2AAC16F9}" type="slidenum">
              <a:rPr lang="en-US" smtClean="0"/>
              <a:t>15</a:t>
            </a:fld>
            <a:endParaRPr lang="en-US"/>
          </a:p>
        </p:txBody>
      </p:sp>
      <p:pic>
        <p:nvPicPr>
          <p:cNvPr id="21" name="Picture 13"/>
          <p:cNvPicPr>
            <a:picLocks noChangeAspect="1"/>
          </p:cNvPicPr>
          <p:nvPr/>
        </p:nvPicPr>
        <p:blipFill>
          <a:blip r:embed="rId3"/>
          <a:stretch>
            <a:fillRect/>
          </a:stretch>
        </p:blipFill>
        <p:spPr>
          <a:xfrm>
            <a:off x="609600" y="4624070"/>
            <a:ext cx="8128000" cy="16821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III. XÂY DỰNG MÔ HÌNH</a:t>
            </a:r>
          </a:p>
        </p:txBody>
      </p:sp>
      <p:sp>
        <p:nvSpPr>
          <p:cNvPr id="11" name="Content Placeholder 10"/>
          <p:cNvSpPr>
            <a:spLocks noGrp="1"/>
          </p:cNvSpPr>
          <p:nvPr>
            <p:ph sz="half" idx="1"/>
          </p:nvPr>
        </p:nvSpPr>
        <p:spPr>
          <a:xfrm>
            <a:off x="609600" y="1600200"/>
            <a:ext cx="10972800" cy="4645660"/>
          </a:xfrm>
        </p:spPr>
        <p:txBody>
          <a:bodyPr/>
          <a:lstStyle/>
          <a:p>
            <a:pPr marL="0" indent="0">
              <a:buNone/>
            </a:pPr>
            <a:r>
              <a:rPr lang="vi-VN" altLang="en-US" sz="2400"/>
              <a:t>2. Xây dựng mô hình</a:t>
            </a:r>
          </a:p>
          <a:p>
            <a:pPr marL="0" indent="0">
              <a:buNone/>
            </a:pPr>
            <a:r>
              <a:rPr lang="vi-VN" altLang="en-US" sz="2400"/>
              <a:t>2.3. Support Vector Machine</a:t>
            </a:r>
          </a:p>
          <a:p>
            <a:r>
              <a:rPr lang="vi-VN" altLang="en-US" sz="2400">
                <a:sym typeface="+mn-ea"/>
              </a:rPr>
              <a:t>Support Vector Machine </a:t>
            </a:r>
            <a:r>
              <a:rPr lang="vi-VN" altLang="en-US" sz="2400"/>
              <a:t>cố gắng tìm ra một siêu phẳng (hyperplane) tốt nhất phân chia giữa các điểm dữ liệu thuộc các lớp khác nhau. Siêu phẳng này được chọn sao cho khoảng cách từ nó đến các điểm dữ liệu gần nhất (được gọi là support vectors) là lớn nhất.</a:t>
            </a:r>
          </a:p>
        </p:txBody>
      </p:sp>
      <p:sp>
        <p:nvSpPr>
          <p:cNvPr id="3" name="Slide Number Placeholder 2"/>
          <p:cNvSpPr>
            <a:spLocks noGrp="1"/>
          </p:cNvSpPr>
          <p:nvPr>
            <p:ph type="sldNum" sz="quarter" idx="12"/>
          </p:nvPr>
        </p:nvSpPr>
        <p:spPr/>
        <p:txBody>
          <a:bodyPr/>
          <a:lstStyle/>
          <a:p>
            <a:fld id="{9B618960-8005-486C-9A75-10CB2AAC16F9}" type="slidenum">
              <a:rPr lang="en-US" smtClean="0"/>
              <a:t>16</a:t>
            </a:fld>
            <a:endParaRPr lang="en-US"/>
          </a:p>
        </p:txBody>
      </p:sp>
      <p:pic>
        <p:nvPicPr>
          <p:cNvPr id="4" name="Picture 3"/>
          <p:cNvPicPr>
            <a:picLocks noChangeAspect="1"/>
          </p:cNvPicPr>
          <p:nvPr/>
        </p:nvPicPr>
        <p:blipFill>
          <a:blip r:embed="rId3"/>
          <a:stretch>
            <a:fillRect/>
          </a:stretch>
        </p:blipFill>
        <p:spPr>
          <a:xfrm>
            <a:off x="609600" y="4664075"/>
            <a:ext cx="8128000" cy="16821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III. XÂY DỰNG MÔ HÌNH</a:t>
            </a:r>
          </a:p>
        </p:txBody>
      </p:sp>
      <p:sp>
        <p:nvSpPr>
          <p:cNvPr id="11" name="Content Placeholder 10"/>
          <p:cNvSpPr>
            <a:spLocks noGrp="1"/>
          </p:cNvSpPr>
          <p:nvPr>
            <p:ph sz="half" idx="1"/>
          </p:nvPr>
        </p:nvSpPr>
        <p:spPr/>
        <p:txBody>
          <a:bodyPr/>
          <a:lstStyle/>
          <a:p>
            <a:pPr marL="0" indent="0">
              <a:buNone/>
            </a:pPr>
            <a:r>
              <a:rPr lang="vi-VN" altLang="en-US" sz="2400"/>
              <a:t>3. Kiểm thử</a:t>
            </a:r>
          </a:p>
          <a:p>
            <a:pPr marL="0" indent="0">
              <a:buNone/>
            </a:pPr>
            <a:r>
              <a:rPr lang="vi-VN" altLang="en-US" sz="2400"/>
              <a:t>- Sử dụng dữ liệu có nhãn sẵn và dự đoán với từng mô hình.</a:t>
            </a:r>
          </a:p>
          <a:p>
            <a:pPr marL="0" indent="0">
              <a:buNone/>
            </a:pPr>
            <a:r>
              <a:rPr lang="vi-VN" altLang="en-US" sz="2400"/>
              <a:t>- Dữ liệu dùng để dự đoán có nhãn thế giới: </a:t>
            </a:r>
          </a:p>
          <a:p>
            <a:endParaRPr lang="vi-VN" altLang="en-US" sz="2400"/>
          </a:p>
        </p:txBody>
      </p:sp>
      <p:sp>
        <p:nvSpPr>
          <p:cNvPr id="4" name="Content Placeholder 10"/>
          <p:cNvSpPr>
            <a:spLocks noGrp="1"/>
          </p:cNvSpPr>
          <p:nvPr/>
        </p:nvSpPr>
        <p:spPr>
          <a:xfrm>
            <a:off x="6326505" y="2818765"/>
            <a:ext cx="5384800" cy="95059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altLang="en-US" sz="2400"/>
              <a:t>- Dữ liệu dùng để dự đoán có nhãn thể thao: </a:t>
            </a:r>
          </a:p>
          <a:p>
            <a:endParaRPr lang="vi-VN" altLang="en-US" sz="2400"/>
          </a:p>
        </p:txBody>
      </p:sp>
      <p:cxnSp>
        <p:nvCxnSpPr>
          <p:cNvPr id="5" name="Straight Connector 4"/>
          <p:cNvCxnSpPr/>
          <p:nvPr/>
        </p:nvCxnSpPr>
        <p:spPr>
          <a:xfrm flipH="1">
            <a:off x="6127750" y="2947670"/>
            <a:ext cx="8890" cy="3178810"/>
          </a:xfrm>
          <a:prstGeom prst="line">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none" w="med" len="med"/>
          </a:ln>
        </p:spPr>
      </p:cxnSp>
      <p:pic>
        <p:nvPicPr>
          <p:cNvPr id="10" name="Picture 4"/>
          <p:cNvPicPr>
            <a:picLocks noGrp="1" noChangeAspect="1"/>
          </p:cNvPicPr>
          <p:nvPr>
            <p:ph sz="half" idx="2"/>
          </p:nvPr>
        </p:nvPicPr>
        <p:blipFill>
          <a:blip r:embed="rId3"/>
          <a:stretch>
            <a:fillRect/>
          </a:stretch>
        </p:blipFill>
        <p:spPr>
          <a:xfrm>
            <a:off x="538480" y="3972560"/>
            <a:ext cx="5384800" cy="2419985"/>
          </a:xfrm>
          <a:prstGeom prst="rect">
            <a:avLst/>
          </a:prstGeom>
          <a:noFill/>
          <a:ln>
            <a:noFill/>
          </a:ln>
        </p:spPr>
      </p:pic>
      <p:pic>
        <p:nvPicPr>
          <p:cNvPr id="6" name="Picture 8"/>
          <p:cNvPicPr>
            <a:picLocks noChangeAspect="1"/>
          </p:cNvPicPr>
          <p:nvPr/>
        </p:nvPicPr>
        <p:blipFill>
          <a:blip r:embed="rId4"/>
          <a:stretch>
            <a:fillRect/>
          </a:stretch>
        </p:blipFill>
        <p:spPr>
          <a:xfrm>
            <a:off x="6340475" y="3972560"/>
            <a:ext cx="5851525" cy="2359660"/>
          </a:xfrm>
          <a:prstGeom prst="rect">
            <a:avLst/>
          </a:prstGeom>
          <a:noFill/>
          <a:ln>
            <a:noFill/>
          </a:ln>
        </p:spPr>
      </p:pic>
      <p:sp>
        <p:nvSpPr>
          <p:cNvPr id="3" name="Slide Number Placeholder 2"/>
          <p:cNvSpPr>
            <a:spLocks noGrp="1"/>
          </p:cNvSpPr>
          <p:nvPr>
            <p:ph type="sldNum" sz="quarter" idx="12"/>
          </p:nvPr>
        </p:nvSpPr>
        <p:spPr/>
        <p:txBody>
          <a:bodyPr/>
          <a:lstStyle/>
          <a:p>
            <a:fld id="{9B618960-8005-486C-9A75-10CB2AAC16F9}" type="slidenum">
              <a:rPr lang="en-US" smtClean="0"/>
              <a:t>17</a:t>
            </a:fld>
            <a:endParaRPr lang="en-US"/>
          </a:p>
        </p:txBody>
      </p:sp>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III. XÂY DỰNG MÔ HÌNH</a:t>
            </a:r>
          </a:p>
        </p:txBody>
      </p:sp>
      <p:sp>
        <p:nvSpPr>
          <p:cNvPr id="11" name="Content Placeholder 10"/>
          <p:cNvSpPr>
            <a:spLocks noGrp="1"/>
          </p:cNvSpPr>
          <p:nvPr>
            <p:ph sz="half" idx="1"/>
          </p:nvPr>
        </p:nvSpPr>
        <p:spPr/>
        <p:txBody>
          <a:bodyPr/>
          <a:lstStyle/>
          <a:p>
            <a:pPr marL="0" indent="0">
              <a:buNone/>
            </a:pPr>
            <a:r>
              <a:rPr lang="vi-VN" altLang="en-US" sz="2400"/>
              <a:t>3. Kiểm thử</a:t>
            </a:r>
          </a:p>
          <a:p>
            <a:pPr marL="0" indent="0">
              <a:buNone/>
            </a:pPr>
            <a:r>
              <a:rPr lang="vi-VN" altLang="en-US" sz="2400"/>
              <a:t>- Dữ liệu dùng để dự đoán có nhãn kinh doanh: </a:t>
            </a:r>
          </a:p>
          <a:p>
            <a:endParaRPr lang="vi-VN" altLang="en-US" sz="2400"/>
          </a:p>
        </p:txBody>
      </p:sp>
      <p:sp>
        <p:nvSpPr>
          <p:cNvPr id="3" name="Slide Number Placeholder 2"/>
          <p:cNvSpPr>
            <a:spLocks noGrp="1"/>
          </p:cNvSpPr>
          <p:nvPr>
            <p:ph type="sldNum" sz="quarter" idx="12"/>
          </p:nvPr>
        </p:nvSpPr>
        <p:spPr/>
        <p:txBody>
          <a:bodyPr/>
          <a:lstStyle/>
          <a:p>
            <a:fld id="{9B618960-8005-486C-9A75-10CB2AAC16F9}" type="slidenum">
              <a:rPr lang="en-US" smtClean="0"/>
              <a:t>18</a:t>
            </a:fld>
            <a:endParaRPr lang="en-US"/>
          </a:p>
        </p:txBody>
      </p:sp>
      <p:pic>
        <p:nvPicPr>
          <p:cNvPr id="8" name="Content Placeholder 7"/>
          <p:cNvPicPr>
            <a:picLocks noGrp="1" noChangeAspect="1"/>
          </p:cNvPicPr>
          <p:nvPr>
            <p:ph sz="half" idx="2"/>
          </p:nvPr>
        </p:nvPicPr>
        <p:blipFill>
          <a:blip r:embed="rId3"/>
          <a:stretch>
            <a:fillRect/>
          </a:stretch>
        </p:blipFill>
        <p:spPr>
          <a:xfrm>
            <a:off x="609600" y="3074035"/>
            <a:ext cx="6195695" cy="19932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III. XÂY DỰNG MÔ HÌNH</a:t>
            </a:r>
          </a:p>
        </p:txBody>
      </p:sp>
      <p:sp>
        <p:nvSpPr>
          <p:cNvPr id="11" name="Content Placeholder 10"/>
          <p:cNvSpPr>
            <a:spLocks noGrp="1"/>
          </p:cNvSpPr>
          <p:nvPr>
            <p:ph sz="half" idx="1"/>
          </p:nvPr>
        </p:nvSpPr>
        <p:spPr>
          <a:xfrm>
            <a:off x="609600" y="1600200"/>
            <a:ext cx="3959225" cy="4526280"/>
          </a:xfrm>
        </p:spPr>
        <p:txBody>
          <a:bodyPr/>
          <a:lstStyle/>
          <a:p>
            <a:pPr marL="0" indent="0">
              <a:buNone/>
            </a:pPr>
            <a:r>
              <a:rPr lang="vi-VN" altLang="en-US" sz="2400"/>
              <a:t>3. Kiểm thử</a:t>
            </a:r>
          </a:p>
          <a:p>
            <a:pPr marL="0" indent="0">
              <a:buNone/>
            </a:pPr>
            <a:r>
              <a:rPr lang="vi-VN" altLang="en-US" sz="2400"/>
              <a:t>- Dự đoán với mô hình Naive Bayes</a:t>
            </a:r>
          </a:p>
        </p:txBody>
      </p:sp>
      <p:sp>
        <p:nvSpPr>
          <p:cNvPr id="7" name="Content Placeholder 10"/>
          <p:cNvSpPr>
            <a:spLocks noGrp="1"/>
          </p:cNvSpPr>
          <p:nvPr/>
        </p:nvSpPr>
        <p:spPr>
          <a:xfrm>
            <a:off x="8279130" y="2017395"/>
            <a:ext cx="3531870" cy="89090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altLang="en-US" sz="2400"/>
              <a:t>- Dự đoán với mô hình SVM</a:t>
            </a:r>
          </a:p>
        </p:txBody>
      </p:sp>
      <p:sp>
        <p:nvSpPr>
          <p:cNvPr id="8" name="Content Placeholder 10"/>
          <p:cNvSpPr>
            <a:spLocks noGrp="1"/>
          </p:cNvSpPr>
          <p:nvPr/>
        </p:nvSpPr>
        <p:spPr>
          <a:xfrm>
            <a:off x="4447540" y="2017395"/>
            <a:ext cx="3296285" cy="89154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altLang="en-US" sz="2400"/>
              <a:t>- Dự đoán với mô hình Logistic Regression</a:t>
            </a:r>
          </a:p>
        </p:txBody>
      </p:sp>
      <p:pic>
        <p:nvPicPr>
          <p:cNvPr id="9" name="Content Placeholder 8"/>
          <p:cNvPicPr>
            <a:picLocks noGrp="1" noChangeAspect="1"/>
          </p:cNvPicPr>
          <p:nvPr>
            <p:ph sz="half" idx="2"/>
          </p:nvPr>
        </p:nvPicPr>
        <p:blipFill>
          <a:blip r:embed="rId3"/>
          <a:stretch>
            <a:fillRect/>
          </a:stretch>
        </p:blipFill>
        <p:spPr>
          <a:xfrm>
            <a:off x="705485" y="4522470"/>
            <a:ext cx="3333750" cy="942975"/>
          </a:xfrm>
          <a:prstGeom prst="rect">
            <a:avLst/>
          </a:prstGeom>
        </p:spPr>
      </p:pic>
      <p:pic>
        <p:nvPicPr>
          <p:cNvPr id="12" name="Picture 6"/>
          <p:cNvPicPr>
            <a:picLocks noChangeAspect="1"/>
          </p:cNvPicPr>
          <p:nvPr/>
        </p:nvPicPr>
        <p:blipFill>
          <a:blip r:embed="rId4"/>
          <a:stretch>
            <a:fillRect/>
          </a:stretch>
        </p:blipFill>
        <p:spPr>
          <a:xfrm>
            <a:off x="705485" y="3220085"/>
            <a:ext cx="3344545" cy="1038225"/>
          </a:xfrm>
          <a:prstGeom prst="rect">
            <a:avLst/>
          </a:prstGeom>
          <a:noFill/>
          <a:ln>
            <a:noFill/>
          </a:ln>
        </p:spPr>
      </p:pic>
      <p:cxnSp>
        <p:nvCxnSpPr>
          <p:cNvPr id="13" name="Straight Connector 12"/>
          <p:cNvCxnSpPr/>
          <p:nvPr/>
        </p:nvCxnSpPr>
        <p:spPr>
          <a:xfrm>
            <a:off x="4247515" y="2108200"/>
            <a:ext cx="1905" cy="4555490"/>
          </a:xfrm>
          <a:prstGeom prst="line">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none" w="med" len="med"/>
          </a:ln>
        </p:spPr>
      </p:cxnSp>
      <p:cxnSp>
        <p:nvCxnSpPr>
          <p:cNvPr id="14" name="Straight Connector 13"/>
          <p:cNvCxnSpPr/>
          <p:nvPr/>
        </p:nvCxnSpPr>
        <p:spPr>
          <a:xfrm>
            <a:off x="8199755" y="2108200"/>
            <a:ext cx="5080" cy="4575810"/>
          </a:xfrm>
          <a:prstGeom prst="line">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none" w="med" len="med"/>
          </a:ln>
        </p:spPr>
      </p:cxnSp>
      <p:pic>
        <p:nvPicPr>
          <p:cNvPr id="21" name="Picture 15"/>
          <p:cNvPicPr>
            <a:picLocks noChangeAspect="1"/>
          </p:cNvPicPr>
          <p:nvPr/>
        </p:nvPicPr>
        <p:blipFill>
          <a:blip r:embed="rId5"/>
          <a:stretch>
            <a:fillRect/>
          </a:stretch>
        </p:blipFill>
        <p:spPr>
          <a:xfrm>
            <a:off x="4362768" y="3220085"/>
            <a:ext cx="3609975" cy="914400"/>
          </a:xfrm>
          <a:prstGeom prst="rect">
            <a:avLst/>
          </a:prstGeom>
          <a:noFill/>
          <a:ln>
            <a:noFill/>
          </a:ln>
        </p:spPr>
      </p:pic>
      <p:pic>
        <p:nvPicPr>
          <p:cNvPr id="16" name="Picture 15"/>
          <p:cNvPicPr>
            <a:picLocks noChangeAspect="1"/>
          </p:cNvPicPr>
          <p:nvPr/>
        </p:nvPicPr>
        <p:blipFill>
          <a:blip r:embed="rId6"/>
          <a:stretch>
            <a:fillRect/>
          </a:stretch>
        </p:blipFill>
        <p:spPr>
          <a:xfrm>
            <a:off x="4401185" y="4522470"/>
            <a:ext cx="3550920" cy="838200"/>
          </a:xfrm>
          <a:prstGeom prst="rect">
            <a:avLst/>
          </a:prstGeom>
        </p:spPr>
      </p:pic>
      <p:pic>
        <p:nvPicPr>
          <p:cNvPr id="23" name="Picture 17"/>
          <p:cNvPicPr>
            <a:picLocks noChangeAspect="1"/>
          </p:cNvPicPr>
          <p:nvPr/>
        </p:nvPicPr>
        <p:blipFill>
          <a:blip r:embed="rId7"/>
          <a:stretch>
            <a:fillRect/>
          </a:stretch>
        </p:blipFill>
        <p:spPr>
          <a:xfrm>
            <a:off x="8366760" y="3217545"/>
            <a:ext cx="3584575" cy="952500"/>
          </a:xfrm>
          <a:prstGeom prst="rect">
            <a:avLst/>
          </a:prstGeom>
          <a:noFill/>
          <a:ln>
            <a:noFill/>
          </a:ln>
        </p:spPr>
      </p:pic>
      <p:pic>
        <p:nvPicPr>
          <p:cNvPr id="17" name="Picture 16"/>
          <p:cNvPicPr>
            <a:picLocks noChangeAspect="1"/>
          </p:cNvPicPr>
          <p:nvPr/>
        </p:nvPicPr>
        <p:blipFill>
          <a:blip r:embed="rId8"/>
          <a:stretch>
            <a:fillRect/>
          </a:stretch>
        </p:blipFill>
        <p:spPr>
          <a:xfrm>
            <a:off x="8387080" y="4522470"/>
            <a:ext cx="3575685" cy="762000"/>
          </a:xfrm>
          <a:prstGeom prst="rect">
            <a:avLst/>
          </a:prstGeom>
        </p:spPr>
      </p:pic>
      <p:sp>
        <p:nvSpPr>
          <p:cNvPr id="3" name="Slide Number Placeholder 2"/>
          <p:cNvSpPr>
            <a:spLocks noGrp="1"/>
          </p:cNvSpPr>
          <p:nvPr>
            <p:ph type="sldNum" sz="quarter" idx="12"/>
          </p:nvPr>
        </p:nvSpPr>
        <p:spPr/>
        <p:txBody>
          <a:bodyPr/>
          <a:lstStyle/>
          <a:p>
            <a:fld id="{9B618960-8005-486C-9A75-10CB2AAC16F9}" type="slidenum">
              <a:rPr lang="en-US" smtClean="0"/>
              <a:t>19</a:t>
            </a:fld>
            <a:endParaRPr lang="en-US"/>
          </a:p>
        </p:txBody>
      </p:sp>
      <p:pic>
        <p:nvPicPr>
          <p:cNvPr id="4" name="Picture 3"/>
          <p:cNvPicPr>
            <a:picLocks noChangeAspect="1"/>
          </p:cNvPicPr>
          <p:nvPr/>
        </p:nvPicPr>
        <p:blipFill>
          <a:blip r:embed="rId9"/>
          <a:stretch>
            <a:fillRect/>
          </a:stretch>
        </p:blipFill>
        <p:spPr>
          <a:xfrm>
            <a:off x="8366760" y="5769610"/>
            <a:ext cx="3581400" cy="904875"/>
          </a:xfrm>
          <a:prstGeom prst="rect">
            <a:avLst/>
          </a:prstGeom>
        </p:spPr>
      </p:pic>
      <p:pic>
        <p:nvPicPr>
          <p:cNvPr id="5" name="Picture 4"/>
          <p:cNvPicPr>
            <a:picLocks noChangeAspect="1"/>
          </p:cNvPicPr>
          <p:nvPr/>
        </p:nvPicPr>
        <p:blipFill>
          <a:blip r:embed="rId10"/>
          <a:stretch>
            <a:fillRect/>
          </a:stretch>
        </p:blipFill>
        <p:spPr>
          <a:xfrm>
            <a:off x="4404360" y="5748655"/>
            <a:ext cx="3576320" cy="885825"/>
          </a:xfrm>
          <a:prstGeom prst="rect">
            <a:avLst/>
          </a:prstGeom>
        </p:spPr>
      </p:pic>
      <p:pic>
        <p:nvPicPr>
          <p:cNvPr id="6" name="Picture 5"/>
          <p:cNvPicPr>
            <a:picLocks noChangeAspect="1"/>
          </p:cNvPicPr>
          <p:nvPr/>
        </p:nvPicPr>
        <p:blipFill>
          <a:blip r:embed="rId11"/>
          <a:stretch>
            <a:fillRect/>
          </a:stretch>
        </p:blipFill>
        <p:spPr>
          <a:xfrm>
            <a:off x="705485" y="5756275"/>
            <a:ext cx="3314065" cy="9150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NỘI DUNG</a:t>
            </a:r>
          </a:p>
        </p:txBody>
      </p:sp>
      <p:sp>
        <p:nvSpPr>
          <p:cNvPr id="4" name="Slide Number Placeholder 3"/>
          <p:cNvSpPr>
            <a:spLocks noGrp="1"/>
          </p:cNvSpPr>
          <p:nvPr>
            <p:ph type="sldNum" sz="quarter" idx="12"/>
          </p:nvPr>
        </p:nvSpPr>
        <p:spPr/>
        <p:txBody>
          <a:bodyPr/>
          <a:lstStyle/>
          <a:p>
            <a:fld id="{9B618960-8005-486C-9A75-10CB2AAC16F9}" type="slidenum">
              <a:rPr lang="en-US" smtClean="0"/>
              <a:t>2</a:t>
            </a:fld>
            <a:endParaRPr lang="en-US"/>
          </a:p>
        </p:txBody>
      </p:sp>
      <p:graphicFrame>
        <p:nvGraphicFramePr>
          <p:cNvPr id="8" name="Diagram 7"/>
          <p:cNvGraphicFramePr/>
          <p:nvPr/>
        </p:nvGraphicFramePr>
        <p:xfrm>
          <a:off x="1464310" y="1054100"/>
          <a:ext cx="8128000" cy="54184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III. XÂY DỰNG MÔ HÌNH</a:t>
            </a:r>
          </a:p>
        </p:txBody>
      </p:sp>
      <p:sp>
        <p:nvSpPr>
          <p:cNvPr id="11" name="Content Placeholder 10"/>
          <p:cNvSpPr>
            <a:spLocks noGrp="1"/>
          </p:cNvSpPr>
          <p:nvPr>
            <p:ph sz="half" idx="1"/>
          </p:nvPr>
        </p:nvSpPr>
        <p:spPr>
          <a:xfrm>
            <a:off x="609600" y="1336675"/>
            <a:ext cx="10344150" cy="4526280"/>
          </a:xfrm>
        </p:spPr>
        <p:txBody>
          <a:bodyPr/>
          <a:lstStyle/>
          <a:p>
            <a:pPr marL="0" indent="0">
              <a:buNone/>
            </a:pPr>
            <a:r>
              <a:rPr lang="vi-VN" altLang="en-US" sz="2400"/>
              <a:t>4. Đánh giá mô hình</a:t>
            </a:r>
          </a:p>
          <a:p>
            <a:pPr marL="0" indent="0">
              <a:buNone/>
            </a:pPr>
            <a:r>
              <a:rPr lang="vi-VN" altLang="en-US" sz="2400"/>
              <a:t>			       Mô hình Naive Bayes</a:t>
            </a:r>
          </a:p>
          <a:p>
            <a:pPr marL="0" indent="0">
              <a:buNone/>
            </a:pPr>
            <a:r>
              <a:rPr lang="vi-VN" altLang="en-US" sz="2400"/>
              <a:t>- Bảng báo cáo phân loại</a:t>
            </a:r>
          </a:p>
        </p:txBody>
      </p:sp>
      <p:sp>
        <p:nvSpPr>
          <p:cNvPr id="3" name="Slide Number Placeholder 2"/>
          <p:cNvSpPr>
            <a:spLocks noGrp="1"/>
          </p:cNvSpPr>
          <p:nvPr>
            <p:ph type="sldNum" sz="quarter" idx="12"/>
          </p:nvPr>
        </p:nvSpPr>
        <p:spPr/>
        <p:txBody>
          <a:bodyPr/>
          <a:lstStyle/>
          <a:p>
            <a:fld id="{9B618960-8005-486C-9A75-10CB2AAC16F9}" type="slidenum">
              <a:rPr lang="en-US" smtClean="0"/>
              <a:t>20</a:t>
            </a:fld>
            <a:endParaRPr lang="en-US"/>
          </a:p>
        </p:txBody>
      </p:sp>
      <p:sp>
        <p:nvSpPr>
          <p:cNvPr id="5" name="Content Placeholder 10"/>
          <p:cNvSpPr>
            <a:spLocks noGrp="1"/>
          </p:cNvSpPr>
          <p:nvPr/>
        </p:nvSpPr>
        <p:spPr>
          <a:xfrm>
            <a:off x="6633845" y="1336675"/>
            <a:ext cx="5384800" cy="4525963"/>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altLang="en-US" sz="2400"/>
          </a:p>
          <a:p>
            <a:pPr marL="0" indent="0">
              <a:buNone/>
            </a:pPr>
            <a:endParaRPr lang="vi-VN" altLang="en-US" sz="2400"/>
          </a:p>
          <a:p>
            <a:pPr marL="0" indent="0">
              <a:buNone/>
            </a:pPr>
            <a:r>
              <a:rPr lang="vi-VN" altLang="en-US" sz="2400"/>
              <a:t>- Ma trận nhầm lẫn</a:t>
            </a:r>
          </a:p>
        </p:txBody>
      </p:sp>
      <p:pic>
        <p:nvPicPr>
          <p:cNvPr id="24" name="Picture 17"/>
          <p:cNvPicPr>
            <a:picLocks noGrp="1" noChangeAspect="1"/>
          </p:cNvPicPr>
          <p:nvPr>
            <p:ph sz="half" idx="2"/>
          </p:nvPr>
        </p:nvPicPr>
        <p:blipFill>
          <a:blip r:embed="rId3"/>
          <a:stretch>
            <a:fillRect/>
          </a:stretch>
        </p:blipFill>
        <p:spPr>
          <a:xfrm>
            <a:off x="609600" y="3108325"/>
            <a:ext cx="5384800" cy="3613150"/>
          </a:xfrm>
          <a:prstGeom prst="rect">
            <a:avLst/>
          </a:prstGeom>
        </p:spPr>
      </p:pic>
      <p:pic>
        <p:nvPicPr>
          <p:cNvPr id="31" name="Picture 2" descr="IMG_256"/>
          <p:cNvPicPr>
            <a:picLocks noChangeAspect="1"/>
          </p:cNvPicPr>
          <p:nvPr/>
        </p:nvPicPr>
        <p:blipFill>
          <a:blip r:embed="rId4"/>
          <a:stretch>
            <a:fillRect/>
          </a:stretch>
        </p:blipFill>
        <p:spPr>
          <a:xfrm>
            <a:off x="6755130" y="3129280"/>
            <a:ext cx="4644390" cy="357060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III. XÂY DỰNG MÔ HÌNH</a:t>
            </a:r>
          </a:p>
        </p:txBody>
      </p:sp>
      <p:sp>
        <p:nvSpPr>
          <p:cNvPr id="11" name="Content Placeholder 10"/>
          <p:cNvSpPr>
            <a:spLocks noGrp="1"/>
          </p:cNvSpPr>
          <p:nvPr>
            <p:ph sz="half" idx="1"/>
          </p:nvPr>
        </p:nvSpPr>
        <p:spPr>
          <a:xfrm>
            <a:off x="609600" y="1336675"/>
            <a:ext cx="10344150" cy="4526280"/>
          </a:xfrm>
        </p:spPr>
        <p:txBody>
          <a:bodyPr/>
          <a:lstStyle/>
          <a:p>
            <a:pPr marL="0" indent="0">
              <a:buNone/>
            </a:pPr>
            <a:r>
              <a:rPr lang="vi-VN" altLang="en-US" sz="2400"/>
              <a:t>4. Đánh giá mô hình</a:t>
            </a:r>
          </a:p>
          <a:p>
            <a:pPr marL="0" indent="0">
              <a:buNone/>
            </a:pPr>
            <a:r>
              <a:rPr lang="vi-VN" altLang="en-US" sz="2400"/>
              <a:t>			       Mô hình Logistic Regression </a:t>
            </a:r>
            <a:r>
              <a:rPr lang="vi-VN" altLang="en-US" sz="2400" u="heavy"/>
              <a:t> </a:t>
            </a:r>
            <a:endParaRPr lang="vi-VN" altLang="en-US" sz="2400"/>
          </a:p>
          <a:p>
            <a:pPr marL="0" indent="0">
              <a:buNone/>
            </a:pPr>
            <a:r>
              <a:rPr lang="vi-VN" altLang="en-US" sz="2400"/>
              <a:t>- Bảng báo cáo phân loại</a:t>
            </a:r>
          </a:p>
        </p:txBody>
      </p:sp>
      <p:sp>
        <p:nvSpPr>
          <p:cNvPr id="3" name="Slide Number Placeholder 2"/>
          <p:cNvSpPr>
            <a:spLocks noGrp="1"/>
          </p:cNvSpPr>
          <p:nvPr>
            <p:ph type="sldNum" sz="quarter" idx="12"/>
          </p:nvPr>
        </p:nvSpPr>
        <p:spPr/>
        <p:txBody>
          <a:bodyPr/>
          <a:lstStyle/>
          <a:p>
            <a:fld id="{9B618960-8005-486C-9A75-10CB2AAC16F9}" type="slidenum">
              <a:rPr lang="en-US" smtClean="0"/>
              <a:t>21</a:t>
            </a:fld>
            <a:endParaRPr lang="en-US"/>
          </a:p>
        </p:txBody>
      </p:sp>
      <p:sp>
        <p:nvSpPr>
          <p:cNvPr id="5" name="Content Placeholder 10"/>
          <p:cNvSpPr>
            <a:spLocks noGrp="1"/>
          </p:cNvSpPr>
          <p:nvPr/>
        </p:nvSpPr>
        <p:spPr>
          <a:xfrm>
            <a:off x="6633845" y="1336675"/>
            <a:ext cx="5384800" cy="4525963"/>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altLang="en-US" sz="2400"/>
          </a:p>
          <a:p>
            <a:pPr marL="0" indent="0">
              <a:buNone/>
            </a:pPr>
            <a:endParaRPr lang="vi-VN" altLang="en-US" sz="2400"/>
          </a:p>
          <a:p>
            <a:pPr marL="0" indent="0">
              <a:buNone/>
            </a:pPr>
            <a:r>
              <a:rPr lang="vi-VN" altLang="en-US" sz="2400"/>
              <a:t>- Ma trận nhầm lẫn</a:t>
            </a:r>
          </a:p>
        </p:txBody>
      </p:sp>
      <p:pic>
        <p:nvPicPr>
          <p:cNvPr id="28" name="Content Placeholder 14"/>
          <p:cNvPicPr>
            <a:picLocks noChangeAspect="1"/>
          </p:cNvPicPr>
          <p:nvPr/>
        </p:nvPicPr>
        <p:blipFill>
          <a:blip r:embed="rId3"/>
          <a:stretch>
            <a:fillRect/>
          </a:stretch>
        </p:blipFill>
        <p:spPr>
          <a:xfrm>
            <a:off x="609600" y="3129280"/>
            <a:ext cx="5416550" cy="3588385"/>
          </a:xfrm>
          <a:prstGeom prst="rect">
            <a:avLst/>
          </a:prstGeom>
          <a:noFill/>
          <a:ln w="9525">
            <a:noFill/>
          </a:ln>
        </p:spPr>
      </p:pic>
      <p:pic>
        <p:nvPicPr>
          <p:cNvPr id="6" name="Picture 5" descr="IMG_256"/>
          <p:cNvPicPr>
            <a:picLocks noChangeAspect="1"/>
          </p:cNvPicPr>
          <p:nvPr/>
        </p:nvPicPr>
        <p:blipFill>
          <a:blip r:embed="rId4"/>
          <a:stretch>
            <a:fillRect/>
          </a:stretch>
        </p:blipFill>
        <p:spPr>
          <a:xfrm>
            <a:off x="6633845" y="3144520"/>
            <a:ext cx="4802505" cy="357695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III. XÂY DỰNG MÔ HÌNH</a:t>
            </a:r>
          </a:p>
        </p:txBody>
      </p:sp>
      <p:sp>
        <p:nvSpPr>
          <p:cNvPr id="11" name="Content Placeholder 10"/>
          <p:cNvSpPr>
            <a:spLocks noGrp="1"/>
          </p:cNvSpPr>
          <p:nvPr>
            <p:ph sz="half" idx="1"/>
          </p:nvPr>
        </p:nvSpPr>
        <p:spPr>
          <a:xfrm>
            <a:off x="609600" y="1336675"/>
            <a:ext cx="10344150" cy="4526280"/>
          </a:xfrm>
        </p:spPr>
        <p:txBody>
          <a:bodyPr/>
          <a:lstStyle/>
          <a:p>
            <a:pPr marL="0" indent="0">
              <a:buNone/>
            </a:pPr>
            <a:r>
              <a:rPr lang="vi-VN" altLang="en-US" sz="2400"/>
              <a:t>4. Đánh giá mô hình</a:t>
            </a:r>
          </a:p>
          <a:p>
            <a:pPr marL="0" indent="0">
              <a:buNone/>
            </a:pPr>
            <a:r>
              <a:rPr lang="vi-VN" altLang="en-US" sz="2400"/>
              <a:t>			       Mô hình Support Vector Machine</a:t>
            </a:r>
          </a:p>
          <a:p>
            <a:pPr marL="0" indent="0">
              <a:buNone/>
            </a:pPr>
            <a:r>
              <a:rPr lang="vi-VN" altLang="en-US" sz="2400"/>
              <a:t>- Bảng báo cáo phân loại</a:t>
            </a:r>
          </a:p>
        </p:txBody>
      </p:sp>
      <p:sp>
        <p:nvSpPr>
          <p:cNvPr id="3" name="Slide Number Placeholder 2"/>
          <p:cNvSpPr>
            <a:spLocks noGrp="1"/>
          </p:cNvSpPr>
          <p:nvPr>
            <p:ph type="sldNum" sz="quarter" idx="12"/>
          </p:nvPr>
        </p:nvSpPr>
        <p:spPr/>
        <p:txBody>
          <a:bodyPr/>
          <a:lstStyle/>
          <a:p>
            <a:fld id="{9B618960-8005-486C-9A75-10CB2AAC16F9}" type="slidenum">
              <a:rPr lang="en-US" smtClean="0"/>
              <a:t>22</a:t>
            </a:fld>
            <a:endParaRPr lang="en-US"/>
          </a:p>
        </p:txBody>
      </p:sp>
      <p:sp>
        <p:nvSpPr>
          <p:cNvPr id="5" name="Content Placeholder 10"/>
          <p:cNvSpPr>
            <a:spLocks noGrp="1"/>
          </p:cNvSpPr>
          <p:nvPr/>
        </p:nvSpPr>
        <p:spPr>
          <a:xfrm>
            <a:off x="6633845" y="1336675"/>
            <a:ext cx="5384800" cy="4525963"/>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altLang="en-US" sz="2400"/>
          </a:p>
          <a:p>
            <a:pPr marL="0" indent="0">
              <a:buNone/>
            </a:pPr>
            <a:endParaRPr lang="vi-VN" altLang="en-US" sz="2400"/>
          </a:p>
          <a:p>
            <a:pPr marL="0" indent="0">
              <a:buNone/>
            </a:pPr>
            <a:r>
              <a:rPr lang="vi-VN" altLang="en-US" sz="2400"/>
              <a:t>- Ma trận nhầm lẫn</a:t>
            </a:r>
          </a:p>
        </p:txBody>
      </p:sp>
      <p:pic>
        <p:nvPicPr>
          <p:cNvPr id="30" name="Picture 18"/>
          <p:cNvPicPr>
            <a:picLocks noChangeAspect="1"/>
          </p:cNvPicPr>
          <p:nvPr/>
        </p:nvPicPr>
        <p:blipFill>
          <a:blip r:embed="rId3"/>
          <a:stretch>
            <a:fillRect/>
          </a:stretch>
        </p:blipFill>
        <p:spPr>
          <a:xfrm>
            <a:off x="609600" y="3100705"/>
            <a:ext cx="5050155" cy="3627755"/>
          </a:xfrm>
          <a:prstGeom prst="rect">
            <a:avLst/>
          </a:prstGeom>
        </p:spPr>
      </p:pic>
      <p:pic>
        <p:nvPicPr>
          <p:cNvPr id="32" name="Picture 3" descr="IMG_256"/>
          <p:cNvPicPr>
            <a:picLocks noChangeAspect="1"/>
          </p:cNvPicPr>
          <p:nvPr/>
        </p:nvPicPr>
        <p:blipFill>
          <a:blip r:embed="rId4"/>
          <a:stretch>
            <a:fillRect/>
          </a:stretch>
        </p:blipFill>
        <p:spPr>
          <a:xfrm>
            <a:off x="6633845" y="3100705"/>
            <a:ext cx="4568190" cy="36480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III. XÂY DỰNG MÔ HÌNH</a:t>
            </a:r>
          </a:p>
        </p:txBody>
      </p:sp>
      <p:sp>
        <p:nvSpPr>
          <p:cNvPr id="11" name="Content Placeholder 10"/>
          <p:cNvSpPr>
            <a:spLocks noGrp="1"/>
          </p:cNvSpPr>
          <p:nvPr>
            <p:ph sz="half" idx="1"/>
          </p:nvPr>
        </p:nvSpPr>
        <p:spPr>
          <a:xfrm>
            <a:off x="609600" y="1336675"/>
            <a:ext cx="10344150" cy="4526280"/>
          </a:xfrm>
        </p:spPr>
        <p:txBody>
          <a:bodyPr/>
          <a:lstStyle/>
          <a:p>
            <a:pPr marL="0" indent="0">
              <a:buNone/>
            </a:pPr>
            <a:r>
              <a:rPr lang="vi-VN" altLang="en-US" sz="2400"/>
              <a:t>4. Đánh giá mô hình</a:t>
            </a:r>
          </a:p>
          <a:p>
            <a:pPr marL="0" indent="0">
              <a:buNone/>
            </a:pPr>
            <a:r>
              <a:rPr lang="vi-VN" altLang="en-US" sz="2400"/>
              <a:t>- So sánh các mô hình</a:t>
            </a:r>
          </a:p>
        </p:txBody>
      </p:sp>
      <p:sp>
        <p:nvSpPr>
          <p:cNvPr id="3" name="Slide Number Placeholder 2"/>
          <p:cNvSpPr>
            <a:spLocks noGrp="1"/>
          </p:cNvSpPr>
          <p:nvPr>
            <p:ph type="sldNum" sz="quarter" idx="12"/>
          </p:nvPr>
        </p:nvSpPr>
        <p:spPr/>
        <p:txBody>
          <a:bodyPr/>
          <a:lstStyle/>
          <a:p>
            <a:fld id="{9B618960-8005-486C-9A75-10CB2AAC16F9}" type="slidenum">
              <a:rPr lang="en-US" smtClean="0"/>
              <a:t>23</a:t>
            </a:fld>
            <a:endParaRPr lang="en-US"/>
          </a:p>
        </p:txBody>
      </p:sp>
      <p:graphicFrame>
        <p:nvGraphicFramePr>
          <p:cNvPr id="7" name="Table 6"/>
          <p:cNvGraphicFramePr/>
          <p:nvPr/>
        </p:nvGraphicFramePr>
        <p:xfrm>
          <a:off x="609600" y="2200910"/>
          <a:ext cx="10347325" cy="4259580"/>
        </p:xfrm>
        <a:graphic>
          <a:graphicData uri="http://schemas.openxmlformats.org/drawingml/2006/table">
            <a:tbl>
              <a:tblPr firstRow="1" bandRow="1">
                <a:tableStyleId>{5C22544A-7EE6-4342-B048-85BDC9FD1C3A}</a:tableStyleId>
              </a:tblPr>
              <a:tblGrid>
                <a:gridCol w="2069465">
                  <a:extLst>
                    <a:ext uri="{9D8B030D-6E8A-4147-A177-3AD203B41FA5}">
                      <a16:colId xmlns:a16="http://schemas.microsoft.com/office/drawing/2014/main" val="20000"/>
                    </a:ext>
                  </a:extLst>
                </a:gridCol>
                <a:gridCol w="2069465">
                  <a:extLst>
                    <a:ext uri="{9D8B030D-6E8A-4147-A177-3AD203B41FA5}">
                      <a16:colId xmlns:a16="http://schemas.microsoft.com/office/drawing/2014/main" val="20001"/>
                    </a:ext>
                  </a:extLst>
                </a:gridCol>
                <a:gridCol w="2069465">
                  <a:extLst>
                    <a:ext uri="{9D8B030D-6E8A-4147-A177-3AD203B41FA5}">
                      <a16:colId xmlns:a16="http://schemas.microsoft.com/office/drawing/2014/main" val="20002"/>
                    </a:ext>
                  </a:extLst>
                </a:gridCol>
                <a:gridCol w="2069465">
                  <a:extLst>
                    <a:ext uri="{9D8B030D-6E8A-4147-A177-3AD203B41FA5}">
                      <a16:colId xmlns:a16="http://schemas.microsoft.com/office/drawing/2014/main" val="20003"/>
                    </a:ext>
                  </a:extLst>
                </a:gridCol>
                <a:gridCol w="2069465">
                  <a:extLst>
                    <a:ext uri="{9D8B030D-6E8A-4147-A177-3AD203B41FA5}">
                      <a16:colId xmlns:a16="http://schemas.microsoft.com/office/drawing/2014/main" val="20004"/>
                    </a:ext>
                  </a:extLst>
                </a:gridCol>
              </a:tblGrid>
              <a:tr h="457200">
                <a:tc rowSpan="2">
                  <a:txBody>
                    <a:bodyPr/>
                    <a:lstStyle/>
                    <a:p>
                      <a:pPr indent="0" algn="ctr">
                        <a:buNone/>
                      </a:pPr>
                      <a:r>
                        <a:rPr lang="en-US" sz="2400" b="1">
                          <a:solidFill>
                            <a:schemeClr val="accent6">
                              <a:lumMod val="10000"/>
                            </a:schemeClr>
                          </a:solidFill>
                          <a:latin typeface="Times New Roman" panose="02020603050405020304" charset="0"/>
                          <a:cs typeface="Times New Roman" panose="02020603050405020304" charset="0"/>
                        </a:rPr>
                        <a:t>LABEL</a:t>
                      </a:r>
                    </a:p>
                    <a:p>
                      <a:pPr indent="0" algn="ctr">
                        <a:buNone/>
                      </a:pPr>
                      <a:r>
                        <a:rPr lang="en-US" altLang="zh-CN" sz="2400" b="1">
                          <a:solidFill>
                            <a:schemeClr val="accent6">
                              <a:lumMod val="10000"/>
                            </a:schemeClr>
                          </a:solidFill>
                          <a:latin typeface="Times New Roman" panose="02020603050405020304" charset="0"/>
                        </a:rPr>
                        <a:t> </a:t>
                      </a:r>
                      <a:endParaRPr lang="en-US" altLang="zh-CN" sz="2400" b="1">
                        <a:solidFill>
                          <a:schemeClr val="accent6">
                            <a:lumMod val="10000"/>
                          </a:schemeClr>
                        </a:solidFill>
                        <a:latin typeface="Times New Roman" panose="02020603050405020304" charset="0"/>
                        <a:cs typeface="Times New Roman" panose="02020603050405020304" charset="0"/>
                      </a:endParaRPr>
                    </a:p>
                  </a:txBody>
                  <a:tcPr marL="68580" marR="68580" marT="0" marB="0" anchor="ctr"/>
                </a:tc>
                <a:tc rowSpan="2">
                  <a:txBody>
                    <a:bodyPr/>
                    <a:lstStyle/>
                    <a:p>
                      <a:pPr indent="0" algn="ctr">
                        <a:buNone/>
                      </a:pPr>
                      <a:r>
                        <a:rPr lang="en-US" sz="2400" b="1">
                          <a:solidFill>
                            <a:schemeClr val="accent6">
                              <a:lumMod val="10000"/>
                            </a:schemeClr>
                          </a:solidFill>
                          <a:latin typeface="Times New Roman" panose="02020603050405020304" charset="0"/>
                          <a:cs typeface="Times New Roman" panose="02020603050405020304" charset="0"/>
                        </a:rPr>
                        <a:t>TOTAL FILE</a:t>
                      </a:r>
                    </a:p>
                    <a:p>
                      <a:pPr indent="0" algn="ctr">
                        <a:buNone/>
                      </a:pPr>
                      <a:r>
                        <a:rPr lang="en-US" altLang="zh-CN" sz="2400" b="1">
                          <a:solidFill>
                            <a:schemeClr val="accent6">
                              <a:lumMod val="10000"/>
                            </a:schemeClr>
                          </a:solidFill>
                          <a:latin typeface="Times New Roman" panose="02020603050405020304" charset="0"/>
                        </a:rPr>
                        <a:t> </a:t>
                      </a:r>
                      <a:endParaRPr lang="en-US" altLang="zh-CN" sz="2400" b="1">
                        <a:solidFill>
                          <a:schemeClr val="accent6">
                            <a:lumMod val="10000"/>
                          </a:schemeClr>
                        </a:solidFill>
                        <a:latin typeface="Times New Roman" panose="02020603050405020304" charset="0"/>
                        <a:cs typeface="Times New Roman" panose="02020603050405020304" charset="0"/>
                      </a:endParaRPr>
                    </a:p>
                  </a:txBody>
                  <a:tcPr marL="68580" marR="68580" marT="0" marB="0" anchor="ctr"/>
                </a:tc>
                <a:tc gridSpan="3">
                  <a:txBody>
                    <a:bodyPr/>
                    <a:lstStyle/>
                    <a:p>
                      <a:pPr algn="ctr">
                        <a:buNone/>
                      </a:pPr>
                      <a:r>
                        <a:rPr lang="en-US" sz="2400">
                          <a:solidFill>
                            <a:schemeClr val="accent6">
                              <a:lumMod val="10000"/>
                            </a:schemeClr>
                          </a:solidFill>
                          <a:latin typeface="Times New Roman" panose="02020603050405020304" charset="0"/>
                          <a:cs typeface="Times New Roman" panose="02020603050405020304" charset="0"/>
                        </a:rPr>
                        <a:t>TRUE PREDICTION</a:t>
                      </a:r>
                    </a:p>
                  </a:txBody>
                  <a:tcPr anchor="ct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640080">
                <a:tc vMerge="1">
                  <a:txBody>
                    <a:bodyPr/>
                    <a:lstStyle/>
                    <a:p>
                      <a:endParaRPr lang="vi-VN"/>
                    </a:p>
                  </a:txBody>
                  <a:tcPr marL="68580" marR="68580" marT="0" marB="0" anchor="ctr"/>
                </a:tc>
                <a:tc vMerge="1">
                  <a:txBody>
                    <a:bodyPr/>
                    <a:lstStyle/>
                    <a:p>
                      <a:endParaRPr lang="vi-VN"/>
                    </a:p>
                  </a:txBody>
                  <a:tcPr marL="68580" marR="68580" marT="0" marB="0" anchor="ctr"/>
                </a:tc>
                <a:tc>
                  <a:txBody>
                    <a:bodyPr/>
                    <a:lstStyle/>
                    <a:p>
                      <a:pPr indent="0" algn="ctr">
                        <a:buNone/>
                      </a:pPr>
                      <a:r>
                        <a:rPr lang="en-US" sz="1600" b="1">
                          <a:solidFill>
                            <a:schemeClr val="accent6">
                              <a:lumMod val="10000"/>
                            </a:schemeClr>
                          </a:solidFill>
                          <a:latin typeface="Times New Roman" panose="02020603050405020304" charset="0"/>
                          <a:cs typeface="Times New Roman" panose="02020603050405020304" charset="0"/>
                        </a:rPr>
                        <a:t>Naive Bayes</a:t>
                      </a:r>
                      <a:endParaRPr lang="en-US" sz="1600" b="1">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1">
                          <a:solidFill>
                            <a:schemeClr val="accent6">
                              <a:lumMod val="10000"/>
                            </a:schemeClr>
                          </a:solidFill>
                          <a:latin typeface="Times New Roman" panose="02020603050405020304" charset="0"/>
                          <a:cs typeface="Times New Roman" panose="02020603050405020304" charset="0"/>
                        </a:rPr>
                        <a:t>Logistic Regresstion</a:t>
                      </a:r>
                      <a:endParaRPr lang="en-US" sz="1600" b="1">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1">
                          <a:solidFill>
                            <a:schemeClr val="accent6">
                              <a:lumMod val="10000"/>
                            </a:schemeClr>
                          </a:solidFill>
                          <a:latin typeface="Times New Roman" panose="02020603050405020304" charset="0"/>
                          <a:cs typeface="Times New Roman" panose="02020603050405020304" charset="0"/>
                        </a:rPr>
                        <a:t>SVM</a:t>
                      </a:r>
                      <a:endParaRPr lang="en-US" sz="1600" b="1">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extLst>
                  <a:ext uri="{0D108BD9-81ED-4DB2-BD59-A6C34878D82A}">
                    <a16:rowId xmlns:a16="http://schemas.microsoft.com/office/drawing/2014/main" val="10001"/>
                  </a:ext>
                </a:extLst>
              </a:tr>
              <a:tr h="316230">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Chính Trị</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7567</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6062</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7015</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7025</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extLst>
                  <a:ext uri="{0D108BD9-81ED-4DB2-BD59-A6C34878D82A}">
                    <a16:rowId xmlns:a16="http://schemas.microsoft.com/office/drawing/2014/main" val="10002"/>
                  </a:ext>
                </a:extLst>
              </a:tr>
              <a:tr h="316230">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Đời Sống</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2036</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1189</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1431</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1428</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extLst>
                  <a:ext uri="{0D108BD9-81ED-4DB2-BD59-A6C34878D82A}">
                    <a16:rowId xmlns:a16="http://schemas.microsoft.com/office/drawing/2014/main" val="10003"/>
                  </a:ext>
                </a:extLst>
              </a:tr>
              <a:tr h="316230">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Khoa Học</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2096</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1428</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1663</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1682</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extLst>
                  <a:ext uri="{0D108BD9-81ED-4DB2-BD59-A6C34878D82A}">
                    <a16:rowId xmlns:a16="http://schemas.microsoft.com/office/drawing/2014/main" val="10004"/>
                  </a:ext>
                </a:extLst>
              </a:tr>
              <a:tr h="316230">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Kinh Doanh</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5276</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4353</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4667</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4663</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extLst>
                  <a:ext uri="{0D108BD9-81ED-4DB2-BD59-A6C34878D82A}">
                    <a16:rowId xmlns:a16="http://schemas.microsoft.com/office/drawing/2014/main" val="10005"/>
                  </a:ext>
                </a:extLst>
              </a:tr>
              <a:tr h="316230">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Pháp Luật</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3788</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2964</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3479</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3463</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extLst>
                  <a:ext uri="{0D108BD9-81ED-4DB2-BD59-A6C34878D82A}">
                    <a16:rowId xmlns:a16="http://schemas.microsoft.com/office/drawing/2014/main" val="10006"/>
                  </a:ext>
                </a:extLst>
              </a:tr>
              <a:tr h="316230">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Sức Khỏe</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5417</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4277</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5167</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5173</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extLst>
                  <a:ext uri="{0D108BD9-81ED-4DB2-BD59-A6C34878D82A}">
                    <a16:rowId xmlns:a16="http://schemas.microsoft.com/office/drawing/2014/main" val="10007"/>
                  </a:ext>
                </a:extLst>
              </a:tr>
              <a:tr h="316230">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Thế Giới</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6716</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5560</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6304</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6300</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extLst>
                  <a:ext uri="{0D108BD9-81ED-4DB2-BD59-A6C34878D82A}">
                    <a16:rowId xmlns:a16="http://schemas.microsoft.com/office/drawing/2014/main" val="10008"/>
                  </a:ext>
                </a:extLst>
              </a:tr>
              <a:tr h="316230">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Thể Thao</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6667</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6117</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6512</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6524</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extLst>
                  <a:ext uri="{0D108BD9-81ED-4DB2-BD59-A6C34878D82A}">
                    <a16:rowId xmlns:a16="http://schemas.microsoft.com/office/drawing/2014/main" val="10009"/>
                  </a:ext>
                </a:extLst>
              </a:tr>
              <a:tr h="316230">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Văn Hóa</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6250</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5039</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5964</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5966</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extLst>
                  <a:ext uri="{0D108BD9-81ED-4DB2-BD59-A6C34878D82A}">
                    <a16:rowId xmlns:a16="http://schemas.microsoft.com/office/drawing/2014/main" val="10010"/>
                  </a:ext>
                </a:extLst>
              </a:tr>
              <a:tr h="316230">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Vi Tính</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4560</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3879</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4423</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1600" b="0">
                          <a:solidFill>
                            <a:schemeClr val="accent6">
                              <a:lumMod val="10000"/>
                            </a:schemeClr>
                          </a:solidFill>
                          <a:latin typeface="Times New Roman" panose="02020603050405020304" charset="0"/>
                          <a:cs typeface="Times New Roman" panose="02020603050405020304" charset="0"/>
                        </a:rPr>
                        <a:t>4391</a:t>
                      </a:r>
                      <a:endParaRPr lang="en-US" sz="1600" b="0">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III. XÂY DỰNG MÔ HÌNH</a:t>
            </a:r>
          </a:p>
        </p:txBody>
      </p:sp>
      <p:sp>
        <p:nvSpPr>
          <p:cNvPr id="11" name="Content Placeholder 10"/>
          <p:cNvSpPr>
            <a:spLocks noGrp="1"/>
          </p:cNvSpPr>
          <p:nvPr>
            <p:ph sz="half" idx="1"/>
          </p:nvPr>
        </p:nvSpPr>
        <p:spPr>
          <a:xfrm>
            <a:off x="609600" y="1336675"/>
            <a:ext cx="10344150" cy="4526280"/>
          </a:xfrm>
        </p:spPr>
        <p:txBody>
          <a:bodyPr/>
          <a:lstStyle/>
          <a:p>
            <a:pPr marL="0" indent="0">
              <a:buNone/>
            </a:pPr>
            <a:r>
              <a:rPr lang="vi-VN" altLang="en-US" sz="2400"/>
              <a:t>4. Đánh giá mô hình</a:t>
            </a:r>
          </a:p>
          <a:p>
            <a:pPr marL="0" indent="0">
              <a:buNone/>
            </a:pPr>
            <a:r>
              <a:rPr lang="vi-VN" altLang="en-US" sz="2400"/>
              <a:t>- So sánh các mô hình</a:t>
            </a:r>
          </a:p>
        </p:txBody>
      </p:sp>
      <p:sp>
        <p:nvSpPr>
          <p:cNvPr id="3" name="Slide Number Placeholder 2"/>
          <p:cNvSpPr>
            <a:spLocks noGrp="1"/>
          </p:cNvSpPr>
          <p:nvPr>
            <p:ph type="sldNum" sz="quarter" idx="12"/>
          </p:nvPr>
        </p:nvSpPr>
        <p:spPr/>
        <p:txBody>
          <a:bodyPr/>
          <a:lstStyle/>
          <a:p>
            <a:fld id="{9B618960-8005-486C-9A75-10CB2AAC16F9}" type="slidenum">
              <a:rPr lang="en-US" smtClean="0"/>
              <a:t>24</a:t>
            </a:fld>
            <a:endParaRPr lang="en-US"/>
          </a:p>
        </p:txBody>
      </p:sp>
      <p:graphicFrame>
        <p:nvGraphicFramePr>
          <p:cNvPr id="4" name="Table 3"/>
          <p:cNvGraphicFramePr/>
          <p:nvPr/>
        </p:nvGraphicFramePr>
        <p:xfrm>
          <a:off x="609600" y="2443480"/>
          <a:ext cx="10972800" cy="393954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gridCol w="2194560">
                  <a:extLst>
                    <a:ext uri="{9D8B030D-6E8A-4147-A177-3AD203B41FA5}">
                      <a16:colId xmlns:a16="http://schemas.microsoft.com/office/drawing/2014/main" val="20002"/>
                    </a:ext>
                  </a:extLst>
                </a:gridCol>
                <a:gridCol w="2194560">
                  <a:extLst>
                    <a:ext uri="{9D8B030D-6E8A-4147-A177-3AD203B41FA5}">
                      <a16:colId xmlns:a16="http://schemas.microsoft.com/office/drawing/2014/main" val="20003"/>
                    </a:ext>
                  </a:extLst>
                </a:gridCol>
                <a:gridCol w="2194560">
                  <a:extLst>
                    <a:ext uri="{9D8B030D-6E8A-4147-A177-3AD203B41FA5}">
                      <a16:colId xmlns:a16="http://schemas.microsoft.com/office/drawing/2014/main" val="20004"/>
                    </a:ext>
                  </a:extLst>
                </a:gridCol>
              </a:tblGrid>
              <a:tr h="984885">
                <a:tc>
                  <a:txBody>
                    <a:bodyPr/>
                    <a:lstStyle/>
                    <a:p>
                      <a:pPr>
                        <a:buNone/>
                      </a:pPr>
                      <a:endParaRPr lang="en-US" sz="2400" b="1">
                        <a:solidFill>
                          <a:schemeClr val="accent6">
                            <a:lumMod val="10000"/>
                          </a:schemeClr>
                        </a:solidFill>
                        <a:latin typeface="Times New Roman" panose="02020603050405020304" charset="0"/>
                        <a:cs typeface="Times New Roman" panose="02020603050405020304" charset="0"/>
                      </a:endParaRPr>
                    </a:p>
                  </a:txBody>
                  <a:tcPr/>
                </a:tc>
                <a:tc>
                  <a:txBody>
                    <a:bodyPr/>
                    <a:lstStyle/>
                    <a:p>
                      <a:pPr indent="0">
                        <a:buNone/>
                      </a:pPr>
                      <a:r>
                        <a:rPr lang="en-US" sz="2400" b="1">
                          <a:solidFill>
                            <a:schemeClr val="accent6">
                              <a:lumMod val="10000"/>
                            </a:schemeClr>
                          </a:solidFill>
                          <a:latin typeface="Times New Roman" panose="02020603050405020304" charset="0"/>
                          <a:cs typeface="Times New Roman" panose="02020603050405020304" charset="0"/>
                        </a:rPr>
                        <a:t>Precision</a:t>
                      </a:r>
                      <a:endParaRPr lang="en-US" sz="2400" b="1">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tc>
                <a:tc>
                  <a:txBody>
                    <a:bodyPr/>
                    <a:lstStyle/>
                    <a:p>
                      <a:pPr indent="0">
                        <a:buNone/>
                      </a:pPr>
                      <a:r>
                        <a:rPr lang="en-US" sz="2400" b="1">
                          <a:solidFill>
                            <a:schemeClr val="accent6">
                              <a:lumMod val="10000"/>
                            </a:schemeClr>
                          </a:solidFill>
                          <a:latin typeface="Times New Roman" panose="02020603050405020304" charset="0"/>
                          <a:cs typeface="Times New Roman" panose="02020603050405020304" charset="0"/>
                        </a:rPr>
                        <a:t>Recall</a:t>
                      </a:r>
                      <a:endParaRPr lang="en-US" sz="2400" b="1">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tc>
                <a:tc>
                  <a:txBody>
                    <a:bodyPr/>
                    <a:lstStyle/>
                    <a:p>
                      <a:pPr indent="0">
                        <a:buNone/>
                      </a:pPr>
                      <a:r>
                        <a:rPr lang="en-US" sz="2400" b="1">
                          <a:solidFill>
                            <a:schemeClr val="accent6">
                              <a:lumMod val="10000"/>
                            </a:schemeClr>
                          </a:solidFill>
                          <a:latin typeface="Times New Roman" panose="02020603050405020304" charset="0"/>
                          <a:cs typeface="Times New Roman" panose="02020603050405020304" charset="0"/>
                        </a:rPr>
                        <a:t>F1-Score</a:t>
                      </a:r>
                      <a:endParaRPr lang="en-US" sz="2400" b="1">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tc>
                <a:tc>
                  <a:txBody>
                    <a:bodyPr/>
                    <a:lstStyle/>
                    <a:p>
                      <a:pPr indent="0">
                        <a:buNone/>
                      </a:pPr>
                      <a:r>
                        <a:rPr lang="en-US" sz="2400" b="1">
                          <a:solidFill>
                            <a:schemeClr val="accent6">
                              <a:lumMod val="10000"/>
                            </a:schemeClr>
                          </a:solidFill>
                          <a:latin typeface="Times New Roman" panose="02020603050405020304" charset="0"/>
                          <a:cs typeface="Times New Roman" panose="02020603050405020304" charset="0"/>
                        </a:rPr>
                        <a:t>Accuracy</a:t>
                      </a:r>
                      <a:endParaRPr lang="en-US" sz="2400" b="1">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tc>
                <a:extLst>
                  <a:ext uri="{0D108BD9-81ED-4DB2-BD59-A6C34878D82A}">
                    <a16:rowId xmlns:a16="http://schemas.microsoft.com/office/drawing/2014/main" val="10000"/>
                  </a:ext>
                </a:extLst>
              </a:tr>
              <a:tr h="984885">
                <a:tc>
                  <a:txBody>
                    <a:bodyPr/>
                    <a:lstStyle/>
                    <a:p>
                      <a:pPr indent="0">
                        <a:buNone/>
                      </a:pPr>
                      <a:r>
                        <a:rPr lang="en-US" sz="2400" b="1">
                          <a:solidFill>
                            <a:schemeClr val="accent6">
                              <a:lumMod val="10000"/>
                            </a:schemeClr>
                          </a:solidFill>
                          <a:latin typeface="Times New Roman" panose="02020603050405020304" charset="0"/>
                          <a:cs typeface="Times New Roman" panose="02020603050405020304" charset="0"/>
                        </a:rPr>
                        <a:t>Naive Bayes</a:t>
                      </a:r>
                      <a:endParaRPr lang="en-US" sz="2400" b="1">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2400" b="1">
                          <a:solidFill>
                            <a:schemeClr val="accent6">
                              <a:lumMod val="10000"/>
                            </a:schemeClr>
                          </a:solidFill>
                          <a:latin typeface="Times New Roman" panose="02020603050405020304" charset="0"/>
                          <a:cs typeface="Times New Roman" panose="02020603050405020304" charset="0"/>
                        </a:rPr>
                        <a:t>0.85</a:t>
                      </a:r>
                      <a:endParaRPr lang="en-US" sz="2400" b="1">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2400" b="1">
                          <a:solidFill>
                            <a:schemeClr val="accent6">
                              <a:lumMod val="10000"/>
                            </a:schemeClr>
                          </a:solidFill>
                          <a:latin typeface="Times New Roman" panose="02020603050405020304" charset="0"/>
                          <a:cs typeface="Times New Roman" panose="02020603050405020304" charset="0"/>
                        </a:rPr>
                        <a:t>0.85</a:t>
                      </a:r>
                      <a:endParaRPr lang="en-US" sz="2400" b="1">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2400" b="1">
                          <a:solidFill>
                            <a:schemeClr val="accent6">
                              <a:lumMod val="10000"/>
                            </a:schemeClr>
                          </a:solidFill>
                          <a:latin typeface="Times New Roman" panose="02020603050405020304" charset="0"/>
                          <a:cs typeface="Times New Roman" panose="02020603050405020304" charset="0"/>
                        </a:rPr>
                        <a:t>0.85</a:t>
                      </a:r>
                      <a:endParaRPr lang="en-US" sz="2400" b="1">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2400" b="1">
                          <a:solidFill>
                            <a:schemeClr val="accent6">
                              <a:lumMod val="10000"/>
                            </a:schemeClr>
                          </a:solidFill>
                          <a:latin typeface="Times New Roman" panose="02020603050405020304" charset="0"/>
                          <a:cs typeface="Times New Roman" panose="02020603050405020304" charset="0"/>
                        </a:rPr>
                        <a:t>0.85</a:t>
                      </a:r>
                      <a:endParaRPr lang="en-US" sz="2400" b="1">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extLst>
                  <a:ext uri="{0D108BD9-81ED-4DB2-BD59-A6C34878D82A}">
                    <a16:rowId xmlns:a16="http://schemas.microsoft.com/office/drawing/2014/main" val="10001"/>
                  </a:ext>
                </a:extLst>
              </a:tr>
              <a:tr h="984885">
                <a:tc>
                  <a:txBody>
                    <a:bodyPr/>
                    <a:lstStyle/>
                    <a:p>
                      <a:pPr indent="0">
                        <a:buNone/>
                      </a:pPr>
                      <a:r>
                        <a:rPr lang="en-US" sz="2400" b="1">
                          <a:solidFill>
                            <a:schemeClr val="accent6">
                              <a:lumMod val="10000"/>
                            </a:schemeClr>
                          </a:solidFill>
                          <a:latin typeface="Times New Roman" panose="02020603050405020304" charset="0"/>
                          <a:cs typeface="Times New Roman" panose="02020603050405020304" charset="0"/>
                        </a:rPr>
                        <a:t>Logistic Regresstion</a:t>
                      </a:r>
                      <a:endParaRPr lang="en-US" sz="2400" b="1">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2400" b="1">
                          <a:solidFill>
                            <a:schemeClr val="accent6">
                              <a:lumMod val="10000"/>
                            </a:schemeClr>
                          </a:solidFill>
                          <a:latin typeface="Times New Roman" panose="02020603050405020304" charset="0"/>
                          <a:cs typeface="Times New Roman" panose="02020603050405020304" charset="0"/>
                        </a:rPr>
                        <a:t>0.93</a:t>
                      </a:r>
                      <a:endParaRPr lang="en-US" sz="2400" b="1">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2400" b="1">
                          <a:solidFill>
                            <a:schemeClr val="accent6">
                              <a:lumMod val="10000"/>
                            </a:schemeClr>
                          </a:solidFill>
                          <a:latin typeface="Times New Roman" panose="02020603050405020304" charset="0"/>
                          <a:cs typeface="Times New Roman" panose="02020603050405020304" charset="0"/>
                        </a:rPr>
                        <a:t>0.92</a:t>
                      </a:r>
                      <a:endParaRPr lang="en-US" sz="2400" b="1">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2400" b="1">
                          <a:solidFill>
                            <a:schemeClr val="accent6">
                              <a:lumMod val="10000"/>
                            </a:schemeClr>
                          </a:solidFill>
                          <a:latin typeface="Times New Roman" panose="02020603050405020304" charset="0"/>
                          <a:cs typeface="Times New Roman" panose="02020603050405020304" charset="0"/>
                        </a:rPr>
                        <a:t>0.92</a:t>
                      </a:r>
                      <a:endParaRPr lang="en-US" sz="2400" b="1">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2400" b="1">
                          <a:solidFill>
                            <a:schemeClr val="accent6">
                              <a:lumMod val="10000"/>
                            </a:schemeClr>
                          </a:solidFill>
                          <a:latin typeface="Times New Roman" panose="02020603050405020304" charset="0"/>
                          <a:cs typeface="Times New Roman" panose="02020603050405020304" charset="0"/>
                        </a:rPr>
                        <a:t>0.92</a:t>
                      </a:r>
                      <a:endParaRPr lang="en-US" sz="2400" b="1">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extLst>
                  <a:ext uri="{0D108BD9-81ED-4DB2-BD59-A6C34878D82A}">
                    <a16:rowId xmlns:a16="http://schemas.microsoft.com/office/drawing/2014/main" val="10002"/>
                  </a:ext>
                </a:extLst>
              </a:tr>
              <a:tr h="984885">
                <a:tc>
                  <a:txBody>
                    <a:bodyPr/>
                    <a:lstStyle/>
                    <a:p>
                      <a:pPr indent="0">
                        <a:buNone/>
                      </a:pPr>
                      <a:r>
                        <a:rPr lang="en-US" sz="2400" b="1">
                          <a:solidFill>
                            <a:schemeClr val="accent6">
                              <a:lumMod val="10000"/>
                            </a:schemeClr>
                          </a:solidFill>
                          <a:latin typeface="Times New Roman" panose="02020603050405020304" charset="0"/>
                          <a:cs typeface="Times New Roman" panose="02020603050405020304" charset="0"/>
                        </a:rPr>
                        <a:t>SVM</a:t>
                      </a:r>
                      <a:endParaRPr lang="en-US" sz="2400" b="1">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2400" b="1">
                          <a:solidFill>
                            <a:schemeClr val="accent6">
                              <a:lumMod val="10000"/>
                            </a:schemeClr>
                          </a:solidFill>
                          <a:latin typeface="Times New Roman" panose="02020603050405020304" charset="0"/>
                          <a:cs typeface="Times New Roman" panose="02020603050405020304" charset="0"/>
                        </a:rPr>
                        <a:t>0.93</a:t>
                      </a:r>
                      <a:endParaRPr lang="en-US" sz="2400" b="1">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2400" b="1">
                          <a:solidFill>
                            <a:schemeClr val="accent6">
                              <a:lumMod val="10000"/>
                            </a:schemeClr>
                          </a:solidFill>
                          <a:latin typeface="Times New Roman" panose="02020603050405020304" charset="0"/>
                          <a:cs typeface="Times New Roman" panose="02020603050405020304" charset="0"/>
                        </a:rPr>
                        <a:t>0.93</a:t>
                      </a:r>
                      <a:endParaRPr lang="en-US" sz="2400" b="1">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2400" b="1">
                          <a:solidFill>
                            <a:schemeClr val="accent6">
                              <a:lumMod val="10000"/>
                            </a:schemeClr>
                          </a:solidFill>
                          <a:latin typeface="Times New Roman" panose="02020603050405020304" charset="0"/>
                          <a:cs typeface="Times New Roman" panose="02020603050405020304" charset="0"/>
                        </a:rPr>
                        <a:t>0.93</a:t>
                      </a:r>
                      <a:endParaRPr lang="en-US" sz="2400" b="1">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tc>
                  <a:txBody>
                    <a:bodyPr/>
                    <a:lstStyle/>
                    <a:p>
                      <a:pPr indent="0" algn="ctr">
                        <a:buNone/>
                      </a:pPr>
                      <a:r>
                        <a:rPr lang="en-US" sz="2400" b="1">
                          <a:solidFill>
                            <a:schemeClr val="accent6">
                              <a:lumMod val="10000"/>
                            </a:schemeClr>
                          </a:solidFill>
                          <a:latin typeface="Times New Roman" panose="02020603050405020304" charset="0"/>
                          <a:cs typeface="Times New Roman" panose="02020603050405020304" charset="0"/>
                        </a:rPr>
                        <a:t>0.93</a:t>
                      </a:r>
                      <a:endParaRPr lang="en-US" sz="2400" b="1">
                        <a:solidFill>
                          <a:schemeClr val="accent6">
                            <a:lumMod val="10000"/>
                          </a:schemeClr>
                        </a:solidFill>
                        <a:latin typeface="Times New Roman" panose="02020603050405020304" charset="0"/>
                        <a:ea typeface="Times New Roman" panose="02020603050405020304" charset="0"/>
                        <a:cs typeface="Times New Roman" panose="02020603050405020304" charset="0"/>
                      </a:endParaRPr>
                    </a:p>
                  </a:txBody>
                  <a:tcPr marL="68580" marR="68580" marT="0" marB="0" anchor="ct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PHÂN CÔNG CÔNG VIỆC</a:t>
            </a:r>
          </a:p>
        </p:txBody>
      </p:sp>
      <p:graphicFrame>
        <p:nvGraphicFramePr>
          <p:cNvPr id="7" name="Content Placeholder 6"/>
          <p:cNvGraphicFramePr>
            <a:graphicFrameLocks noGrp="1"/>
          </p:cNvGraphicFramePr>
          <p:nvPr>
            <p:ph sz="half" idx="2"/>
          </p:nvPr>
        </p:nvGraphicFramePr>
        <p:xfrm>
          <a:off x="803275" y="1417955"/>
          <a:ext cx="10861040" cy="4791075"/>
        </p:xfrm>
        <a:graphic>
          <a:graphicData uri="http://schemas.openxmlformats.org/drawingml/2006/table">
            <a:tbl>
              <a:tblPr firstRow="1" bandRow="1">
                <a:tableStyleId>{5C22544A-7EE6-4342-B048-85BDC9FD1C3A}</a:tableStyleId>
              </a:tblPr>
              <a:tblGrid>
                <a:gridCol w="2715260">
                  <a:extLst>
                    <a:ext uri="{9D8B030D-6E8A-4147-A177-3AD203B41FA5}">
                      <a16:colId xmlns:a16="http://schemas.microsoft.com/office/drawing/2014/main" val="20000"/>
                    </a:ext>
                  </a:extLst>
                </a:gridCol>
                <a:gridCol w="2715260">
                  <a:extLst>
                    <a:ext uri="{9D8B030D-6E8A-4147-A177-3AD203B41FA5}">
                      <a16:colId xmlns:a16="http://schemas.microsoft.com/office/drawing/2014/main" val="20001"/>
                    </a:ext>
                  </a:extLst>
                </a:gridCol>
                <a:gridCol w="2715260">
                  <a:extLst>
                    <a:ext uri="{9D8B030D-6E8A-4147-A177-3AD203B41FA5}">
                      <a16:colId xmlns:a16="http://schemas.microsoft.com/office/drawing/2014/main" val="20002"/>
                    </a:ext>
                  </a:extLst>
                </a:gridCol>
                <a:gridCol w="2715260">
                  <a:extLst>
                    <a:ext uri="{9D8B030D-6E8A-4147-A177-3AD203B41FA5}">
                      <a16:colId xmlns:a16="http://schemas.microsoft.com/office/drawing/2014/main" val="20003"/>
                    </a:ext>
                  </a:extLst>
                </a:gridCol>
              </a:tblGrid>
              <a:tr h="1160145">
                <a:tc>
                  <a:txBody>
                    <a:bodyPr/>
                    <a:lstStyle/>
                    <a:p>
                      <a:pPr algn="l">
                        <a:lnSpc>
                          <a:spcPct val="80000"/>
                        </a:lnSpc>
                        <a:buNone/>
                      </a:pPr>
                      <a:r>
                        <a:rPr lang="vi-VN" altLang="en-US" sz="2000" b="1">
                          <a:solidFill>
                            <a:schemeClr val="accent6">
                              <a:lumMod val="10000"/>
                            </a:schemeClr>
                          </a:solidFill>
                          <a:latin typeface="Times New Roman" panose="02020603050405020304" charset="0"/>
                          <a:cs typeface="Times New Roman" panose="02020603050405020304" charset="0"/>
                        </a:rPr>
                        <a:t>STT</a:t>
                      </a:r>
                    </a:p>
                  </a:txBody>
                  <a:tcPr/>
                </a:tc>
                <a:tc>
                  <a:txBody>
                    <a:bodyPr/>
                    <a:lstStyle/>
                    <a:p>
                      <a:pPr algn="l">
                        <a:lnSpc>
                          <a:spcPct val="80000"/>
                        </a:lnSpc>
                        <a:buNone/>
                      </a:pPr>
                      <a:r>
                        <a:rPr lang="vi-VN" altLang="en-US" sz="2000" b="1">
                          <a:solidFill>
                            <a:schemeClr val="accent6">
                              <a:lumMod val="10000"/>
                            </a:schemeClr>
                          </a:solidFill>
                          <a:latin typeface="Times New Roman" panose="02020603050405020304" charset="0"/>
                          <a:cs typeface="Times New Roman" panose="02020603050405020304" charset="0"/>
                        </a:rPr>
                        <a:t>Họ và tên</a:t>
                      </a:r>
                    </a:p>
                  </a:txBody>
                  <a:tcPr/>
                </a:tc>
                <a:tc>
                  <a:txBody>
                    <a:bodyPr/>
                    <a:lstStyle/>
                    <a:p>
                      <a:pPr algn="l">
                        <a:lnSpc>
                          <a:spcPct val="80000"/>
                        </a:lnSpc>
                        <a:buNone/>
                      </a:pPr>
                      <a:r>
                        <a:rPr lang="vi-VN" altLang="en-US" sz="2000" b="1">
                          <a:solidFill>
                            <a:schemeClr val="accent6">
                              <a:lumMod val="10000"/>
                            </a:schemeClr>
                          </a:solidFill>
                          <a:latin typeface="Times New Roman" panose="02020603050405020304" charset="0"/>
                          <a:cs typeface="Times New Roman" panose="02020603050405020304" charset="0"/>
                        </a:rPr>
                        <a:t>Mã sinh viên</a:t>
                      </a:r>
                    </a:p>
                  </a:txBody>
                  <a:tcPr/>
                </a:tc>
                <a:tc>
                  <a:txBody>
                    <a:bodyPr/>
                    <a:lstStyle/>
                    <a:p>
                      <a:pPr algn="l">
                        <a:lnSpc>
                          <a:spcPct val="80000"/>
                        </a:lnSpc>
                        <a:buNone/>
                      </a:pPr>
                      <a:r>
                        <a:rPr lang="vi-VN" altLang="en-US" sz="2000" b="1">
                          <a:solidFill>
                            <a:schemeClr val="accent6">
                              <a:lumMod val="10000"/>
                            </a:schemeClr>
                          </a:solidFill>
                          <a:latin typeface="Times New Roman" panose="02020603050405020304" charset="0"/>
                          <a:cs typeface="Times New Roman" panose="02020603050405020304" charset="0"/>
                        </a:rPr>
                        <a:t>Nhiệm vụ</a:t>
                      </a:r>
                    </a:p>
                  </a:txBody>
                  <a:tcPr/>
                </a:tc>
                <a:extLst>
                  <a:ext uri="{0D108BD9-81ED-4DB2-BD59-A6C34878D82A}">
                    <a16:rowId xmlns:a16="http://schemas.microsoft.com/office/drawing/2014/main" val="10000"/>
                  </a:ext>
                </a:extLst>
              </a:tr>
              <a:tr h="1160145">
                <a:tc>
                  <a:txBody>
                    <a:bodyPr/>
                    <a:lstStyle/>
                    <a:p>
                      <a:pPr algn="l">
                        <a:lnSpc>
                          <a:spcPct val="80000"/>
                        </a:lnSpc>
                        <a:buNone/>
                      </a:pPr>
                      <a:r>
                        <a:rPr lang="vi-VN" altLang="en-US" sz="2000" b="1">
                          <a:solidFill>
                            <a:schemeClr val="accent6">
                              <a:lumMod val="10000"/>
                            </a:schemeClr>
                          </a:solidFill>
                          <a:latin typeface="Times New Roman" panose="02020603050405020304" charset="0"/>
                          <a:cs typeface="Times New Roman" panose="02020603050405020304" charset="0"/>
                        </a:rPr>
                        <a:t>1</a:t>
                      </a:r>
                    </a:p>
                  </a:txBody>
                  <a:tcPr/>
                </a:tc>
                <a:tc>
                  <a:txBody>
                    <a:bodyPr/>
                    <a:lstStyle/>
                    <a:p>
                      <a:pPr algn="l">
                        <a:lnSpc>
                          <a:spcPct val="80000"/>
                        </a:lnSpc>
                        <a:buNone/>
                      </a:pPr>
                      <a:r>
                        <a:rPr lang="vi-VN" altLang="en-US" sz="2000" b="1">
                          <a:solidFill>
                            <a:schemeClr val="accent6">
                              <a:lumMod val="10000"/>
                            </a:schemeClr>
                          </a:solidFill>
                          <a:latin typeface="Times New Roman" panose="02020603050405020304" charset="0"/>
                          <a:cs typeface="Times New Roman" panose="02020603050405020304" charset="0"/>
                        </a:rPr>
                        <a:t>Nguyễn Khánh Dương</a:t>
                      </a:r>
                    </a:p>
                  </a:txBody>
                  <a:tcPr/>
                </a:tc>
                <a:tc>
                  <a:txBody>
                    <a:bodyPr/>
                    <a:lstStyle/>
                    <a:p>
                      <a:pPr algn="l">
                        <a:lnSpc>
                          <a:spcPct val="80000"/>
                        </a:lnSpc>
                        <a:buNone/>
                      </a:pPr>
                      <a:r>
                        <a:rPr lang="vi-VN" altLang="en-US" sz="2000" b="1">
                          <a:solidFill>
                            <a:schemeClr val="accent6">
                              <a:lumMod val="10000"/>
                            </a:schemeClr>
                          </a:solidFill>
                          <a:latin typeface="Times New Roman" panose="02020603050405020304" charset="0"/>
                          <a:cs typeface="Times New Roman" panose="02020603050405020304" charset="0"/>
                        </a:rPr>
                        <a:t>20T1020344</a:t>
                      </a:r>
                    </a:p>
                  </a:txBody>
                  <a:tcPr/>
                </a:tc>
                <a:tc>
                  <a:txBody>
                    <a:bodyPr/>
                    <a:lstStyle/>
                    <a:p>
                      <a:pPr algn="l">
                        <a:lnSpc>
                          <a:spcPct val="80000"/>
                        </a:lnSpc>
                        <a:buNone/>
                      </a:pPr>
                      <a:r>
                        <a:rPr lang="vi-VN" altLang="en-US" sz="2000" b="1">
                          <a:solidFill>
                            <a:schemeClr val="accent6">
                              <a:lumMod val="10000"/>
                            </a:schemeClr>
                          </a:solidFill>
                          <a:latin typeface="Times New Roman" panose="02020603050405020304" charset="0"/>
                          <a:cs typeface="Times New Roman" panose="02020603050405020304" charset="0"/>
                        </a:rPr>
                        <a:t>Tiền xử lý, nghiên cứu và thực nghiệm mô hình SVM</a:t>
                      </a:r>
                    </a:p>
                  </a:txBody>
                  <a:tcPr/>
                </a:tc>
                <a:extLst>
                  <a:ext uri="{0D108BD9-81ED-4DB2-BD59-A6C34878D82A}">
                    <a16:rowId xmlns:a16="http://schemas.microsoft.com/office/drawing/2014/main" val="10001"/>
                  </a:ext>
                </a:extLst>
              </a:tr>
              <a:tr h="1160145">
                <a:tc>
                  <a:txBody>
                    <a:bodyPr/>
                    <a:lstStyle/>
                    <a:p>
                      <a:pPr algn="l">
                        <a:lnSpc>
                          <a:spcPct val="80000"/>
                        </a:lnSpc>
                        <a:buNone/>
                      </a:pPr>
                      <a:r>
                        <a:rPr lang="vi-VN" altLang="en-US" sz="2000" b="1">
                          <a:solidFill>
                            <a:schemeClr val="accent6">
                              <a:lumMod val="10000"/>
                            </a:schemeClr>
                          </a:solidFill>
                          <a:latin typeface="Times New Roman" panose="02020603050405020304" charset="0"/>
                          <a:cs typeface="Times New Roman" panose="02020603050405020304" charset="0"/>
                        </a:rPr>
                        <a:t>2</a:t>
                      </a:r>
                    </a:p>
                  </a:txBody>
                  <a:tcPr/>
                </a:tc>
                <a:tc>
                  <a:txBody>
                    <a:bodyPr/>
                    <a:lstStyle/>
                    <a:p>
                      <a:pPr algn="l">
                        <a:lnSpc>
                          <a:spcPct val="80000"/>
                        </a:lnSpc>
                        <a:buNone/>
                      </a:pPr>
                      <a:r>
                        <a:rPr lang="vi-VN" altLang="en-US" sz="2000" b="1">
                          <a:solidFill>
                            <a:schemeClr val="accent6">
                              <a:lumMod val="10000"/>
                            </a:schemeClr>
                          </a:solidFill>
                          <a:latin typeface="Times New Roman" panose="02020603050405020304" charset="0"/>
                          <a:cs typeface="Times New Roman" panose="02020603050405020304" charset="0"/>
                        </a:rPr>
                        <a:t>Trần Tuấn Anh</a:t>
                      </a:r>
                    </a:p>
                  </a:txBody>
                  <a:tcPr/>
                </a:tc>
                <a:tc>
                  <a:txBody>
                    <a:bodyPr/>
                    <a:lstStyle/>
                    <a:p>
                      <a:pPr algn="l">
                        <a:lnSpc>
                          <a:spcPct val="80000"/>
                        </a:lnSpc>
                        <a:buNone/>
                      </a:pPr>
                      <a:r>
                        <a:rPr lang="vi-VN" altLang="en-US" sz="2000" b="1">
                          <a:solidFill>
                            <a:schemeClr val="accent6">
                              <a:lumMod val="10000"/>
                            </a:schemeClr>
                          </a:solidFill>
                          <a:latin typeface="Times New Roman" panose="02020603050405020304" charset="0"/>
                          <a:cs typeface="Times New Roman" panose="02020603050405020304" charset="0"/>
                        </a:rPr>
                        <a:t>20T1020005</a:t>
                      </a:r>
                    </a:p>
                  </a:txBody>
                  <a:tcPr/>
                </a:tc>
                <a:tc>
                  <a:txBody>
                    <a:bodyPr/>
                    <a:lstStyle/>
                    <a:p>
                      <a:pPr algn="l">
                        <a:lnSpc>
                          <a:spcPct val="80000"/>
                        </a:lnSpc>
                        <a:buNone/>
                      </a:pPr>
                      <a:r>
                        <a:rPr lang="vi-VN" altLang="en-US" sz="2000" b="1">
                          <a:solidFill>
                            <a:schemeClr val="accent6">
                              <a:lumMod val="10000"/>
                            </a:schemeClr>
                          </a:solidFill>
                          <a:latin typeface="Times New Roman" panose="02020603050405020304" charset="0"/>
                          <a:cs typeface="Times New Roman" panose="02020603050405020304" charset="0"/>
                          <a:sym typeface="+mn-ea"/>
                        </a:rPr>
                        <a:t>Tìm dữ liệu,tiền xử lý, nghiên cứu và thực nghiệm mô hình Naive Bayes</a:t>
                      </a:r>
                      <a:endParaRPr lang="vi-VN" altLang="en-US" sz="2000" b="1">
                        <a:solidFill>
                          <a:schemeClr val="accent6">
                            <a:lumMod val="10000"/>
                          </a:schemeClr>
                        </a:solidFill>
                        <a:latin typeface="Times New Roman" panose="02020603050405020304" charset="0"/>
                        <a:cs typeface="Times New Roman" panose="02020603050405020304" charset="0"/>
                      </a:endParaRPr>
                    </a:p>
                    <a:p>
                      <a:pPr algn="l">
                        <a:lnSpc>
                          <a:spcPct val="80000"/>
                        </a:lnSpc>
                        <a:buNone/>
                      </a:pPr>
                      <a:endParaRPr lang="vi-VN" altLang="en-US" sz="2000" b="1">
                        <a:solidFill>
                          <a:schemeClr val="accent6">
                            <a:lumMod val="10000"/>
                          </a:schemeClr>
                        </a:solidFill>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2"/>
                  </a:ext>
                </a:extLst>
              </a:tr>
              <a:tr h="1160145">
                <a:tc>
                  <a:txBody>
                    <a:bodyPr/>
                    <a:lstStyle/>
                    <a:p>
                      <a:pPr algn="l">
                        <a:lnSpc>
                          <a:spcPct val="80000"/>
                        </a:lnSpc>
                        <a:buNone/>
                      </a:pPr>
                      <a:r>
                        <a:rPr lang="vi-VN" altLang="en-US" sz="2000" b="1">
                          <a:solidFill>
                            <a:schemeClr val="accent6">
                              <a:lumMod val="10000"/>
                            </a:schemeClr>
                          </a:solidFill>
                          <a:latin typeface="Times New Roman" panose="02020603050405020304" charset="0"/>
                          <a:cs typeface="Times New Roman" panose="02020603050405020304" charset="0"/>
                        </a:rPr>
                        <a:t>3</a:t>
                      </a:r>
                    </a:p>
                  </a:txBody>
                  <a:tcPr/>
                </a:tc>
                <a:tc>
                  <a:txBody>
                    <a:bodyPr/>
                    <a:lstStyle/>
                    <a:p>
                      <a:pPr algn="l">
                        <a:lnSpc>
                          <a:spcPct val="80000"/>
                        </a:lnSpc>
                        <a:buNone/>
                      </a:pPr>
                      <a:r>
                        <a:rPr lang="vi-VN" altLang="en-US" sz="2000" b="1">
                          <a:solidFill>
                            <a:schemeClr val="accent6">
                              <a:lumMod val="10000"/>
                            </a:schemeClr>
                          </a:solidFill>
                          <a:latin typeface="Times New Roman" panose="02020603050405020304" charset="0"/>
                          <a:cs typeface="Times New Roman" panose="02020603050405020304" charset="0"/>
                        </a:rPr>
                        <a:t>Võ Phúc Duy</a:t>
                      </a:r>
                    </a:p>
                  </a:txBody>
                  <a:tcPr/>
                </a:tc>
                <a:tc>
                  <a:txBody>
                    <a:bodyPr/>
                    <a:lstStyle/>
                    <a:p>
                      <a:pPr algn="l">
                        <a:lnSpc>
                          <a:spcPct val="80000"/>
                        </a:lnSpc>
                        <a:buNone/>
                      </a:pPr>
                      <a:r>
                        <a:rPr lang="vi-VN" altLang="en-US" sz="2000" b="1">
                          <a:solidFill>
                            <a:schemeClr val="accent6">
                              <a:lumMod val="10000"/>
                            </a:schemeClr>
                          </a:solidFill>
                          <a:latin typeface="Times New Roman" panose="02020603050405020304" charset="0"/>
                          <a:cs typeface="Times New Roman" panose="02020603050405020304" charset="0"/>
                        </a:rPr>
                        <a:t>20T1020347</a:t>
                      </a:r>
                    </a:p>
                  </a:txBody>
                  <a:tcPr/>
                </a:tc>
                <a:tc>
                  <a:txBody>
                    <a:bodyPr/>
                    <a:lstStyle/>
                    <a:p>
                      <a:pPr algn="l">
                        <a:lnSpc>
                          <a:spcPct val="80000"/>
                        </a:lnSpc>
                        <a:buNone/>
                      </a:pPr>
                      <a:r>
                        <a:rPr lang="vi-VN" altLang="en-US" sz="2000" b="1">
                          <a:solidFill>
                            <a:schemeClr val="accent6">
                              <a:lumMod val="10000"/>
                            </a:schemeClr>
                          </a:solidFill>
                          <a:latin typeface="Times New Roman" panose="02020603050405020304" charset="0"/>
                          <a:cs typeface="Times New Roman" panose="02020603050405020304" charset="0"/>
                          <a:sym typeface="+mn-ea"/>
                        </a:rPr>
                        <a:t>Tiền xử lý, nghiên cứu và thực nghiệm mô hình Logistic Regression </a:t>
                      </a:r>
                    </a:p>
                  </a:txBody>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fld id="{9B618960-8005-486C-9A75-10CB2AAC16F9}" type="slidenum">
              <a:rPr lang="en-US" smtClean="0"/>
              <a:t>25</a:t>
            </a:fld>
            <a:endParaRPr lang="en-US"/>
          </a:p>
        </p:txBody>
      </p:sp>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0" y="1401763"/>
            <a:ext cx="10972800" cy="1143000"/>
          </a:xfrm>
        </p:spPr>
        <p:txBody>
          <a:bodyPr/>
          <a:lstStyle/>
          <a:p>
            <a:pPr algn="ctr"/>
            <a:r>
              <a:rPr lang="vi-VN" altLang="en-US">
                <a:solidFill>
                  <a:schemeClr val="accent2">
                    <a:lumMod val="75000"/>
                  </a:schemeClr>
                </a:solidFill>
              </a:rPr>
              <a:t>THANK YOU FOR LISTENING</a:t>
            </a:r>
          </a:p>
        </p:txBody>
      </p:sp>
      <p:sp>
        <p:nvSpPr>
          <p:cNvPr id="2" name="Slide Number Placeholder 1"/>
          <p:cNvSpPr>
            <a:spLocks noGrp="1"/>
          </p:cNvSpPr>
          <p:nvPr>
            <p:ph type="sldNum" sz="quarter" idx="12"/>
          </p:nvPr>
        </p:nvSpPr>
        <p:spPr/>
        <p:txBody>
          <a:bodyPr/>
          <a:lstStyle/>
          <a:p>
            <a:fld id="{9B618960-8005-486C-9A75-10CB2AAC16F9}" type="slidenum">
              <a:rPr lang="en-US" smtClean="0"/>
              <a:t>26</a:t>
            </a:fld>
            <a:endParaRPr lang="en-US"/>
          </a:p>
        </p:txBody>
      </p:sp>
    </p:spTree>
  </p:cSld>
  <p:clrMapOvr>
    <a:masterClrMapping/>
  </p:clrMapOvr>
  <mc:AlternateContent xmlns:mc="http://schemas.openxmlformats.org/markup-compatibility/2006" xmlns:p14="http://schemas.microsoft.com/office/powerpoint/2010/main">
    <mc:Choice Requires="p14">
      <p:transition>
        <p:pull/>
        <p:sndAc>
          <p:stSnd>
            <p:snd r:embed="rId2" name="explode.wav"/>
          </p:stSnd>
        </p:sndAc>
      </p:transition>
    </mc:Choice>
    <mc:Fallback xmlns="">
      <p:transition>
        <p:pull/>
        <p:sndAc>
          <p:stSnd>
            <p:snd r:embed="rId4" name="explod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I. GIỚI THIỆU</a:t>
            </a:r>
          </a:p>
        </p:txBody>
      </p:sp>
      <p:pic>
        <p:nvPicPr>
          <p:cNvPr id="4" name="Picture 1" descr="IMG_256"/>
          <p:cNvPicPr>
            <a:picLocks noGrp="1" noChangeAspect="1"/>
          </p:cNvPicPr>
          <p:nvPr>
            <p:ph sz="half" idx="2"/>
          </p:nvPr>
        </p:nvPicPr>
        <p:blipFill>
          <a:blip r:embed="rId4"/>
          <a:stretch>
            <a:fillRect/>
          </a:stretch>
        </p:blipFill>
        <p:spPr>
          <a:xfrm>
            <a:off x="3122930" y="1417955"/>
            <a:ext cx="5946140" cy="3344545"/>
          </a:xfrm>
          <a:prstGeom prst="rect">
            <a:avLst/>
          </a:prstGeom>
          <a:noFill/>
          <a:ln w="9525">
            <a:noFill/>
          </a:ln>
        </p:spPr>
      </p:pic>
      <p:sp>
        <p:nvSpPr>
          <p:cNvPr id="5" name="Content Placeholder 2"/>
          <p:cNvSpPr>
            <a:spLocks noGrp="1"/>
          </p:cNvSpPr>
          <p:nvPr/>
        </p:nvSpPr>
        <p:spPr>
          <a:xfrm>
            <a:off x="1059815" y="5352415"/>
            <a:ext cx="10858500" cy="89281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altLang="en-US" sz="1800"/>
              <a:t>* </a:t>
            </a:r>
            <a:r>
              <a:rPr lang="vi-VN" altLang="en-US" sz="1800" b="1"/>
              <a:t>Mục tiêu: Xây dựng một mô hình học máy giúp phân loại các chủ đề của văn bản Tiếng Việt một cách chính xác và hiệu quả.</a:t>
            </a:r>
          </a:p>
        </p:txBody>
      </p:sp>
      <p:sp>
        <p:nvSpPr>
          <p:cNvPr id="6" name="Slide Number Placeholder 5"/>
          <p:cNvSpPr>
            <a:spLocks noGrp="1"/>
          </p:cNvSpPr>
          <p:nvPr>
            <p:ph type="sldNum" sz="quarter" idx="12"/>
          </p:nvPr>
        </p:nvSpPr>
        <p:spPr/>
        <p:txBody>
          <a:bodyPr/>
          <a:lstStyle/>
          <a:p>
            <a:fld id="{9B618960-8005-486C-9A75-10CB2AAC16F9}" type="slidenum">
              <a:rPr lang="en-US" smtClean="0"/>
              <a:t>3</a:t>
            </a:fld>
            <a:endParaRPr lang="en-US"/>
          </a:p>
        </p:txBody>
      </p:sp>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II. TỔNG QUAN VỀ PHƯƠNG PHÁP</a:t>
            </a:r>
          </a:p>
        </p:txBody>
      </p:sp>
      <p:sp>
        <p:nvSpPr>
          <p:cNvPr id="4" name="Slide Number Placeholder 3"/>
          <p:cNvSpPr>
            <a:spLocks noGrp="1"/>
          </p:cNvSpPr>
          <p:nvPr>
            <p:ph type="sldNum" sz="quarter" idx="12"/>
          </p:nvPr>
        </p:nvSpPr>
        <p:spPr/>
        <p:txBody>
          <a:bodyPr/>
          <a:lstStyle/>
          <a:p>
            <a:fld id="{9B618960-8005-486C-9A75-10CB2AAC16F9}" type="slidenum">
              <a:rPr lang="en-US" smtClean="0"/>
              <a:t>4</a:t>
            </a:fld>
            <a:endParaRPr lang="en-US"/>
          </a:p>
        </p:txBody>
      </p:sp>
      <p:pic>
        <p:nvPicPr>
          <p:cNvPr id="43" name="Picture 10" descr="IMG_256"/>
          <p:cNvPicPr>
            <a:picLocks noGrp="1" noChangeAspect="1"/>
          </p:cNvPicPr>
          <p:nvPr>
            <p:ph idx="1"/>
          </p:nvPr>
        </p:nvPicPr>
        <p:blipFill>
          <a:blip r:embed="rId3"/>
          <a:stretch>
            <a:fillRect/>
          </a:stretch>
        </p:blipFill>
        <p:spPr>
          <a:xfrm>
            <a:off x="1691640" y="1981835"/>
            <a:ext cx="7915275" cy="329565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II. TỔNG QUAN VỀ PHƯƠNG PHÁP</a:t>
            </a:r>
          </a:p>
        </p:txBody>
      </p:sp>
      <p:sp>
        <p:nvSpPr>
          <p:cNvPr id="3" name="Content Placeholder 2"/>
          <p:cNvSpPr>
            <a:spLocks noGrp="1"/>
          </p:cNvSpPr>
          <p:nvPr>
            <p:ph idx="1"/>
          </p:nvPr>
        </p:nvSpPr>
        <p:spPr>
          <a:xfrm>
            <a:off x="609600" y="1338580"/>
            <a:ext cx="10972800" cy="5208270"/>
          </a:xfrm>
        </p:spPr>
        <p:txBody>
          <a:bodyPr/>
          <a:lstStyle/>
          <a:p>
            <a:r>
              <a:rPr lang="vi-VN" altLang="en-US" sz="2400"/>
              <a:t>1. Chuẩn bị dữ liệu</a:t>
            </a:r>
          </a:p>
          <a:p>
            <a:r>
              <a:rPr lang="vi-VN" altLang="en-US" sz="2400"/>
              <a:t>2. </a:t>
            </a:r>
            <a:r>
              <a:rPr lang="en-US" altLang="vi-VN" sz="2400"/>
              <a:t>Ti</a:t>
            </a:r>
            <a:r>
              <a:rPr lang="vi-VN" altLang="vi-VN" sz="2400"/>
              <a:t>ền xử lý</a:t>
            </a:r>
            <a:endParaRPr lang="vi-VN" altLang="en-US" sz="2400"/>
          </a:p>
          <a:p>
            <a:r>
              <a:rPr lang="vi-VN" altLang="en-US" sz="2400"/>
              <a:t>3. Trích xuất đặc trưng</a:t>
            </a:r>
          </a:p>
          <a:p>
            <a:r>
              <a:rPr lang="vi-VN" altLang="en-US" sz="2400"/>
              <a:t>4. Mô hình phân loại </a:t>
            </a:r>
          </a:p>
          <a:p>
            <a:endParaRPr lang="vi-VN" altLang="en-US" sz="2400"/>
          </a:p>
        </p:txBody>
      </p:sp>
      <p:sp>
        <p:nvSpPr>
          <p:cNvPr id="4" name="Slide Number Placeholder 3"/>
          <p:cNvSpPr>
            <a:spLocks noGrp="1"/>
          </p:cNvSpPr>
          <p:nvPr>
            <p:ph type="sldNum" sz="quarter" idx="12"/>
          </p:nvPr>
        </p:nvSpPr>
        <p:spPr/>
        <p:txBody>
          <a:bodyPr/>
          <a:lstStyle/>
          <a:p>
            <a:fld id="{9B618960-8005-486C-9A75-10CB2AAC16F9}" type="slidenum">
              <a:rPr lang="en-US" smtClean="0"/>
              <a:t>5</a:t>
            </a:fld>
            <a:endParaRPr lang="en-US"/>
          </a:p>
        </p:txBody>
      </p:sp>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II. TỔNG QUAN VỀ PHƯƠNG PHÁP</a:t>
            </a:r>
          </a:p>
        </p:txBody>
      </p:sp>
      <p:sp>
        <p:nvSpPr>
          <p:cNvPr id="4" name="Slide Number Placeholder 3"/>
          <p:cNvSpPr>
            <a:spLocks noGrp="1"/>
          </p:cNvSpPr>
          <p:nvPr>
            <p:ph type="sldNum" sz="quarter" idx="12"/>
          </p:nvPr>
        </p:nvSpPr>
        <p:spPr/>
        <p:txBody>
          <a:bodyPr/>
          <a:lstStyle/>
          <a:p>
            <a:fld id="{9B618960-8005-486C-9A75-10CB2AAC16F9}" type="slidenum">
              <a:rPr lang="en-US" smtClean="0"/>
              <a:t>6</a:t>
            </a:fld>
            <a:endParaRPr lang="en-US"/>
          </a:p>
        </p:txBody>
      </p:sp>
      <p:sp>
        <p:nvSpPr>
          <p:cNvPr id="8" name="Content Placeholder 7"/>
          <p:cNvSpPr>
            <a:spLocks noGrp="1"/>
          </p:cNvSpPr>
          <p:nvPr>
            <p:ph sz="half" idx="1"/>
          </p:nvPr>
        </p:nvSpPr>
        <p:spPr>
          <a:xfrm>
            <a:off x="609600" y="1336675"/>
            <a:ext cx="10972165" cy="4526280"/>
          </a:xfrm>
        </p:spPr>
        <p:txBody>
          <a:bodyPr/>
          <a:lstStyle/>
          <a:p>
            <a:pPr marL="0" indent="0">
              <a:buNone/>
            </a:pPr>
            <a:r>
              <a:rPr lang="vi-VN" altLang="en-US" sz="2400"/>
              <a:t>1. Về tập dữ liệu:</a:t>
            </a:r>
          </a:p>
          <a:p>
            <a:r>
              <a:rPr lang="vi-VN" altLang="en-US" sz="2400"/>
              <a:t>- Nguồn: https://github.com/duyvuleo/VNTC/tree/master/Data/10Topics/Ver1.1</a:t>
            </a:r>
          </a:p>
          <a:p>
            <a:r>
              <a:rPr lang="vi-VN" altLang="en-US" sz="2400"/>
              <a:t>- Tập dữ liệu được tổng hợp từ các trang sau:</a:t>
            </a:r>
          </a:p>
          <a:p>
            <a:endParaRPr lang="vi-VN" altLang="en-US" sz="2400"/>
          </a:p>
        </p:txBody>
      </p:sp>
      <p:pic>
        <p:nvPicPr>
          <p:cNvPr id="9" name="Content Placeholder 8"/>
          <p:cNvPicPr>
            <a:picLocks noGrp="1"/>
          </p:cNvPicPr>
          <p:nvPr>
            <p:ph sz="half" idx="2"/>
          </p:nvPr>
        </p:nvPicPr>
        <p:blipFill>
          <a:blip r:embed="rId3"/>
          <a:stretch>
            <a:fillRect/>
          </a:stretch>
        </p:blipFill>
        <p:spPr>
          <a:xfrm>
            <a:off x="681990" y="3154045"/>
            <a:ext cx="2411730" cy="1792605"/>
          </a:xfrm>
          <a:prstGeom prst="rect">
            <a:avLst/>
          </a:prstGeom>
          <a:noFill/>
          <a:ln w="9525">
            <a:noFill/>
          </a:ln>
        </p:spPr>
      </p:pic>
      <p:pic>
        <p:nvPicPr>
          <p:cNvPr id="10" name="Picture 9"/>
          <p:cNvPicPr/>
          <p:nvPr/>
        </p:nvPicPr>
        <p:blipFill>
          <a:blip r:embed="rId4"/>
          <a:stretch>
            <a:fillRect/>
          </a:stretch>
        </p:blipFill>
        <p:spPr>
          <a:xfrm>
            <a:off x="3819525" y="3154045"/>
            <a:ext cx="3609975" cy="1924050"/>
          </a:xfrm>
          <a:prstGeom prst="rect">
            <a:avLst/>
          </a:prstGeom>
          <a:noFill/>
          <a:ln w="9525">
            <a:noFill/>
          </a:ln>
        </p:spPr>
      </p:pic>
      <p:pic>
        <p:nvPicPr>
          <p:cNvPr id="11" name="Picture 10"/>
          <p:cNvPicPr/>
          <p:nvPr/>
        </p:nvPicPr>
        <p:blipFill>
          <a:blip r:embed="rId5"/>
          <a:stretch>
            <a:fillRect/>
          </a:stretch>
        </p:blipFill>
        <p:spPr>
          <a:xfrm>
            <a:off x="8473440" y="3154045"/>
            <a:ext cx="2993390" cy="1923415"/>
          </a:xfrm>
          <a:prstGeom prst="rect">
            <a:avLst/>
          </a:prstGeom>
          <a:noFill/>
          <a:ln w="9525">
            <a:noFill/>
          </a:ln>
        </p:spPr>
      </p:pic>
      <p:pic>
        <p:nvPicPr>
          <p:cNvPr id="12" name="Picture 11"/>
          <p:cNvPicPr/>
          <p:nvPr/>
        </p:nvPicPr>
        <p:blipFill>
          <a:blip r:embed="rId6"/>
          <a:stretch>
            <a:fillRect/>
          </a:stretch>
        </p:blipFill>
        <p:spPr>
          <a:xfrm>
            <a:off x="2047875" y="5207000"/>
            <a:ext cx="6514465" cy="125095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II. TỔNG QUAN VỀ PHƯƠNG PHÁP</a:t>
            </a:r>
          </a:p>
        </p:txBody>
      </p:sp>
      <p:sp>
        <p:nvSpPr>
          <p:cNvPr id="4" name="Slide Number Placeholder 3"/>
          <p:cNvSpPr>
            <a:spLocks noGrp="1"/>
          </p:cNvSpPr>
          <p:nvPr>
            <p:ph type="sldNum" sz="quarter" idx="12"/>
          </p:nvPr>
        </p:nvSpPr>
        <p:spPr/>
        <p:txBody>
          <a:bodyPr/>
          <a:lstStyle/>
          <a:p>
            <a:fld id="{9B618960-8005-486C-9A75-10CB2AAC16F9}" type="slidenum">
              <a:rPr lang="en-US" smtClean="0"/>
              <a:t>7</a:t>
            </a:fld>
            <a:endParaRPr lang="en-US"/>
          </a:p>
        </p:txBody>
      </p:sp>
      <p:sp>
        <p:nvSpPr>
          <p:cNvPr id="5" name="Content Placeholder 4"/>
          <p:cNvSpPr>
            <a:spLocks noGrp="1"/>
          </p:cNvSpPr>
          <p:nvPr>
            <p:ph sz="half" idx="1"/>
          </p:nvPr>
        </p:nvSpPr>
        <p:spPr>
          <a:xfrm>
            <a:off x="609600" y="1275715"/>
            <a:ext cx="5384800" cy="4850765"/>
          </a:xfrm>
        </p:spPr>
        <p:txBody>
          <a:bodyPr/>
          <a:lstStyle/>
          <a:p>
            <a:pPr marL="0" indent="0">
              <a:buNone/>
            </a:pPr>
            <a:r>
              <a:rPr lang="vi-VN" altLang="en-US" sz="2400"/>
              <a:t>1. Về tập dữ liệu</a:t>
            </a:r>
          </a:p>
          <a:p>
            <a:r>
              <a:rPr lang="vi-VN" altLang="en-US" sz="2400"/>
              <a:t>- Các chủ đề phân loại và số lượng dữ liệu dùng để huấn luyện</a:t>
            </a:r>
          </a:p>
        </p:txBody>
      </p:sp>
      <p:pic>
        <p:nvPicPr>
          <p:cNvPr id="6" name="Content Placeholder 5"/>
          <p:cNvPicPr>
            <a:picLocks noGrp="1" noChangeAspect="1"/>
          </p:cNvPicPr>
          <p:nvPr>
            <p:ph sz="half" idx="2"/>
          </p:nvPr>
        </p:nvPicPr>
        <p:blipFill>
          <a:blip r:embed="rId3"/>
          <a:stretch>
            <a:fillRect/>
          </a:stretch>
        </p:blipFill>
        <p:spPr>
          <a:xfrm>
            <a:off x="1074420" y="2689225"/>
            <a:ext cx="3457575" cy="3686175"/>
          </a:xfrm>
          <a:prstGeom prst="rect">
            <a:avLst/>
          </a:prstGeom>
        </p:spPr>
      </p:pic>
      <p:sp>
        <p:nvSpPr>
          <p:cNvPr id="7" name="Content Placeholder 2"/>
          <p:cNvSpPr>
            <a:spLocks noGrp="1"/>
          </p:cNvSpPr>
          <p:nvPr/>
        </p:nvSpPr>
        <p:spPr>
          <a:xfrm>
            <a:off x="6197600" y="1747520"/>
            <a:ext cx="5384800" cy="4525963"/>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altLang="en-US" sz="2400"/>
              <a:t>- Số lượng dữ liệu dùng để kiểm thử</a:t>
            </a:r>
          </a:p>
        </p:txBody>
      </p:sp>
      <p:pic>
        <p:nvPicPr>
          <p:cNvPr id="13" name="Picture 12"/>
          <p:cNvPicPr>
            <a:picLocks noChangeAspect="1"/>
          </p:cNvPicPr>
          <p:nvPr/>
        </p:nvPicPr>
        <p:blipFill>
          <a:blip r:embed="rId4"/>
          <a:stretch>
            <a:fillRect/>
          </a:stretch>
        </p:blipFill>
        <p:spPr>
          <a:xfrm>
            <a:off x="6348730" y="2689225"/>
            <a:ext cx="3458210" cy="3685540"/>
          </a:xfrm>
          <a:prstGeom prst="rect">
            <a:avLst/>
          </a:prstGeom>
        </p:spPr>
      </p:pic>
      <p:cxnSp>
        <p:nvCxnSpPr>
          <p:cNvPr id="17" name="Straight Connector 16"/>
          <p:cNvCxnSpPr/>
          <p:nvPr/>
        </p:nvCxnSpPr>
        <p:spPr>
          <a:xfrm>
            <a:off x="5858510" y="1747520"/>
            <a:ext cx="3810" cy="4307840"/>
          </a:xfrm>
          <a:prstGeom prst="line">
            <a:avLst/>
          </a:prstGeom>
          <a:gradFill rotWithShape="0">
            <a:gsLst>
              <a:gs pos="0">
                <a:schemeClr val="accent1"/>
              </a:gs>
              <a:gs pos="100000">
                <a:schemeClr val="accent2"/>
              </a:gs>
            </a:gsLst>
            <a:lin ang="5400000" scaled="1"/>
          </a:gradFill>
          <a:ln w="63500" cap="flat" cmpd="sng" algn="ctr">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II. TỔNG QUAN VỀ PHƯƠNG PHÁP</a:t>
            </a:r>
          </a:p>
        </p:txBody>
      </p:sp>
      <p:sp>
        <p:nvSpPr>
          <p:cNvPr id="3" name="Content Placeholder 2"/>
          <p:cNvSpPr>
            <a:spLocks noGrp="1"/>
          </p:cNvSpPr>
          <p:nvPr>
            <p:ph sz="half" idx="1"/>
          </p:nvPr>
        </p:nvSpPr>
        <p:spPr>
          <a:xfrm>
            <a:off x="609600" y="1600200"/>
            <a:ext cx="10710545" cy="5053330"/>
          </a:xfrm>
        </p:spPr>
        <p:txBody>
          <a:bodyPr/>
          <a:lstStyle/>
          <a:p>
            <a:pPr marL="0" indent="0">
              <a:buNone/>
            </a:pPr>
            <a:r>
              <a:rPr lang="vi-VN" altLang="en-US" sz="2400"/>
              <a:t>2. Tiền xử lý</a:t>
            </a:r>
          </a:p>
          <a:p>
            <a:r>
              <a:rPr lang="vi-VN" altLang="en-US" sz="2400"/>
              <a:t>- Làm sạch: Loại bỏ các kí tự đặc biệt và dấu cách dư thừa</a:t>
            </a:r>
          </a:p>
          <a:p>
            <a:r>
              <a:rPr lang="vi-VN" altLang="en-US" sz="2400"/>
              <a:t>- Chuyển thành chữ thường: Chuyển chữ hoa thành chữ thường</a:t>
            </a:r>
          </a:p>
          <a:p>
            <a:r>
              <a:rPr lang="vi-VN" altLang="en-US" sz="2400"/>
              <a:t>- Tách từ: Phân tách văn bản thành các từ riêng lẻ giúp giảm độ phức tạp của dữ liệu.</a:t>
            </a:r>
            <a:endParaRPr lang="vi-VN" altLang="en-US" sz="2400" u="heavy"/>
          </a:p>
        </p:txBody>
      </p:sp>
      <p:sp>
        <p:nvSpPr>
          <p:cNvPr id="7" name="Slide Number Placeholder 6"/>
          <p:cNvSpPr>
            <a:spLocks noGrp="1"/>
          </p:cNvSpPr>
          <p:nvPr>
            <p:ph type="sldNum" sz="quarter" idx="12"/>
          </p:nvPr>
        </p:nvSpPr>
        <p:spPr/>
        <p:txBody>
          <a:bodyPr/>
          <a:lstStyle/>
          <a:p>
            <a:fld id="{9B618960-8005-486C-9A75-10CB2AAC16F9}" type="slidenum">
              <a:rPr lang="en-US" smtClean="0"/>
              <a:t>8</a:t>
            </a:fld>
            <a:endParaRPr lang="en-US"/>
          </a:p>
        </p:txBody>
      </p:sp>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altLang="en-US"/>
              <a:t>II. TỔNG QUAN VỀ PHƯƠNG PHÁP</a:t>
            </a:r>
          </a:p>
        </p:txBody>
      </p:sp>
      <p:sp>
        <p:nvSpPr>
          <p:cNvPr id="3" name="Content Placeholder 2"/>
          <p:cNvSpPr>
            <a:spLocks noGrp="1"/>
          </p:cNvSpPr>
          <p:nvPr>
            <p:ph sz="half" idx="1"/>
          </p:nvPr>
        </p:nvSpPr>
        <p:spPr>
          <a:xfrm>
            <a:off x="609600" y="1600200"/>
            <a:ext cx="5521325" cy="2407920"/>
          </a:xfrm>
        </p:spPr>
        <p:txBody>
          <a:bodyPr/>
          <a:lstStyle/>
          <a:p>
            <a:pPr marL="0" indent="0">
              <a:buNone/>
            </a:pPr>
            <a:r>
              <a:rPr lang="vi-VN" altLang="en-US" sz="2400"/>
              <a:t>3. Trích xuất đặc trưng</a:t>
            </a:r>
          </a:p>
          <a:p>
            <a:r>
              <a:rPr lang="vi-VN" altLang="en-US" sz="2400"/>
              <a:t>- Sử dụng TF-IDF để đánh giá từ</a:t>
            </a:r>
          </a:p>
          <a:p>
            <a:r>
              <a:rPr lang="vi-VN" altLang="en-US" sz="2400"/>
              <a:t>* TF : đo lường tần suất xuất hiện của 1 từ trong văn bản</a:t>
            </a:r>
          </a:p>
          <a:p>
            <a:endParaRPr lang="vi-VN" altLang="en-US" sz="2400"/>
          </a:p>
        </p:txBody>
      </p:sp>
      <p:pic>
        <p:nvPicPr>
          <p:cNvPr id="16" name="Picture 10"/>
          <p:cNvPicPr>
            <a:picLocks noGrp="1" noChangeAspect="1"/>
          </p:cNvPicPr>
          <p:nvPr>
            <p:ph sz="half" idx="2"/>
          </p:nvPr>
        </p:nvPicPr>
        <p:blipFill>
          <a:blip r:embed="rId3"/>
          <a:stretch>
            <a:fillRect/>
          </a:stretch>
        </p:blipFill>
        <p:spPr>
          <a:xfrm>
            <a:off x="969010" y="4210685"/>
            <a:ext cx="4200525" cy="628650"/>
          </a:xfrm>
          <a:prstGeom prst="rect">
            <a:avLst/>
          </a:prstGeom>
          <a:noFill/>
          <a:ln>
            <a:noFill/>
          </a:ln>
        </p:spPr>
      </p:pic>
      <p:pic>
        <p:nvPicPr>
          <p:cNvPr id="17" name="Picture 11"/>
          <p:cNvPicPr>
            <a:picLocks noChangeAspect="1"/>
          </p:cNvPicPr>
          <p:nvPr/>
        </p:nvPicPr>
        <p:blipFill>
          <a:blip r:embed="rId4"/>
          <a:stretch>
            <a:fillRect/>
          </a:stretch>
        </p:blipFill>
        <p:spPr>
          <a:xfrm>
            <a:off x="6802120" y="4223385"/>
            <a:ext cx="4271010" cy="603885"/>
          </a:xfrm>
          <a:prstGeom prst="rect">
            <a:avLst/>
          </a:prstGeom>
          <a:noFill/>
          <a:ln>
            <a:noFill/>
          </a:ln>
        </p:spPr>
      </p:pic>
      <p:sp>
        <p:nvSpPr>
          <p:cNvPr id="6" name="Content Placeholder 2"/>
          <p:cNvSpPr>
            <a:spLocks noGrp="1"/>
          </p:cNvSpPr>
          <p:nvPr/>
        </p:nvSpPr>
        <p:spPr>
          <a:xfrm>
            <a:off x="6033135" y="2900045"/>
            <a:ext cx="5808980" cy="121158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altLang="en-US" sz="2400"/>
              <a:t>* IDF: Giảm tầm quan trọng của từ( giảm giá trị của từ nếu nó xuất hiện quá nhiều trong tất cả các văn bản</a:t>
            </a:r>
          </a:p>
        </p:txBody>
      </p:sp>
      <p:cxnSp>
        <p:nvCxnSpPr>
          <p:cNvPr id="8" name="Straight Connector 7"/>
          <p:cNvCxnSpPr/>
          <p:nvPr/>
        </p:nvCxnSpPr>
        <p:spPr>
          <a:xfrm>
            <a:off x="5842635" y="2844165"/>
            <a:ext cx="0" cy="2081530"/>
          </a:xfrm>
          <a:prstGeom prst="line">
            <a:avLst/>
          </a:prstGeom>
          <a:gradFill rotWithShape="0">
            <a:gsLst>
              <a:gs pos="0">
                <a:schemeClr val="accent1"/>
              </a:gs>
              <a:gs pos="100000">
                <a:schemeClr val="accent2"/>
              </a:gs>
            </a:gsLst>
            <a:lin ang="5400000" scaled="1"/>
          </a:gradFill>
          <a:ln w="63500" cap="flat" cmpd="sng" algn="ctr">
            <a:solidFill>
              <a:schemeClr val="accent1">
                <a:lumMod val="40000"/>
                <a:lumOff val="60000"/>
              </a:schemeClr>
            </a:solidFill>
            <a:prstDash val="solid"/>
            <a:round/>
            <a:headEnd type="none" w="med" len="med"/>
            <a:tailEnd type="none" w="med" len="med"/>
          </a:ln>
        </p:spPr>
      </p:cxnSp>
      <p:sp>
        <p:nvSpPr>
          <p:cNvPr id="10" name="Content Placeholder 2"/>
          <p:cNvSpPr>
            <a:spLocks noGrp="1"/>
          </p:cNvSpPr>
          <p:nvPr/>
        </p:nvSpPr>
        <p:spPr>
          <a:xfrm>
            <a:off x="708025" y="5212080"/>
            <a:ext cx="10972800" cy="83502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altLang="en-US" sz="2400"/>
              <a:t>TF-IDF: Đánh giá tầm quan trọng của 1 từ trong văn bản, giá trị càng cao thì từ đó càng quan trọng.</a:t>
            </a:r>
          </a:p>
        </p:txBody>
      </p:sp>
      <p:pic>
        <p:nvPicPr>
          <p:cNvPr id="18" name="Picture 12"/>
          <p:cNvPicPr>
            <a:picLocks noChangeAspect="1"/>
          </p:cNvPicPr>
          <p:nvPr/>
        </p:nvPicPr>
        <p:blipFill>
          <a:blip r:embed="rId5"/>
          <a:stretch>
            <a:fillRect/>
          </a:stretch>
        </p:blipFill>
        <p:spPr>
          <a:xfrm>
            <a:off x="3684905" y="5915025"/>
            <a:ext cx="4822190" cy="585470"/>
          </a:xfrm>
          <a:prstGeom prst="rect">
            <a:avLst/>
          </a:prstGeom>
          <a:noFill/>
          <a:ln>
            <a:noFill/>
          </a:ln>
        </p:spPr>
      </p:pic>
      <p:sp>
        <p:nvSpPr>
          <p:cNvPr id="4" name="Slide Number Placeholder 3"/>
          <p:cNvSpPr>
            <a:spLocks noGrp="1"/>
          </p:cNvSpPr>
          <p:nvPr>
            <p:ph type="sldNum" sz="quarter" idx="12"/>
          </p:nvPr>
        </p:nvSpPr>
        <p:spPr/>
        <p:txBody>
          <a:bodyPr/>
          <a:lstStyle/>
          <a:p>
            <a:fld id="{9B618960-8005-486C-9A75-10CB2AAC16F9}" type="slidenum">
              <a:rPr lang="en-US" smtClean="0"/>
              <a:t>9</a:t>
            </a:fld>
            <a:endParaRPr lang="en-US"/>
          </a:p>
        </p:txBody>
      </p:sp>
    </p:spTree>
  </p:cSld>
  <p:clrMapOvr>
    <a:masterClrMapping/>
  </p:clrMapOvr>
  <mc:AlternateContent xmlns:mc="http://schemas.openxmlformats.org/markup-compatibility/2006" xmlns:p14="http://schemas.microsoft.com/office/powerpoint/2010/main">
    <mc:Choice Requires="p14">
      <p:transition spd="med">
        <p:pull/>
        <p:sndAc>
          <p:endSnd/>
        </p:sndAc>
      </p:transition>
    </mc:Choice>
    <mc:Fallback xmlns="">
      <p:transition spd="med">
        <p:pull/>
        <p:sndAc>
          <p:endSnd/>
        </p:sndAc>
      </p:transition>
    </mc:Fallback>
  </mc:AlternateContent>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1340</Words>
  <Application>Microsoft Office PowerPoint</Application>
  <PresentationFormat>Màn hình rộng</PresentationFormat>
  <Paragraphs>231</Paragraphs>
  <Slides>26</Slides>
  <Notes>1</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26</vt:i4>
      </vt:variant>
    </vt:vector>
  </HeadingPairs>
  <TitlesOfParts>
    <vt:vector size="30" baseType="lpstr">
      <vt:lpstr>Arial</vt:lpstr>
      <vt:lpstr>Calibri</vt:lpstr>
      <vt:lpstr>Times New Roman</vt:lpstr>
      <vt:lpstr>Art_mountaineering</vt:lpstr>
      <vt:lpstr>Bản trình bày PowerPoint</vt:lpstr>
      <vt:lpstr>NỘI DUNG</vt:lpstr>
      <vt:lpstr>I. GIỚI THIỆU</vt:lpstr>
      <vt:lpstr>II. TỔNG QUAN VỀ PHƯƠNG PHÁP</vt:lpstr>
      <vt:lpstr>II. TỔNG QUAN VỀ PHƯƠNG PHÁP</vt:lpstr>
      <vt:lpstr>II. TỔNG QUAN VỀ PHƯƠNG PHÁP</vt:lpstr>
      <vt:lpstr>II. TỔNG QUAN VỀ PHƯƠNG PHÁP</vt:lpstr>
      <vt:lpstr>II. TỔNG QUAN VỀ PHƯƠNG PHÁP</vt:lpstr>
      <vt:lpstr>II. TỔNG QUAN VỀ PHƯƠNG PHÁP</vt:lpstr>
      <vt:lpstr>II. TỔNG QUAN VỀ PHƯƠNG PHÁP</vt:lpstr>
      <vt:lpstr>III. XÂY DỰNG MÔ HÌNH</vt:lpstr>
      <vt:lpstr>III. XÂY DỰNG MÔ HÌNH</vt:lpstr>
      <vt:lpstr>III. XÂY DỰNG MÔ HÌNH</vt:lpstr>
      <vt:lpstr>III. XÂY DỰNG MÔ HÌNH</vt:lpstr>
      <vt:lpstr>III. XÂY DỰNG MÔ HÌNH</vt:lpstr>
      <vt:lpstr>III. XÂY DỰNG MÔ HÌNH</vt:lpstr>
      <vt:lpstr>III. XÂY DỰNG MÔ HÌNH</vt:lpstr>
      <vt:lpstr>III. XÂY DỰNG MÔ HÌNH</vt:lpstr>
      <vt:lpstr>III. XÂY DỰNG MÔ HÌNH</vt:lpstr>
      <vt:lpstr>III. XÂY DỰNG MÔ HÌNH</vt:lpstr>
      <vt:lpstr>III. XÂY DỰNG MÔ HÌNH</vt:lpstr>
      <vt:lpstr>III. XÂY DỰNG MÔ HÌNH</vt:lpstr>
      <vt:lpstr>III. XÂY DỰNG MÔ HÌNH</vt:lpstr>
      <vt:lpstr>III. XÂY DỰNG MÔ HÌNH</vt:lpstr>
      <vt:lpstr>PHÂN CÔNG CÔNG VIỆC</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Duy Vo Phuc</cp:lastModifiedBy>
  <cp:revision>105</cp:revision>
  <dcterms:created xsi:type="dcterms:W3CDTF">2023-11-21T05:12:00Z</dcterms:created>
  <dcterms:modified xsi:type="dcterms:W3CDTF">2024-08-06T08:32:18Z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F24F3F74A9174F92A3F55323E5666B03</vt:lpwstr>
  </property>
  <property fmtid="{D5CDD505-2E9C-101B-9397-08002B2CF9AE}" pid="3" name="KSOProductBuildVer">
    <vt:lpwstr>1033-11.2.0.11225</vt:lpwstr>
  </property>
</Properties>
</file>