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f0677954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f0677954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eeca7ecb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eeca7ecb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eca7ec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eca7ec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f06777e7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f06777e7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eca7ecb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eca7ec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f0677954f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f0677954f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eca7ecb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eca7ecb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eeca7ecb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eeca7ecb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f0eb563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f0eb563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eeca7ecb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eeca7ecb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b3d17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b3d17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ef84d19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ef84d19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ef84d19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ef84d19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b3d172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b3d172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eeca7ec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eeca7ec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eeca7ec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eeca7ec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0677954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0677954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eca7ecb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eca7ecb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a:t>
            </a:r>
            <a:r>
              <a:rPr lang="en"/>
              <a:t>ssessing Home Values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By: </a:t>
            </a:r>
            <a:r>
              <a:rPr lang="en" sz="3050">
                <a:solidFill>
                  <a:srgbClr val="000000"/>
                </a:solidFill>
              </a:rPr>
              <a:t>Vladimir Antasiuk &amp; Nick Zelada</a:t>
            </a:r>
            <a:endParaRPr sz="3050">
              <a:solidFill>
                <a:srgbClr val="000000"/>
              </a:solidFill>
            </a:endParaRPr>
          </a:p>
          <a:p>
            <a:pPr indent="0" lvl="0" marL="0" rtl="0" algn="ctr">
              <a:spcBef>
                <a:spcPts val="0"/>
              </a:spcBef>
              <a:spcAft>
                <a:spcPts val="0"/>
              </a:spcAft>
              <a:buNone/>
            </a:pPr>
            <a:r>
              <a:rPr lang="en" sz="3050">
                <a:solidFill>
                  <a:srgbClr val="000000"/>
                </a:solidFill>
              </a:rPr>
              <a:t> project for STA6244</a:t>
            </a:r>
            <a:endParaRPr sz="3050">
              <a:solidFill>
                <a:srgbClr val="000000"/>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111" name="Google Shape;111;p22"/>
          <p:cNvSpPr txBox="1"/>
          <p:nvPr>
            <p:ph idx="1" type="body"/>
          </p:nvPr>
        </p:nvSpPr>
        <p:spPr>
          <a:xfrm>
            <a:off x="311700" y="1017725"/>
            <a:ext cx="8736000" cy="389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solidFill>
                  <a:schemeClr val="dk1"/>
                </a:solidFill>
                <a:highlight>
                  <a:srgbClr val="FFFFFF"/>
                </a:highlight>
              </a:rPr>
              <a:t>SalePrice ~ OverallQual + GrLivArea + Neighborhood + RoofMatl + HouseStyle + ExterQual + BldgType + BsmtFinType1 + YearBuilt + OverallCond + LotArea + Fireplaces + PoolArea + MasVnrType + MasVnrArea + Condition1 + LotConfig + Foundation + LandSlope + BsmtFinType2 + LowQualFinSF + YearRemodAdd + Exterior1st, data = data_subset_sel_Clean)</a:t>
            </a:r>
            <a:endParaRPr sz="1500">
              <a:solidFill>
                <a:schemeClr val="dk1"/>
              </a:solidFill>
              <a:highlight>
                <a:srgbClr val="FFFFFF"/>
              </a:highlight>
            </a:endParaRPr>
          </a:p>
          <a:p>
            <a:pPr indent="0" lvl="0" marL="0" rtl="0" algn="just">
              <a:spcBef>
                <a:spcPts val="0"/>
              </a:spcBef>
              <a:spcAft>
                <a:spcPts val="0"/>
              </a:spcAft>
              <a:buNone/>
            </a:pPr>
            <a:r>
              <a:t/>
            </a:r>
            <a:endParaRPr/>
          </a:p>
          <a:p>
            <a:pPr indent="-336550" lvl="0" marL="457200" rtl="0" algn="just">
              <a:spcBef>
                <a:spcPts val="0"/>
              </a:spcBef>
              <a:spcAft>
                <a:spcPts val="0"/>
              </a:spcAft>
              <a:buClr>
                <a:srgbClr val="000000"/>
              </a:buClr>
              <a:buSzPts val="1700"/>
              <a:buChar char="●"/>
            </a:pPr>
            <a:r>
              <a:rPr lang="en" sz="1700">
                <a:solidFill>
                  <a:srgbClr val="000000"/>
                </a:solidFill>
                <a:highlight>
                  <a:srgbClr val="FFFFFF"/>
                </a:highlight>
              </a:rPr>
              <a:t>Residual standard error: 27730 on 1314 degrees of freedom</a:t>
            </a:r>
            <a:endParaRPr sz="1700">
              <a:solidFill>
                <a:srgbClr val="000000"/>
              </a:solidFill>
              <a:highlight>
                <a:srgbClr val="FFFFFF"/>
              </a:highlight>
            </a:endParaRPr>
          </a:p>
          <a:p>
            <a:pPr indent="-336550" lvl="0" marL="457200" rtl="0" algn="just">
              <a:spcBef>
                <a:spcPts val="0"/>
              </a:spcBef>
              <a:spcAft>
                <a:spcPts val="0"/>
              </a:spcAft>
              <a:buClr>
                <a:srgbClr val="000000"/>
              </a:buClr>
              <a:buSzPts val="1700"/>
              <a:buChar char="●"/>
            </a:pPr>
            <a:r>
              <a:rPr lang="en" sz="1700">
                <a:solidFill>
                  <a:srgbClr val="000000"/>
                </a:solidFill>
                <a:highlight>
                  <a:srgbClr val="FFFFFF"/>
                </a:highlight>
              </a:rPr>
              <a:t>F-statistic: 103.2 on 99 and 1314 DF,  p-value: &lt; 2.2e-16 (p-value&lt;0.05, Hence Ho is rejected at 5% level)</a:t>
            </a:r>
            <a:endParaRPr sz="1700">
              <a:solidFill>
                <a:srgbClr val="000000"/>
              </a:solidFill>
              <a:highlight>
                <a:srgbClr val="FFFFFF"/>
              </a:highlight>
            </a:endParaRPr>
          </a:p>
          <a:p>
            <a:pPr indent="-336550" lvl="0" marL="457200" rtl="0" algn="just">
              <a:spcBef>
                <a:spcPts val="0"/>
              </a:spcBef>
              <a:spcAft>
                <a:spcPts val="0"/>
              </a:spcAft>
              <a:buClr>
                <a:srgbClr val="000000"/>
              </a:buClr>
              <a:buSzPts val="1700"/>
              <a:buChar char="●"/>
            </a:pPr>
            <a:r>
              <a:rPr lang="en" sz="1700">
                <a:solidFill>
                  <a:schemeClr val="dk1"/>
                </a:solidFill>
                <a:highlight>
                  <a:srgbClr val="FFFFFF"/>
                </a:highlight>
              </a:rPr>
              <a:t>Multiple R-squared:  0.886,   Adjusted R-squared:  0.8775, MSE=714564136</a:t>
            </a:r>
            <a:endParaRPr sz="2200">
              <a:solidFill>
                <a:schemeClr val="dk1"/>
              </a:solidFill>
              <a:highlight>
                <a:srgbClr val="FFFFFF"/>
              </a:highlight>
            </a:endParaRPr>
          </a:p>
          <a:p>
            <a:pPr indent="0" lvl="0" marL="0" rtl="0" algn="just">
              <a:spcBef>
                <a:spcPts val="0"/>
              </a:spcBef>
              <a:spcAft>
                <a:spcPts val="0"/>
              </a:spcAft>
              <a:buNone/>
            </a:pPr>
            <a:r>
              <a:t/>
            </a:r>
            <a:endParaRPr sz="1700">
              <a:solidFill>
                <a:schemeClr val="dk1"/>
              </a:solidFill>
              <a:highlight>
                <a:srgbClr val="FFFFFF"/>
              </a:highlight>
            </a:endParaRPr>
          </a:p>
          <a:p>
            <a:pPr indent="0" lvl="0" marL="0" rtl="0" algn="l">
              <a:spcBef>
                <a:spcPts val="0"/>
              </a:spcBef>
              <a:spcAft>
                <a:spcPts val="0"/>
              </a:spcAft>
              <a:buNone/>
            </a:pPr>
            <a:r>
              <a:rPr lang="en" sz="1700">
                <a:solidFill>
                  <a:schemeClr val="dk1"/>
                </a:solidFill>
              </a:rPr>
              <a:t>To conclude, we can see that variables of our model have significant influence on the target variable (Ho for F-test was rejected) and </a:t>
            </a:r>
            <a:r>
              <a:rPr lang="en" sz="1700">
                <a:solidFill>
                  <a:srgbClr val="202124"/>
                </a:solidFill>
                <a:highlight>
                  <a:srgbClr val="FFFFFF"/>
                </a:highlight>
              </a:rPr>
              <a:t>independent variables explain about 88% of the variation in the target variable</a:t>
            </a:r>
            <a:endParaRPr sz="1700">
              <a:solidFill>
                <a:schemeClr val="dk1"/>
              </a:solidFill>
            </a:endParaRPr>
          </a:p>
          <a:p>
            <a:pPr indent="0" lvl="0" marL="0" rtl="0" algn="just">
              <a:spcBef>
                <a:spcPts val="1600"/>
              </a:spcBef>
              <a:spcAft>
                <a:spcPts val="0"/>
              </a:spcAft>
              <a:buNone/>
            </a:pPr>
            <a:r>
              <a:t/>
            </a:r>
            <a:endParaRPr sz="1700">
              <a:solidFill>
                <a:srgbClr val="000000"/>
              </a:solidFill>
              <a:highlight>
                <a:srgbClr val="FFFFFF"/>
              </a:highlight>
            </a:endParaRPr>
          </a:p>
          <a:p>
            <a:pPr indent="0" lvl="0" marL="0" rtl="0" algn="just">
              <a:spcBef>
                <a:spcPts val="0"/>
              </a:spcBef>
              <a:spcAft>
                <a:spcPts val="0"/>
              </a:spcAft>
              <a:buNone/>
            </a:pPr>
            <a:r>
              <a:t/>
            </a:r>
            <a:endParaRPr sz="1700">
              <a:solidFill>
                <a:srgbClr val="000000"/>
              </a:solidFill>
              <a:highlight>
                <a:srgbClr val="FFFFFF"/>
              </a:highlight>
            </a:endParaRPr>
          </a:p>
          <a:p>
            <a:pPr indent="0" lvl="0" marL="0" rtl="0" algn="just">
              <a:spcBef>
                <a:spcPts val="0"/>
              </a:spcBef>
              <a:spcAft>
                <a:spcPts val="0"/>
              </a:spcAft>
              <a:buNone/>
            </a:pPr>
            <a:r>
              <a:t/>
            </a:r>
            <a:endParaRPr sz="1700">
              <a:solidFill>
                <a:srgbClr val="000000"/>
              </a:solidFill>
              <a:highlight>
                <a:srgbClr val="FFFFFF"/>
              </a:highlight>
            </a:endParaRPr>
          </a:p>
          <a:p>
            <a:pPr indent="0" lvl="0" marL="0" rtl="0" algn="just">
              <a:spcBef>
                <a:spcPts val="0"/>
              </a:spcBef>
              <a:spcAft>
                <a:spcPts val="0"/>
              </a:spcAft>
              <a:buNone/>
            </a:pPr>
            <a:r>
              <a:t/>
            </a:r>
            <a:endParaRPr sz="1700">
              <a:solidFill>
                <a:srgbClr val="000000"/>
              </a:solidFill>
              <a:highlight>
                <a:srgbClr val="FFFFFF"/>
              </a:highlight>
            </a:endParaRPr>
          </a:p>
          <a:p>
            <a:pPr indent="0" lvl="0" marL="0" rtl="0" algn="just">
              <a:spcBef>
                <a:spcPts val="0"/>
              </a:spcBef>
              <a:spcAft>
                <a:spcPts val="0"/>
              </a:spcAft>
              <a:buClr>
                <a:schemeClr val="dk1"/>
              </a:buClr>
              <a:buSzPts val="1100"/>
              <a:buFont typeface="Arial"/>
              <a:buNone/>
            </a:pPr>
            <a:r>
              <a:t/>
            </a:r>
            <a:endParaRPr sz="1700">
              <a:solidFill>
                <a:srgbClr val="000000"/>
              </a:solidFill>
              <a:highlight>
                <a:srgbClr val="FFFFFF"/>
              </a:highlight>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9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Significant coefficients</a:t>
            </a:r>
            <a:endParaRPr/>
          </a:p>
        </p:txBody>
      </p:sp>
      <p:sp>
        <p:nvSpPr>
          <p:cNvPr id="117" name="Google Shape;117;p23"/>
          <p:cNvSpPr txBox="1"/>
          <p:nvPr/>
        </p:nvSpPr>
        <p:spPr>
          <a:xfrm>
            <a:off x="364825" y="769250"/>
            <a:ext cx="9007200" cy="4161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5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5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550">
                <a:solidFill>
                  <a:schemeClr val="dk1"/>
                </a:solidFill>
                <a:latin typeface="Times New Roman"/>
                <a:ea typeface="Times New Roman"/>
                <a:cs typeface="Times New Roman"/>
                <a:sym typeface="Times New Roman"/>
              </a:rPr>
              <a:t> </a:t>
            </a:r>
            <a:endParaRPr sz="55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a:p>
        </p:txBody>
      </p:sp>
      <p:pic>
        <p:nvPicPr>
          <p:cNvPr id="118" name="Google Shape;118;p23"/>
          <p:cNvPicPr preferRelativeResize="0"/>
          <p:nvPr/>
        </p:nvPicPr>
        <p:blipFill>
          <a:blip r:embed="rId3">
            <a:alphaModFix/>
          </a:blip>
          <a:stretch>
            <a:fillRect/>
          </a:stretch>
        </p:blipFill>
        <p:spPr>
          <a:xfrm>
            <a:off x="710725" y="727975"/>
            <a:ext cx="3720050" cy="4000700"/>
          </a:xfrm>
          <a:prstGeom prst="rect">
            <a:avLst/>
          </a:prstGeom>
          <a:noFill/>
          <a:ln>
            <a:noFill/>
          </a:ln>
        </p:spPr>
      </p:pic>
      <p:pic>
        <p:nvPicPr>
          <p:cNvPr id="119" name="Google Shape;119;p23"/>
          <p:cNvPicPr preferRelativeResize="0"/>
          <p:nvPr/>
        </p:nvPicPr>
        <p:blipFill>
          <a:blip r:embed="rId4">
            <a:alphaModFix/>
          </a:blip>
          <a:stretch>
            <a:fillRect/>
          </a:stretch>
        </p:blipFill>
        <p:spPr>
          <a:xfrm>
            <a:off x="4599575" y="670700"/>
            <a:ext cx="3720051" cy="4161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Linear Regression Model (Cont.)</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294200" y="1076275"/>
            <a:ext cx="8555600" cy="334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349675" y="1323675"/>
            <a:ext cx="4237875" cy="2697575"/>
          </a:xfrm>
          <a:prstGeom prst="rect">
            <a:avLst/>
          </a:prstGeom>
          <a:noFill/>
          <a:ln>
            <a:noFill/>
          </a:ln>
        </p:spPr>
      </p:pic>
      <p:pic>
        <p:nvPicPr>
          <p:cNvPr id="134" name="Google Shape;134;p25"/>
          <p:cNvPicPr preferRelativeResize="0"/>
          <p:nvPr/>
        </p:nvPicPr>
        <p:blipFill>
          <a:blip r:embed="rId4">
            <a:alphaModFix/>
          </a:blip>
          <a:stretch>
            <a:fillRect/>
          </a:stretch>
        </p:blipFill>
        <p:spPr>
          <a:xfrm>
            <a:off x="4587550" y="1250100"/>
            <a:ext cx="4093125" cy="291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Linear Regression Model (Cont.)</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6"/>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7"/>
          <p:cNvPicPr preferRelativeResize="0"/>
          <p:nvPr/>
        </p:nvPicPr>
        <p:blipFill>
          <a:blip r:embed="rId3">
            <a:alphaModFix/>
          </a:blip>
          <a:stretch>
            <a:fillRect/>
          </a:stretch>
        </p:blipFill>
        <p:spPr>
          <a:xfrm>
            <a:off x="392198" y="1642888"/>
            <a:ext cx="4302175" cy="2587975"/>
          </a:xfrm>
          <a:prstGeom prst="rect">
            <a:avLst/>
          </a:prstGeom>
          <a:noFill/>
          <a:ln>
            <a:noFill/>
          </a:ln>
        </p:spPr>
      </p:pic>
      <p:pic>
        <p:nvPicPr>
          <p:cNvPr id="149" name="Google Shape;149;p27"/>
          <p:cNvPicPr preferRelativeResize="0"/>
          <p:nvPr/>
        </p:nvPicPr>
        <p:blipFill>
          <a:blip r:embed="rId4">
            <a:alphaModFix/>
          </a:blip>
          <a:stretch>
            <a:fillRect/>
          </a:stretch>
        </p:blipFill>
        <p:spPr>
          <a:xfrm>
            <a:off x="4694375" y="1566700"/>
            <a:ext cx="4030025" cy="251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Summary Statistics</a:t>
            </a:r>
            <a:endParaRPr/>
          </a:p>
        </p:txBody>
      </p:sp>
      <p:sp>
        <p:nvSpPr>
          <p:cNvPr id="155" name="Google Shape;155;p28"/>
          <p:cNvSpPr txBox="1"/>
          <p:nvPr>
            <p:ph idx="1" type="body"/>
          </p:nvPr>
        </p:nvSpPr>
        <p:spPr>
          <a:xfrm>
            <a:off x="311700" y="3898225"/>
            <a:ext cx="8520600" cy="6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fivenum(test_pr): 4426.625 127542.799 162134.147 218400.246 610017.138 </a:t>
            </a:r>
            <a:endParaRPr sz="1600">
              <a:solidFill>
                <a:srgbClr val="000000"/>
              </a:solidFill>
            </a:endParaRPr>
          </a:p>
          <a:p>
            <a:pPr indent="0" lvl="0" marL="0" rtl="0" algn="l">
              <a:lnSpc>
                <a:spcPct val="100000"/>
              </a:lnSpc>
              <a:spcBef>
                <a:spcPts val="100"/>
              </a:spcBef>
              <a:spcAft>
                <a:spcPts val="0"/>
              </a:spcAft>
              <a:buNone/>
            </a:pPr>
            <a:r>
              <a:rPr lang="en" sz="1600">
                <a:solidFill>
                  <a:srgbClr val="000000"/>
                </a:solidFill>
              </a:rPr>
              <a:t> mean(test_pr):179839.9</a:t>
            </a:r>
            <a:endParaRPr sz="1600">
              <a:solidFill>
                <a:srgbClr val="000000"/>
              </a:solidFill>
              <a:latin typeface="Times New Roman"/>
              <a:ea typeface="Times New Roman"/>
              <a:cs typeface="Times New Roman"/>
              <a:sym typeface="Times New Roman"/>
            </a:endParaRPr>
          </a:p>
          <a:p>
            <a:pPr indent="0" lvl="0" marL="0" rtl="0" algn="just">
              <a:lnSpc>
                <a:spcPct val="100000"/>
              </a:lnSpc>
              <a:spcBef>
                <a:spcPts val="1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156" name="Google Shape;156;p28"/>
          <p:cNvPicPr preferRelativeResize="0"/>
          <p:nvPr/>
        </p:nvPicPr>
        <p:blipFill>
          <a:blip r:embed="rId3">
            <a:alphaModFix/>
          </a:blip>
          <a:stretch>
            <a:fillRect/>
          </a:stretch>
        </p:blipFill>
        <p:spPr>
          <a:xfrm>
            <a:off x="311700" y="1096375"/>
            <a:ext cx="8520598" cy="280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Shapiro Test</a:t>
            </a:r>
            <a:endParaRPr/>
          </a:p>
        </p:txBody>
      </p:sp>
      <p:sp>
        <p:nvSpPr>
          <p:cNvPr id="162" name="Google Shape;162;p29"/>
          <p:cNvSpPr txBox="1"/>
          <p:nvPr>
            <p:ph idx="1" type="body"/>
          </p:nvPr>
        </p:nvSpPr>
        <p:spPr>
          <a:xfrm>
            <a:off x="5360450" y="1017725"/>
            <a:ext cx="3471900" cy="383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Using the residuals of the model we worked with; we used the Shapiro test to check the </a:t>
            </a:r>
            <a:r>
              <a:rPr lang="en" sz="1600">
                <a:solidFill>
                  <a:schemeClr val="dk1"/>
                </a:solidFill>
              </a:rPr>
              <a:t>normally distribution</a:t>
            </a:r>
            <a:r>
              <a:rPr lang="en" sz="1600">
                <a:solidFill>
                  <a:schemeClr val="dk1"/>
                </a:solidFill>
              </a:rPr>
              <a:t>. </a:t>
            </a:r>
            <a:endParaRPr sz="16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1600">
                <a:solidFill>
                  <a:schemeClr val="dk1"/>
                </a:solidFill>
              </a:rPr>
              <a:t>W = 0.84879 </a:t>
            </a:r>
            <a:endParaRPr sz="1600">
              <a:solidFill>
                <a:schemeClr val="dk1"/>
              </a:solidFill>
            </a:endParaRPr>
          </a:p>
          <a:p>
            <a:pPr indent="-368300" lvl="0" marL="457200" rtl="0" algn="l">
              <a:lnSpc>
                <a:spcPct val="100000"/>
              </a:lnSpc>
              <a:spcBef>
                <a:spcPts val="0"/>
              </a:spcBef>
              <a:spcAft>
                <a:spcPts val="0"/>
              </a:spcAft>
              <a:buClr>
                <a:schemeClr val="dk1"/>
              </a:buClr>
              <a:buSzPts val="2200"/>
              <a:buChar char="●"/>
            </a:pPr>
            <a:r>
              <a:rPr lang="en" sz="1600">
                <a:solidFill>
                  <a:schemeClr val="dk1"/>
                </a:solidFill>
              </a:rPr>
              <a:t>P-value &lt;  2.2e-16</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This means that there is no enough evidence that data comes from normal distribution (p-value&gt;0.05, Ho is rejected at 5% level). In the Normal Q-Q plot, most of the plots are nearly zero, going almost in a straight line, but there a bunch of outliers, especially at the right part of the graph.</a:t>
            </a:r>
            <a:endParaRPr sz="1600"/>
          </a:p>
        </p:txBody>
      </p:sp>
      <p:pic>
        <p:nvPicPr>
          <p:cNvPr id="163" name="Google Shape;163;p29"/>
          <p:cNvPicPr preferRelativeResize="0"/>
          <p:nvPr/>
        </p:nvPicPr>
        <p:blipFill>
          <a:blip r:embed="rId3">
            <a:alphaModFix/>
          </a:blip>
          <a:stretch>
            <a:fillRect/>
          </a:stretch>
        </p:blipFill>
        <p:spPr>
          <a:xfrm>
            <a:off x="311700" y="1017725"/>
            <a:ext cx="5048752" cy="397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9" name="Google Shape;169;p30"/>
          <p:cNvSpPr txBox="1"/>
          <p:nvPr>
            <p:ph idx="1" type="body"/>
          </p:nvPr>
        </p:nvSpPr>
        <p:spPr>
          <a:xfrm>
            <a:off x="105925" y="1152475"/>
            <a:ext cx="8967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 sz="1600">
                <a:solidFill>
                  <a:srgbClr val="000000"/>
                </a:solidFill>
              </a:rPr>
              <a:t>The data (dependent variable) is not </a:t>
            </a:r>
            <a:r>
              <a:rPr lang="en" sz="1600">
                <a:solidFill>
                  <a:srgbClr val="000000"/>
                </a:solidFill>
              </a:rPr>
              <a:t>normally distributed. There is significant group of outliers, </a:t>
            </a:r>
            <a:r>
              <a:rPr lang="en" sz="1600">
                <a:solidFill>
                  <a:srgbClr val="000000"/>
                </a:solidFill>
              </a:rPr>
              <a:t> especially to the right side of the histogram or QQ plot. That is probably why we get such high MSE.</a:t>
            </a:r>
            <a:endParaRPr sz="1600">
              <a:solidFill>
                <a:srgbClr val="000000"/>
              </a:solidFill>
            </a:endParaRPr>
          </a:p>
          <a:p>
            <a:pPr indent="-368300" lvl="0" marL="457200" rtl="0" algn="l">
              <a:spcBef>
                <a:spcPts val="0"/>
              </a:spcBef>
              <a:spcAft>
                <a:spcPts val="0"/>
              </a:spcAft>
              <a:buClr>
                <a:srgbClr val="000000"/>
              </a:buClr>
              <a:buSzPts val="2200"/>
              <a:buChar char="●"/>
            </a:pPr>
            <a:r>
              <a:rPr lang="en" sz="1600">
                <a:solidFill>
                  <a:srgbClr val="000000"/>
                </a:solidFill>
              </a:rPr>
              <a:t>Initial dataset contains 79 explanatory variables. Using logic and subset selection </a:t>
            </a:r>
            <a:r>
              <a:rPr lang="en" sz="1600">
                <a:solidFill>
                  <a:srgbClr val="000000"/>
                </a:solidFill>
              </a:rPr>
              <a:t>techniques</a:t>
            </a:r>
            <a:r>
              <a:rPr lang="en" sz="1600">
                <a:solidFill>
                  <a:srgbClr val="000000"/>
                </a:solidFill>
              </a:rPr>
              <a:t> we were able to find a linear regression model that uses just 23 predictors and explains about 88 percent of the variation in target variable (</a:t>
            </a:r>
            <a:r>
              <a:rPr lang="en" sz="1600">
                <a:solidFill>
                  <a:srgbClr val="000000"/>
                </a:solidFill>
              </a:rPr>
              <a:t>Adjusted</a:t>
            </a:r>
            <a:r>
              <a:rPr lang="en" sz="1600">
                <a:solidFill>
                  <a:srgbClr val="000000"/>
                </a:solidFill>
              </a:rPr>
              <a:t> R-squared) with MSE </a:t>
            </a:r>
            <a:r>
              <a:rPr lang="en" sz="1600">
                <a:solidFill>
                  <a:srgbClr val="000000"/>
                </a:solidFill>
                <a:highlight>
                  <a:schemeClr val="lt1"/>
                </a:highlight>
              </a:rPr>
              <a:t>714564136. </a:t>
            </a:r>
            <a:endParaRPr sz="1600">
              <a:solidFill>
                <a:srgbClr val="000000"/>
              </a:solidFill>
            </a:endParaRPr>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1600">
                <a:solidFill>
                  <a:schemeClr val="dk1"/>
                </a:solidFill>
              </a:rPr>
              <a:t>Carnegie Mellon University</a:t>
            </a:r>
            <a:r>
              <a:rPr lang="en" sz="1600">
                <a:solidFill>
                  <a:schemeClr val="dk1"/>
                </a:solidFill>
              </a:rPr>
              <a:t>, 1980, lib.stat.cmu.edu/datasets/boston. </a:t>
            </a:r>
            <a:endParaRPr sz="1600">
              <a:solidFill>
                <a:schemeClr val="dk1"/>
              </a:solidFill>
            </a:endParaRPr>
          </a:p>
          <a:p>
            <a:pPr indent="-360045" lvl="0" marL="360045" rtl="0" algn="l">
              <a:lnSpc>
                <a:spcPct val="100000"/>
              </a:lnSpc>
              <a:spcBef>
                <a:spcPts val="0"/>
              </a:spcBef>
              <a:spcAft>
                <a:spcPts val="0"/>
              </a:spcAft>
              <a:buClr>
                <a:schemeClr val="dk1"/>
              </a:buClr>
              <a:buSzPts val="1100"/>
              <a:buFont typeface="Arial"/>
              <a:buNone/>
            </a:pPr>
            <a:r>
              <a:rPr lang="en" sz="1600">
                <a:solidFill>
                  <a:schemeClr val="dk1"/>
                </a:solidFill>
              </a:rPr>
              <a:t>De Cook, Dean. “Ames, Iowa: Alternative to the Boston Housing Data as an End of Semester Regression Project.” </a:t>
            </a:r>
            <a:r>
              <a:rPr i="1" lang="en" sz="1600">
                <a:solidFill>
                  <a:schemeClr val="dk1"/>
                </a:solidFill>
              </a:rPr>
              <a:t>Journal of Statistics Education</a:t>
            </a:r>
            <a:r>
              <a:rPr lang="en" sz="1600">
                <a:solidFill>
                  <a:schemeClr val="dk1"/>
                </a:solidFill>
              </a:rPr>
              <a:t>, 2011, jse.amstat.org/v19n3/decock.pdf. </a:t>
            </a:r>
            <a:endParaRPr sz="1600">
              <a:solidFill>
                <a:schemeClr val="dk1"/>
              </a:solidFill>
            </a:endParaRPr>
          </a:p>
          <a:p>
            <a:pPr indent="-360045" lvl="0" marL="360045" rtl="0" algn="l">
              <a:lnSpc>
                <a:spcPct val="100000"/>
              </a:lnSpc>
              <a:spcBef>
                <a:spcPts val="0"/>
              </a:spcBef>
              <a:spcAft>
                <a:spcPts val="0"/>
              </a:spcAft>
              <a:buClr>
                <a:schemeClr val="dk1"/>
              </a:buClr>
              <a:buSzPts val="1100"/>
              <a:buFont typeface="Arial"/>
              <a:buNone/>
            </a:pPr>
            <a:r>
              <a:rPr lang="en" sz="1600">
                <a:solidFill>
                  <a:schemeClr val="dk1"/>
                </a:solidFill>
              </a:rPr>
              <a:t>Dublin, Robin. “Predicting House Prices Using Multiple Listings Data.” </a:t>
            </a:r>
            <a:r>
              <a:rPr i="1" lang="en" sz="1600">
                <a:solidFill>
                  <a:schemeClr val="dk1"/>
                </a:solidFill>
              </a:rPr>
              <a:t>ResearchGate</a:t>
            </a:r>
            <a:r>
              <a:rPr lang="en" sz="1600">
                <a:solidFill>
                  <a:schemeClr val="dk1"/>
                </a:solidFill>
              </a:rPr>
              <a:t>, 1998, www.researchgate.net/publication/5151497_Predicting_House_Prices_Using_Multiple_Listings_Data.  </a:t>
            </a:r>
            <a:endParaRPr sz="1600">
              <a:solidFill>
                <a:schemeClr val="dk1"/>
              </a:solidFill>
            </a:endParaRPr>
          </a:p>
          <a:p>
            <a:pPr indent="-360045" lvl="0" marL="360045" rtl="0" algn="l">
              <a:lnSpc>
                <a:spcPct val="100000"/>
              </a:lnSpc>
              <a:spcBef>
                <a:spcPts val="0"/>
              </a:spcBef>
              <a:spcAft>
                <a:spcPts val="0"/>
              </a:spcAft>
              <a:buClr>
                <a:schemeClr val="dk1"/>
              </a:buClr>
              <a:buSzPts val="1100"/>
              <a:buFont typeface="Arial"/>
              <a:buNone/>
            </a:pPr>
            <a:r>
              <a:rPr lang="en" sz="1600">
                <a:solidFill>
                  <a:schemeClr val="dk1"/>
                </a:solidFill>
              </a:rPr>
              <a:t>Truong, Quang, et al. “Housing Price Prediction via Improved Machine Learning Techniques.” </a:t>
            </a:r>
            <a:r>
              <a:rPr i="1" lang="en" sz="1600">
                <a:solidFill>
                  <a:schemeClr val="dk1"/>
                </a:solidFill>
              </a:rPr>
              <a:t>Procedia Computer Science</a:t>
            </a:r>
            <a:r>
              <a:rPr lang="en" sz="1600">
                <a:solidFill>
                  <a:schemeClr val="dk1"/>
                </a:solidFill>
              </a:rPr>
              <a:t>, Elsevier, 27 July 2020, www.sciencedirect.com/science/article/pii/S1877050920316318. </a:t>
            </a:r>
            <a:endParaRPr sz="1600">
              <a:solidFill>
                <a:schemeClr val="dk1"/>
              </a:solidFill>
            </a:endParaRPr>
          </a:p>
          <a:p>
            <a:pPr indent="-360045" lvl="0" marL="360045" rtl="0" algn="l">
              <a:lnSpc>
                <a:spcPct val="100000"/>
              </a:lnSpc>
              <a:spcBef>
                <a:spcPts val="0"/>
              </a:spcBef>
              <a:spcAft>
                <a:spcPts val="0"/>
              </a:spcAft>
              <a:buClr>
                <a:schemeClr val="dk1"/>
              </a:buClr>
              <a:buSzPts val="1100"/>
              <a:buFont typeface="Arial"/>
              <a:buNone/>
            </a:pPr>
            <a:r>
              <a:rPr lang="en" sz="1600">
                <a:solidFill>
                  <a:schemeClr val="dk1"/>
                </a:solidFill>
              </a:rPr>
              <a:t>“Real Estate, Apartments, Mortgages &amp; Home Values.” </a:t>
            </a:r>
            <a:r>
              <a:rPr i="1" lang="en" sz="1600">
                <a:solidFill>
                  <a:schemeClr val="dk1"/>
                </a:solidFill>
              </a:rPr>
              <a:t>Zillow</a:t>
            </a:r>
            <a:r>
              <a:rPr lang="en" sz="1600">
                <a:solidFill>
                  <a:schemeClr val="dk1"/>
                </a:solidFill>
              </a:rPr>
              <a:t>, www.zillow.com/. </a:t>
            </a:r>
            <a:endParaRPr sz="1600">
              <a:solidFill>
                <a:schemeClr val="dk1"/>
              </a:solidFill>
            </a:endParaRPr>
          </a:p>
          <a:p>
            <a:pPr indent="-360045" lvl="0" marL="360045" rtl="0" algn="l">
              <a:lnSpc>
                <a:spcPct val="100000"/>
              </a:lnSpc>
              <a:spcBef>
                <a:spcPts val="0"/>
              </a:spcBef>
              <a:spcAft>
                <a:spcPts val="0"/>
              </a:spcAft>
              <a:buClr>
                <a:schemeClr val="dk1"/>
              </a:buClr>
              <a:buSzPts val="1100"/>
              <a:buFont typeface="Arial"/>
              <a:buNone/>
            </a:pPr>
            <a:r>
              <a:rPr lang="en" sz="1600">
                <a:solidFill>
                  <a:schemeClr val="dk1"/>
                </a:solidFill>
              </a:rPr>
              <a:t>“House Prices: Advanced Regression Techniques.” </a:t>
            </a:r>
            <a:r>
              <a:rPr i="1" lang="en" sz="1600">
                <a:solidFill>
                  <a:schemeClr val="dk1"/>
                </a:solidFill>
              </a:rPr>
              <a:t>Kaggle</a:t>
            </a:r>
            <a:r>
              <a:rPr lang="en" sz="1600">
                <a:solidFill>
                  <a:schemeClr val="dk1"/>
                </a:solidFill>
              </a:rPr>
              <a:t>, www.kaggle.com/c/house-prices-advanced-regression-techniques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000000"/>
                </a:solidFill>
              </a:rPr>
              <a:t>House prices are a crucial indicator of the economic condition, and it is also a point of great interest for buyers and sellers. Both parties are interested in the factors that affect the price. Our project's primary purpose is to implement the knowledge, instruments, and techniques learned in class in solving real-world problems to </a:t>
            </a:r>
            <a:r>
              <a:rPr lang="en" sz="1700">
                <a:solidFill>
                  <a:srgbClr val="000000"/>
                </a:solidFill>
              </a:rPr>
              <a:t>identify factors affecting a home sale price.</a:t>
            </a:r>
            <a:r>
              <a:rPr lang="en" sz="1700">
                <a:solidFill>
                  <a:srgbClr val="000000"/>
                </a:solidFill>
              </a:rPr>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implementation</a:t>
            </a:r>
            <a:r>
              <a:rPr lang="en"/>
              <a:t> of the project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just">
              <a:lnSpc>
                <a:spcPct val="100000"/>
              </a:lnSpc>
              <a:spcBef>
                <a:spcPts val="300"/>
              </a:spcBef>
              <a:spcAft>
                <a:spcPts val="0"/>
              </a:spcAft>
              <a:buClr>
                <a:schemeClr val="dk1"/>
              </a:buClr>
              <a:buSzPts val="2300"/>
              <a:buChar char="●"/>
            </a:pPr>
            <a:r>
              <a:rPr lang="en" sz="1700">
                <a:solidFill>
                  <a:schemeClr val="dk1"/>
                </a:solidFill>
              </a:rPr>
              <a:t>Literature</a:t>
            </a:r>
            <a:r>
              <a:rPr lang="en" sz="1700">
                <a:solidFill>
                  <a:schemeClr val="dk1"/>
                </a:solidFill>
              </a:rPr>
              <a:t> review and real world applications</a:t>
            </a:r>
            <a:endParaRPr sz="1700">
              <a:solidFill>
                <a:schemeClr val="dk1"/>
              </a:solidFill>
            </a:endParaRPr>
          </a:p>
          <a:p>
            <a:pPr indent="-374650" lvl="0" marL="457200" rtl="0" algn="just">
              <a:lnSpc>
                <a:spcPct val="100000"/>
              </a:lnSpc>
              <a:spcBef>
                <a:spcPts val="0"/>
              </a:spcBef>
              <a:spcAft>
                <a:spcPts val="0"/>
              </a:spcAft>
              <a:buClr>
                <a:schemeClr val="dk1"/>
              </a:buClr>
              <a:buSzPts val="2300"/>
              <a:buChar char="●"/>
            </a:pPr>
            <a:r>
              <a:rPr lang="en" sz="1700">
                <a:solidFill>
                  <a:schemeClr val="dk1"/>
                </a:solidFill>
              </a:rPr>
              <a:t>Data </a:t>
            </a:r>
            <a:r>
              <a:rPr lang="en" sz="1700">
                <a:solidFill>
                  <a:schemeClr val="dk1"/>
                </a:solidFill>
              </a:rPr>
              <a:t>exploration: </a:t>
            </a:r>
            <a:r>
              <a:rPr lang="en" sz="1700">
                <a:solidFill>
                  <a:schemeClr val="dk1"/>
                </a:solidFill>
              </a:rPr>
              <a:t>sample statistics, graphs, normality tests, checking for missing values (We are working with a train set).</a:t>
            </a:r>
            <a:endParaRPr sz="1700">
              <a:solidFill>
                <a:schemeClr val="dk1"/>
              </a:solidFill>
            </a:endParaRPr>
          </a:p>
          <a:p>
            <a:pPr indent="-374650" lvl="0" marL="457200" rtl="0" algn="just">
              <a:lnSpc>
                <a:spcPct val="100000"/>
              </a:lnSpc>
              <a:spcBef>
                <a:spcPts val="0"/>
              </a:spcBef>
              <a:spcAft>
                <a:spcPts val="0"/>
              </a:spcAft>
              <a:buClr>
                <a:schemeClr val="dk1"/>
              </a:buClr>
              <a:buSzPts val="2300"/>
              <a:buChar char="●"/>
            </a:pPr>
            <a:r>
              <a:rPr lang="en" sz="1700">
                <a:solidFill>
                  <a:schemeClr val="dk1"/>
                </a:solidFill>
              </a:rPr>
              <a:t>Best subset selection to choose the linear regression model</a:t>
            </a:r>
            <a:endParaRPr sz="1700">
              <a:solidFill>
                <a:schemeClr val="dk1"/>
              </a:solidFill>
            </a:endParaRPr>
          </a:p>
          <a:p>
            <a:pPr indent="-374650" lvl="0" marL="457200" rtl="0" algn="just">
              <a:lnSpc>
                <a:spcPct val="100000"/>
              </a:lnSpc>
              <a:spcBef>
                <a:spcPts val="0"/>
              </a:spcBef>
              <a:spcAft>
                <a:spcPts val="0"/>
              </a:spcAft>
              <a:buClr>
                <a:schemeClr val="dk1"/>
              </a:buClr>
              <a:buSzPts val="2300"/>
              <a:buChar char="●"/>
            </a:pPr>
            <a:r>
              <a:rPr lang="en" sz="1700">
                <a:solidFill>
                  <a:schemeClr val="dk1"/>
                </a:solidFill>
              </a:rPr>
              <a:t>Evaluate the training model and apply to a training set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300"/>
              </a:spcBef>
              <a:spcAft>
                <a:spcPts val="300"/>
              </a:spcAft>
              <a:buNone/>
            </a:pPr>
            <a:r>
              <a:rPr lang="en"/>
              <a:t>Literature review and real world applications</a:t>
            </a:r>
            <a:endParaRPr sz="4100"/>
          </a:p>
        </p:txBody>
      </p:sp>
      <p:sp>
        <p:nvSpPr>
          <p:cNvPr id="73" name="Google Shape;73;p16"/>
          <p:cNvSpPr txBox="1"/>
          <p:nvPr>
            <p:ph idx="1" type="body"/>
          </p:nvPr>
        </p:nvSpPr>
        <p:spPr>
          <a:xfrm>
            <a:off x="311700" y="1161300"/>
            <a:ext cx="8520600" cy="3416400"/>
          </a:xfrm>
          <a:prstGeom prst="rect">
            <a:avLst/>
          </a:prstGeom>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Font typeface="Times New Roman"/>
              <a:buChar char="●"/>
            </a:pPr>
            <a:r>
              <a:rPr lang="en" sz="1700">
                <a:solidFill>
                  <a:schemeClr val="dk1"/>
                </a:solidFill>
                <a:latin typeface="Times New Roman"/>
                <a:ea typeface="Times New Roman"/>
                <a:cs typeface="Times New Roman"/>
                <a:sym typeface="Times New Roman"/>
              </a:rPr>
              <a:t>The paper by Quang Truong et al. (2019) Examines and compares the accuracy of such Machine Learning methods as Random Forest, XGBoost, and LightGBM. Hybrid Regression and Stacked Generalization Regression are two machine learning techniques predicting house prices using the “Housing Price in Beijing” dataset.</a:t>
            </a:r>
            <a:endParaRPr sz="1700">
              <a:solidFill>
                <a:schemeClr val="dk1"/>
              </a:solidFill>
              <a:latin typeface="Times New Roman"/>
              <a:ea typeface="Times New Roman"/>
              <a:cs typeface="Times New Roman"/>
              <a:sym typeface="Times New Roman"/>
            </a:endParaRPr>
          </a:p>
          <a:p>
            <a:pPr indent="-374650" lvl="0" marL="457200" rtl="0" algn="l">
              <a:lnSpc>
                <a:spcPct val="100000"/>
              </a:lnSpc>
              <a:spcBef>
                <a:spcPts val="0"/>
              </a:spcBef>
              <a:spcAft>
                <a:spcPts val="0"/>
              </a:spcAft>
              <a:buClr>
                <a:schemeClr val="dk1"/>
              </a:buClr>
              <a:buSzPts val="2300"/>
              <a:buFont typeface="Times New Roman"/>
              <a:buChar char="●"/>
            </a:pPr>
            <a:r>
              <a:rPr lang="en" sz="1700">
                <a:solidFill>
                  <a:schemeClr val="dk1"/>
                </a:solidFill>
                <a:latin typeface="Times New Roman"/>
                <a:ea typeface="Times New Roman"/>
                <a:cs typeface="Times New Roman"/>
                <a:sym typeface="Times New Roman"/>
              </a:rPr>
              <a:t>Dubin (1998) uses OLS regression to predict house prices based on different features using the data from multiple listings from Baltimore and Maryland (1978).</a:t>
            </a:r>
            <a:endParaRPr sz="1700">
              <a:solidFill>
                <a:schemeClr val="dk1"/>
              </a:solidFill>
              <a:latin typeface="Times New Roman"/>
              <a:ea typeface="Times New Roman"/>
              <a:cs typeface="Times New Roman"/>
              <a:sym typeface="Times New Roman"/>
            </a:endParaRPr>
          </a:p>
          <a:p>
            <a:pPr indent="-374650" lvl="0" marL="457200" rtl="0" algn="l">
              <a:lnSpc>
                <a:spcPct val="100000"/>
              </a:lnSpc>
              <a:spcBef>
                <a:spcPts val="0"/>
              </a:spcBef>
              <a:spcAft>
                <a:spcPts val="0"/>
              </a:spcAft>
              <a:buClr>
                <a:schemeClr val="dk1"/>
              </a:buClr>
              <a:buSzPts val="2300"/>
              <a:buFont typeface="Times New Roman"/>
              <a:buChar char="●"/>
            </a:pPr>
            <a:r>
              <a:rPr lang="en" sz="1700">
                <a:solidFill>
                  <a:schemeClr val="dk1"/>
                </a:solidFill>
                <a:latin typeface="Times New Roman"/>
                <a:ea typeface="Times New Roman"/>
                <a:cs typeface="Times New Roman"/>
                <a:sym typeface="Times New Roman"/>
              </a:rPr>
              <a:t>Zillow Company.</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Description and Data Exploration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017725"/>
            <a:ext cx="8520600" cy="3960300"/>
          </a:xfrm>
          <a:prstGeom prst="rect">
            <a:avLst/>
          </a:prstGeom>
        </p:spPr>
        <p:txBody>
          <a:bodyPr anchorCtr="0" anchor="t" bIns="91425" lIns="91425" spcFirstLastPara="1" rIns="91425" wrap="square" tIns="91425">
            <a:noAutofit/>
          </a:bodyPr>
          <a:lstStyle/>
          <a:p>
            <a:pPr indent="0" lvl="0" marL="0" rtl="0" algn="just">
              <a:lnSpc>
                <a:spcPct val="100000"/>
              </a:lnSpc>
              <a:spcBef>
                <a:spcPts val="300"/>
              </a:spcBef>
              <a:spcAft>
                <a:spcPts val="0"/>
              </a:spcAft>
              <a:buNone/>
            </a:pPr>
            <a:r>
              <a:rPr lang="en" sz="1500">
                <a:solidFill>
                  <a:schemeClr val="dk1"/>
                </a:solidFill>
              </a:rPr>
              <a:t>The dataset we will use for this project is the "Ames Housing Data" created by Dean De Cock. As a professor, he used the famous Boston Housing Data Set for his regression class as a part of his work. However, this dataset only contains 506 observations and 14 variables and quite outdated: the original dataset came from the 70s. To obtain a more relevant dataset, Dean De Cock, in collaboration with the students of Iowa State StatCom and the Ames City Assessor's Office, created the new Ames Housing data set.</a:t>
            </a:r>
            <a:endParaRPr sz="1500">
              <a:solidFill>
                <a:schemeClr val="dk1"/>
              </a:solidFill>
            </a:endParaRPr>
          </a:p>
          <a:p>
            <a:pPr indent="-361950" lvl="0" marL="457200" rtl="0" algn="just">
              <a:lnSpc>
                <a:spcPct val="100000"/>
              </a:lnSpc>
              <a:spcBef>
                <a:spcPts val="300"/>
              </a:spcBef>
              <a:spcAft>
                <a:spcPts val="0"/>
              </a:spcAft>
              <a:buClr>
                <a:schemeClr val="dk1"/>
              </a:buClr>
              <a:buSzPts val="2100"/>
              <a:buChar char="●"/>
            </a:pPr>
            <a:r>
              <a:rPr lang="en" sz="1500">
                <a:solidFill>
                  <a:schemeClr val="dk1"/>
                </a:solidFill>
              </a:rPr>
              <a:t>Data runs from 2006 to 2010 with house sales in Ames, Iowa.</a:t>
            </a:r>
            <a:endParaRPr sz="1500">
              <a:solidFill>
                <a:schemeClr val="dk1"/>
              </a:solidFill>
            </a:endParaRPr>
          </a:p>
          <a:p>
            <a:pPr indent="-361950" lvl="0" marL="457200" rtl="0" algn="just">
              <a:lnSpc>
                <a:spcPct val="100000"/>
              </a:lnSpc>
              <a:spcBef>
                <a:spcPts val="0"/>
              </a:spcBef>
              <a:spcAft>
                <a:spcPts val="0"/>
              </a:spcAft>
              <a:buClr>
                <a:schemeClr val="dk1"/>
              </a:buClr>
              <a:buSzPts val="2100"/>
              <a:buChar char="●"/>
            </a:pPr>
            <a:r>
              <a:rPr lang="en" sz="1500">
                <a:solidFill>
                  <a:schemeClr val="dk1"/>
                </a:solidFill>
              </a:rPr>
              <a:t>The original data set contains 2930 observations and 79 explanatory variables. The dataset from kaggle is </a:t>
            </a:r>
            <a:r>
              <a:rPr lang="en" sz="1500">
                <a:solidFill>
                  <a:schemeClr val="dk1"/>
                </a:solidFill>
              </a:rPr>
              <a:t>divided</a:t>
            </a:r>
            <a:r>
              <a:rPr lang="en" sz="1500">
                <a:solidFill>
                  <a:schemeClr val="dk1"/>
                </a:solidFill>
              </a:rPr>
              <a:t> into training and test set 1460 observations each and 79 </a:t>
            </a:r>
            <a:r>
              <a:rPr lang="en" sz="1500">
                <a:solidFill>
                  <a:schemeClr val="dk1"/>
                </a:solidFill>
              </a:rPr>
              <a:t>explanatory variables </a:t>
            </a:r>
            <a:r>
              <a:rPr lang="en" sz="1500">
                <a:solidFill>
                  <a:schemeClr val="dk1"/>
                </a:solidFill>
              </a:rPr>
              <a:t>(23 nominal, 23 ordinal, 14 discrete, and 20 continuous). The test set does not have the real values of the target variable. Some values of the predictors are missing.</a:t>
            </a:r>
            <a:endParaRPr sz="1500">
              <a:solidFill>
                <a:schemeClr val="dk1"/>
              </a:solidFill>
            </a:endParaRPr>
          </a:p>
          <a:p>
            <a:pPr indent="-361950" lvl="0" marL="457200" rtl="0" algn="just">
              <a:lnSpc>
                <a:spcPct val="100000"/>
              </a:lnSpc>
              <a:spcBef>
                <a:spcPts val="0"/>
              </a:spcBef>
              <a:spcAft>
                <a:spcPts val="0"/>
              </a:spcAft>
              <a:buClr>
                <a:schemeClr val="dk1"/>
              </a:buClr>
              <a:buSzPts val="2100"/>
              <a:buChar char="●"/>
            </a:pPr>
            <a:r>
              <a:rPr lang="en" sz="1500">
                <a:solidFill>
                  <a:schemeClr val="dk1"/>
                </a:solidFill>
              </a:rPr>
              <a:t>Contains factors in assessing home values such as lot size in square feet, number of fireplaces, the pool area in square feet, number of kitchens, kitchen quality, type of roof, overall material, and many more.</a:t>
            </a:r>
            <a:endParaRPr sz="1500">
              <a:solidFill>
                <a:schemeClr val="dk1"/>
              </a:solidFill>
            </a:endParaRPr>
          </a:p>
          <a:p>
            <a:pPr indent="0" lvl="0" marL="0" rtl="0" algn="just">
              <a:lnSpc>
                <a:spcPct val="100000"/>
              </a:lnSpc>
              <a:spcBef>
                <a:spcPts val="300"/>
              </a:spcBef>
              <a:spcAft>
                <a:spcPts val="3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of methods and </a:t>
            </a:r>
            <a:r>
              <a:rPr lang="en"/>
              <a:t>instruments</a:t>
            </a:r>
            <a:endParaRPr/>
          </a:p>
        </p:txBody>
      </p:sp>
      <p:sp>
        <p:nvSpPr>
          <p:cNvPr id="85" name="Google Shape;85;p18"/>
          <p:cNvSpPr txBox="1"/>
          <p:nvPr>
            <p:ph idx="1" type="body"/>
          </p:nvPr>
        </p:nvSpPr>
        <p:spPr>
          <a:xfrm>
            <a:off x="0" y="929325"/>
            <a:ext cx="9144000" cy="185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rPr>
              <a:t>       The main method we used is Multiple OLS Linear Regression. </a:t>
            </a:r>
            <a:endParaRPr sz="1800">
              <a:solidFill>
                <a:srgbClr val="000000"/>
              </a:solidFill>
            </a:endParaRPr>
          </a:p>
          <a:p>
            <a:pPr indent="-381000" lvl="0" marL="457200" rtl="0" algn="l">
              <a:lnSpc>
                <a:spcPct val="100000"/>
              </a:lnSpc>
              <a:spcBef>
                <a:spcPts val="100"/>
              </a:spcBef>
              <a:spcAft>
                <a:spcPts val="0"/>
              </a:spcAft>
              <a:buClr>
                <a:srgbClr val="000000"/>
              </a:buClr>
              <a:buSzPts val="2400"/>
              <a:buChar char="●"/>
            </a:pPr>
            <a:r>
              <a:rPr lang="en" sz="1800">
                <a:solidFill>
                  <a:srgbClr val="000000"/>
                </a:solidFill>
              </a:rPr>
              <a:t>Linear Regression usage will allow us to make accurate predictions on house prices from the dataset and see any correlation. </a:t>
            </a:r>
            <a:endParaRPr sz="1800">
              <a:solidFill>
                <a:srgbClr val="000000"/>
              </a:solidFill>
            </a:endParaRPr>
          </a:p>
          <a:p>
            <a:pPr indent="-381000" lvl="0" marL="457200" rtl="0" algn="l">
              <a:lnSpc>
                <a:spcPct val="100000"/>
              </a:lnSpc>
              <a:spcBef>
                <a:spcPts val="0"/>
              </a:spcBef>
              <a:spcAft>
                <a:spcPts val="0"/>
              </a:spcAft>
              <a:buClr>
                <a:schemeClr val="dk1"/>
              </a:buClr>
              <a:buSzPts val="2400"/>
              <a:buChar char="●"/>
            </a:pPr>
            <a:r>
              <a:rPr lang="en" sz="1800">
                <a:solidFill>
                  <a:schemeClr val="dk1"/>
                </a:solidFill>
              </a:rPr>
              <a:t>To evaluate the precision of the model we chose </a:t>
            </a:r>
            <a:r>
              <a:rPr lang="en" sz="1800">
                <a:solidFill>
                  <a:schemeClr val="dk1"/>
                </a:solidFill>
              </a:rPr>
              <a:t>adjusted</a:t>
            </a:r>
            <a:r>
              <a:rPr lang="en" sz="1800">
                <a:solidFill>
                  <a:schemeClr val="dk1"/>
                </a:solidFill>
              </a:rPr>
              <a:t> R-squared and MSE as a metrics</a:t>
            </a:r>
            <a:endParaRPr sz="18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1800">
                <a:solidFill>
                  <a:schemeClr val="dk1"/>
                </a:solidFill>
              </a:rPr>
              <a:t>For the linear regression we use F-test. Ho:</a:t>
            </a:r>
            <a:r>
              <a:rPr lang="en" sz="1800">
                <a:solidFill>
                  <a:schemeClr val="dk1"/>
                </a:solidFill>
              </a:rPr>
              <a:t>Contributing factors of a house do not affect the price of houses, Ha:Contributing factors of a house affect the price of houses.</a:t>
            </a:r>
            <a:endParaRPr sz="18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1800">
                <a:solidFill>
                  <a:schemeClr val="dk1"/>
                </a:solidFill>
              </a:rPr>
              <a:t>For the normality test we used Shapiro-Wilk test where Ho is that data comes from normal distribution.</a:t>
            </a:r>
            <a:endParaRPr sz="18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1800">
                <a:solidFill>
                  <a:schemeClr val="dk1"/>
                </a:solidFill>
              </a:rPr>
              <a:t>To choose the best subset for linear regression we use ‘Leaps’ library in R. We used AIC criteria to pick the best subset.The model with the smallest AIC was chosen.</a:t>
            </a:r>
            <a:endParaRPr sz="1800">
              <a:solidFill>
                <a:schemeClr val="dk1"/>
              </a:solidFill>
            </a:endParaRPr>
          </a:p>
          <a:p>
            <a:pPr indent="0" lvl="0" marL="0" rtl="0" algn="l">
              <a:lnSpc>
                <a:spcPct val="100000"/>
              </a:lnSpc>
              <a:spcBef>
                <a:spcPts val="100"/>
              </a:spcBef>
              <a:spcAft>
                <a:spcPts val="0"/>
              </a:spcAft>
              <a:buClr>
                <a:schemeClr val="dk1"/>
              </a:buClr>
              <a:buSzPts val="1100"/>
              <a:buFont typeface="Arial"/>
              <a:buNone/>
            </a:pPr>
            <a:r>
              <a:t/>
            </a:r>
            <a:endParaRPr sz="1800">
              <a:solidFill>
                <a:srgbClr val="000000"/>
              </a:solidFill>
            </a:endParaRPr>
          </a:p>
          <a:p>
            <a:pPr indent="0" lvl="0" marL="0" rtl="0" algn="l">
              <a:spcBef>
                <a:spcPts val="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03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SalePrice Summary Statistics</a:t>
            </a:r>
            <a:endParaRPr/>
          </a:p>
        </p:txBody>
      </p:sp>
      <p:sp>
        <p:nvSpPr>
          <p:cNvPr id="91" name="Google Shape;91;p19"/>
          <p:cNvSpPr txBox="1"/>
          <p:nvPr>
            <p:ph idx="1" type="body"/>
          </p:nvPr>
        </p:nvSpPr>
        <p:spPr>
          <a:xfrm>
            <a:off x="114650" y="3617775"/>
            <a:ext cx="9144000" cy="142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rPr>
              <a:t>fivenum(data$SalePrice):34900 129950 163000 214000 755000</a:t>
            </a:r>
            <a:endParaRPr sz="1600">
              <a:solidFill>
                <a:srgbClr val="000000"/>
              </a:solidFill>
            </a:endParaRPr>
          </a:p>
          <a:p>
            <a:pPr indent="0" lvl="0" marL="0" rtl="0" algn="l">
              <a:lnSpc>
                <a:spcPct val="100000"/>
              </a:lnSpc>
              <a:spcBef>
                <a:spcPts val="100"/>
              </a:spcBef>
              <a:spcAft>
                <a:spcPts val="0"/>
              </a:spcAft>
              <a:buClr>
                <a:schemeClr val="dk1"/>
              </a:buClr>
              <a:buSzPts val="1100"/>
              <a:buFont typeface="Arial"/>
              <a:buNone/>
            </a:pPr>
            <a:r>
              <a:rPr lang="en" sz="1600">
                <a:solidFill>
                  <a:srgbClr val="000000"/>
                </a:solidFill>
              </a:rPr>
              <a:t>mean(data$SalePrice) 180921; sd(data$SalePrice) 79442.5,</a:t>
            </a:r>
            <a:endParaRPr sz="1600">
              <a:solidFill>
                <a:srgbClr val="000000"/>
              </a:solidFill>
            </a:endParaRPr>
          </a:p>
          <a:p>
            <a:pPr indent="0" lvl="0" marL="0" rtl="0" algn="l">
              <a:spcBef>
                <a:spcPts val="100"/>
              </a:spcBef>
              <a:spcAft>
                <a:spcPts val="0"/>
              </a:spcAft>
              <a:buClr>
                <a:schemeClr val="dk1"/>
              </a:buClr>
              <a:buSzPts val="1100"/>
              <a:buFont typeface="Arial"/>
              <a:buNone/>
            </a:pPr>
            <a:r>
              <a:rPr lang="en" sz="1600">
                <a:solidFill>
                  <a:schemeClr val="dk1"/>
                </a:solidFill>
              </a:rPr>
              <a:t>Mean&gt;median, higher tail&gt;lower tail, so it’s right skewed (highly right skewed (1.88)) and leptokurtic-kurtosis is 9.5.</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rgbClr val="000000"/>
              </a:solidFill>
            </a:endParaRPr>
          </a:p>
          <a:p>
            <a:pPr indent="0" lvl="0" marL="0" rtl="0" algn="l">
              <a:lnSpc>
                <a:spcPct val="100000"/>
              </a:lnSpc>
              <a:spcBef>
                <a:spcPts val="100"/>
              </a:spcBef>
              <a:spcAft>
                <a:spcPts val="100"/>
              </a:spcAft>
              <a:buClr>
                <a:schemeClr val="dk1"/>
              </a:buClr>
              <a:buSzPts val="1100"/>
              <a:buFont typeface="Arial"/>
              <a:buNone/>
            </a:pPr>
            <a:r>
              <a:t/>
            </a:r>
            <a:endParaRPr sz="1600">
              <a:solidFill>
                <a:srgbClr val="000000"/>
              </a:solidFill>
            </a:endParaRPr>
          </a:p>
        </p:txBody>
      </p:sp>
      <p:pic>
        <p:nvPicPr>
          <p:cNvPr id="92" name="Google Shape;92;p19"/>
          <p:cNvPicPr preferRelativeResize="0"/>
          <p:nvPr/>
        </p:nvPicPr>
        <p:blipFill>
          <a:blip r:embed="rId3">
            <a:alphaModFix/>
          </a:blip>
          <a:stretch>
            <a:fillRect/>
          </a:stretch>
        </p:blipFill>
        <p:spPr>
          <a:xfrm>
            <a:off x="249900" y="938450"/>
            <a:ext cx="8404548" cy="229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Shapiro-Wilk normality test</a:t>
            </a:r>
            <a:endParaRPr/>
          </a:p>
        </p:txBody>
      </p:sp>
      <p:sp>
        <p:nvSpPr>
          <p:cNvPr id="98" name="Google Shape;98;p20"/>
          <p:cNvSpPr txBox="1"/>
          <p:nvPr>
            <p:ph idx="1" type="body"/>
          </p:nvPr>
        </p:nvSpPr>
        <p:spPr>
          <a:xfrm>
            <a:off x="477775" y="3671575"/>
            <a:ext cx="7888200" cy="1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highlight>
                  <a:srgbClr val="FFFFFF"/>
                </a:highlight>
              </a:rPr>
              <a:t>shapiro.test(data$SalePrice) W = 0.86967, p-value &lt; 2.2e-16</a:t>
            </a:r>
            <a:endParaRPr sz="1700">
              <a:solidFill>
                <a:srgbClr val="000000"/>
              </a:solidFill>
              <a:highlight>
                <a:srgbClr val="FFFFFF"/>
              </a:highlight>
            </a:endParaRPr>
          </a:p>
          <a:p>
            <a:pPr indent="0" lvl="0" marL="0" rtl="0" algn="l">
              <a:spcBef>
                <a:spcPts val="1600"/>
              </a:spcBef>
              <a:spcAft>
                <a:spcPts val="0"/>
              </a:spcAft>
              <a:buNone/>
            </a:pPr>
            <a:r>
              <a:rPr lang="en" sz="1700">
                <a:solidFill>
                  <a:srgbClr val="000000"/>
                </a:solidFill>
                <a:highlight>
                  <a:srgbClr val="FFFFFF"/>
                </a:highlight>
              </a:rPr>
              <a:t>So, p-value is less than 0.05, so we reject the Ho, thus there is not enough </a:t>
            </a:r>
            <a:r>
              <a:rPr lang="en" sz="1700">
                <a:solidFill>
                  <a:srgbClr val="000000"/>
                </a:solidFill>
                <a:highlight>
                  <a:srgbClr val="FFFFFF"/>
                </a:highlight>
              </a:rPr>
              <a:t>evidence</a:t>
            </a:r>
            <a:r>
              <a:rPr lang="en" sz="1700">
                <a:solidFill>
                  <a:srgbClr val="000000"/>
                </a:solidFill>
                <a:highlight>
                  <a:srgbClr val="FFFFFF"/>
                </a:highlight>
              </a:rPr>
              <a:t> that data comes from normal distribution.</a:t>
            </a:r>
            <a:endParaRPr sz="1700">
              <a:solidFill>
                <a:srgbClr val="000000"/>
              </a:solidFill>
              <a:highlight>
                <a:srgbClr val="FFFFFF"/>
              </a:highlight>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1572000" y="1017725"/>
            <a:ext cx="5376249" cy="278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Best Subset Selection</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000000"/>
                </a:solidFill>
              </a:rPr>
              <a:t>With the high number of variables in the dataset and some issues with the variables, we could not run the subset selection on the full dataset due to R errors. A high correlation between some variables could have caused it. Instead, we manually constructed our regression model, taking the problem's logic into account.</a:t>
            </a:r>
            <a:endParaRPr sz="1800">
              <a:solidFill>
                <a:srgbClr val="000000"/>
              </a:solidFill>
            </a:endParaRPr>
          </a:p>
          <a:p>
            <a:pPr indent="-381000" lvl="0" marL="457200" rtl="0" algn="l">
              <a:lnSpc>
                <a:spcPct val="100000"/>
              </a:lnSpc>
              <a:spcBef>
                <a:spcPts val="100"/>
              </a:spcBef>
              <a:spcAft>
                <a:spcPts val="0"/>
              </a:spcAft>
              <a:buClr>
                <a:srgbClr val="000000"/>
              </a:buClr>
              <a:buSzPts val="2400"/>
              <a:buChar char="●"/>
            </a:pPr>
            <a:r>
              <a:rPr lang="en" sz="1800">
                <a:solidFill>
                  <a:srgbClr val="000000"/>
                </a:solidFill>
              </a:rPr>
              <a:t>found a model that consists of 27 predictors and an accuracy of about 84% (adjusted R-squared)</a:t>
            </a:r>
            <a:endParaRPr sz="18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1800">
                <a:solidFill>
                  <a:srgbClr val="000000"/>
                </a:solidFill>
              </a:rPr>
              <a:t>cleaned the data by using the na.omit() function</a:t>
            </a:r>
            <a:endParaRPr sz="18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1800">
                <a:solidFill>
                  <a:srgbClr val="000000"/>
                </a:solidFill>
              </a:rPr>
              <a:t>add 7 variables randomly to 27 chosen initially to  see if the best subset selection can improve the precision of the model</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