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293084-AAF6-495C-AA7B-C7A5D056003F}" type="datetimeFigureOut">
              <a:rPr lang="vi-VN" smtClean="0"/>
              <a:t>02/08/2018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acebook.github.io/j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x990803" TargetMode="External"/><Relationship Id="rId2" Type="http://schemas.openxmlformats.org/officeDocument/2006/relationships/hyperlink" Target="https://en.wikipedia.org/wiki/Model%E2%80%93view%E2%80%93view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trends.com/angular-vs-react-vs-vue-vs-@angular/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sights.stackoverflow.com/survey/2017#most-loved-dreaded-and-wan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migration.html" TargetMode="External"/><Relationship Id="rId2" Type="http://schemas.openxmlformats.org/officeDocument/2006/relationships/hyperlink" Target="https://github.com/reactjs/react-codem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ycombinator.com/item?id=1315196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comparison.html#Data-bind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047891"/>
            <a:ext cx="9036496" cy="225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5661248"/>
            <a:ext cx="6400800" cy="720080"/>
          </a:xfrm>
        </p:spPr>
        <p:txBody>
          <a:bodyPr>
            <a:normAutofit fontScale="85000" lnSpcReduction="20000"/>
          </a:bodyPr>
          <a:lstStyle/>
          <a:p>
            <a:r>
              <a:rPr lang="vi-VN" b="1" dirty="0" smtClean="0"/>
              <a:t>Author: Duoc Vo</a:t>
            </a:r>
          </a:p>
          <a:p>
            <a:r>
              <a:rPr lang="vi-VN" b="1" dirty="0" smtClean="0"/>
              <a:t>Email: voquocduoc@gmail.com</a:t>
            </a:r>
            <a:endParaRPr lang="vi-VN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229600" cy="1470025"/>
          </a:xfrm>
        </p:spPr>
        <p:txBody>
          <a:bodyPr>
            <a:normAutofit/>
          </a:bodyPr>
          <a:lstStyle/>
          <a:p>
            <a:r>
              <a:rPr lang="vi-VN" b="1" dirty="0"/>
              <a:t>Angular vs. React vs. </a:t>
            </a:r>
            <a:r>
              <a:rPr lang="vi-VN" b="1" dirty="0" smtClean="0"/>
              <a:t>Vue comparison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18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363272" cy="5543128"/>
          </a:xfrm>
        </p:spPr>
        <p:txBody>
          <a:bodyPr>
            <a:normAutofit/>
          </a:bodyPr>
          <a:lstStyle/>
          <a:p>
            <a:r>
              <a:rPr lang="vi-VN" b="1" dirty="0"/>
              <a:t>Other programming concepts</a:t>
            </a:r>
          </a:p>
          <a:p>
            <a:r>
              <a:rPr lang="vi-VN" dirty="0"/>
              <a:t>Angular as an </a:t>
            </a:r>
            <a:r>
              <a:rPr lang="vi-VN" dirty="0" smtClean="0"/>
              <a:t>MVC-framework</a:t>
            </a:r>
            <a:endParaRPr lang="en-US" dirty="0" smtClean="0"/>
          </a:p>
          <a:p>
            <a:r>
              <a:rPr lang="en-US" dirty="0"/>
              <a:t>React only has the V </a:t>
            </a:r>
            <a:endParaRPr lang="en-US" dirty="0" smtClean="0"/>
          </a:p>
          <a:p>
            <a:endParaRPr lang="en-US" dirty="0"/>
          </a:p>
          <a:p>
            <a:r>
              <a:rPr lang="vi-VN" b="1" dirty="0"/>
              <a:t>Size &amp; performance</a:t>
            </a:r>
          </a:p>
          <a:p>
            <a:r>
              <a:rPr lang="en-US" dirty="0"/>
              <a:t>React and </a:t>
            </a:r>
            <a:r>
              <a:rPr lang="en-US" dirty="0" err="1"/>
              <a:t>Vue</a:t>
            </a:r>
            <a:r>
              <a:rPr lang="en-US" dirty="0"/>
              <a:t> both have a Virtual DOM , which is supposed to improve performance. </a:t>
            </a:r>
          </a:p>
          <a:p>
            <a:r>
              <a:rPr lang="en-US" dirty="0" err="1"/>
              <a:t>AngularJS</a:t>
            </a:r>
            <a:r>
              <a:rPr lang="en-US" dirty="0"/>
              <a:t> becomes slow when there are a lot of watchers, because every time anything in the scope changes, all these watchers need to be re-evaluated again</a:t>
            </a:r>
            <a:r>
              <a:rPr lang="en-US" dirty="0"/>
              <a:t/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37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476672"/>
            <a:ext cx="8291264" cy="5543128"/>
          </a:xfrm>
        </p:spPr>
        <p:txBody>
          <a:bodyPr/>
          <a:lstStyle/>
          <a:p>
            <a:r>
              <a:rPr lang="vi-VN" b="1" dirty="0" smtClean="0"/>
              <a:t>Testing</a:t>
            </a:r>
          </a:p>
          <a:p>
            <a:r>
              <a:rPr lang="en-US" dirty="0"/>
              <a:t>Facebook </a:t>
            </a:r>
            <a:r>
              <a:rPr lang="en-US" dirty="0">
                <a:hlinkClick r:id="rId2"/>
              </a:rPr>
              <a:t>uses Jest</a:t>
            </a:r>
            <a:r>
              <a:rPr lang="en-US" dirty="0"/>
              <a:t> to tests its React </a:t>
            </a:r>
            <a:r>
              <a:rPr lang="en-US" dirty="0" smtClean="0"/>
              <a:t>code</a:t>
            </a:r>
            <a:endParaRPr lang="vi-VN" smtClean="0"/>
          </a:p>
          <a:p>
            <a:endParaRPr lang="vi-VN" b="1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447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dobe Caslon Pro" pitchFamily="18" charset="0"/>
              </a:rPr>
              <a:t> Introductions</a:t>
            </a:r>
          </a:p>
          <a:p>
            <a:r>
              <a:rPr lang="vi-VN" sz="4000" dirty="0" smtClean="0"/>
              <a:t> Long-term </a:t>
            </a:r>
            <a:r>
              <a:rPr lang="vi-VN" sz="4000" dirty="0"/>
              <a:t>support &amp; migrations</a:t>
            </a:r>
            <a:endParaRPr lang="en-US" sz="4000" dirty="0" smtClean="0">
              <a:latin typeface="Adobe Caslon Pro" pitchFamily="18" charset="0"/>
            </a:endParaRPr>
          </a:p>
          <a:p>
            <a:r>
              <a:rPr lang="en-US" sz="4000" b="1" dirty="0" smtClean="0">
                <a:latin typeface="Adobe Caslon Pro" pitchFamily="18" charset="0"/>
              </a:rPr>
              <a:t> Comparison</a:t>
            </a:r>
          </a:p>
          <a:p>
            <a:r>
              <a:rPr lang="en-US" sz="4000" dirty="0" smtClean="0">
                <a:latin typeface="Adobe Caslon Pro" pitchFamily="18" charset="0"/>
              </a:rPr>
              <a:t> Examples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8005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363272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INTRODUCTIONS</a:t>
            </a:r>
            <a:endParaRPr lang="en-US" b="1" dirty="0" smtClean="0">
              <a:latin typeface="Adobe Caslon Pro" pitchFamily="18" charset="0"/>
            </a:endParaRPr>
          </a:p>
          <a:p>
            <a:r>
              <a:rPr lang="en-US" sz="2800" b="1" dirty="0" smtClean="0">
                <a:latin typeface="Adobe Caslon Pro" pitchFamily="18" charset="0"/>
              </a:rPr>
              <a:t>Angular</a:t>
            </a:r>
            <a:r>
              <a:rPr lang="en-US" sz="2800" dirty="0">
                <a:latin typeface="Adobe Caslon Pro" pitchFamily="18" charset="0"/>
              </a:rPr>
              <a:t> is a </a:t>
            </a:r>
            <a:r>
              <a:rPr lang="en-US" sz="2800" dirty="0" err="1">
                <a:latin typeface="Adobe Caslon Pro" pitchFamily="18" charset="0"/>
              </a:rPr>
              <a:t>TypeScript</a:t>
            </a:r>
            <a:r>
              <a:rPr lang="en-US" sz="2800" dirty="0">
                <a:latin typeface="Adobe Caslon Pro" pitchFamily="18" charset="0"/>
              </a:rPr>
              <a:t>-based </a:t>
            </a:r>
            <a:r>
              <a:rPr lang="en-US" sz="2800" dirty="0" err="1">
                <a:latin typeface="Adobe Caslon Pro" pitchFamily="18" charset="0"/>
              </a:rPr>
              <a:t>Javascript</a:t>
            </a:r>
            <a:r>
              <a:rPr lang="en-US" sz="2800" dirty="0">
                <a:latin typeface="Adobe Caslon Pro" pitchFamily="18" charset="0"/>
              </a:rPr>
              <a:t> framework. Developed and maintained by </a:t>
            </a:r>
            <a:r>
              <a:rPr lang="en-US" sz="2800" dirty="0" smtClean="0">
                <a:latin typeface="Adobe Caslon Pro" pitchFamily="18" charset="0"/>
              </a:rPr>
              <a:t>Google</a:t>
            </a:r>
          </a:p>
          <a:p>
            <a:r>
              <a:rPr lang="en-US" sz="2800" b="1" dirty="0">
                <a:latin typeface="Adobe Caslon Pro" pitchFamily="18" charset="0"/>
              </a:rPr>
              <a:t>React</a:t>
            </a:r>
            <a:r>
              <a:rPr lang="en-US" sz="2800" dirty="0">
                <a:latin typeface="Adobe Caslon Pro" pitchFamily="18" charset="0"/>
              </a:rPr>
              <a:t> is described as “</a:t>
            </a:r>
            <a:r>
              <a:rPr lang="en-US" sz="2800" i="1" dirty="0">
                <a:latin typeface="Adobe Caslon Pro" pitchFamily="18" charset="0"/>
              </a:rPr>
              <a:t>a JavaScript library for building user interfaces</a:t>
            </a:r>
            <a:r>
              <a:rPr lang="en-US" sz="2800" dirty="0">
                <a:latin typeface="Adobe Caslon Pro" pitchFamily="18" charset="0"/>
              </a:rPr>
              <a:t>”. Initially released in March 2013, React was developed and is maintained by </a:t>
            </a:r>
            <a:r>
              <a:rPr lang="en-US" sz="2800" dirty="0" smtClean="0">
                <a:latin typeface="Adobe Caslon Pro" pitchFamily="18" charset="0"/>
              </a:rPr>
              <a:t>Facebook</a:t>
            </a:r>
          </a:p>
          <a:p>
            <a:r>
              <a:rPr lang="en-US" sz="2800" b="1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 is one of the most rapidly growing JS frameworks in 2016. </a:t>
            </a:r>
            <a:r>
              <a:rPr lang="en-US" sz="2800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 describes itself as a “</a:t>
            </a:r>
            <a:r>
              <a:rPr lang="en-US" sz="2800" i="1" dirty="0">
                <a:latin typeface="Adobe Caslon Pro" pitchFamily="18" charset="0"/>
              </a:rPr>
              <a:t>Intuitive, Fast and </a:t>
            </a:r>
            <a:r>
              <a:rPr lang="en-US" sz="2800" i="1" dirty="0" err="1">
                <a:latin typeface="Adobe Caslon Pro" pitchFamily="18" charset="0"/>
              </a:rPr>
              <a:t>Composable</a:t>
            </a:r>
            <a:r>
              <a:rPr lang="en-US" sz="2800" i="1" dirty="0">
                <a:latin typeface="Adobe Caslon Pro" pitchFamily="18" charset="0"/>
              </a:rPr>
              <a:t> </a:t>
            </a:r>
            <a:r>
              <a:rPr lang="en-US" sz="2800" i="1" dirty="0">
                <a:latin typeface="Adobe Caslon Pro" pitchFamily="18" charset="0"/>
                <a:hlinkClick r:id="rId2"/>
              </a:rPr>
              <a:t>MVVM</a:t>
            </a:r>
            <a:r>
              <a:rPr lang="en-US" sz="2800" i="1" dirty="0">
                <a:latin typeface="Adobe Caslon Pro" pitchFamily="18" charset="0"/>
              </a:rPr>
              <a:t> for building interactive interfaces</a:t>
            </a:r>
            <a:r>
              <a:rPr lang="en-US" sz="2800" dirty="0">
                <a:latin typeface="Adobe Caslon Pro" pitchFamily="18" charset="0"/>
              </a:rPr>
              <a:t>.” It was first released in February 2014 by ex-Google-employee </a:t>
            </a:r>
            <a:r>
              <a:rPr lang="en-US" sz="2800" dirty="0">
                <a:latin typeface="Adobe Caslon Pro" pitchFamily="18" charset="0"/>
                <a:hlinkClick r:id="rId3"/>
              </a:rPr>
              <a:t>Evan </a:t>
            </a:r>
            <a:r>
              <a:rPr lang="en-US" sz="2800" dirty="0" smtClean="0">
                <a:latin typeface="Adobe Caslon Pro" pitchFamily="18" charset="0"/>
                <a:hlinkClick r:id="rId3"/>
              </a:rPr>
              <a:t>You</a:t>
            </a:r>
            <a:r>
              <a:rPr lang="en-US" sz="2800" dirty="0" smtClean="0">
                <a:latin typeface="Adobe Caslon Pro" pitchFamily="18" charset="0"/>
              </a:rPr>
              <a:t>. </a:t>
            </a:r>
            <a:r>
              <a:rPr lang="en-US" sz="2800" i="1" dirty="0" err="1" smtClean="0">
                <a:latin typeface="Adobe Caslon Pro" pitchFamily="18" charset="0"/>
              </a:rPr>
              <a:t>Vue</a:t>
            </a:r>
            <a:r>
              <a:rPr lang="en-US" sz="2800" i="1" dirty="0" smtClean="0">
                <a:latin typeface="Adobe Caslon Pro" pitchFamily="18" charset="0"/>
              </a:rPr>
              <a:t> </a:t>
            </a:r>
            <a:r>
              <a:rPr lang="en-US" sz="2800" i="1" dirty="0">
                <a:latin typeface="Adobe Caslon Pro" pitchFamily="18" charset="0"/>
              </a:rPr>
              <a:t>is used by </a:t>
            </a:r>
            <a:r>
              <a:rPr lang="en-US" sz="2800" i="1" dirty="0" err="1">
                <a:latin typeface="Adobe Caslon Pro" pitchFamily="18" charset="0"/>
              </a:rPr>
              <a:t>Alibaba</a:t>
            </a:r>
            <a:r>
              <a:rPr lang="en-US" sz="2800" i="1" dirty="0">
                <a:latin typeface="Adobe Caslon Pro" pitchFamily="18" charset="0"/>
              </a:rPr>
              <a:t>, </a:t>
            </a:r>
            <a:r>
              <a:rPr lang="en-US" sz="2800" i="1" dirty="0" err="1">
                <a:latin typeface="Adobe Caslon Pro" pitchFamily="18" charset="0"/>
              </a:rPr>
              <a:t>Baidu</a:t>
            </a:r>
            <a:r>
              <a:rPr lang="en-US" sz="2800" i="1" dirty="0">
                <a:latin typeface="Adobe Caslon Pro" pitchFamily="18" charset="0"/>
              </a:rPr>
              <a:t>, Expedia, Nintendo, </a:t>
            </a:r>
            <a:r>
              <a:rPr lang="en-US" sz="2800" i="1" dirty="0" err="1">
                <a:latin typeface="Adobe Caslon Pro" pitchFamily="18" charset="0"/>
              </a:rPr>
              <a:t>GitLab</a:t>
            </a:r>
            <a:r>
              <a:rPr lang="en-US" sz="2800" i="1" dirty="0">
                <a:latin typeface="Adobe Caslon Pro" pitchFamily="18" charset="0"/>
              </a:rPr>
              <a:t> </a:t>
            </a:r>
          </a:p>
        </p:txBody>
      </p:sp>
    </p:spTree>
    <p:extLst>
      <p:ext uri="{BB962C8B-B14F-4D97-AF65-F5344CB8AC3E}">
        <p14:creationId xmlns:p14="http://schemas.microsoft.com/office/powerpoint/2010/main" val="24102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00038"/>
            <a:ext cx="657225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00138"/>
            <a:ext cx="78105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620688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 smtClean="0"/>
              <a:t> </a:t>
            </a:r>
            <a:r>
              <a:rPr lang="vi-VN" b="1" dirty="0" smtClean="0">
                <a:hlinkClick r:id="rId3"/>
              </a:rPr>
              <a:t>Npm Trends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2880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2272" y="332656"/>
            <a:ext cx="276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hlinkClick r:id="rId2"/>
              </a:rPr>
              <a:t>Stackoverflow 2017 </a:t>
            </a:r>
            <a:r>
              <a:rPr lang="vi-VN" dirty="0" smtClean="0">
                <a:hlinkClick r:id="rId2"/>
              </a:rPr>
              <a:t>survey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701988"/>
            <a:ext cx="7229475" cy="56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Long-term support &amp; </a:t>
            </a:r>
            <a:r>
              <a:rPr lang="vi-VN" b="1" dirty="0" smtClean="0"/>
              <a:t>migrations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496944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React</a:t>
            </a: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React </a:t>
            </a:r>
            <a:r>
              <a:rPr lang="en-US" dirty="0">
                <a:latin typeface="Adobe Caslon Pro" pitchFamily="18" charset="0"/>
              </a:rPr>
              <a:t>APIs are quite </a:t>
            </a:r>
            <a:r>
              <a:rPr lang="en-US" dirty="0" smtClean="0">
                <a:latin typeface="Adobe Caslon Pro" pitchFamily="18" charset="0"/>
              </a:rPr>
              <a:t>stable</a:t>
            </a: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There </a:t>
            </a:r>
            <a:r>
              <a:rPr lang="en-US" dirty="0">
                <a:latin typeface="Adobe Caslon Pro" pitchFamily="18" charset="0"/>
              </a:rPr>
              <a:t>are also some scripts to help you move from your current API to a newer one: check out </a:t>
            </a:r>
            <a:r>
              <a:rPr lang="en-US" dirty="0" smtClean="0">
                <a:latin typeface="Adobe Caslon Pro" pitchFamily="18" charset="0"/>
                <a:hlinkClick r:id="rId2"/>
              </a:rPr>
              <a:t>react-</a:t>
            </a:r>
            <a:r>
              <a:rPr lang="en-US" dirty="0" err="1" smtClean="0">
                <a:latin typeface="Adobe Caslon Pro" pitchFamily="18" charset="0"/>
                <a:hlinkClick r:id="rId2"/>
              </a:rPr>
              <a:t>codemod</a:t>
            </a:r>
            <a:endParaRPr lang="en-US" dirty="0" smtClean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V14 </a:t>
            </a:r>
            <a:r>
              <a:rPr lang="en-US" dirty="0">
                <a:latin typeface="Adobe Caslon Pro" pitchFamily="18" charset="0"/>
              </a:rPr>
              <a:t>was released in October 2015, </a:t>
            </a:r>
            <a:r>
              <a:rPr lang="en-US" dirty="0" smtClean="0">
                <a:latin typeface="Adobe Caslon Pro" pitchFamily="18" charset="0"/>
              </a:rPr>
              <a:t>V15 </a:t>
            </a:r>
            <a:r>
              <a:rPr lang="en-US" dirty="0">
                <a:latin typeface="Adobe Caslon Pro" pitchFamily="18" charset="0"/>
              </a:rPr>
              <a:t>was published in April 2016, and </a:t>
            </a:r>
            <a:r>
              <a:rPr lang="en-US" dirty="0" smtClean="0">
                <a:latin typeface="Adobe Caslon Pro" pitchFamily="18" charset="0"/>
              </a:rPr>
              <a:t>V16 </a:t>
            </a:r>
            <a:r>
              <a:rPr lang="en-US" dirty="0">
                <a:latin typeface="Adobe Caslon Pro" pitchFamily="18" charset="0"/>
              </a:rPr>
              <a:t>does not have a release date </a:t>
            </a:r>
            <a:r>
              <a:rPr lang="en-US" dirty="0" smtClean="0">
                <a:latin typeface="Adobe Caslon Pro" pitchFamily="18" charset="0"/>
              </a:rPr>
              <a:t>yet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Angular</a:t>
            </a:r>
            <a:endParaRPr lang="en-US" b="1" dirty="0">
              <a:solidFill>
                <a:srgbClr val="FF0000"/>
              </a:solidFill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S</a:t>
            </a:r>
            <a:r>
              <a:rPr lang="en-US" dirty="0" smtClean="0">
                <a:latin typeface="Adobe Caslon Pro" pitchFamily="18" charset="0"/>
              </a:rPr>
              <a:t>tarting </a:t>
            </a:r>
            <a:r>
              <a:rPr lang="en-US" dirty="0">
                <a:latin typeface="Adobe Caslon Pro" pitchFamily="18" charset="0"/>
              </a:rPr>
              <a:t>with the v2 release. </a:t>
            </a:r>
            <a:endParaRPr lang="en-US" dirty="0" smtClean="0"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dobe Caslon Pro" pitchFamily="18" charset="0"/>
              </a:rPr>
              <a:t>There </a:t>
            </a:r>
            <a:r>
              <a:rPr lang="en-US" dirty="0">
                <a:latin typeface="Adobe Caslon Pro" pitchFamily="18" charset="0"/>
              </a:rPr>
              <a:t>will be one major update every six months, and there will be a deprecation period of at least six months </a:t>
            </a:r>
            <a:endParaRPr lang="en-US" dirty="0" smtClean="0"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</a:t>
            </a:r>
            <a:r>
              <a:rPr lang="en-US" dirty="0" smtClean="0">
                <a:latin typeface="Adobe Caslon Pro" pitchFamily="18" charset="0"/>
              </a:rPr>
              <a:t>he </a:t>
            </a:r>
            <a:r>
              <a:rPr lang="en-US" dirty="0">
                <a:latin typeface="Adobe Caslon Pro" pitchFamily="18" charset="0"/>
              </a:rPr>
              <a:t>angular team has announced long-term-support versions starting with angular 4</a:t>
            </a:r>
            <a:r>
              <a:rPr lang="en-US" dirty="0" smtClean="0">
                <a:latin typeface="Adobe Caslon Pro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dobe Caslon Pro" pitchFamily="18" charset="0"/>
              </a:rPr>
              <a:t>---------------------------------------------------------------------------------------------</a:t>
            </a:r>
            <a:r>
              <a:rPr lang="en-US" dirty="0" smtClean="0">
                <a:latin typeface="Adobe Caslon Pro" pitchFamily="18" charset="0"/>
              </a:rPr>
              <a:t>--</a:t>
            </a:r>
          </a:p>
          <a:p>
            <a:r>
              <a:rPr lang="en-US" b="1" dirty="0" err="1">
                <a:solidFill>
                  <a:srgbClr val="FF0000"/>
                </a:solidFill>
                <a:latin typeface="Adobe Caslon Pro" pitchFamily="18" charset="0"/>
              </a:rPr>
              <a:t>Vue</a:t>
            </a:r>
            <a:endParaRPr lang="en-US" b="1" dirty="0">
              <a:solidFill>
                <a:srgbClr val="FF0000"/>
              </a:solidFill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 The update process for </a:t>
            </a:r>
            <a:r>
              <a:rPr lang="en-US" dirty="0" err="1">
                <a:latin typeface="Adobe Caslon Pro" pitchFamily="18" charset="0"/>
              </a:rPr>
              <a:t>Vue</a:t>
            </a:r>
            <a:r>
              <a:rPr lang="en-US" dirty="0">
                <a:latin typeface="Adobe Caslon Pro" pitchFamily="18" charset="0"/>
              </a:rPr>
              <a:t> 1.x to 2.0 should be easy for a small app — the developer team has asserted </a:t>
            </a:r>
            <a:r>
              <a:rPr lang="en-US" dirty="0">
                <a:latin typeface="Adobe Caslon Pro" pitchFamily="18" charset="0"/>
                <a:hlinkClick r:id="rId3"/>
              </a:rPr>
              <a:t>that 90% of the APIs</a:t>
            </a:r>
            <a:r>
              <a:rPr lang="en-US" dirty="0">
                <a:latin typeface="Adobe Caslon Pro" pitchFamily="18" charset="0"/>
              </a:rPr>
              <a:t> stayed the same.</a:t>
            </a:r>
          </a:p>
          <a:p>
            <a:pPr>
              <a:buFontTx/>
              <a:buChar char="-"/>
            </a:pPr>
            <a:r>
              <a:rPr lang="en-US" dirty="0"/>
              <a:t> </a:t>
            </a:r>
            <a:r>
              <a:rPr lang="en-US" dirty="0">
                <a:latin typeface="Adobe Caslon Pro" pitchFamily="18" charset="0"/>
              </a:rPr>
              <a:t>One developer </a:t>
            </a:r>
            <a:r>
              <a:rPr lang="en-US" dirty="0">
                <a:latin typeface="Adobe Caslon Pro" pitchFamily="18" charset="0"/>
                <a:hlinkClick r:id="rId4"/>
              </a:rPr>
              <a:t>noted</a:t>
            </a:r>
            <a:r>
              <a:rPr lang="en-US" dirty="0">
                <a:latin typeface="Adobe Caslon Pro" pitchFamily="18" charset="0"/>
              </a:rPr>
              <a:t> that the update from v1 to v2 was still no fun in a big app. Unfortunately, there is no clear (public) roadmap about the next major version or information on plans for LTS versions.</a:t>
            </a:r>
          </a:p>
          <a:p>
            <a:pPr>
              <a:buFontTx/>
              <a:buChar char="-"/>
            </a:pPr>
            <a:endParaRPr lang="en-US" dirty="0">
              <a:latin typeface="Adobe Caslon Pro" pitchFamily="18" charset="0"/>
            </a:endParaRPr>
          </a:p>
          <a:p>
            <a:r>
              <a:rPr lang="en-US" dirty="0">
                <a:sym typeface="Wingdings" pitchFamily="2" charset="2"/>
              </a:rPr>
              <a:t> </a:t>
            </a:r>
            <a:r>
              <a:rPr lang="en-US" sz="3200" b="1" i="1" u="sng" dirty="0">
                <a:latin typeface="Adobe Caslon Pro" pitchFamily="18" charset="0"/>
              </a:rPr>
              <a:t>you need to take care of the corresponding updates and migrations on your </a:t>
            </a:r>
            <a:r>
              <a:rPr lang="en-US" sz="3200" b="1" i="1" u="sng" dirty="0" smtClean="0">
                <a:latin typeface="Adobe Caslon Pro" pitchFamily="18" charset="0"/>
              </a:rPr>
              <a:t>own</a:t>
            </a:r>
            <a:endParaRPr lang="vi-VN" sz="3200" b="1" i="1" u="sng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580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Comparison of React, Angular &amp; 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Vue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9126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800" b="1" dirty="0" smtClean="0"/>
              <a:t>Components</a:t>
            </a:r>
            <a:endParaRPr lang="vi-VN" sz="2800" b="1" dirty="0"/>
          </a:p>
          <a:p>
            <a:pPr>
              <a:buFontTx/>
              <a:buChar char="-"/>
            </a:pPr>
            <a:r>
              <a:rPr lang="en-US" sz="2800" dirty="0" smtClean="0">
                <a:latin typeface="Adobe Caslon Pro" pitchFamily="18" charset="0"/>
              </a:rPr>
              <a:t>The </a:t>
            </a:r>
            <a:r>
              <a:rPr lang="en-US" sz="2800" dirty="0">
                <a:latin typeface="Adobe Caslon Pro" pitchFamily="18" charset="0"/>
              </a:rPr>
              <a:t>frameworks in question are all component-based</a:t>
            </a:r>
            <a:r>
              <a:rPr lang="en-US" sz="2800" dirty="0" smtClean="0">
                <a:latin typeface="Adobe Caslon Pro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dobe Caslon Pro" pitchFamily="18" charset="0"/>
              </a:rPr>
              <a:t>React </a:t>
            </a:r>
            <a:r>
              <a:rPr lang="en-US" sz="2800" dirty="0">
                <a:latin typeface="Adobe Caslon Pro" pitchFamily="18" charset="0"/>
              </a:rPr>
              <a:t>and </a:t>
            </a:r>
            <a:r>
              <a:rPr lang="en-US" sz="2800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 both excel at handling dumb </a:t>
            </a:r>
            <a:r>
              <a:rPr lang="en-US" sz="2800" dirty="0" smtClean="0">
                <a:latin typeface="Adobe Caslon Pro" pitchFamily="18" charset="0"/>
              </a:rPr>
              <a:t>components </a:t>
            </a:r>
            <a:r>
              <a:rPr lang="vi-VN" sz="2800" dirty="0"/>
              <a:t>(very re-usable) </a:t>
            </a:r>
            <a:r>
              <a:rPr lang="en-US" sz="2800" dirty="0" smtClean="0">
                <a:latin typeface="Adobe Caslon Pro" pitchFamily="18" charset="0"/>
              </a:rPr>
              <a:t>: </a:t>
            </a:r>
            <a:r>
              <a:rPr lang="en-US" sz="2800" dirty="0">
                <a:latin typeface="Adobe Caslon Pro" pitchFamily="18" charset="0"/>
              </a:rPr>
              <a:t>small, stateless functions that receive an input and return elements as output</a:t>
            </a:r>
            <a:r>
              <a:rPr lang="en-US" sz="2800" dirty="0" smtClean="0">
                <a:latin typeface="Adobe Caslon Pro" pitchFamily="18" charset="0"/>
              </a:rPr>
              <a:t>.</a:t>
            </a:r>
          </a:p>
          <a:p>
            <a:pPr marL="0" indent="0">
              <a:buNone/>
            </a:pPr>
            <a:r>
              <a:rPr lang="vi-VN" sz="2800" b="1" dirty="0"/>
              <a:t>Typescript vs. ES6 vs. </a:t>
            </a:r>
            <a:r>
              <a:rPr lang="vi-VN" sz="2800" b="1" dirty="0" smtClean="0"/>
              <a:t>ES5</a:t>
            </a:r>
            <a:endParaRPr lang="vi-VN" sz="2800" b="1" dirty="0"/>
          </a:p>
          <a:p>
            <a:pPr>
              <a:buFontTx/>
              <a:buChar char="-"/>
            </a:pPr>
            <a:r>
              <a:rPr lang="vi-VN" sz="2800" dirty="0" smtClean="0"/>
              <a:t>Angular </a:t>
            </a:r>
            <a:r>
              <a:rPr lang="vi-VN" sz="2800" dirty="0"/>
              <a:t>relies on </a:t>
            </a:r>
            <a:r>
              <a:rPr lang="vi-VN" sz="2800" b="1" dirty="0"/>
              <a:t>TypeScript</a:t>
            </a:r>
            <a:r>
              <a:rPr lang="vi-VN" sz="2800" dirty="0" smtClean="0"/>
              <a:t>.</a:t>
            </a:r>
          </a:p>
          <a:p>
            <a:pPr>
              <a:buFontTx/>
              <a:buChar char="-"/>
            </a:pPr>
            <a:r>
              <a:rPr lang="vi-VN" sz="2800" dirty="0">
                <a:latin typeface="Adobe Caslon Pro" pitchFamily="18" charset="0"/>
              </a:rPr>
              <a:t>React and Vue </a:t>
            </a:r>
            <a:r>
              <a:rPr lang="en-US" sz="2800" dirty="0">
                <a:latin typeface="Adobe Caslon Pro" pitchFamily="18" charset="0"/>
              </a:rPr>
              <a:t>support ES5, ES6, or even </a:t>
            </a:r>
            <a:r>
              <a:rPr lang="en-US" sz="2800" dirty="0" err="1">
                <a:latin typeface="Adobe Caslon Pro" pitchFamily="18" charset="0"/>
              </a:rPr>
              <a:t>TypeScript</a:t>
            </a:r>
            <a:endParaRPr lang="en-US" sz="2800" dirty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vi-VN" sz="2800" b="1" dirty="0"/>
              <a:t>Templates — JSX or </a:t>
            </a:r>
            <a:r>
              <a:rPr lang="vi-VN" sz="2800" b="1" dirty="0" smtClean="0"/>
              <a:t>HTML</a:t>
            </a:r>
            <a:endParaRPr lang="vi-VN" sz="2800" b="1" dirty="0"/>
          </a:p>
          <a:p>
            <a:pPr>
              <a:buFontTx/>
              <a:buChar char="-"/>
            </a:pPr>
            <a:r>
              <a:rPr lang="en-US" sz="2800" dirty="0">
                <a:latin typeface="Adobe Caslon Pro" pitchFamily="18" charset="0"/>
              </a:rPr>
              <a:t>JSX implies that everything in React</a:t>
            </a:r>
          </a:p>
          <a:p>
            <a:pPr>
              <a:buFontTx/>
              <a:buChar char="-"/>
            </a:pPr>
            <a:r>
              <a:rPr lang="en-US" sz="2800" dirty="0">
                <a:latin typeface="Adobe Caslon Pro" pitchFamily="18" charset="0"/>
              </a:rPr>
              <a:t>The Angular templates are enhanced HTML with special Angular language (Things like </a:t>
            </a:r>
            <a:r>
              <a:rPr lang="en-US" sz="2800" dirty="0" err="1">
                <a:latin typeface="Adobe Caslon Pro" pitchFamily="18" charset="0"/>
              </a:rPr>
              <a:t>ngIf</a:t>
            </a:r>
            <a:r>
              <a:rPr lang="en-US" sz="2800" dirty="0">
                <a:latin typeface="Adobe Caslon Pro" pitchFamily="18" charset="0"/>
              </a:rPr>
              <a:t> or </a:t>
            </a:r>
            <a:r>
              <a:rPr lang="en-US" sz="2800" dirty="0" err="1">
                <a:latin typeface="Adobe Caslon Pro" pitchFamily="18" charset="0"/>
              </a:rPr>
              <a:t>ngFor</a:t>
            </a:r>
            <a:r>
              <a:rPr lang="en-US" sz="2800" dirty="0">
                <a:latin typeface="Adobe Caslon Pro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vi-VN" sz="2800" dirty="0">
                <a:latin typeface="Adobe Caslon Pro" pitchFamily="18" charset="0"/>
              </a:rPr>
              <a:t>Vue features “s</a:t>
            </a:r>
            <a:r>
              <a:rPr lang="vi-VN" sz="2800" dirty="0">
                <a:latin typeface="Adobe Caslon Pro" pitchFamily="18" charset="0"/>
                <a:hlinkClick r:id="rId2"/>
              </a:rPr>
              <a:t>ingle-file components</a:t>
            </a:r>
            <a:r>
              <a:rPr lang="vi-VN" sz="2800" dirty="0">
                <a:latin typeface="Adobe Caslon Pro" pitchFamily="18" charset="0"/>
              </a:rPr>
              <a:t>”</a:t>
            </a:r>
          </a:p>
          <a:p>
            <a:pPr>
              <a:buFontTx/>
              <a:buChar char="-"/>
            </a:pPr>
            <a:endParaRPr lang="en-US" sz="2800" dirty="0">
              <a:latin typeface="Adobe Caslon Pro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17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63272" cy="5615136"/>
          </a:xfrm>
        </p:spPr>
        <p:txBody>
          <a:bodyPr>
            <a:normAutofit lnSpcReduction="10000"/>
          </a:bodyPr>
          <a:lstStyle/>
          <a:p>
            <a:r>
              <a:rPr lang="vi-VN" b="1" dirty="0"/>
              <a:t>Framework vs. library</a:t>
            </a:r>
          </a:p>
          <a:p>
            <a:r>
              <a:rPr lang="vi-VN" dirty="0"/>
              <a:t>Angular is a </a:t>
            </a:r>
            <a:r>
              <a:rPr lang="vi-VN" dirty="0" smtClean="0"/>
              <a:t>framework</a:t>
            </a:r>
          </a:p>
          <a:p>
            <a:r>
              <a:rPr lang="en-US" dirty="0"/>
              <a:t>React and </a:t>
            </a:r>
            <a:r>
              <a:rPr lang="en-US" dirty="0" err="1"/>
              <a:t>Vue</a:t>
            </a:r>
            <a:r>
              <a:rPr lang="en-US" dirty="0"/>
              <a:t> share many </a:t>
            </a:r>
            <a:r>
              <a:rPr lang="en-US" dirty="0" smtClean="0"/>
              <a:t>similarities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focus in the core library, with concerns such as routing and global state management handled by companion </a:t>
            </a:r>
            <a:r>
              <a:rPr lang="en-US" dirty="0" smtClean="0"/>
              <a:t>libraries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 tooltip="Data binding"/>
              </a:rPr>
              <a:t>Data binding</a:t>
            </a:r>
            <a:endParaRPr lang="en-US" b="1" dirty="0"/>
          </a:p>
          <a:p>
            <a:r>
              <a:rPr lang="en-US" dirty="0" err="1"/>
              <a:t>AngularJS</a:t>
            </a:r>
            <a:r>
              <a:rPr lang="en-US" dirty="0"/>
              <a:t> uses two-way binding between scopes, while </a:t>
            </a:r>
            <a:r>
              <a:rPr lang="en-US" dirty="0" err="1"/>
              <a:t>Vue</a:t>
            </a:r>
            <a:r>
              <a:rPr lang="en-US" dirty="0"/>
              <a:t> enforces a one-way data flow between components. This makes the flow of data easier to reason about in non-trivial applications</a:t>
            </a:r>
            <a:r>
              <a:rPr lang="en-US" dirty="0" smtClean="0"/>
              <a:t>.</a:t>
            </a:r>
          </a:p>
          <a:p>
            <a:r>
              <a:rPr lang="en-US" dirty="0"/>
              <a:t>React often works bundled with </a:t>
            </a:r>
            <a:r>
              <a:rPr lang="en-US" dirty="0" err="1"/>
              <a:t>Redux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1319</TotalTime>
  <Words>129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Angular vs. React vs. Vue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Long-term support &amp; migrations</vt:lpstr>
      <vt:lpstr>Comparison of React, Angular &amp; Vue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vs. React vs. Vue comparison</dc:title>
  <dc:creator>Windows User</dc:creator>
  <cp:lastModifiedBy>Windows User</cp:lastModifiedBy>
  <cp:revision>65</cp:revision>
  <dcterms:created xsi:type="dcterms:W3CDTF">2018-07-23T15:36:37Z</dcterms:created>
  <dcterms:modified xsi:type="dcterms:W3CDTF">2018-08-02T16:11:49Z</dcterms:modified>
</cp:coreProperties>
</file>