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62" r:id="rId5"/>
    <p:sldId id="264" r:id="rId6"/>
    <p:sldId id="273" r:id="rId7"/>
    <p:sldId id="272" r:id="rId8"/>
    <p:sldId id="270" r:id="rId9"/>
    <p:sldId id="263" r:id="rId10"/>
    <p:sldId id="265" r:id="rId11"/>
    <p:sldId id="266" r:id="rId12"/>
    <p:sldId id="267" r:id="rId13"/>
    <p:sldId id="269" r:id="rId14"/>
    <p:sldId id="268" r:id="rId15"/>
    <p:sldId id="274"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a:srgbClr val="17D1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62" y="-2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31681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147906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975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359342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233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286983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236505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68936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52594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16EB2-53B6-407B-BEA5-76627BFA2007}" type="datetimeFigureOut">
              <a:rPr lang="vi-VN" smtClean="0"/>
              <a:t>05/11/2018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218117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816EB2-53B6-407B-BEA5-76627BFA2007}" type="datetimeFigureOut">
              <a:rPr lang="vi-VN" smtClean="0"/>
              <a:t>05/11/2018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122250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816EB2-53B6-407B-BEA5-76627BFA2007}" type="datetimeFigureOut">
              <a:rPr lang="vi-VN" smtClean="0"/>
              <a:t>05/11/2018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413133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816EB2-53B6-407B-BEA5-76627BFA2007}" type="datetimeFigureOut">
              <a:rPr lang="vi-VN" smtClean="0"/>
              <a:t>05/11/2018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128110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16EB2-53B6-407B-BEA5-76627BFA2007}" type="datetimeFigureOut">
              <a:rPr lang="vi-VN" smtClean="0"/>
              <a:t>05/11/2018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344413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16EB2-53B6-407B-BEA5-76627BFA2007}" type="datetimeFigureOut">
              <a:rPr lang="vi-VN" smtClean="0"/>
              <a:t>05/11/2018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332205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16EB2-53B6-407B-BEA5-76627BFA2007}" type="datetimeFigureOut">
              <a:rPr lang="vi-VN" smtClean="0"/>
              <a:t>05/11/2018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D84E258-5271-43C8-9ACF-C34F1A1F319F}" type="slidenum">
              <a:rPr lang="vi-VN" smtClean="0"/>
              <a:t>‹#›</a:t>
            </a:fld>
            <a:endParaRPr lang="vi-VN"/>
          </a:p>
        </p:txBody>
      </p:sp>
    </p:spTree>
    <p:extLst>
      <p:ext uri="{BB962C8B-B14F-4D97-AF65-F5344CB8AC3E}">
        <p14:creationId xmlns:p14="http://schemas.microsoft.com/office/powerpoint/2010/main" val="80620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816EB2-53B6-407B-BEA5-76627BFA2007}" type="datetimeFigureOut">
              <a:rPr lang="vi-VN" smtClean="0"/>
              <a:t>05/11/2018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84E258-5271-43C8-9ACF-C34F1A1F319F}" type="slidenum">
              <a:rPr lang="vi-VN" smtClean="0"/>
              <a:t>‹#›</a:t>
            </a:fld>
            <a:endParaRPr lang="vi-VN"/>
          </a:p>
        </p:txBody>
      </p:sp>
    </p:spTree>
    <p:extLst>
      <p:ext uri="{BB962C8B-B14F-4D97-AF65-F5344CB8AC3E}">
        <p14:creationId xmlns:p14="http://schemas.microsoft.com/office/powerpoint/2010/main" val="4145488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450116" y="1825739"/>
            <a:ext cx="5455449" cy="4373644"/>
          </a:xfrm>
        </p:spPr>
        <p:txBody>
          <a:bodyPr>
            <a:noAutofit/>
          </a:bodyPr>
          <a:lstStyle/>
          <a:p>
            <a:r>
              <a:rPr lang="en-US" sz="2800" smtClean="0">
                <a:solidFill>
                  <a:srgbClr val="FF0000"/>
                </a:solidFill>
                <a:latin typeface="Times New Roman" panose="02020603050405020304" pitchFamily="18" charset="0"/>
                <a:cs typeface="Times New Roman" panose="02020603050405020304" pitchFamily="18" charset="0"/>
              </a:rPr>
              <a:t>NGƯỜI THỰC HIỆN : </a:t>
            </a:r>
          </a:p>
          <a:p>
            <a:r>
              <a:rPr lang="en-US" sz="2800" smtClean="0">
                <a:solidFill>
                  <a:srgbClr val="FF0000"/>
                </a:solidFill>
                <a:latin typeface="Times New Roman" panose="02020603050405020304" pitchFamily="18" charset="0"/>
                <a:cs typeface="Times New Roman" panose="02020603050405020304" pitchFamily="18" charset="0"/>
              </a:rPr>
              <a:t>VŨ HOÀNG TRÚC VY </a:t>
            </a:r>
          </a:p>
          <a:p>
            <a:r>
              <a:rPr lang="en-US" sz="2800" smtClean="0">
                <a:solidFill>
                  <a:srgbClr val="FF0000"/>
                </a:solidFill>
                <a:latin typeface="Times New Roman" panose="02020603050405020304" pitchFamily="18" charset="0"/>
                <a:cs typeface="Times New Roman" panose="02020603050405020304" pitchFamily="18" charset="0"/>
              </a:rPr>
              <a:t>NGUYỄN TRUNG HIẾU</a:t>
            </a:r>
          </a:p>
          <a:p>
            <a:r>
              <a:rPr lang="en-US" sz="2800" smtClean="0">
                <a:solidFill>
                  <a:srgbClr val="FF0000"/>
                </a:solidFill>
                <a:latin typeface="Times New Roman" panose="02020603050405020304" pitchFamily="18" charset="0"/>
                <a:cs typeface="Times New Roman" panose="02020603050405020304" pitchFamily="18" charset="0"/>
              </a:rPr>
              <a:t>VÕ THIÊN HOÀNG NHỰT</a:t>
            </a:r>
          </a:p>
          <a:p>
            <a:r>
              <a:rPr lang="en-US" sz="2800" smtClean="0">
                <a:solidFill>
                  <a:srgbClr val="FF0000"/>
                </a:solidFill>
                <a:latin typeface="Times New Roman" panose="02020603050405020304" pitchFamily="18" charset="0"/>
                <a:cs typeface="Times New Roman" panose="02020603050405020304" pitchFamily="18" charset="0"/>
              </a:rPr>
              <a:t>LÊ HOÀNG NHỰT</a:t>
            </a:r>
          </a:p>
          <a:p>
            <a:r>
              <a:rPr lang="en-US" sz="2800" smtClean="0">
                <a:solidFill>
                  <a:srgbClr val="FF0000"/>
                </a:solidFill>
                <a:latin typeface="Times New Roman" panose="02020603050405020304" pitchFamily="18" charset="0"/>
                <a:cs typeface="Times New Roman" panose="02020603050405020304" pitchFamily="18" charset="0"/>
              </a:rPr>
              <a:t>BÙI HOÀNG ANH TUẤN</a:t>
            </a:r>
          </a:p>
          <a:p>
            <a:r>
              <a:rPr lang="en-US" sz="2800" smtClean="0">
                <a:solidFill>
                  <a:srgbClr val="FF0000"/>
                </a:solidFill>
                <a:latin typeface="Times New Roman" panose="02020603050405020304" pitchFamily="18" charset="0"/>
                <a:cs typeface="Times New Roman" panose="02020603050405020304" pitchFamily="18" charset="0"/>
              </a:rPr>
              <a:t>HOÀNG PHÚ THỌ</a:t>
            </a:r>
            <a:endParaRPr lang="vi-VN" sz="2800">
              <a:solidFill>
                <a:srgbClr val="FF0000"/>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677334" y="609600"/>
            <a:ext cx="8596668" cy="78889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smtClean="0">
                <a:solidFill>
                  <a:srgbClr val="0070C0"/>
                </a:solidFill>
                <a:latin typeface="Times New Roman" panose="02020603050405020304" pitchFamily="18" charset="0"/>
                <a:cs typeface="Times New Roman" panose="02020603050405020304" pitchFamily="18" charset="0"/>
              </a:rPr>
              <a:t>BẢO VỆ MÔI TRƯỜNG</a:t>
            </a:r>
            <a:endParaRPr lang="vi-VN" sz="6000"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77079" y="1398494"/>
            <a:ext cx="2457724" cy="769441"/>
          </a:xfrm>
          <a:prstGeom prst="rect">
            <a:avLst/>
          </a:prstGeom>
        </p:spPr>
        <p:txBody>
          <a:bodyPr wrap="none">
            <a:spAutoFit/>
          </a:bodyPr>
          <a:lstStyle/>
          <a:p>
            <a:r>
              <a:rPr lang="en-US" sz="4400">
                <a:solidFill>
                  <a:srgbClr val="FF0000"/>
                </a:solidFill>
                <a:latin typeface="Times New Roman" panose="02020603050405020304" pitchFamily="18" charset="0"/>
                <a:cs typeface="Times New Roman" panose="02020603050405020304" pitchFamily="18" charset="0"/>
              </a:rPr>
              <a:t>lớp </a:t>
            </a:r>
            <a:r>
              <a:rPr lang="en-US" sz="4400" smtClean="0">
                <a:solidFill>
                  <a:srgbClr val="FF0000"/>
                </a:solidFill>
                <a:latin typeface="Times New Roman" panose="02020603050405020304" pitchFamily="18" charset="0"/>
                <a:cs typeface="Times New Roman" panose="02020603050405020304" pitchFamily="18" charset="0"/>
              </a:rPr>
              <a:t>9A10 </a:t>
            </a:r>
            <a:endParaRPr lang="vi-VN" sz="4400"/>
          </a:p>
        </p:txBody>
      </p:sp>
      <p:pic>
        <p:nvPicPr>
          <p:cNvPr id="102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95" y="2475807"/>
            <a:ext cx="4370294" cy="356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96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69259"/>
            <a:ext cx="9058337" cy="775447"/>
          </a:xfrm>
        </p:spPr>
        <p:txBody>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
        <p:nvSpPr>
          <p:cNvPr id="3" name="Content Placeholder 2"/>
          <p:cNvSpPr>
            <a:spLocks noGrp="1"/>
          </p:cNvSpPr>
          <p:nvPr>
            <p:ph idx="1"/>
          </p:nvPr>
        </p:nvSpPr>
        <p:spPr>
          <a:xfrm>
            <a:off x="5761660" y="2629440"/>
            <a:ext cx="3195419" cy="3429001"/>
          </a:xfrm>
        </p:spPr>
        <p:txBody>
          <a:bodyPr>
            <a:normAutofit/>
          </a:bodyPr>
          <a:lstStyle/>
          <a:p>
            <a:pPr algn="just"/>
            <a:r>
              <a:rPr lang="en-US" sz="2800" smtClean="0">
                <a:latin typeface="Times New Roman" panose="02020603050405020304" pitchFamily="18" charset="0"/>
                <a:cs typeface="Times New Roman" panose="02020603050405020304" pitchFamily="18" charset="0"/>
              </a:rPr>
              <a:t>Giảm </a:t>
            </a:r>
            <a:r>
              <a:rPr lang="en-US" sz="2800">
                <a:latin typeface="Times New Roman" panose="02020603050405020304" pitchFamily="18" charset="0"/>
                <a:cs typeface="Times New Roman" panose="02020603050405020304" pitchFamily="18" charset="0"/>
              </a:rPr>
              <a:t>sử dụng túi nilon do túi nilon khó bị phân hủy sẽ gây ô nhiễm nguồn </a:t>
            </a:r>
            <a:r>
              <a:rPr lang="en-US" sz="2800" smtClean="0">
                <a:latin typeface="Times New Roman" panose="02020603050405020304" pitchFamily="18" charset="0"/>
                <a:cs typeface="Times New Roman" panose="02020603050405020304" pitchFamily="18" charset="0"/>
              </a:rPr>
              <a:t>đất, nguồn nước</a:t>
            </a:r>
            <a:endParaRPr lang="en-US" sz="2800">
              <a:latin typeface="Times New Roman" panose="02020603050405020304" pitchFamily="18" charset="0"/>
              <a:cs typeface="Times New Roman" panose="02020603050405020304" pitchFamily="18" charset="0"/>
            </a:endParaRPr>
          </a:p>
        </p:txBody>
      </p:sp>
      <p:pic>
        <p:nvPicPr>
          <p:cNvPr id="7170" name="Picture 2" descr="Káº¿t quáº£ hÃ¬nh áº£nh cho hÃ¬nh áº£nh Ã´ nhiá»m do tÃºi ni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69" y="2629440"/>
            <a:ext cx="4429872"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58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32" y="465138"/>
            <a:ext cx="8924122" cy="1084729"/>
          </a:xfrm>
        </p:spPr>
        <p:txBody>
          <a:bodyPr>
            <a:noAutofit/>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
        <p:nvSpPr>
          <p:cNvPr id="3" name="Content Placeholder 2"/>
          <p:cNvSpPr>
            <a:spLocks noGrp="1"/>
          </p:cNvSpPr>
          <p:nvPr>
            <p:ph idx="1"/>
          </p:nvPr>
        </p:nvSpPr>
        <p:spPr>
          <a:xfrm>
            <a:off x="5513293" y="1976718"/>
            <a:ext cx="4235824" cy="3245129"/>
          </a:xfrm>
        </p:spPr>
        <p:txBody>
          <a:bodyPr>
            <a:normAutofit/>
          </a:bodyPr>
          <a:lstStyle/>
          <a:p>
            <a:pPr algn="just"/>
            <a:r>
              <a:rPr lang="en-US" sz="3000">
                <a:latin typeface="Times New Roman" panose="02020603050405020304" pitchFamily="18" charset="0"/>
                <a:cs typeface="Times New Roman" panose="02020603050405020304" pitchFamily="18" charset="0"/>
              </a:rPr>
              <a:t>Sử dụng năng lượng </a:t>
            </a:r>
            <a:r>
              <a:rPr lang="en-US" sz="3000" smtClean="0">
                <a:latin typeface="Times New Roman" panose="02020603050405020304" pitchFamily="18" charset="0"/>
                <a:cs typeface="Times New Roman" panose="02020603050405020304" pitchFamily="18" charset="0"/>
              </a:rPr>
              <a:t>sạch</a:t>
            </a:r>
            <a:r>
              <a:rPr lang="en-US" sz="3000">
                <a:latin typeface="Times New Roman" panose="02020603050405020304" pitchFamily="18" charset="0"/>
                <a:cs typeface="Times New Roman" panose="02020603050405020304" pitchFamily="18" charset="0"/>
              </a:rPr>
              <a:t>:</a:t>
            </a:r>
            <a:r>
              <a:rPr lang="en-US" sz="3000" smtClean="0">
                <a:latin typeface="Times New Roman" panose="02020603050405020304" pitchFamily="18" charset="0"/>
                <a:cs typeface="Times New Roman" panose="02020603050405020304" pitchFamily="18" charset="0"/>
              </a:rPr>
              <a:t> năng lượng gió, </a:t>
            </a:r>
            <a:r>
              <a:rPr lang="en-US" sz="3000">
                <a:latin typeface="Times New Roman" panose="02020603050405020304" pitchFamily="18" charset="0"/>
                <a:cs typeface="Times New Roman" panose="02020603050405020304" pitchFamily="18" charset="0"/>
              </a:rPr>
              <a:t>năng lượng mặt </a:t>
            </a:r>
            <a:r>
              <a:rPr lang="en-US" sz="3000" smtClean="0">
                <a:latin typeface="Times New Roman" panose="02020603050405020304" pitchFamily="18" charset="0"/>
                <a:cs typeface="Times New Roman" panose="02020603050405020304" pitchFamily="18" charset="0"/>
              </a:rPr>
              <a:t>trời, </a:t>
            </a:r>
            <a:r>
              <a:rPr lang="en-US" sz="3000">
                <a:latin typeface="Times New Roman" panose="02020603050405020304" pitchFamily="18" charset="0"/>
                <a:cs typeface="Times New Roman" panose="02020603050405020304" pitchFamily="18" charset="0"/>
              </a:rPr>
              <a:t>hạn chế sử dụng năng lượng dễ làm ô nhiễm không khí</a:t>
            </a:r>
          </a:p>
          <a:p>
            <a:endParaRPr lang="vi-VN"/>
          </a:p>
        </p:txBody>
      </p:sp>
      <p:sp>
        <p:nvSpPr>
          <p:cNvPr id="4" name="AutoShape 2" descr="Káº¿t quáº£ hÃ¬nh áº£nh cho hÃ¬nh áº£nh vá» nÄng lÆ°á»£ng sáº¡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Káº¿t quáº£ hÃ¬nh áº£nh cho hÃ¬nh áº£nh vá» nÄng lÆ°á»£ng sáº¡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AutoShape 8" descr="Káº¿t quáº£ hÃ¬nh áº£nh cho hÃ¬nh áº£nh vá» nÄng lÆ°á»£ng sáº¡c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082" name="Picture 10" descr="Káº¿t quáº£ hÃ¬nh áº£nh cho hÃ¬nh áº£nh vá» nÄng lÆ°á»£ng sáº¡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76718"/>
            <a:ext cx="4445995" cy="430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50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932844" cy="842682"/>
          </a:xfrm>
        </p:spPr>
        <p:txBody>
          <a:bodyPr>
            <a:normAutofit/>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
        <p:nvSpPr>
          <p:cNvPr id="3" name="Content Placeholder 2"/>
          <p:cNvSpPr>
            <a:spLocks noGrp="1"/>
          </p:cNvSpPr>
          <p:nvPr>
            <p:ph idx="1"/>
          </p:nvPr>
        </p:nvSpPr>
        <p:spPr>
          <a:xfrm>
            <a:off x="5433124" y="2111189"/>
            <a:ext cx="4177054" cy="1739058"/>
          </a:xfrm>
        </p:spPr>
        <p:txBody>
          <a:bodyPr>
            <a:normAutofit/>
          </a:bodyPr>
          <a:lstStyle/>
          <a:p>
            <a:pPr algn="just"/>
            <a:r>
              <a:rPr lang="en-US" sz="2800">
                <a:latin typeface="Times New Roman" panose="02020603050405020304" pitchFamily="18" charset="0"/>
                <a:cs typeface="Times New Roman" panose="02020603050405020304" pitchFamily="18" charset="0"/>
              </a:rPr>
              <a:t>Thường xuyên quét dọn, làm sạch môi trường sống xung quanh</a:t>
            </a:r>
            <a:endParaRPr lang="vi-VN" sz="2800">
              <a:latin typeface="Times New Roman" panose="02020603050405020304" pitchFamily="18" charset="0"/>
              <a:cs typeface="Times New Roman" panose="02020603050405020304" pitchFamily="18" charset="0"/>
            </a:endParaRPr>
          </a:p>
          <a:p>
            <a:pPr algn="just"/>
            <a:endParaRPr lang="vi-VN" sz="2800">
              <a:latin typeface="Times New Roman" panose="02020603050405020304" pitchFamily="18" charset="0"/>
              <a:cs typeface="Times New Roman" panose="02020603050405020304" pitchFamily="18" charset="0"/>
            </a:endParaRPr>
          </a:p>
        </p:txBody>
      </p:sp>
      <p:pic>
        <p:nvPicPr>
          <p:cNvPr id="4098" name="Picture 2" descr="Káº¿t quáº£ hÃ¬nh áº£nh cho HÃNH áº¢NH Báº¢O Vá» MÃI TRÆ¯á»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11189"/>
            <a:ext cx="4000500" cy="384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49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085231" cy="923365"/>
          </a:xfrm>
        </p:spPr>
        <p:txBody>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
        <p:nvSpPr>
          <p:cNvPr id="3" name="Content Placeholder 2"/>
          <p:cNvSpPr>
            <a:spLocks noGrp="1"/>
          </p:cNvSpPr>
          <p:nvPr>
            <p:ph idx="1"/>
          </p:nvPr>
        </p:nvSpPr>
        <p:spPr>
          <a:xfrm>
            <a:off x="5279821" y="2698472"/>
            <a:ext cx="3733301" cy="3880773"/>
          </a:xfrm>
        </p:spPr>
        <p:txBody>
          <a:bodyPr>
            <a:normAutofit/>
          </a:bodyPr>
          <a:lstStyle/>
          <a:p>
            <a:pPr algn="just"/>
            <a:r>
              <a:rPr lang="en-US" sz="2800">
                <a:latin typeface="Times New Roman" panose="02020603050405020304" pitchFamily="18" charset="0"/>
                <a:cs typeface="Times New Roman" panose="02020603050405020304" pitchFamily="18" charset="0"/>
              </a:rPr>
              <a:t>Tận dụng ánh sáng mặt trời thay vì các bóng đèn bằng cách mở các cửa để không khí được lưu thông, thay đổi</a:t>
            </a:r>
          </a:p>
          <a:p>
            <a:pPr algn="just"/>
            <a:endParaRPr lang="vi-VN" sz="2800"/>
          </a:p>
          <a:p>
            <a:pPr algn="just"/>
            <a:endParaRPr lang="vi-VN" sz="2800"/>
          </a:p>
        </p:txBody>
      </p:sp>
      <p:sp>
        <p:nvSpPr>
          <p:cNvPr id="4" name="AutoShape 2" descr="Káº¿t quáº£ hÃ¬nh áº£nh cho hÃ¬nh áº£nh máº·t trá»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6148" name="Picture 4" descr="Káº¿t quáº£ hÃ¬nh áº£nh cho hÃ¬nh áº£nh máº·t trá»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08" y="2698472"/>
            <a:ext cx="4255060" cy="332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20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98678" cy="883024"/>
          </a:xfrm>
        </p:spPr>
        <p:txBody>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
        <p:nvSpPr>
          <p:cNvPr id="4" name="Rectangle 3"/>
          <p:cNvSpPr/>
          <p:nvPr/>
        </p:nvSpPr>
        <p:spPr>
          <a:xfrm>
            <a:off x="5338483" y="2164977"/>
            <a:ext cx="4141693" cy="3108543"/>
          </a:xfrm>
          <a:prstGeom prst="rect">
            <a:avLst/>
          </a:prstGeom>
        </p:spPr>
        <p:txBody>
          <a:bodyPr wrap="square">
            <a:spAutoFit/>
          </a:bodyPr>
          <a:lstStyle/>
          <a:p>
            <a:pPr marL="457200" indent="-457200" algn="just">
              <a:buClr>
                <a:schemeClr val="accent2"/>
              </a:buClr>
              <a:buFont typeface="Wingdings 3" panose="05040102010807070707" pitchFamily="18" charset="2"/>
              <a:buChar char=""/>
            </a:pPr>
            <a:r>
              <a:rPr lang="en-US" sz="2800">
                <a:latin typeface="Times New Roman" panose="02020603050405020304" pitchFamily="18" charset="0"/>
                <a:cs typeface="Times New Roman" panose="02020603050405020304" pitchFamily="18" charset="0"/>
              </a:rPr>
              <a:t>Hạn chế sử dụng các thuốc bảo vệ thực vật hóa học gây ô nhiễm không khí ảnh hửơng sức khỏe con người và thay đổi môi trường sinh thái</a:t>
            </a:r>
          </a:p>
        </p:txBody>
      </p:sp>
      <p:pic>
        <p:nvPicPr>
          <p:cNvPr id="5122" name="Picture 2" descr="Káº¿t quáº£ hÃ¬nh áº£nh cho hÃ¬nh áº£nh sá»­ dá»¥ng thuá»c báº£o vá» thá»±c váº­t trÃª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4093696" cy="37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78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999" y="448236"/>
            <a:ext cx="3343337" cy="1320800"/>
          </a:xfrm>
        </p:spPr>
        <p:txBody>
          <a:bodyPr>
            <a:normAutofit/>
          </a:bodyPr>
          <a:lstStyle/>
          <a:p>
            <a:r>
              <a:rPr lang="en-US" sz="4500" b="1" smtClean="0">
                <a:solidFill>
                  <a:srgbClr val="0070C0"/>
                </a:solidFill>
                <a:latin typeface="Times New Roman" panose="02020603050405020304" pitchFamily="18" charset="0"/>
                <a:cs typeface="Times New Roman" panose="02020603050405020304" pitchFamily="18" charset="0"/>
              </a:rPr>
              <a:t>KẾT LUẬN</a:t>
            </a:r>
            <a:endParaRPr lang="vi-VN" sz="4500" b="1">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9039" y="1769036"/>
            <a:ext cx="8628031" cy="4201458"/>
          </a:xfrm>
        </p:spPr>
        <p:txBody>
          <a:bodyPr>
            <a:noAutofit/>
          </a:bodyPr>
          <a:lstStyle/>
          <a:p>
            <a:pPr algn="just"/>
            <a:r>
              <a:rPr lang="en-US" sz="2800" smtClean="0">
                <a:latin typeface="Times New Roman" panose="02020603050405020304" pitchFamily="18" charset="0"/>
                <a:cs typeface="Times New Roman" panose="02020603050405020304" pitchFamily="18" charset="0"/>
              </a:rPr>
              <a:t>Môi trường ảnh hưởng đến sức khỏe con người – vì vậy để có một sức khỏe tốt, một cuộc sống khỏe mạnh thì cần phải có một môi trường trong lành. </a:t>
            </a:r>
          </a:p>
          <a:p>
            <a:pPr algn="just"/>
            <a:r>
              <a:rPr lang="en-US" sz="2800" smtClean="0">
                <a:latin typeface="Times New Roman" panose="02020603050405020304" pitchFamily="18" charset="0"/>
                <a:cs typeface="Times New Roman" panose="02020603050405020304" pitchFamily="18" charset="0"/>
              </a:rPr>
              <a:t>Để có được một môi trường trong lành thì chúng ta cần phải chung tay bảo vệ môi trường – là việc làm của toàn xã hội, toàn thế giới. Vậy thì trước tiên phải bắt đầu từ một cá nhân, mỗi một người trong thế giới này, bản thân phải tự ý thức được việc này. Đây là việc làm chung, vì bản thân cũng vì một xã hội, một thế giới tốt hơn</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28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7734" y="555811"/>
            <a:ext cx="2939925" cy="909918"/>
          </a:xfrm>
        </p:spPr>
        <p:txBody>
          <a:bodyPr>
            <a:normAutofit/>
          </a:bodyPr>
          <a:lstStyle/>
          <a:p>
            <a:r>
              <a:rPr lang="en-US" sz="4000" b="1" smtClean="0">
                <a:solidFill>
                  <a:srgbClr val="0070C0"/>
                </a:solidFill>
                <a:latin typeface="Times New Roman" panose="02020603050405020304" pitchFamily="18" charset="0"/>
                <a:cs typeface="Times New Roman" panose="02020603050405020304" pitchFamily="18" charset="0"/>
              </a:rPr>
              <a:t>NỘI DUNG</a:t>
            </a:r>
            <a:endParaRPr lang="vi-VN" sz="4000" b="1">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1052" y="2147142"/>
            <a:ext cx="5804148" cy="2034893"/>
          </a:xfrm>
        </p:spPr>
        <p:txBody>
          <a:bodyPr>
            <a:normAutofit/>
          </a:bodyPr>
          <a:lstStyle/>
          <a:p>
            <a:pPr algn="just"/>
            <a:r>
              <a:rPr lang="en-US" sz="2800" smtClean="0">
                <a:latin typeface="Times New Roman" panose="02020603050405020304" pitchFamily="18" charset="0"/>
                <a:cs typeface="Times New Roman" panose="02020603050405020304" pitchFamily="18" charset="0"/>
              </a:rPr>
              <a:t>Môi trường  </a:t>
            </a:r>
          </a:p>
          <a:p>
            <a:pPr algn="just"/>
            <a:r>
              <a:rPr lang="en-US" sz="2800" smtClean="0">
                <a:latin typeface="Times New Roman" panose="02020603050405020304" pitchFamily="18" charset="0"/>
                <a:cs typeface="Times New Roman" panose="02020603050405020304" pitchFamily="18" charset="0"/>
              </a:rPr>
              <a:t>Ô nhiễm môi trường</a:t>
            </a:r>
          </a:p>
          <a:p>
            <a:pPr algn="just"/>
            <a:r>
              <a:rPr lang="en-US" sz="2800" smtClean="0">
                <a:latin typeface="Times New Roman" panose="02020603050405020304" pitchFamily="18" charset="0"/>
                <a:cs typeface="Times New Roman" panose="02020603050405020304" pitchFamily="18" charset="0"/>
              </a:rPr>
              <a:t>Các biện pháp bảo vệ môi trường</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02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052" y="502023"/>
            <a:ext cx="5293160" cy="788894"/>
          </a:xfrm>
        </p:spPr>
        <p:txBody>
          <a:bodyPr>
            <a:normAutofit fontScale="90000"/>
          </a:bodyPr>
          <a:lstStyle/>
          <a:p>
            <a:r>
              <a:rPr lang="en-US" smtClean="0">
                <a:solidFill>
                  <a:srgbClr val="0070C0"/>
                </a:solidFill>
                <a:latin typeface="Times New Roman" panose="02020603050405020304" pitchFamily="18" charset="0"/>
                <a:cs typeface="Times New Roman" panose="02020603050405020304" pitchFamily="18" charset="0"/>
              </a:rPr>
              <a:t> </a:t>
            </a:r>
            <a:r>
              <a:rPr lang="en-US" sz="4000" b="1" smtClean="0">
                <a:solidFill>
                  <a:srgbClr val="0070C0"/>
                </a:solidFill>
                <a:latin typeface="Times New Roman" panose="02020603050405020304" pitchFamily="18" charset="0"/>
                <a:cs typeface="Times New Roman" panose="02020603050405020304" pitchFamily="18" charset="0"/>
              </a:rPr>
              <a:t>MÔI TRƯỜNG LÀ GÌ? </a:t>
            </a:r>
            <a:endParaRPr lang="vi-VN" sz="4000" b="1">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0096" y="1837860"/>
            <a:ext cx="7221071" cy="3880773"/>
          </a:xfrm>
        </p:spPr>
        <p:txBody>
          <a:bodyPr>
            <a:normAutofit/>
          </a:bodyPr>
          <a:lstStyle/>
          <a:p>
            <a:pPr algn="just"/>
            <a:r>
              <a:rPr lang="en-US" sz="2800" smtClean="0">
                <a:latin typeface="Times New Roman" panose="02020603050405020304" pitchFamily="18" charset="0"/>
                <a:cs typeface="Times New Roman" panose="02020603050405020304" pitchFamily="18" charset="0"/>
              </a:rPr>
              <a:t>Môi trường là một khái niệm rộng lớn bao gồm không khí, cây xanh, động vật và mọi vật bao quanh con người, có ảnh hưởng đến đời sống, sản xuất, sự tồn tại, sự phát triển của con người và thiên nhiên.</a:t>
            </a:r>
          </a:p>
          <a:p>
            <a:pPr marL="0" indent="0" algn="just">
              <a:buNone/>
            </a:pPr>
            <a:r>
              <a:rPr lang="en-US" sz="2400" smtClean="0"/>
              <a:t> </a:t>
            </a:r>
            <a:endParaRPr lang="vi-VN" sz="2400"/>
          </a:p>
        </p:txBody>
      </p:sp>
    </p:spTree>
    <p:extLst>
      <p:ext uri="{BB962C8B-B14F-4D97-AF65-F5344CB8AC3E}">
        <p14:creationId xmlns:p14="http://schemas.microsoft.com/office/powerpoint/2010/main" val="373324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6752" y="1743731"/>
            <a:ext cx="7490013" cy="3880773"/>
          </a:xfrm>
        </p:spPr>
        <p:txBody>
          <a:bodyPr>
            <a:normAutofit/>
          </a:bodyPr>
          <a:lstStyle/>
          <a:p>
            <a:pPr algn="just"/>
            <a:r>
              <a:rPr lang="en-US" sz="2800" smtClean="0">
                <a:latin typeface="Times New Roman" panose="02020603050405020304" pitchFamily="18" charset="0"/>
                <a:cs typeface="Times New Roman" panose="02020603050405020304" pitchFamily="18" charset="0"/>
              </a:rPr>
              <a:t>Môi trường cung cấp cho chúng ta không gian để sống, nguồn tài nguyên để sản xuất và cũng là nơi chứa đựng rác thải</a:t>
            </a:r>
          </a:p>
          <a:p>
            <a:pPr algn="just"/>
            <a:r>
              <a:rPr lang="en-US" sz="2800" smtClean="0">
                <a:latin typeface="Times New Roman" panose="02020603050405020304" pitchFamily="18" charset="0"/>
                <a:cs typeface="Times New Roman" panose="02020603050405020304" pitchFamily="18" charset="0"/>
              </a:rPr>
              <a:t>Môi trường là đối tượng của sự phát triển còn phát triển làm cho môi trường thay đổi</a:t>
            </a:r>
          </a:p>
          <a:p>
            <a:pPr algn="just"/>
            <a:r>
              <a:rPr lang="en-US" sz="2800" smtClean="0">
                <a:latin typeface="Times New Roman" panose="02020603050405020304" pitchFamily="18" charset="0"/>
                <a:cs typeface="Times New Roman" panose="02020603050405020304" pitchFamily="18" charset="0"/>
              </a:rPr>
              <a:t>Môi trường có ba nguồn chính là không khí, đất, nước</a:t>
            </a:r>
          </a:p>
        </p:txBody>
      </p:sp>
      <p:sp>
        <p:nvSpPr>
          <p:cNvPr id="5" name="Title 1"/>
          <p:cNvSpPr txBox="1">
            <a:spLocks/>
          </p:cNvSpPr>
          <p:nvPr/>
        </p:nvSpPr>
        <p:spPr>
          <a:xfrm>
            <a:off x="2654052" y="502023"/>
            <a:ext cx="5293160" cy="788894"/>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solidFill>
                  <a:srgbClr val="0070C0"/>
                </a:solidFill>
                <a:latin typeface="Times New Roman" panose="02020603050405020304" pitchFamily="18" charset="0"/>
                <a:cs typeface="Times New Roman" panose="02020603050405020304" pitchFamily="18" charset="0"/>
              </a:rPr>
              <a:t> </a:t>
            </a:r>
            <a:r>
              <a:rPr lang="en-US" sz="4000" b="1" smtClean="0">
                <a:solidFill>
                  <a:srgbClr val="0070C0"/>
                </a:solidFill>
                <a:latin typeface="Times New Roman" panose="02020603050405020304" pitchFamily="18" charset="0"/>
                <a:cs typeface="Times New Roman" panose="02020603050405020304" pitchFamily="18" charset="0"/>
              </a:rPr>
              <a:t>MÔI TRƯỜNG LÀ GÌ? </a:t>
            </a:r>
            <a:endParaRPr lang="vi-VN" sz="40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053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471" y="2160589"/>
            <a:ext cx="8565776" cy="3880773"/>
          </a:xfrm>
        </p:spPr>
        <p:txBody>
          <a:bodyPr>
            <a:noAutofit/>
          </a:bodyPr>
          <a:lstStyle/>
          <a:p>
            <a:pPr algn="just">
              <a:buFont typeface="Wingdings 3" panose="05040102010807070707" pitchFamily="18" charset="2"/>
              <a:buChar char="u"/>
            </a:pPr>
            <a:r>
              <a:rPr lang="en-US" sz="2800" smtClean="0">
                <a:latin typeface="Times New Roman" panose="02020603050405020304" pitchFamily="18" charset="0"/>
                <a:cs typeface="Times New Roman" panose="02020603050405020304" pitchFamily="18" charset="0"/>
              </a:rPr>
              <a:t>Ô nhiễm môi trường là hiện tượng môi trường tự nhiên bị bẩn, các tính chất của môi trường bị thay đổi và ảnh hưởng đến sức khỏe con người và sinh vật khác</a:t>
            </a:r>
          </a:p>
          <a:p>
            <a:pPr algn="just">
              <a:buFont typeface="Wingdings 3" panose="05040102010807070707" pitchFamily="18" charset="2"/>
              <a:buChar char="u"/>
            </a:pPr>
            <a:r>
              <a:rPr lang="en-US" sz="2800" smtClean="0">
                <a:latin typeface="Times New Roman" panose="02020603050405020304" pitchFamily="18" charset="0"/>
                <a:cs typeface="Times New Roman" panose="02020603050405020304" pitchFamily="18" charset="0"/>
              </a:rPr>
              <a:t>Ô nhiễm môi trường chủ yếu là do hoạt động của con người gây ra</a:t>
            </a:r>
          </a:p>
        </p:txBody>
      </p:sp>
      <p:sp>
        <p:nvSpPr>
          <p:cNvPr id="5" name="Title 3"/>
          <p:cNvSpPr>
            <a:spLocks noGrp="1"/>
          </p:cNvSpPr>
          <p:nvPr>
            <p:ph type="title"/>
          </p:nvPr>
        </p:nvSpPr>
        <p:spPr>
          <a:xfrm>
            <a:off x="1587264" y="596153"/>
            <a:ext cx="7686737" cy="856129"/>
          </a:xfrm>
        </p:spPr>
        <p:txBody>
          <a:bodyPr/>
          <a:lstStyle/>
          <a:p>
            <a:r>
              <a:rPr lang="en-US" b="1" smtClean="0">
                <a:solidFill>
                  <a:srgbClr val="0070C0"/>
                </a:solidFill>
                <a:latin typeface="Times New Roman" panose="02020603050405020304" pitchFamily="18" charset="0"/>
                <a:cs typeface="Times New Roman" panose="02020603050405020304" pitchFamily="18" charset="0"/>
              </a:rPr>
              <a:t>Ô NHIỄM MÔI TRƯỜNG LÀ GÌ? </a:t>
            </a:r>
            <a:endParaRPr lang="vi-VN" b="1">
              <a:solidFill>
                <a:srgbClr val="0070C0"/>
              </a:solidFill>
            </a:endParaRPr>
          </a:p>
        </p:txBody>
      </p:sp>
    </p:spTree>
    <p:extLst>
      <p:ext uri="{BB962C8B-B14F-4D97-AF65-F5344CB8AC3E}">
        <p14:creationId xmlns:p14="http://schemas.microsoft.com/office/powerpoint/2010/main" val="115304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842" y="569259"/>
            <a:ext cx="7579160" cy="963706"/>
          </a:xfrm>
        </p:spPr>
        <p:txBody>
          <a:bodyPr/>
          <a:lstStyle/>
          <a:p>
            <a:r>
              <a:rPr lang="en-US" b="1">
                <a:solidFill>
                  <a:srgbClr val="0070C0"/>
                </a:solidFill>
                <a:latin typeface="Times New Roman" panose="02020603050405020304" pitchFamily="18" charset="0"/>
                <a:cs typeface="Times New Roman" panose="02020603050405020304" pitchFamily="18" charset="0"/>
              </a:rPr>
              <a:t>Ô NHIỄM MÔI TRƯỜNG LÀ GÌ? </a:t>
            </a:r>
            <a:endParaRPr lang="vi-VN"/>
          </a:p>
        </p:txBody>
      </p:sp>
      <p:sp>
        <p:nvSpPr>
          <p:cNvPr id="3" name="Content Placeholder 2"/>
          <p:cNvSpPr>
            <a:spLocks noGrp="1"/>
          </p:cNvSpPr>
          <p:nvPr>
            <p:ph idx="1"/>
          </p:nvPr>
        </p:nvSpPr>
        <p:spPr>
          <a:xfrm>
            <a:off x="1524499" y="1958883"/>
            <a:ext cx="8596668" cy="3880773"/>
          </a:xfrm>
        </p:spPr>
        <p:txBody>
          <a:bodyPr/>
          <a:lstStyle/>
          <a:p>
            <a:pPr algn="just"/>
            <a:r>
              <a:rPr lang="en-US" sz="2800">
                <a:latin typeface="Times New Roman" panose="02020603050405020304" pitchFamily="18" charset="0"/>
                <a:cs typeface="Times New Roman" panose="02020603050405020304" pitchFamily="18" charset="0"/>
              </a:rPr>
              <a:t>Hiện nay môi trường đã bị ô nhiễm rất nhiều: ô nhiễm không khí, ô nhiễm nguồn nước, ô nhiễm nguồn đất dẫn đến sức khỏe con người bị ảnh hưởng nghiêm </a:t>
            </a:r>
            <a:r>
              <a:rPr lang="en-US" sz="2800" smtClean="0">
                <a:latin typeface="Times New Roman" panose="02020603050405020304" pitchFamily="18" charset="0"/>
                <a:cs typeface="Times New Roman" panose="02020603050405020304" pitchFamily="18" charset="0"/>
              </a:rPr>
              <a:t>trọng.</a:t>
            </a:r>
            <a:endParaRPr lang="en-US" sz="2800">
              <a:latin typeface="Times New Roman" panose="02020603050405020304" pitchFamily="18" charset="0"/>
              <a:cs typeface="Times New Roman" panose="02020603050405020304" pitchFamily="18" charset="0"/>
            </a:endParaRPr>
          </a:p>
          <a:p>
            <a:pPr algn="just"/>
            <a:r>
              <a:rPr lang="en-US" sz="2800" smtClean="0">
                <a:latin typeface="Times New Roman" panose="02020603050405020304" pitchFamily="18" charset="0"/>
                <a:cs typeface="Times New Roman" panose="02020603050405020304" pitchFamily="18" charset="0"/>
              </a:rPr>
              <a:t>Không khí ô nhiễm có thể giết chết nhiều cơ thể sống trong đó có con người, có thể gây bệnh đường hô hấp, bệnh tim mạch…</a:t>
            </a:r>
          </a:p>
          <a:p>
            <a:pPr algn="just"/>
            <a:r>
              <a:rPr lang="en-US" sz="2800" smtClean="0">
                <a:latin typeface="Times New Roman" panose="02020603050405020304" pitchFamily="18" charset="0"/>
                <a:cs typeface="Times New Roman" panose="02020603050405020304" pitchFamily="18" charset="0"/>
              </a:rPr>
              <a:t>Nguồn nước ô nhiễm cũng dẫn đến các bệnh về tiêu hóa, nhiễm độc..</a:t>
            </a:r>
          </a:p>
        </p:txBody>
      </p:sp>
    </p:spTree>
    <p:extLst>
      <p:ext uri="{BB962C8B-B14F-4D97-AF65-F5344CB8AC3E}">
        <p14:creationId xmlns:p14="http://schemas.microsoft.com/office/powerpoint/2010/main" val="190405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745" y="2160589"/>
            <a:ext cx="8596668" cy="3880773"/>
          </a:xfrm>
        </p:spPr>
        <p:txBody>
          <a:bodyPr/>
          <a:lstStyle/>
          <a:p>
            <a:pPr algn="just"/>
            <a:r>
              <a:rPr lang="en-US" sz="2800">
                <a:latin typeface="Times New Roman" panose="02020603050405020304" pitchFamily="18" charset="0"/>
                <a:cs typeface="Times New Roman" panose="02020603050405020304" pitchFamily="18" charset="0"/>
              </a:rPr>
              <a:t>Do đó để bảo vệ sức khỏe con người thật tốt thì điều đầu tiên là chúng ta phải có được một môi trường sống thật trong lành.</a:t>
            </a:r>
          </a:p>
          <a:p>
            <a:pPr algn="just"/>
            <a:r>
              <a:rPr lang="en-US" sz="2800">
                <a:latin typeface="Times New Roman" panose="02020603050405020304" pitchFamily="18" charset="0"/>
                <a:cs typeface="Times New Roman" panose="02020603050405020304" pitchFamily="18" charset="0"/>
              </a:rPr>
              <a:t>Để có  được một môi trường trong lành thì chúng ta phải chung tay bảo vệ, làm sạch môi trường sống chung quanh mình, trong cộng đồng và xã hội.</a:t>
            </a:r>
            <a:endParaRPr lang="vi-VN" sz="2800">
              <a:latin typeface="Times New Roman" panose="02020603050405020304" pitchFamily="18" charset="0"/>
              <a:cs typeface="Times New Roman" panose="02020603050405020304" pitchFamily="18" charset="0"/>
            </a:endParaRPr>
          </a:p>
          <a:p>
            <a:pPr algn="just"/>
            <a:endParaRPr lang="vi-VN"/>
          </a:p>
        </p:txBody>
      </p:sp>
      <p:sp>
        <p:nvSpPr>
          <p:cNvPr id="4" name="Title 1"/>
          <p:cNvSpPr>
            <a:spLocks noGrp="1"/>
          </p:cNvSpPr>
          <p:nvPr>
            <p:ph type="title"/>
          </p:nvPr>
        </p:nvSpPr>
        <p:spPr>
          <a:xfrm>
            <a:off x="825252" y="528918"/>
            <a:ext cx="8977654" cy="923365"/>
          </a:xfrm>
        </p:spPr>
        <p:txBody>
          <a:bodyPr>
            <a:normAutofit/>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Tree>
    <p:extLst>
      <p:ext uri="{BB962C8B-B14F-4D97-AF65-F5344CB8AC3E}">
        <p14:creationId xmlns:p14="http://schemas.microsoft.com/office/powerpoint/2010/main" val="236302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169" y="555811"/>
            <a:ext cx="9044890" cy="815788"/>
          </a:xfrm>
        </p:spPr>
        <p:txBody>
          <a:bodyPr>
            <a:noAutofit/>
          </a:bodyPr>
          <a:lstStyle/>
          <a:p>
            <a:r>
              <a:rPr lang="en-US" b="1">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endParaRPr>
          </a:p>
        </p:txBody>
      </p:sp>
      <p:sp>
        <p:nvSpPr>
          <p:cNvPr id="4" name="Content Placeholder 2"/>
          <p:cNvSpPr>
            <a:spLocks noGrp="1"/>
          </p:cNvSpPr>
          <p:nvPr>
            <p:ph idx="1"/>
          </p:nvPr>
        </p:nvSpPr>
        <p:spPr>
          <a:xfrm>
            <a:off x="1457264" y="2120248"/>
            <a:ext cx="8439772" cy="3070317"/>
          </a:xfrm>
        </p:spPr>
        <p:txBody>
          <a:bodyPr>
            <a:normAutofit/>
          </a:bodyPr>
          <a:lstStyle/>
          <a:p>
            <a:pPr algn="just">
              <a:buFont typeface="Wingdings 3" panose="05040102010807070707" pitchFamily="18" charset="2"/>
              <a:buChar char="u"/>
            </a:pPr>
            <a:r>
              <a:rPr lang="en-US" sz="2800" smtClean="0">
                <a:latin typeface="Times New Roman" panose="02020603050405020304" pitchFamily="18" charset="0"/>
                <a:cs typeface="Times New Roman" panose="02020603050405020304" pitchFamily="18" charset="0"/>
              </a:rPr>
              <a:t>Có nhiều cách bảo vệ môi trường mà mỗi người chúng ta đều có thể tự làm hoặc chung tay cùng nhau làm</a:t>
            </a:r>
          </a:p>
          <a:p>
            <a:pPr algn="just">
              <a:buFont typeface="Wingdings 3" panose="05040102010807070707" pitchFamily="18" charset="2"/>
              <a:buChar char="u"/>
            </a:pPr>
            <a:r>
              <a:rPr lang="en-US" sz="2800" smtClean="0">
                <a:latin typeface="Times New Roman" panose="02020603050405020304" pitchFamily="18" charset="0"/>
                <a:cs typeface="Times New Roman" panose="02020603050405020304" pitchFamily="18" charset="0"/>
              </a:rPr>
              <a:t>Thường xuyên tham gia vào công tác giữ gìn vệ sinh chung do trường lớp hoặc do địa phương phát động</a:t>
            </a:r>
          </a:p>
        </p:txBody>
      </p:sp>
    </p:spTree>
    <p:extLst>
      <p:ext uri="{BB962C8B-B14F-4D97-AF65-F5344CB8AC3E}">
        <p14:creationId xmlns:p14="http://schemas.microsoft.com/office/powerpoint/2010/main" val="319788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13" y="555810"/>
            <a:ext cx="8942927" cy="856131"/>
          </a:xfrm>
        </p:spPr>
        <p:txBody>
          <a:bodyPr/>
          <a:lstStyle/>
          <a:p>
            <a:r>
              <a:rPr lang="en-US" b="1" smtClean="0">
                <a:solidFill>
                  <a:srgbClr val="0070C0"/>
                </a:solidFill>
                <a:latin typeface="Times New Roman" panose="02020603050405020304" pitchFamily="18" charset="0"/>
                <a:cs typeface="Times New Roman" panose="02020603050405020304" pitchFamily="18" charset="0"/>
              </a:rPr>
              <a:t>CÁC BIỆN PHÁP BẢO VỆ MÔI TRƯỜNG</a:t>
            </a:r>
            <a:endParaRPr lang="vi-VN"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723089" y="2904565"/>
            <a:ext cx="4026030" cy="1815882"/>
          </a:xfrm>
          <a:prstGeom prst="rect">
            <a:avLst/>
          </a:prstGeom>
        </p:spPr>
        <p:txBody>
          <a:bodyPr wrap="square">
            <a:spAutoFit/>
          </a:bodyPr>
          <a:lstStyle/>
          <a:p>
            <a:pPr marL="457200" indent="-457200" algn="just">
              <a:buClr>
                <a:schemeClr val="accent2"/>
              </a:buClr>
              <a:buFont typeface="Wingdings 3" panose="05040102010807070707" pitchFamily="18" charset="2"/>
              <a:buChar char="u"/>
            </a:pPr>
            <a:r>
              <a:rPr lang="en-US" sz="2800">
                <a:latin typeface="Times New Roman" panose="02020603050405020304" pitchFamily="18" charset="0"/>
                <a:cs typeface="Times New Roman" panose="02020603050405020304" pitchFamily="18" charset="0"/>
              </a:rPr>
              <a:t>Giữ gìn cây xanh đã có sẳn, trồng thêm nhiều rừng cây để chống xói mòn, ngăn ngừa lũ lụt</a:t>
            </a:r>
          </a:p>
        </p:txBody>
      </p:sp>
      <p:pic>
        <p:nvPicPr>
          <p:cNvPr id="2050" name="Picture 2" descr="Káº¿t quáº£ hÃ¬nh áº£nh cho HÃNH áº¢NH Báº¢O Vá» MÃI TRÆ¯á»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13" y="2003612"/>
            <a:ext cx="4702245"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797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607</TotalTime>
  <Words>730</Words>
  <Application>Microsoft Office PowerPoint</Application>
  <PresentationFormat>Custom</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NỘI DUNG</vt:lpstr>
      <vt:lpstr> MÔI TRƯỜNG LÀ GÌ? </vt:lpstr>
      <vt:lpstr>PowerPoint Presentation</vt:lpstr>
      <vt:lpstr>Ô NHIỄM MÔI TRƯỜNG LÀ GÌ? </vt:lpstr>
      <vt:lpstr>Ô NHIỄM MÔI TRƯỜNG LÀ GÌ? </vt:lpstr>
      <vt:lpstr>CÁC BIỆN PHÁP BẢO VỆ MÔI TRƯỜNG</vt:lpstr>
      <vt:lpstr>CÁC BIỆN PHÁP BẢO VỆ MÔI TRƯỜNG</vt:lpstr>
      <vt:lpstr>CÁC BIỆN PHÁP BẢO VỆ MÔI TRƯỜNG</vt:lpstr>
      <vt:lpstr>CÁC BIỆN PHÁP BẢO VỆ MÔI TRƯỜNG</vt:lpstr>
      <vt:lpstr>CÁC BIỆN PHÁP BẢO VỆ MÔI TRƯỜNG</vt:lpstr>
      <vt:lpstr>CÁC BIỆN PHÁP BẢO VỆ MÔI TRƯỜNG</vt:lpstr>
      <vt:lpstr>CÁC BIỆN PHÁP BẢO VỆ MÔI TRƯỜNG</vt:lpstr>
      <vt:lpstr>CÁC BIỆN PHÁP BẢO VỆ MÔI TRƯỜNG</vt:lpstr>
      <vt:lpstr>KẾT LUẬN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MÔI TRƯỜNG</dc:title>
  <dc:creator>Admin</dc:creator>
  <cp:lastModifiedBy>Admin</cp:lastModifiedBy>
  <cp:revision>50</cp:revision>
  <dcterms:created xsi:type="dcterms:W3CDTF">2018-11-03T08:38:10Z</dcterms:created>
  <dcterms:modified xsi:type="dcterms:W3CDTF">2018-11-05T08:18:43Z</dcterms:modified>
</cp:coreProperties>
</file>